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76"/>
  </p:notesMasterIdLst>
  <p:handoutMasterIdLst>
    <p:handoutMasterId r:id="rId77"/>
  </p:handoutMasterIdLst>
  <p:sldIdLst>
    <p:sldId id="512" r:id="rId2"/>
    <p:sldId id="513" r:id="rId3"/>
    <p:sldId id="515" r:id="rId4"/>
    <p:sldId id="519" r:id="rId5"/>
    <p:sldId id="522" r:id="rId6"/>
    <p:sldId id="523" r:id="rId7"/>
    <p:sldId id="536" r:id="rId8"/>
    <p:sldId id="454" r:id="rId9"/>
    <p:sldId id="1250" r:id="rId10"/>
    <p:sldId id="464" r:id="rId11"/>
    <p:sldId id="1251" r:id="rId12"/>
    <p:sldId id="467" r:id="rId13"/>
    <p:sldId id="463" r:id="rId14"/>
    <p:sldId id="465" r:id="rId15"/>
    <p:sldId id="466" r:id="rId16"/>
    <p:sldId id="472" r:id="rId17"/>
    <p:sldId id="470" r:id="rId18"/>
    <p:sldId id="471" r:id="rId19"/>
    <p:sldId id="474" r:id="rId20"/>
    <p:sldId id="1252" r:id="rId21"/>
    <p:sldId id="477" r:id="rId22"/>
    <p:sldId id="476" r:id="rId23"/>
    <p:sldId id="478" r:id="rId24"/>
    <p:sldId id="479" r:id="rId25"/>
    <p:sldId id="481" r:id="rId26"/>
    <p:sldId id="508" r:id="rId27"/>
    <p:sldId id="509" r:id="rId28"/>
    <p:sldId id="484" r:id="rId29"/>
    <p:sldId id="486" r:id="rId30"/>
    <p:sldId id="488" r:id="rId31"/>
    <p:sldId id="489" r:id="rId32"/>
    <p:sldId id="490" r:id="rId33"/>
    <p:sldId id="492" r:id="rId34"/>
    <p:sldId id="493" r:id="rId35"/>
    <p:sldId id="494" r:id="rId36"/>
    <p:sldId id="495" r:id="rId37"/>
    <p:sldId id="496" r:id="rId38"/>
    <p:sldId id="1248" r:id="rId39"/>
    <p:sldId id="1267" r:id="rId40"/>
    <p:sldId id="549" r:id="rId41"/>
    <p:sldId id="546" r:id="rId42"/>
    <p:sldId id="256" r:id="rId43"/>
    <p:sldId id="257" r:id="rId44"/>
    <p:sldId id="328" r:id="rId45"/>
    <p:sldId id="258" r:id="rId46"/>
    <p:sldId id="326" r:id="rId47"/>
    <p:sldId id="539" r:id="rId48"/>
    <p:sldId id="461" r:id="rId49"/>
    <p:sldId id="544" r:id="rId50"/>
    <p:sldId id="521" r:id="rId51"/>
    <p:sldId id="462" r:id="rId52"/>
    <p:sldId id="1253" r:id="rId53"/>
    <p:sldId id="1254" r:id="rId54"/>
    <p:sldId id="1255" r:id="rId55"/>
    <p:sldId id="1256" r:id="rId56"/>
    <p:sldId id="1257" r:id="rId57"/>
    <p:sldId id="468" r:id="rId58"/>
    <p:sldId id="469" r:id="rId59"/>
    <p:sldId id="1258" r:id="rId60"/>
    <p:sldId id="525" r:id="rId61"/>
    <p:sldId id="1259" r:id="rId62"/>
    <p:sldId id="1260" r:id="rId63"/>
    <p:sldId id="1261" r:id="rId64"/>
    <p:sldId id="473" r:id="rId65"/>
    <p:sldId id="1262" r:id="rId66"/>
    <p:sldId id="524" r:id="rId67"/>
    <p:sldId id="518" r:id="rId68"/>
    <p:sldId id="1263" r:id="rId69"/>
    <p:sldId id="517" r:id="rId70"/>
    <p:sldId id="475" r:id="rId71"/>
    <p:sldId id="1264" r:id="rId72"/>
    <p:sldId id="1265" r:id="rId73"/>
    <p:sldId id="1266" r:id="rId74"/>
    <p:sldId id="272" r:id="rId75"/>
  </p:sldIdLst>
  <p:sldSz cx="12192000" cy="6858000"/>
  <p:notesSz cx="7315200" cy="9601200"/>
  <p:embeddedFontLst>
    <p:embeddedFont>
      <p:font typeface="Book Antiqua" panose="02040602050305030304" pitchFamily="18" charset="0"/>
      <p:regular r:id="rId78"/>
      <p:bold r:id="rId79"/>
      <p:italic r:id="rId80"/>
      <p:boldItalic r:id="rId81"/>
    </p:embeddedFont>
    <p:embeddedFont>
      <p:font typeface="Bookman Old Style" panose="02050604050505020204" pitchFamily="18" charset="0"/>
      <p:regular r:id="rId82"/>
      <p:bold r:id="rId83"/>
      <p:italic r:id="rId84"/>
      <p:boldItalic r:id="rId85"/>
    </p:embeddedFont>
    <p:embeddedFont>
      <p:font typeface="微軟正黑體" panose="020B0604030504040204" pitchFamily="34" charset="-120"/>
      <p:regular r:id="rId86"/>
      <p:bold r:id="rId87"/>
    </p:embeddedFont>
    <p:embeddedFont>
      <p:font typeface="標楷體" panose="03000509000000000000" pitchFamily="65" charset="-120"/>
      <p:regular r:id="rId88"/>
    </p:embeddedFont>
  </p:embeddedFontLst>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預設章節" id="{4968D8EE-B097-4AC4-9488-94BF16C34DBC}">
          <p14:sldIdLst>
            <p14:sldId id="512"/>
            <p14:sldId id="513"/>
            <p14:sldId id="515"/>
            <p14:sldId id="519"/>
            <p14:sldId id="522"/>
            <p14:sldId id="523"/>
            <p14:sldId id="536"/>
            <p14:sldId id="454"/>
          </p14:sldIdLst>
        </p14:section>
        <p14:section name="資格審查" id="{24FE3B23-519B-4946-AFEE-7D4C767F4141}">
          <p14:sldIdLst>
            <p14:sldId id="1250"/>
            <p14:sldId id="464"/>
            <p14:sldId id="1251"/>
            <p14:sldId id="467"/>
            <p14:sldId id="463"/>
          </p14:sldIdLst>
        </p14:section>
        <p14:section name="第一階段報名" id="{CBDE264E-C5A8-49A1-B59C-12CF8BD456ED}">
          <p14:sldIdLst>
            <p14:sldId id="465"/>
            <p14:sldId id="466"/>
            <p14:sldId id="472"/>
            <p14:sldId id="470"/>
            <p14:sldId id="471"/>
          </p14:sldIdLst>
        </p14:section>
        <p14:section name="第二階段報名" id="{EDD645DA-CD27-4AC0-B8EA-A1560F4DFB12}">
          <p14:sldIdLst>
            <p14:sldId id="474"/>
            <p14:sldId id="1252"/>
            <p14:sldId id="477"/>
            <p14:sldId id="476"/>
            <p14:sldId id="478"/>
            <p14:sldId id="479"/>
            <p14:sldId id="481"/>
            <p14:sldId id="508"/>
            <p14:sldId id="509"/>
            <p14:sldId id="484"/>
            <p14:sldId id="486"/>
            <p14:sldId id="488"/>
            <p14:sldId id="489"/>
            <p14:sldId id="490"/>
            <p14:sldId id="492"/>
          </p14:sldIdLst>
        </p14:section>
        <p14:section name="錄取&amp;報到" id="{C0E8CFFC-7822-4021-8267-68E87A9C38EC}">
          <p14:sldIdLst>
            <p14:sldId id="493"/>
            <p14:sldId id="494"/>
            <p14:sldId id="495"/>
            <p14:sldId id="496"/>
            <p14:sldId id="1248"/>
            <p14:sldId id="1267"/>
            <p14:sldId id="549"/>
            <p14:sldId id="546"/>
          </p14:sldIdLst>
        </p14:section>
        <p14:section name="聯合登記分發" id="{40FA145F-7804-4F75-8101-0BF959BA592F}">
          <p14:sldIdLst>
            <p14:sldId id="256"/>
            <p14:sldId id="257"/>
            <p14:sldId id="328"/>
            <p14:sldId id="258"/>
            <p14:sldId id="326"/>
          </p14:sldIdLst>
        </p14:section>
        <p14:section name="技優甄審入學" id="{7D3DB11F-5196-4302-82AA-C3A2CAB887EA}">
          <p14:sldIdLst>
            <p14:sldId id="539"/>
            <p14:sldId id="461"/>
            <p14:sldId id="544"/>
            <p14:sldId id="521"/>
            <p14:sldId id="462"/>
            <p14:sldId id="1253"/>
            <p14:sldId id="1254"/>
            <p14:sldId id="1255"/>
            <p14:sldId id="1256"/>
            <p14:sldId id="1257"/>
            <p14:sldId id="468"/>
            <p14:sldId id="469"/>
            <p14:sldId id="1258"/>
            <p14:sldId id="525"/>
            <p14:sldId id="1259"/>
            <p14:sldId id="1260"/>
            <p14:sldId id="1261"/>
            <p14:sldId id="473"/>
            <p14:sldId id="1262"/>
            <p14:sldId id="524"/>
            <p14:sldId id="518"/>
            <p14:sldId id="1263"/>
            <p14:sldId id="517"/>
            <p14:sldId id="475"/>
            <p14:sldId id="1264"/>
            <p14:sldId id="1265"/>
            <p14:sldId id="1266"/>
            <p14:sldId id="272"/>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F0000"/>
    <a:srgbClr val="EFFFFF"/>
    <a:srgbClr val="0000CC"/>
    <a:srgbClr val="CCFFFF"/>
    <a:srgbClr val="D2FCFE"/>
    <a:srgbClr val="FFFFCC"/>
    <a:srgbClr val="FFFFE5"/>
    <a:srgbClr val="FFEFFF"/>
    <a:srgbClr val="FFE5F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C083E6E3-FA7D-4D7B-A595-EF9225AFEA82}" styleName="淺色樣式 1 - 輔色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93296810-A885-4BE3-A3E7-6D5BEEA58F35}" styleName="中等深淺樣式 2 - 輔色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8D230F3-CF80-4859-8CE7-A43EE81993B5}" styleName="淺色樣式 1 - 輔色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5FD0F851-EC5A-4D38-B0AD-8093EC10F338}" styleName="淺色樣式 1 - 輔色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4849" autoAdjust="0"/>
    <p:restoredTop sz="95159" autoAdjust="0"/>
  </p:normalViewPr>
  <p:slideViewPr>
    <p:cSldViewPr snapToGrid="0">
      <p:cViewPr varScale="1">
        <p:scale>
          <a:sx n="113" d="100"/>
          <a:sy n="113" d="100"/>
        </p:scale>
        <p:origin x="522" y="84"/>
      </p:cViewPr>
      <p:guideLst>
        <p:guide orient="horz" pos="2160"/>
        <p:guide pos="3840"/>
      </p:guideLst>
    </p:cSldViewPr>
  </p:slideViewPr>
  <p:notesTextViewPr>
    <p:cViewPr>
      <p:scale>
        <a:sx n="3" d="2"/>
        <a:sy n="3" d="2"/>
      </p:scale>
      <p:origin x="0" y="0"/>
    </p:cViewPr>
  </p:notesTextViewPr>
  <p:sorterViewPr>
    <p:cViewPr>
      <p:scale>
        <a:sx n="66" d="100"/>
        <a:sy n="66" d="100"/>
      </p:scale>
      <p:origin x="0" y="0"/>
    </p:cViewPr>
  </p:sorterViewPr>
  <p:notesViewPr>
    <p:cSldViewPr snapToGrid="0">
      <p:cViewPr varScale="1">
        <p:scale>
          <a:sx n="82" d="100"/>
          <a:sy n="82" d="100"/>
        </p:scale>
        <p:origin x="3888" y="108"/>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font" Target="fonts/font7.fntdata"/><Relationship Id="rId89" Type="http://schemas.openxmlformats.org/officeDocument/2006/relationships/presProps" Target="pres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font" Target="fonts/font2.fntdata"/><Relationship Id="rId5" Type="http://schemas.openxmlformats.org/officeDocument/2006/relationships/slide" Target="slides/slide4.xml"/><Relationship Id="rId90" Type="http://schemas.openxmlformats.org/officeDocument/2006/relationships/viewProps" Target="viewProps.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font" Target="fonts/font3.fntdata"/><Relationship Id="rId85" Type="http://schemas.openxmlformats.org/officeDocument/2006/relationships/font" Target="fonts/font8.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font" Target="fonts/font6.fntdata"/><Relationship Id="rId88" Type="http://schemas.openxmlformats.org/officeDocument/2006/relationships/font" Target="fonts/font11.fntdata"/><Relationship Id="rId9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font" Target="fonts/font1.fntdata"/><Relationship Id="rId81" Type="http://schemas.openxmlformats.org/officeDocument/2006/relationships/font" Target="fonts/font4.fntdata"/><Relationship Id="rId86" Type="http://schemas.openxmlformats.org/officeDocument/2006/relationships/font" Target="fonts/font9.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tableStyles" Target="tableStyle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font" Target="fonts/font10.fntdata"/><Relationship Id="rId61" Type="http://schemas.openxmlformats.org/officeDocument/2006/relationships/slide" Target="slides/slide60.xml"/><Relationship Id="rId82" Type="http://schemas.openxmlformats.org/officeDocument/2006/relationships/font" Target="fonts/font5.fntdata"/><Relationship Id="rId19" Type="http://schemas.openxmlformats.org/officeDocument/2006/relationships/slide" Target="slides/slide18.xml"/></Relationships>
</file>

<file path=ppt/diagrams/_rels/data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image" Target="../media/image11.png"/></Relationships>
</file>

<file path=ppt/diagrams/_rels/drawing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image" Target="../media/image11.png"/></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6CCB4F3-7340-419A-91B9-74F7112C925B}" type="doc">
      <dgm:prSet loTypeId="urn:microsoft.com/office/officeart/2005/8/layout/hList7" loCatId="list" qsTypeId="urn:microsoft.com/office/officeart/2005/8/quickstyle/simple1" qsCatId="simple" csTypeId="urn:microsoft.com/office/officeart/2005/8/colors/colorful4" csCatId="colorful" phldr="1"/>
      <dgm:spPr/>
    </dgm:pt>
    <dgm:pt modelId="{1690FE28-B6DD-407E-B40D-A9DACAD865B1}">
      <dgm:prSet phldrT="[文字]" custT="1"/>
      <dgm:spPr>
        <a:solidFill>
          <a:srgbClr val="FFFFCC"/>
        </a:solidFill>
      </dgm:spPr>
      <dgm:t>
        <a:bodyPr/>
        <a:lstStyle/>
        <a:p>
          <a:endParaRPr lang="zh-TW" altLang="en-US" sz="2400" dirty="0"/>
        </a:p>
      </dgm:t>
    </dgm:pt>
    <dgm:pt modelId="{371E43FB-7519-4DAC-B7AA-AF1D6D177B0B}" type="parTrans" cxnId="{F6881738-409D-4021-8FDE-7B54C5609DF3}">
      <dgm:prSet/>
      <dgm:spPr/>
      <dgm:t>
        <a:bodyPr/>
        <a:lstStyle/>
        <a:p>
          <a:endParaRPr lang="zh-TW" altLang="en-US"/>
        </a:p>
      </dgm:t>
    </dgm:pt>
    <dgm:pt modelId="{DF9DBB69-5FCC-465D-84CB-41D8F6A7B943}" type="sibTrans" cxnId="{F6881738-409D-4021-8FDE-7B54C5609DF3}">
      <dgm:prSet/>
      <dgm:spPr/>
      <dgm:t>
        <a:bodyPr/>
        <a:lstStyle/>
        <a:p>
          <a:endParaRPr lang="zh-TW" altLang="en-US"/>
        </a:p>
      </dgm:t>
    </dgm:pt>
    <dgm:pt modelId="{08D02223-A343-43F0-8EE8-D2858546BFB1}">
      <dgm:prSet phldrT="[文字]"/>
      <dgm:spPr>
        <a:solidFill>
          <a:srgbClr val="D2FCFE"/>
        </a:solidFill>
      </dgm:spPr>
      <dgm:t>
        <a:bodyPr/>
        <a:lstStyle/>
        <a:p>
          <a:endParaRPr lang="zh-TW" altLang="en-US" dirty="0"/>
        </a:p>
      </dgm:t>
    </dgm:pt>
    <dgm:pt modelId="{C0BA1272-C274-483F-A635-AE639D5FD8EE}" type="parTrans" cxnId="{533DB86F-467C-4156-8DB0-BFC1360977E7}">
      <dgm:prSet/>
      <dgm:spPr/>
      <dgm:t>
        <a:bodyPr/>
        <a:lstStyle/>
        <a:p>
          <a:endParaRPr lang="zh-TW" altLang="en-US"/>
        </a:p>
      </dgm:t>
    </dgm:pt>
    <dgm:pt modelId="{5D7C1B51-CBF1-45E2-A8B7-4A58B74C0F27}" type="sibTrans" cxnId="{533DB86F-467C-4156-8DB0-BFC1360977E7}">
      <dgm:prSet/>
      <dgm:spPr/>
      <dgm:t>
        <a:bodyPr/>
        <a:lstStyle/>
        <a:p>
          <a:endParaRPr lang="zh-TW" altLang="en-US"/>
        </a:p>
      </dgm:t>
    </dgm:pt>
    <dgm:pt modelId="{39C50485-E7AE-4F49-B0F0-62F69C2D971C}">
      <dgm:prSet phldrT="[文字]"/>
      <dgm:spPr>
        <a:solidFill>
          <a:srgbClr val="FCE9DC"/>
        </a:solidFill>
      </dgm:spPr>
      <dgm:t>
        <a:bodyPr/>
        <a:lstStyle/>
        <a:p>
          <a:endParaRPr lang="zh-TW" altLang="en-US" dirty="0"/>
        </a:p>
      </dgm:t>
    </dgm:pt>
    <dgm:pt modelId="{8A9C7A05-0DE8-4782-9457-80CA75DF95CC}" type="parTrans" cxnId="{AE3E69C0-1DB9-49B4-B923-394FB4CE738B}">
      <dgm:prSet/>
      <dgm:spPr/>
      <dgm:t>
        <a:bodyPr/>
        <a:lstStyle/>
        <a:p>
          <a:endParaRPr lang="zh-TW" altLang="en-US"/>
        </a:p>
      </dgm:t>
    </dgm:pt>
    <dgm:pt modelId="{E4B3E596-10C5-4C0C-856F-394F81F0F4E9}" type="sibTrans" cxnId="{AE3E69C0-1DB9-49B4-B923-394FB4CE738B}">
      <dgm:prSet/>
      <dgm:spPr/>
      <dgm:t>
        <a:bodyPr/>
        <a:lstStyle/>
        <a:p>
          <a:endParaRPr lang="zh-TW" altLang="en-US"/>
        </a:p>
      </dgm:t>
    </dgm:pt>
    <dgm:pt modelId="{89F4C484-6A6D-48DD-BBB7-28B18200B423}" type="pres">
      <dgm:prSet presAssocID="{E6CCB4F3-7340-419A-91B9-74F7112C925B}" presName="Name0" presStyleCnt="0">
        <dgm:presLayoutVars>
          <dgm:dir/>
          <dgm:resizeHandles val="exact"/>
        </dgm:presLayoutVars>
      </dgm:prSet>
      <dgm:spPr/>
    </dgm:pt>
    <dgm:pt modelId="{DE09CF60-9231-4554-8E66-BDED199D769F}" type="pres">
      <dgm:prSet presAssocID="{E6CCB4F3-7340-419A-91B9-74F7112C925B}" presName="fgShape" presStyleLbl="fgShp" presStyleIdx="0" presStyleCnt="1" custScaleX="88586" custScaleY="114948" custLinFactNeighborX="647" custLinFactNeighborY="288"/>
      <dgm:spPr>
        <a:solidFill>
          <a:schemeClr val="accent2">
            <a:lumMod val="75000"/>
          </a:schemeClr>
        </a:solidFill>
      </dgm:spPr>
    </dgm:pt>
    <dgm:pt modelId="{E260F7EF-E828-435F-8013-6ED0FF760A01}" type="pres">
      <dgm:prSet presAssocID="{E6CCB4F3-7340-419A-91B9-74F7112C925B}" presName="linComp" presStyleCnt="0"/>
      <dgm:spPr/>
    </dgm:pt>
    <dgm:pt modelId="{E816A04A-1156-4461-868C-28E377A10EB5}" type="pres">
      <dgm:prSet presAssocID="{1690FE28-B6DD-407E-B40D-A9DACAD865B1}" presName="compNode" presStyleCnt="0"/>
      <dgm:spPr/>
    </dgm:pt>
    <dgm:pt modelId="{E8CD884A-9FCA-4354-A87F-7129B6C4781F}" type="pres">
      <dgm:prSet presAssocID="{1690FE28-B6DD-407E-B40D-A9DACAD865B1}" presName="bkgdShape" presStyleLbl="node1" presStyleIdx="0" presStyleCnt="3" custLinFactNeighborX="65"/>
      <dgm:spPr/>
    </dgm:pt>
    <dgm:pt modelId="{1880EFEA-E86D-474E-9B9E-99680F9F0DE4}" type="pres">
      <dgm:prSet presAssocID="{1690FE28-B6DD-407E-B40D-A9DACAD865B1}" presName="nodeTx" presStyleLbl="node1" presStyleIdx="0" presStyleCnt="3">
        <dgm:presLayoutVars>
          <dgm:bulletEnabled val="1"/>
        </dgm:presLayoutVars>
      </dgm:prSet>
      <dgm:spPr/>
    </dgm:pt>
    <dgm:pt modelId="{5460113F-3706-4576-80A8-CC4F32E6BD5E}" type="pres">
      <dgm:prSet presAssocID="{1690FE28-B6DD-407E-B40D-A9DACAD865B1}" presName="invisiNode" presStyleLbl="node1" presStyleIdx="0" presStyleCnt="3"/>
      <dgm:spPr/>
    </dgm:pt>
    <dgm:pt modelId="{55C4B103-3A15-4800-A81B-C2AEDED12C46}" type="pres">
      <dgm:prSet presAssocID="{1690FE28-B6DD-407E-B40D-A9DACAD865B1}" presName="imagNode" presStyleLbl="fgImgPlace1" presStyleIdx="0" presStyleCnt="3" custScaleX="41571" custScaleY="35823" custLinFactNeighborX="-57031" custLinFactNeighborY="-42614"/>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a:stretch>
        </a:blipFill>
      </dgm:spPr>
    </dgm:pt>
    <dgm:pt modelId="{6626EB86-3EB4-420F-85E7-10F4C3F9B67B}" type="pres">
      <dgm:prSet presAssocID="{DF9DBB69-5FCC-465D-84CB-41D8F6A7B943}" presName="sibTrans" presStyleLbl="sibTrans2D1" presStyleIdx="0" presStyleCnt="0"/>
      <dgm:spPr/>
    </dgm:pt>
    <dgm:pt modelId="{A2C05583-E75F-45B7-876C-03452234153F}" type="pres">
      <dgm:prSet presAssocID="{08D02223-A343-43F0-8EE8-D2858546BFB1}" presName="compNode" presStyleCnt="0"/>
      <dgm:spPr/>
    </dgm:pt>
    <dgm:pt modelId="{72D41BA0-63C5-47A9-8583-A6911D800E2F}" type="pres">
      <dgm:prSet presAssocID="{08D02223-A343-43F0-8EE8-D2858546BFB1}" presName="bkgdShape" presStyleLbl="node1" presStyleIdx="1" presStyleCnt="3" custLinFactNeighborY="-4765"/>
      <dgm:spPr/>
    </dgm:pt>
    <dgm:pt modelId="{B36BE0A4-1D0C-4C26-8B3D-99A222DA48FF}" type="pres">
      <dgm:prSet presAssocID="{08D02223-A343-43F0-8EE8-D2858546BFB1}" presName="nodeTx" presStyleLbl="node1" presStyleIdx="1" presStyleCnt="3">
        <dgm:presLayoutVars>
          <dgm:bulletEnabled val="1"/>
        </dgm:presLayoutVars>
      </dgm:prSet>
      <dgm:spPr/>
    </dgm:pt>
    <dgm:pt modelId="{C8249927-920B-48D0-B9A6-290E7CF59500}" type="pres">
      <dgm:prSet presAssocID="{08D02223-A343-43F0-8EE8-D2858546BFB1}" presName="invisiNode" presStyleLbl="node1" presStyleIdx="1" presStyleCnt="3"/>
      <dgm:spPr/>
    </dgm:pt>
    <dgm:pt modelId="{C5E56D57-B49C-413E-B8A1-C31BB5DE4E10}" type="pres">
      <dgm:prSet presAssocID="{08D02223-A343-43F0-8EE8-D2858546BFB1}" presName="imagNode" presStyleLbl="fgImgPlace1" presStyleIdx="1" presStyleCnt="3" custScaleX="36679" custScaleY="32866" custLinFactNeighborX="-57765" custLinFactNeighborY="-45907"/>
      <dgm:spPr>
        <a:blipFill>
          <a:blip xmlns:r="http://schemas.openxmlformats.org/officeDocument/2006/relationships" r:embed="rId2" cstate="print">
            <a:extLst>
              <a:ext uri="{28A0092B-C50C-407E-A947-70E740481C1C}">
                <a14:useLocalDpi xmlns:a14="http://schemas.microsoft.com/office/drawing/2010/main" val="0"/>
              </a:ext>
            </a:extLst>
          </a:blip>
          <a:srcRect/>
          <a:stretch>
            <a:fillRect t="-6000" b="-6000"/>
          </a:stretch>
        </a:blipFill>
      </dgm:spPr>
    </dgm:pt>
    <dgm:pt modelId="{31425364-B3FE-4FE4-B566-1DA5C1E7D086}" type="pres">
      <dgm:prSet presAssocID="{5D7C1B51-CBF1-45E2-A8B7-4A58B74C0F27}" presName="sibTrans" presStyleLbl="sibTrans2D1" presStyleIdx="0" presStyleCnt="0"/>
      <dgm:spPr/>
    </dgm:pt>
    <dgm:pt modelId="{727B23C5-1C93-4A08-9989-78E2072AF360}" type="pres">
      <dgm:prSet presAssocID="{39C50485-E7AE-4F49-B0F0-62F69C2D971C}" presName="compNode" presStyleCnt="0"/>
      <dgm:spPr/>
    </dgm:pt>
    <dgm:pt modelId="{F5B62815-4A3F-47BF-A451-6FCD19028741}" type="pres">
      <dgm:prSet presAssocID="{39C50485-E7AE-4F49-B0F0-62F69C2D971C}" presName="bkgdShape" presStyleLbl="node1" presStyleIdx="2" presStyleCnt="3" custLinFactNeighborX="64" custLinFactNeighborY="1988"/>
      <dgm:spPr/>
    </dgm:pt>
    <dgm:pt modelId="{BD26CFED-5B14-4D20-B762-BB3DD6C6109D}" type="pres">
      <dgm:prSet presAssocID="{39C50485-E7AE-4F49-B0F0-62F69C2D971C}" presName="nodeTx" presStyleLbl="node1" presStyleIdx="2" presStyleCnt="3">
        <dgm:presLayoutVars>
          <dgm:bulletEnabled val="1"/>
        </dgm:presLayoutVars>
      </dgm:prSet>
      <dgm:spPr/>
    </dgm:pt>
    <dgm:pt modelId="{70CE9727-8DB0-4CFF-8904-F851B1BCC9B1}" type="pres">
      <dgm:prSet presAssocID="{39C50485-E7AE-4F49-B0F0-62F69C2D971C}" presName="invisiNode" presStyleLbl="node1" presStyleIdx="2" presStyleCnt="3"/>
      <dgm:spPr/>
    </dgm:pt>
    <dgm:pt modelId="{B88F5E68-DC7D-4033-B0C2-F0184B92949D}" type="pres">
      <dgm:prSet presAssocID="{39C50485-E7AE-4F49-B0F0-62F69C2D971C}" presName="imagNode" presStyleLbl="fgImgPlace1" presStyleIdx="2" presStyleCnt="3" custScaleX="40569" custScaleY="35203" custLinFactNeighborX="-56488" custLinFactNeighborY="-43040"/>
      <dgm:spPr>
        <a:blipFill>
          <a:blip xmlns:r="http://schemas.openxmlformats.org/officeDocument/2006/relationships" r:embed="rId3" cstate="print">
            <a:extLst>
              <a:ext uri="{28A0092B-C50C-407E-A947-70E740481C1C}">
                <a14:useLocalDpi xmlns:a14="http://schemas.microsoft.com/office/drawing/2010/main" val="0"/>
              </a:ext>
            </a:extLst>
          </a:blip>
          <a:srcRect/>
          <a:stretch>
            <a:fillRect/>
          </a:stretch>
        </a:blipFill>
      </dgm:spPr>
    </dgm:pt>
  </dgm:ptLst>
  <dgm:cxnLst>
    <dgm:cxn modelId="{9C3D330E-0920-4BFD-A55A-A75C47F7A634}" type="presOf" srcId="{08D02223-A343-43F0-8EE8-D2858546BFB1}" destId="{72D41BA0-63C5-47A9-8583-A6911D800E2F}" srcOrd="0" destOrd="0" presId="urn:microsoft.com/office/officeart/2005/8/layout/hList7"/>
    <dgm:cxn modelId="{9AEBDB32-DC5F-49E1-9DC6-35913218D2C2}" type="presOf" srcId="{39C50485-E7AE-4F49-B0F0-62F69C2D971C}" destId="{F5B62815-4A3F-47BF-A451-6FCD19028741}" srcOrd="0" destOrd="0" presId="urn:microsoft.com/office/officeart/2005/8/layout/hList7"/>
    <dgm:cxn modelId="{F6881738-409D-4021-8FDE-7B54C5609DF3}" srcId="{E6CCB4F3-7340-419A-91B9-74F7112C925B}" destId="{1690FE28-B6DD-407E-B40D-A9DACAD865B1}" srcOrd="0" destOrd="0" parTransId="{371E43FB-7519-4DAC-B7AA-AF1D6D177B0B}" sibTransId="{DF9DBB69-5FCC-465D-84CB-41D8F6A7B943}"/>
    <dgm:cxn modelId="{5D0E5B6B-B773-42D6-813A-64C8D1152739}" type="presOf" srcId="{1690FE28-B6DD-407E-B40D-A9DACAD865B1}" destId="{1880EFEA-E86D-474E-9B9E-99680F9F0DE4}" srcOrd="1" destOrd="0" presId="urn:microsoft.com/office/officeart/2005/8/layout/hList7"/>
    <dgm:cxn modelId="{533DB86F-467C-4156-8DB0-BFC1360977E7}" srcId="{E6CCB4F3-7340-419A-91B9-74F7112C925B}" destId="{08D02223-A343-43F0-8EE8-D2858546BFB1}" srcOrd="1" destOrd="0" parTransId="{C0BA1272-C274-483F-A635-AE639D5FD8EE}" sibTransId="{5D7C1B51-CBF1-45E2-A8B7-4A58B74C0F27}"/>
    <dgm:cxn modelId="{97B6EB59-7EFE-448E-B188-9465F42EAD6D}" type="presOf" srcId="{1690FE28-B6DD-407E-B40D-A9DACAD865B1}" destId="{E8CD884A-9FCA-4354-A87F-7129B6C4781F}" srcOrd="0" destOrd="0" presId="urn:microsoft.com/office/officeart/2005/8/layout/hList7"/>
    <dgm:cxn modelId="{6D90C493-EC8A-4E03-8407-6CD8107F3B4B}" type="presOf" srcId="{5D7C1B51-CBF1-45E2-A8B7-4A58B74C0F27}" destId="{31425364-B3FE-4FE4-B566-1DA5C1E7D086}" srcOrd="0" destOrd="0" presId="urn:microsoft.com/office/officeart/2005/8/layout/hList7"/>
    <dgm:cxn modelId="{9C53CB94-579B-453E-A12B-64EEBD1CE75E}" type="presOf" srcId="{DF9DBB69-5FCC-465D-84CB-41D8F6A7B943}" destId="{6626EB86-3EB4-420F-85E7-10F4C3F9B67B}" srcOrd="0" destOrd="0" presId="urn:microsoft.com/office/officeart/2005/8/layout/hList7"/>
    <dgm:cxn modelId="{21B966BE-5427-4AF7-A38A-DC02C29C171E}" type="presOf" srcId="{08D02223-A343-43F0-8EE8-D2858546BFB1}" destId="{B36BE0A4-1D0C-4C26-8B3D-99A222DA48FF}" srcOrd="1" destOrd="0" presId="urn:microsoft.com/office/officeart/2005/8/layout/hList7"/>
    <dgm:cxn modelId="{AE3E69C0-1DB9-49B4-B923-394FB4CE738B}" srcId="{E6CCB4F3-7340-419A-91B9-74F7112C925B}" destId="{39C50485-E7AE-4F49-B0F0-62F69C2D971C}" srcOrd="2" destOrd="0" parTransId="{8A9C7A05-0DE8-4782-9457-80CA75DF95CC}" sibTransId="{E4B3E596-10C5-4C0C-856F-394F81F0F4E9}"/>
    <dgm:cxn modelId="{C8E2DEF3-D07B-4803-B766-CFF5D32C7320}" type="presOf" srcId="{E6CCB4F3-7340-419A-91B9-74F7112C925B}" destId="{89F4C484-6A6D-48DD-BBB7-28B18200B423}" srcOrd="0" destOrd="0" presId="urn:microsoft.com/office/officeart/2005/8/layout/hList7"/>
    <dgm:cxn modelId="{4F175DFB-8681-48B1-B118-96C393DF65DE}" type="presOf" srcId="{39C50485-E7AE-4F49-B0F0-62F69C2D971C}" destId="{BD26CFED-5B14-4D20-B762-BB3DD6C6109D}" srcOrd="1" destOrd="0" presId="urn:microsoft.com/office/officeart/2005/8/layout/hList7"/>
    <dgm:cxn modelId="{50CBD2BF-7F42-40C4-9C16-6990CD981BFC}" type="presParOf" srcId="{89F4C484-6A6D-48DD-BBB7-28B18200B423}" destId="{DE09CF60-9231-4554-8E66-BDED199D769F}" srcOrd="0" destOrd="0" presId="urn:microsoft.com/office/officeart/2005/8/layout/hList7"/>
    <dgm:cxn modelId="{4C1D63BE-7DB4-41C3-96E1-EEBE05CA43B0}" type="presParOf" srcId="{89F4C484-6A6D-48DD-BBB7-28B18200B423}" destId="{E260F7EF-E828-435F-8013-6ED0FF760A01}" srcOrd="1" destOrd="0" presId="urn:microsoft.com/office/officeart/2005/8/layout/hList7"/>
    <dgm:cxn modelId="{9F012F51-A35D-44C4-863D-71D251BE1AF9}" type="presParOf" srcId="{E260F7EF-E828-435F-8013-6ED0FF760A01}" destId="{E816A04A-1156-4461-868C-28E377A10EB5}" srcOrd="0" destOrd="0" presId="urn:microsoft.com/office/officeart/2005/8/layout/hList7"/>
    <dgm:cxn modelId="{2F7FE84A-5105-4329-9C0A-E9F67CE50ABE}" type="presParOf" srcId="{E816A04A-1156-4461-868C-28E377A10EB5}" destId="{E8CD884A-9FCA-4354-A87F-7129B6C4781F}" srcOrd="0" destOrd="0" presId="urn:microsoft.com/office/officeart/2005/8/layout/hList7"/>
    <dgm:cxn modelId="{D5FB8095-D9C9-4F6E-946A-2681AD417793}" type="presParOf" srcId="{E816A04A-1156-4461-868C-28E377A10EB5}" destId="{1880EFEA-E86D-474E-9B9E-99680F9F0DE4}" srcOrd="1" destOrd="0" presId="urn:microsoft.com/office/officeart/2005/8/layout/hList7"/>
    <dgm:cxn modelId="{ED874196-4562-40ED-8E94-476ADF53BC86}" type="presParOf" srcId="{E816A04A-1156-4461-868C-28E377A10EB5}" destId="{5460113F-3706-4576-80A8-CC4F32E6BD5E}" srcOrd="2" destOrd="0" presId="urn:microsoft.com/office/officeart/2005/8/layout/hList7"/>
    <dgm:cxn modelId="{F02967A2-514D-4CDE-B5C5-085CFB0C4242}" type="presParOf" srcId="{E816A04A-1156-4461-868C-28E377A10EB5}" destId="{55C4B103-3A15-4800-A81B-C2AEDED12C46}" srcOrd="3" destOrd="0" presId="urn:microsoft.com/office/officeart/2005/8/layout/hList7"/>
    <dgm:cxn modelId="{D77708BA-D493-4C7F-81D1-1F9EEDC79406}" type="presParOf" srcId="{E260F7EF-E828-435F-8013-6ED0FF760A01}" destId="{6626EB86-3EB4-420F-85E7-10F4C3F9B67B}" srcOrd="1" destOrd="0" presId="urn:microsoft.com/office/officeart/2005/8/layout/hList7"/>
    <dgm:cxn modelId="{67BD2070-3D59-46BB-BB51-10D9EFEC2840}" type="presParOf" srcId="{E260F7EF-E828-435F-8013-6ED0FF760A01}" destId="{A2C05583-E75F-45B7-876C-03452234153F}" srcOrd="2" destOrd="0" presId="urn:microsoft.com/office/officeart/2005/8/layout/hList7"/>
    <dgm:cxn modelId="{52D3065A-2589-4B36-AD2C-58409D0CFA97}" type="presParOf" srcId="{A2C05583-E75F-45B7-876C-03452234153F}" destId="{72D41BA0-63C5-47A9-8583-A6911D800E2F}" srcOrd="0" destOrd="0" presId="urn:microsoft.com/office/officeart/2005/8/layout/hList7"/>
    <dgm:cxn modelId="{24A3BC91-4FE0-498B-BC35-6787430326A9}" type="presParOf" srcId="{A2C05583-E75F-45B7-876C-03452234153F}" destId="{B36BE0A4-1D0C-4C26-8B3D-99A222DA48FF}" srcOrd="1" destOrd="0" presId="urn:microsoft.com/office/officeart/2005/8/layout/hList7"/>
    <dgm:cxn modelId="{5B2AAE29-0DAE-4AAD-992B-6468DC6D8D50}" type="presParOf" srcId="{A2C05583-E75F-45B7-876C-03452234153F}" destId="{C8249927-920B-48D0-B9A6-290E7CF59500}" srcOrd="2" destOrd="0" presId="urn:microsoft.com/office/officeart/2005/8/layout/hList7"/>
    <dgm:cxn modelId="{AF9710B1-998C-4207-A221-3ABEB48DCB62}" type="presParOf" srcId="{A2C05583-E75F-45B7-876C-03452234153F}" destId="{C5E56D57-B49C-413E-B8A1-C31BB5DE4E10}" srcOrd="3" destOrd="0" presId="urn:microsoft.com/office/officeart/2005/8/layout/hList7"/>
    <dgm:cxn modelId="{4CFFABC4-2CF1-4F53-AA31-B3FBD609EEEB}" type="presParOf" srcId="{E260F7EF-E828-435F-8013-6ED0FF760A01}" destId="{31425364-B3FE-4FE4-B566-1DA5C1E7D086}" srcOrd="3" destOrd="0" presId="urn:microsoft.com/office/officeart/2005/8/layout/hList7"/>
    <dgm:cxn modelId="{05F08430-A8B4-416F-AA3A-90DBB309F0D6}" type="presParOf" srcId="{E260F7EF-E828-435F-8013-6ED0FF760A01}" destId="{727B23C5-1C93-4A08-9989-78E2072AF360}" srcOrd="4" destOrd="0" presId="urn:microsoft.com/office/officeart/2005/8/layout/hList7"/>
    <dgm:cxn modelId="{C1FC4D63-F362-498C-9E59-59061C277435}" type="presParOf" srcId="{727B23C5-1C93-4A08-9989-78E2072AF360}" destId="{F5B62815-4A3F-47BF-A451-6FCD19028741}" srcOrd="0" destOrd="0" presId="urn:microsoft.com/office/officeart/2005/8/layout/hList7"/>
    <dgm:cxn modelId="{6963E6E1-BE87-45F2-A303-136C58A7366F}" type="presParOf" srcId="{727B23C5-1C93-4A08-9989-78E2072AF360}" destId="{BD26CFED-5B14-4D20-B762-BB3DD6C6109D}" srcOrd="1" destOrd="0" presId="urn:microsoft.com/office/officeart/2005/8/layout/hList7"/>
    <dgm:cxn modelId="{ED44BE18-8F82-4D61-BADF-5CC1B2432775}" type="presParOf" srcId="{727B23C5-1C93-4A08-9989-78E2072AF360}" destId="{70CE9727-8DB0-4CFF-8904-F851B1BCC9B1}" srcOrd="2" destOrd="0" presId="urn:microsoft.com/office/officeart/2005/8/layout/hList7"/>
    <dgm:cxn modelId="{4BA34713-E220-448A-8413-7EB5F8983516}" type="presParOf" srcId="{727B23C5-1C93-4A08-9989-78E2072AF360}" destId="{B88F5E68-DC7D-4033-B0C2-F0184B92949D}" srcOrd="3" destOrd="0" presId="urn:microsoft.com/office/officeart/2005/8/layout/hList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A6B9189-CC6F-4CE2-98C0-667D83FFFB5F}" type="doc">
      <dgm:prSet loTypeId="urn:microsoft.com/office/officeart/2005/8/layout/chevron1" loCatId="process" qsTypeId="urn:microsoft.com/office/officeart/2005/8/quickstyle/simple2" qsCatId="simple" csTypeId="urn:microsoft.com/office/officeart/2005/8/colors/accent6_1" csCatId="accent6" phldr="1"/>
      <dgm:spPr/>
    </dgm:pt>
    <dgm:pt modelId="{F1A0B441-5CDB-4D79-BFE2-24EFBE5E2F5D}">
      <dgm:prSet phldrT="[文字]"/>
      <dgm:spPr/>
      <dgm:t>
        <a:bodyPr/>
        <a:lstStyle/>
        <a:p>
          <a:r>
            <a:rPr lang="en-US" altLang="zh-TW" dirty="0"/>
            <a:t>12</a:t>
          </a:r>
          <a:r>
            <a:rPr lang="zh-TW" altLang="en-US" dirty="0"/>
            <a:t>月</a:t>
          </a:r>
        </a:p>
      </dgm:t>
    </dgm:pt>
    <dgm:pt modelId="{2C2FB164-DAED-4A53-854E-67EA7C0C4931}" type="parTrans" cxnId="{DE80C72D-5D74-48B7-A93A-97EBF64A3004}">
      <dgm:prSet/>
      <dgm:spPr/>
      <dgm:t>
        <a:bodyPr/>
        <a:lstStyle/>
        <a:p>
          <a:endParaRPr lang="zh-TW" altLang="en-US"/>
        </a:p>
      </dgm:t>
    </dgm:pt>
    <dgm:pt modelId="{31F002DD-1427-46B6-884F-EF769AD1889C}" type="sibTrans" cxnId="{DE80C72D-5D74-48B7-A93A-97EBF64A3004}">
      <dgm:prSet/>
      <dgm:spPr/>
      <dgm:t>
        <a:bodyPr/>
        <a:lstStyle/>
        <a:p>
          <a:endParaRPr lang="zh-TW" altLang="en-US"/>
        </a:p>
      </dgm:t>
    </dgm:pt>
    <dgm:pt modelId="{2E938AC8-801C-45F7-8995-C302476D8A04}">
      <dgm:prSet phldrT="[文字]"/>
      <dgm:spPr/>
      <dgm:t>
        <a:bodyPr/>
        <a:lstStyle/>
        <a:p>
          <a:r>
            <a:rPr lang="en-US" altLang="zh-TW" dirty="0"/>
            <a:t>1~3</a:t>
          </a:r>
          <a:r>
            <a:rPr lang="zh-TW" altLang="en-US" dirty="0"/>
            <a:t>月</a:t>
          </a:r>
        </a:p>
      </dgm:t>
    </dgm:pt>
    <dgm:pt modelId="{5C28376E-D6B4-4C09-B34E-E1CDD4881780}" type="parTrans" cxnId="{B3036F2F-B5D4-4AE7-AF6F-672E9BD50901}">
      <dgm:prSet/>
      <dgm:spPr/>
      <dgm:t>
        <a:bodyPr/>
        <a:lstStyle/>
        <a:p>
          <a:endParaRPr lang="zh-TW" altLang="en-US"/>
        </a:p>
      </dgm:t>
    </dgm:pt>
    <dgm:pt modelId="{455E7415-4FDF-42C2-BFD8-26B0C2A624FA}" type="sibTrans" cxnId="{B3036F2F-B5D4-4AE7-AF6F-672E9BD50901}">
      <dgm:prSet/>
      <dgm:spPr/>
      <dgm:t>
        <a:bodyPr/>
        <a:lstStyle/>
        <a:p>
          <a:endParaRPr lang="zh-TW" altLang="en-US"/>
        </a:p>
      </dgm:t>
    </dgm:pt>
    <dgm:pt modelId="{457FB002-DD77-4183-BAC8-D47925A901D7}">
      <dgm:prSet phldrT="[文字]"/>
      <dgm:spPr/>
      <dgm:t>
        <a:bodyPr/>
        <a:lstStyle/>
        <a:p>
          <a:r>
            <a:rPr lang="en-US" altLang="zh-TW" dirty="0"/>
            <a:t>5</a:t>
          </a:r>
          <a:r>
            <a:rPr lang="zh-TW" altLang="en-US" dirty="0"/>
            <a:t>月</a:t>
          </a:r>
        </a:p>
      </dgm:t>
    </dgm:pt>
    <dgm:pt modelId="{2FCF5098-F487-4C1B-8448-9994FDCE3954}" type="parTrans" cxnId="{DFE12F40-4D22-4E8B-B267-D233AE474752}">
      <dgm:prSet/>
      <dgm:spPr/>
      <dgm:t>
        <a:bodyPr/>
        <a:lstStyle/>
        <a:p>
          <a:endParaRPr lang="zh-TW" altLang="en-US"/>
        </a:p>
      </dgm:t>
    </dgm:pt>
    <dgm:pt modelId="{82A29234-D7D7-44BD-934B-5D14685A51C6}" type="sibTrans" cxnId="{DFE12F40-4D22-4E8B-B267-D233AE474752}">
      <dgm:prSet/>
      <dgm:spPr/>
      <dgm:t>
        <a:bodyPr/>
        <a:lstStyle/>
        <a:p>
          <a:endParaRPr lang="zh-TW" altLang="en-US"/>
        </a:p>
      </dgm:t>
    </dgm:pt>
    <dgm:pt modelId="{7F6BC9D5-A8C7-4CCE-95B7-A092B881B942}">
      <dgm:prSet phldrT="[文字]"/>
      <dgm:spPr/>
      <dgm:t>
        <a:bodyPr/>
        <a:lstStyle/>
        <a:p>
          <a:r>
            <a:rPr lang="en-US" altLang="zh-TW" dirty="0"/>
            <a:t>6</a:t>
          </a:r>
          <a:r>
            <a:rPr lang="zh-TW" altLang="en-US" dirty="0"/>
            <a:t>月</a:t>
          </a:r>
        </a:p>
      </dgm:t>
    </dgm:pt>
    <dgm:pt modelId="{C3C5612B-C9FD-43CD-8A9F-0A50FE87FE27}" type="parTrans" cxnId="{521B262A-2DCE-42B6-853C-AC1EC8C6E673}">
      <dgm:prSet/>
      <dgm:spPr/>
      <dgm:t>
        <a:bodyPr/>
        <a:lstStyle/>
        <a:p>
          <a:endParaRPr lang="zh-TW" altLang="en-US"/>
        </a:p>
      </dgm:t>
    </dgm:pt>
    <dgm:pt modelId="{F940EE7B-9FD3-4385-BBBC-57BAE30698B4}" type="sibTrans" cxnId="{521B262A-2DCE-42B6-853C-AC1EC8C6E673}">
      <dgm:prSet/>
      <dgm:spPr/>
      <dgm:t>
        <a:bodyPr/>
        <a:lstStyle/>
        <a:p>
          <a:endParaRPr lang="zh-TW" altLang="en-US"/>
        </a:p>
      </dgm:t>
    </dgm:pt>
    <dgm:pt modelId="{A8B81957-C465-4E69-B7CB-9BB589318D2D}">
      <dgm:prSet phldrT="[文字]"/>
      <dgm:spPr/>
      <dgm:t>
        <a:bodyPr/>
        <a:lstStyle/>
        <a:p>
          <a:r>
            <a:rPr lang="en-US" altLang="zh-TW" dirty="0"/>
            <a:t>7</a:t>
          </a:r>
          <a:r>
            <a:rPr lang="zh-TW" altLang="en-US" dirty="0"/>
            <a:t>月</a:t>
          </a:r>
        </a:p>
      </dgm:t>
    </dgm:pt>
    <dgm:pt modelId="{45C38F8C-441B-4846-B2AB-8BD847606200}" type="parTrans" cxnId="{025319CF-95E2-4B2D-8FB5-0720C7801B0B}">
      <dgm:prSet/>
      <dgm:spPr/>
      <dgm:t>
        <a:bodyPr/>
        <a:lstStyle/>
        <a:p>
          <a:endParaRPr lang="zh-TW" altLang="en-US"/>
        </a:p>
      </dgm:t>
    </dgm:pt>
    <dgm:pt modelId="{1744AAEA-AAB0-4876-A780-B1DE84FBA88A}" type="sibTrans" cxnId="{025319CF-95E2-4B2D-8FB5-0720C7801B0B}">
      <dgm:prSet/>
      <dgm:spPr/>
      <dgm:t>
        <a:bodyPr/>
        <a:lstStyle/>
        <a:p>
          <a:endParaRPr lang="zh-TW" altLang="en-US"/>
        </a:p>
      </dgm:t>
    </dgm:pt>
    <dgm:pt modelId="{D3033005-57AA-43F9-9660-9528B26DD5A3}">
      <dgm:prSet phldrT="[文字]"/>
      <dgm:spPr/>
      <dgm:t>
        <a:bodyPr/>
        <a:lstStyle/>
        <a:p>
          <a:r>
            <a:rPr lang="en-US" altLang="zh-TW" dirty="0"/>
            <a:t>8</a:t>
          </a:r>
          <a:r>
            <a:rPr lang="zh-TW" altLang="en-US" dirty="0"/>
            <a:t>月</a:t>
          </a:r>
        </a:p>
      </dgm:t>
    </dgm:pt>
    <dgm:pt modelId="{E2C33DA5-9A37-4F29-81D5-5E66FCD6DC06}" type="parTrans" cxnId="{A92AAA15-C87E-4312-8438-8DE31359ADE6}">
      <dgm:prSet/>
      <dgm:spPr/>
      <dgm:t>
        <a:bodyPr/>
        <a:lstStyle/>
        <a:p>
          <a:endParaRPr lang="zh-TW" altLang="en-US"/>
        </a:p>
      </dgm:t>
    </dgm:pt>
    <dgm:pt modelId="{F1B228DE-01C0-4B1C-9583-6766347D4516}" type="sibTrans" cxnId="{A92AAA15-C87E-4312-8438-8DE31359ADE6}">
      <dgm:prSet/>
      <dgm:spPr/>
      <dgm:t>
        <a:bodyPr/>
        <a:lstStyle/>
        <a:p>
          <a:endParaRPr lang="zh-TW" altLang="en-US"/>
        </a:p>
      </dgm:t>
    </dgm:pt>
    <dgm:pt modelId="{21BB2133-3ED9-4E21-A54F-A2CD5F4D2886}">
      <dgm:prSet phldrT="[文字]"/>
      <dgm:spPr/>
      <dgm:t>
        <a:bodyPr/>
        <a:lstStyle/>
        <a:p>
          <a:r>
            <a:rPr lang="en-US" altLang="zh-TW" dirty="0"/>
            <a:t>4</a:t>
          </a:r>
          <a:r>
            <a:rPr lang="zh-TW" altLang="en-US" dirty="0"/>
            <a:t>月</a:t>
          </a:r>
        </a:p>
      </dgm:t>
    </dgm:pt>
    <dgm:pt modelId="{C2FEDA4D-599F-479F-AE35-33686FAD1692}" type="parTrans" cxnId="{B53306B1-3A8A-48B1-80D1-93996E428BCA}">
      <dgm:prSet/>
      <dgm:spPr/>
      <dgm:t>
        <a:bodyPr/>
        <a:lstStyle/>
        <a:p>
          <a:endParaRPr lang="zh-TW" altLang="en-US"/>
        </a:p>
      </dgm:t>
    </dgm:pt>
    <dgm:pt modelId="{7776E9A7-44F8-45D1-9636-BC553A1142C2}" type="sibTrans" cxnId="{B53306B1-3A8A-48B1-80D1-93996E428BCA}">
      <dgm:prSet/>
      <dgm:spPr/>
      <dgm:t>
        <a:bodyPr/>
        <a:lstStyle/>
        <a:p>
          <a:endParaRPr lang="zh-TW" altLang="en-US"/>
        </a:p>
      </dgm:t>
    </dgm:pt>
    <dgm:pt modelId="{12093D88-EE22-46A3-9A9A-0339C3E2E893}" type="pres">
      <dgm:prSet presAssocID="{FA6B9189-CC6F-4CE2-98C0-667D83FFFB5F}" presName="Name0" presStyleCnt="0">
        <dgm:presLayoutVars>
          <dgm:dir/>
          <dgm:animLvl val="lvl"/>
          <dgm:resizeHandles val="exact"/>
        </dgm:presLayoutVars>
      </dgm:prSet>
      <dgm:spPr/>
    </dgm:pt>
    <dgm:pt modelId="{0135F5F6-B676-44F0-87FC-898F8C2E6AC9}" type="pres">
      <dgm:prSet presAssocID="{F1A0B441-5CDB-4D79-BFE2-24EFBE5E2F5D}" presName="parTxOnly" presStyleLbl="node1" presStyleIdx="0" presStyleCnt="7">
        <dgm:presLayoutVars>
          <dgm:chMax val="0"/>
          <dgm:chPref val="0"/>
          <dgm:bulletEnabled val="1"/>
        </dgm:presLayoutVars>
      </dgm:prSet>
      <dgm:spPr/>
    </dgm:pt>
    <dgm:pt modelId="{ED903B25-4AAE-4A5D-8BE6-8718E4CCBBA5}" type="pres">
      <dgm:prSet presAssocID="{31F002DD-1427-46B6-884F-EF769AD1889C}" presName="parTxOnlySpace" presStyleCnt="0"/>
      <dgm:spPr/>
    </dgm:pt>
    <dgm:pt modelId="{B9164A19-341B-4D6C-B3D1-D743D14051A6}" type="pres">
      <dgm:prSet presAssocID="{2E938AC8-801C-45F7-8995-C302476D8A04}" presName="parTxOnly" presStyleLbl="node1" presStyleIdx="1" presStyleCnt="7">
        <dgm:presLayoutVars>
          <dgm:chMax val="0"/>
          <dgm:chPref val="0"/>
          <dgm:bulletEnabled val="1"/>
        </dgm:presLayoutVars>
      </dgm:prSet>
      <dgm:spPr/>
    </dgm:pt>
    <dgm:pt modelId="{F23D2DC3-2364-4B84-92D7-04DECB2BE08C}" type="pres">
      <dgm:prSet presAssocID="{455E7415-4FDF-42C2-BFD8-26B0C2A624FA}" presName="parTxOnlySpace" presStyleCnt="0"/>
      <dgm:spPr/>
    </dgm:pt>
    <dgm:pt modelId="{507C672E-2B08-46E0-9DB3-9070313E538B}" type="pres">
      <dgm:prSet presAssocID="{21BB2133-3ED9-4E21-A54F-A2CD5F4D2886}" presName="parTxOnly" presStyleLbl="node1" presStyleIdx="2" presStyleCnt="7">
        <dgm:presLayoutVars>
          <dgm:chMax val="0"/>
          <dgm:chPref val="0"/>
          <dgm:bulletEnabled val="1"/>
        </dgm:presLayoutVars>
      </dgm:prSet>
      <dgm:spPr/>
    </dgm:pt>
    <dgm:pt modelId="{B6483677-473F-4E8C-879B-C1C41382255E}" type="pres">
      <dgm:prSet presAssocID="{7776E9A7-44F8-45D1-9636-BC553A1142C2}" presName="parTxOnlySpace" presStyleCnt="0"/>
      <dgm:spPr/>
    </dgm:pt>
    <dgm:pt modelId="{05BE48B6-8059-4ABB-8D40-E000B89D2AA2}" type="pres">
      <dgm:prSet presAssocID="{457FB002-DD77-4183-BAC8-D47925A901D7}" presName="parTxOnly" presStyleLbl="node1" presStyleIdx="3" presStyleCnt="7">
        <dgm:presLayoutVars>
          <dgm:chMax val="0"/>
          <dgm:chPref val="0"/>
          <dgm:bulletEnabled val="1"/>
        </dgm:presLayoutVars>
      </dgm:prSet>
      <dgm:spPr/>
    </dgm:pt>
    <dgm:pt modelId="{9A24DCCE-1D89-4038-915D-3D9092B14D64}" type="pres">
      <dgm:prSet presAssocID="{82A29234-D7D7-44BD-934B-5D14685A51C6}" presName="parTxOnlySpace" presStyleCnt="0"/>
      <dgm:spPr/>
    </dgm:pt>
    <dgm:pt modelId="{74A576C8-F828-4E43-8D56-4A078A852370}" type="pres">
      <dgm:prSet presAssocID="{7F6BC9D5-A8C7-4CCE-95B7-A092B881B942}" presName="parTxOnly" presStyleLbl="node1" presStyleIdx="4" presStyleCnt="7">
        <dgm:presLayoutVars>
          <dgm:chMax val="0"/>
          <dgm:chPref val="0"/>
          <dgm:bulletEnabled val="1"/>
        </dgm:presLayoutVars>
      </dgm:prSet>
      <dgm:spPr/>
    </dgm:pt>
    <dgm:pt modelId="{AD6374BD-D702-43D2-BE30-1E74C0060EDB}" type="pres">
      <dgm:prSet presAssocID="{F940EE7B-9FD3-4385-BBBC-57BAE30698B4}" presName="parTxOnlySpace" presStyleCnt="0"/>
      <dgm:spPr/>
    </dgm:pt>
    <dgm:pt modelId="{4A212649-CB7B-4D7F-91DF-557AB484DC98}" type="pres">
      <dgm:prSet presAssocID="{A8B81957-C465-4E69-B7CB-9BB589318D2D}" presName="parTxOnly" presStyleLbl="node1" presStyleIdx="5" presStyleCnt="7">
        <dgm:presLayoutVars>
          <dgm:chMax val="0"/>
          <dgm:chPref val="0"/>
          <dgm:bulletEnabled val="1"/>
        </dgm:presLayoutVars>
      </dgm:prSet>
      <dgm:spPr/>
    </dgm:pt>
    <dgm:pt modelId="{28AB4829-CEDD-46C4-8BEC-DB016D0156D6}" type="pres">
      <dgm:prSet presAssocID="{1744AAEA-AAB0-4876-A780-B1DE84FBA88A}" presName="parTxOnlySpace" presStyleCnt="0"/>
      <dgm:spPr/>
    </dgm:pt>
    <dgm:pt modelId="{A38D060F-412C-4808-9D58-909221D68A1C}" type="pres">
      <dgm:prSet presAssocID="{D3033005-57AA-43F9-9660-9528B26DD5A3}" presName="parTxOnly" presStyleLbl="node1" presStyleIdx="6" presStyleCnt="7">
        <dgm:presLayoutVars>
          <dgm:chMax val="0"/>
          <dgm:chPref val="0"/>
          <dgm:bulletEnabled val="1"/>
        </dgm:presLayoutVars>
      </dgm:prSet>
      <dgm:spPr/>
    </dgm:pt>
  </dgm:ptLst>
  <dgm:cxnLst>
    <dgm:cxn modelId="{5844E60D-A076-4FC2-B0C5-126C7EE760B6}" type="presOf" srcId="{21BB2133-3ED9-4E21-A54F-A2CD5F4D2886}" destId="{507C672E-2B08-46E0-9DB3-9070313E538B}" srcOrd="0" destOrd="0" presId="urn:microsoft.com/office/officeart/2005/8/layout/chevron1"/>
    <dgm:cxn modelId="{A92AAA15-C87E-4312-8438-8DE31359ADE6}" srcId="{FA6B9189-CC6F-4CE2-98C0-667D83FFFB5F}" destId="{D3033005-57AA-43F9-9660-9528B26DD5A3}" srcOrd="6" destOrd="0" parTransId="{E2C33DA5-9A37-4F29-81D5-5E66FCD6DC06}" sibTransId="{F1B228DE-01C0-4B1C-9583-6766347D4516}"/>
    <dgm:cxn modelId="{521B262A-2DCE-42B6-853C-AC1EC8C6E673}" srcId="{FA6B9189-CC6F-4CE2-98C0-667D83FFFB5F}" destId="{7F6BC9D5-A8C7-4CCE-95B7-A092B881B942}" srcOrd="4" destOrd="0" parTransId="{C3C5612B-C9FD-43CD-8A9F-0A50FE87FE27}" sibTransId="{F940EE7B-9FD3-4385-BBBC-57BAE30698B4}"/>
    <dgm:cxn modelId="{DE80C72D-5D74-48B7-A93A-97EBF64A3004}" srcId="{FA6B9189-CC6F-4CE2-98C0-667D83FFFB5F}" destId="{F1A0B441-5CDB-4D79-BFE2-24EFBE5E2F5D}" srcOrd="0" destOrd="0" parTransId="{2C2FB164-DAED-4A53-854E-67EA7C0C4931}" sibTransId="{31F002DD-1427-46B6-884F-EF769AD1889C}"/>
    <dgm:cxn modelId="{B3036F2F-B5D4-4AE7-AF6F-672E9BD50901}" srcId="{FA6B9189-CC6F-4CE2-98C0-667D83FFFB5F}" destId="{2E938AC8-801C-45F7-8995-C302476D8A04}" srcOrd="1" destOrd="0" parTransId="{5C28376E-D6B4-4C09-B34E-E1CDD4881780}" sibTransId="{455E7415-4FDF-42C2-BFD8-26B0C2A624FA}"/>
    <dgm:cxn modelId="{DFE12F40-4D22-4E8B-B267-D233AE474752}" srcId="{FA6B9189-CC6F-4CE2-98C0-667D83FFFB5F}" destId="{457FB002-DD77-4183-BAC8-D47925A901D7}" srcOrd="3" destOrd="0" parTransId="{2FCF5098-F487-4C1B-8448-9994FDCE3954}" sibTransId="{82A29234-D7D7-44BD-934B-5D14685A51C6}"/>
    <dgm:cxn modelId="{08CE164A-A1F7-4E7F-B79E-FDF7075FBC96}" type="presOf" srcId="{2E938AC8-801C-45F7-8995-C302476D8A04}" destId="{B9164A19-341B-4D6C-B3D1-D743D14051A6}" srcOrd="0" destOrd="0" presId="urn:microsoft.com/office/officeart/2005/8/layout/chevron1"/>
    <dgm:cxn modelId="{0096CFA3-8C25-442D-BAA2-F7CB5B636768}" type="presOf" srcId="{F1A0B441-5CDB-4D79-BFE2-24EFBE5E2F5D}" destId="{0135F5F6-B676-44F0-87FC-898F8C2E6AC9}" srcOrd="0" destOrd="0" presId="urn:microsoft.com/office/officeart/2005/8/layout/chevron1"/>
    <dgm:cxn modelId="{7AA7ECA3-B244-495D-A519-E0049D2785FC}" type="presOf" srcId="{457FB002-DD77-4183-BAC8-D47925A901D7}" destId="{05BE48B6-8059-4ABB-8D40-E000B89D2AA2}" srcOrd="0" destOrd="0" presId="urn:microsoft.com/office/officeart/2005/8/layout/chevron1"/>
    <dgm:cxn modelId="{B53306B1-3A8A-48B1-80D1-93996E428BCA}" srcId="{FA6B9189-CC6F-4CE2-98C0-667D83FFFB5F}" destId="{21BB2133-3ED9-4E21-A54F-A2CD5F4D2886}" srcOrd="2" destOrd="0" parTransId="{C2FEDA4D-599F-479F-AE35-33686FAD1692}" sibTransId="{7776E9A7-44F8-45D1-9636-BC553A1142C2}"/>
    <dgm:cxn modelId="{147659B8-0AC1-463E-BD8E-941F4FAF7388}" type="presOf" srcId="{7F6BC9D5-A8C7-4CCE-95B7-A092B881B942}" destId="{74A576C8-F828-4E43-8D56-4A078A852370}" srcOrd="0" destOrd="0" presId="urn:microsoft.com/office/officeart/2005/8/layout/chevron1"/>
    <dgm:cxn modelId="{82939EC0-8EA0-414C-9ECD-FDC046DA1208}" type="presOf" srcId="{A8B81957-C465-4E69-B7CB-9BB589318D2D}" destId="{4A212649-CB7B-4D7F-91DF-557AB484DC98}" srcOrd="0" destOrd="0" presId="urn:microsoft.com/office/officeart/2005/8/layout/chevron1"/>
    <dgm:cxn modelId="{025319CF-95E2-4B2D-8FB5-0720C7801B0B}" srcId="{FA6B9189-CC6F-4CE2-98C0-667D83FFFB5F}" destId="{A8B81957-C465-4E69-B7CB-9BB589318D2D}" srcOrd="5" destOrd="0" parTransId="{45C38F8C-441B-4846-B2AB-8BD847606200}" sibTransId="{1744AAEA-AAB0-4876-A780-B1DE84FBA88A}"/>
    <dgm:cxn modelId="{DCC632D8-3B21-4CE9-B27B-949AF25CD6D2}" type="presOf" srcId="{FA6B9189-CC6F-4CE2-98C0-667D83FFFB5F}" destId="{12093D88-EE22-46A3-9A9A-0339C3E2E893}" srcOrd="0" destOrd="0" presId="urn:microsoft.com/office/officeart/2005/8/layout/chevron1"/>
    <dgm:cxn modelId="{52B264DC-0D3C-4489-A107-6D30DA1EE637}" type="presOf" srcId="{D3033005-57AA-43F9-9660-9528B26DD5A3}" destId="{A38D060F-412C-4808-9D58-909221D68A1C}" srcOrd="0" destOrd="0" presId="urn:microsoft.com/office/officeart/2005/8/layout/chevron1"/>
    <dgm:cxn modelId="{EF392FAA-B25E-4874-A351-D7233C157039}" type="presParOf" srcId="{12093D88-EE22-46A3-9A9A-0339C3E2E893}" destId="{0135F5F6-B676-44F0-87FC-898F8C2E6AC9}" srcOrd="0" destOrd="0" presId="urn:microsoft.com/office/officeart/2005/8/layout/chevron1"/>
    <dgm:cxn modelId="{A056152A-98C6-47C6-9319-EAA6297F43BE}" type="presParOf" srcId="{12093D88-EE22-46A3-9A9A-0339C3E2E893}" destId="{ED903B25-4AAE-4A5D-8BE6-8718E4CCBBA5}" srcOrd="1" destOrd="0" presId="urn:microsoft.com/office/officeart/2005/8/layout/chevron1"/>
    <dgm:cxn modelId="{3233949C-C2C4-4C8F-856A-5EE2B2631BBE}" type="presParOf" srcId="{12093D88-EE22-46A3-9A9A-0339C3E2E893}" destId="{B9164A19-341B-4D6C-B3D1-D743D14051A6}" srcOrd="2" destOrd="0" presId="urn:microsoft.com/office/officeart/2005/8/layout/chevron1"/>
    <dgm:cxn modelId="{8C1870F2-8586-4C97-99D1-FB49E23BEB05}" type="presParOf" srcId="{12093D88-EE22-46A3-9A9A-0339C3E2E893}" destId="{F23D2DC3-2364-4B84-92D7-04DECB2BE08C}" srcOrd="3" destOrd="0" presId="urn:microsoft.com/office/officeart/2005/8/layout/chevron1"/>
    <dgm:cxn modelId="{264A68BA-1EA2-4D6D-924C-CAD07CC92936}" type="presParOf" srcId="{12093D88-EE22-46A3-9A9A-0339C3E2E893}" destId="{507C672E-2B08-46E0-9DB3-9070313E538B}" srcOrd="4" destOrd="0" presId="urn:microsoft.com/office/officeart/2005/8/layout/chevron1"/>
    <dgm:cxn modelId="{CF8C321A-65F6-4FEC-AF43-3C7B42102594}" type="presParOf" srcId="{12093D88-EE22-46A3-9A9A-0339C3E2E893}" destId="{B6483677-473F-4E8C-879B-C1C41382255E}" srcOrd="5" destOrd="0" presId="urn:microsoft.com/office/officeart/2005/8/layout/chevron1"/>
    <dgm:cxn modelId="{570627C7-8FB3-4393-A334-2F6DB2C4E42C}" type="presParOf" srcId="{12093D88-EE22-46A3-9A9A-0339C3E2E893}" destId="{05BE48B6-8059-4ABB-8D40-E000B89D2AA2}" srcOrd="6" destOrd="0" presId="urn:microsoft.com/office/officeart/2005/8/layout/chevron1"/>
    <dgm:cxn modelId="{1F1C5641-AD26-4821-A903-E9ED23265B7A}" type="presParOf" srcId="{12093D88-EE22-46A3-9A9A-0339C3E2E893}" destId="{9A24DCCE-1D89-4038-915D-3D9092B14D64}" srcOrd="7" destOrd="0" presId="urn:microsoft.com/office/officeart/2005/8/layout/chevron1"/>
    <dgm:cxn modelId="{2CA66A63-E56B-4A31-A4F0-E58F9E6BF5DF}" type="presParOf" srcId="{12093D88-EE22-46A3-9A9A-0339C3E2E893}" destId="{74A576C8-F828-4E43-8D56-4A078A852370}" srcOrd="8" destOrd="0" presId="urn:microsoft.com/office/officeart/2005/8/layout/chevron1"/>
    <dgm:cxn modelId="{E3C48D73-ECE4-4A63-8D1F-751871CFE3D9}" type="presParOf" srcId="{12093D88-EE22-46A3-9A9A-0339C3E2E893}" destId="{AD6374BD-D702-43D2-BE30-1E74C0060EDB}" srcOrd="9" destOrd="0" presId="urn:microsoft.com/office/officeart/2005/8/layout/chevron1"/>
    <dgm:cxn modelId="{99D1C28A-5794-4D28-8C68-FC57928C52A7}" type="presParOf" srcId="{12093D88-EE22-46A3-9A9A-0339C3E2E893}" destId="{4A212649-CB7B-4D7F-91DF-557AB484DC98}" srcOrd="10" destOrd="0" presId="urn:microsoft.com/office/officeart/2005/8/layout/chevron1"/>
    <dgm:cxn modelId="{0670A45E-7B1D-4F46-9101-FECD56EE4F0C}" type="presParOf" srcId="{12093D88-EE22-46A3-9A9A-0339C3E2E893}" destId="{28AB4829-CEDD-46C4-8BEC-DB016D0156D6}" srcOrd="11" destOrd="0" presId="urn:microsoft.com/office/officeart/2005/8/layout/chevron1"/>
    <dgm:cxn modelId="{C13751D3-6621-45E5-944F-8515AEC13473}" type="presParOf" srcId="{12093D88-EE22-46A3-9A9A-0339C3E2E893}" destId="{A38D060F-412C-4808-9D58-909221D68A1C}" srcOrd="12"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8CD884A-9FCA-4354-A87F-7129B6C4781F}">
      <dsp:nvSpPr>
        <dsp:cNvPr id="0" name=""/>
        <dsp:cNvSpPr/>
      </dsp:nvSpPr>
      <dsp:spPr>
        <a:xfrm>
          <a:off x="3887" y="0"/>
          <a:ext cx="3007521" cy="5418667"/>
        </a:xfrm>
        <a:prstGeom prst="roundRect">
          <a:avLst>
            <a:gd name="adj" fmla="val 10000"/>
          </a:avLst>
        </a:prstGeom>
        <a:solidFill>
          <a:srgbClr val="FFFFCC"/>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endParaRPr lang="zh-TW" altLang="en-US" sz="2400" kern="1200" dirty="0"/>
        </a:p>
      </dsp:txBody>
      <dsp:txXfrm>
        <a:off x="3887" y="2167466"/>
        <a:ext cx="3007521" cy="2167466"/>
      </dsp:txXfrm>
    </dsp:sp>
    <dsp:sp modelId="{55C4B103-3A15-4800-A81B-C2AEDED12C46}">
      <dsp:nvSpPr>
        <dsp:cNvPr id="0" name=""/>
        <dsp:cNvSpPr/>
      </dsp:nvSpPr>
      <dsp:spPr>
        <a:xfrm>
          <a:off x="101560" y="135196"/>
          <a:ext cx="750113" cy="646395"/>
        </a:xfrm>
        <a:prstGeom prst="ellipse">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2D41BA0-63C5-47A9-8583-A6911D800E2F}">
      <dsp:nvSpPr>
        <dsp:cNvPr id="0" name=""/>
        <dsp:cNvSpPr/>
      </dsp:nvSpPr>
      <dsp:spPr>
        <a:xfrm>
          <a:off x="3099680" y="0"/>
          <a:ext cx="3007521" cy="5418667"/>
        </a:xfrm>
        <a:prstGeom prst="roundRect">
          <a:avLst>
            <a:gd name="adj" fmla="val 10000"/>
          </a:avLst>
        </a:prstGeom>
        <a:solidFill>
          <a:srgbClr val="D2FCF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62280" tIns="462280" rIns="462280" bIns="462280" numCol="1" spcCol="1270" anchor="ctr" anchorCtr="0">
          <a:noAutofit/>
        </a:bodyPr>
        <a:lstStyle/>
        <a:p>
          <a:pPr marL="0" lvl="0" indent="0" algn="ctr" defTabSz="2889250">
            <a:lnSpc>
              <a:spcPct val="90000"/>
            </a:lnSpc>
            <a:spcBef>
              <a:spcPct val="0"/>
            </a:spcBef>
            <a:spcAft>
              <a:spcPct val="35000"/>
            </a:spcAft>
            <a:buNone/>
          </a:pPr>
          <a:endParaRPr lang="zh-TW" altLang="en-US" sz="6500" kern="1200" dirty="0"/>
        </a:p>
      </dsp:txBody>
      <dsp:txXfrm>
        <a:off x="3099680" y="2167466"/>
        <a:ext cx="3007521" cy="2167466"/>
      </dsp:txXfrm>
    </dsp:sp>
    <dsp:sp modelId="{C5E56D57-B49C-413E-B8A1-C31BB5DE4E10}">
      <dsp:nvSpPr>
        <dsp:cNvPr id="0" name=""/>
        <dsp:cNvSpPr/>
      </dsp:nvSpPr>
      <dsp:spPr>
        <a:xfrm>
          <a:off x="3230199" y="102455"/>
          <a:ext cx="661841" cy="593039"/>
        </a:xfrm>
        <a:prstGeom prst="ellipse">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t="-6000" b="-6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5B62815-4A3F-47BF-A451-6FCD19028741}">
      <dsp:nvSpPr>
        <dsp:cNvPr id="0" name=""/>
        <dsp:cNvSpPr/>
      </dsp:nvSpPr>
      <dsp:spPr>
        <a:xfrm>
          <a:off x="6199352" y="0"/>
          <a:ext cx="3007521" cy="5418667"/>
        </a:xfrm>
        <a:prstGeom prst="roundRect">
          <a:avLst>
            <a:gd name="adj" fmla="val 10000"/>
          </a:avLst>
        </a:prstGeom>
        <a:solidFill>
          <a:srgbClr val="FCE9DC"/>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62280" tIns="462280" rIns="462280" bIns="462280" numCol="1" spcCol="1270" anchor="ctr" anchorCtr="0">
          <a:noAutofit/>
        </a:bodyPr>
        <a:lstStyle/>
        <a:p>
          <a:pPr marL="0" lvl="0" indent="0" algn="ctr" defTabSz="2889250">
            <a:lnSpc>
              <a:spcPct val="90000"/>
            </a:lnSpc>
            <a:spcBef>
              <a:spcPct val="0"/>
            </a:spcBef>
            <a:spcAft>
              <a:spcPct val="35000"/>
            </a:spcAft>
            <a:buNone/>
          </a:pPr>
          <a:endParaRPr lang="zh-TW" altLang="en-US" sz="6500" kern="1200" dirty="0"/>
        </a:p>
      </dsp:txBody>
      <dsp:txXfrm>
        <a:off x="6199352" y="2167466"/>
        <a:ext cx="3007521" cy="2167466"/>
      </dsp:txXfrm>
    </dsp:sp>
    <dsp:sp modelId="{B88F5E68-DC7D-4033-B0C2-F0184B92949D}">
      <dsp:nvSpPr>
        <dsp:cNvPr id="0" name=""/>
        <dsp:cNvSpPr/>
      </dsp:nvSpPr>
      <dsp:spPr>
        <a:xfrm>
          <a:off x="6315893" y="133103"/>
          <a:ext cx="732033" cy="635208"/>
        </a:xfrm>
        <a:prstGeom prst="ellipse">
          <a:avLst/>
        </a:prstGeom>
        <a:blipFill>
          <a:blip xmlns:r="http://schemas.openxmlformats.org/officeDocument/2006/relationships" r:embed="rId3" cstate="print">
            <a:extLst>
              <a:ext uri="{28A0092B-C50C-407E-A947-70E740481C1C}">
                <a14:useLocalDpi xmlns:a14="http://schemas.microsoft.com/office/drawing/2010/main" val="0"/>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E09CF60-9231-4554-8E66-BDED199D769F}">
      <dsp:nvSpPr>
        <dsp:cNvPr id="0" name=""/>
        <dsp:cNvSpPr/>
      </dsp:nvSpPr>
      <dsp:spPr>
        <a:xfrm>
          <a:off x="906480" y="4276525"/>
          <a:ext cx="7503528" cy="934297"/>
        </a:xfrm>
        <a:prstGeom prst="leftRightArrow">
          <a:avLst/>
        </a:prstGeom>
        <a:solidFill>
          <a:schemeClr val="accent2">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35F5F6-B676-44F0-87FC-898F8C2E6AC9}">
      <dsp:nvSpPr>
        <dsp:cNvPr id="0" name=""/>
        <dsp:cNvSpPr/>
      </dsp:nvSpPr>
      <dsp:spPr>
        <a:xfrm>
          <a:off x="0" y="1552854"/>
          <a:ext cx="1416746" cy="566698"/>
        </a:xfrm>
        <a:prstGeom prst="chevron">
          <a:avLst/>
        </a:prstGeom>
        <a:solidFill>
          <a:schemeClr val="lt1">
            <a:hueOff val="0"/>
            <a:satOff val="0"/>
            <a:lumOff val="0"/>
            <a:alphaOff val="0"/>
          </a:schemeClr>
        </a:solidFill>
        <a:ln w="19050" cap="flat" cmpd="sng" algn="ctr">
          <a:solidFill>
            <a:schemeClr val="accent6">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4011" tIns="28004" rIns="28004" bIns="28004" numCol="1" spcCol="1270" anchor="ctr" anchorCtr="0">
          <a:noAutofit/>
        </a:bodyPr>
        <a:lstStyle/>
        <a:p>
          <a:pPr marL="0" lvl="0" indent="0" algn="ctr" defTabSz="933450">
            <a:lnSpc>
              <a:spcPct val="90000"/>
            </a:lnSpc>
            <a:spcBef>
              <a:spcPct val="0"/>
            </a:spcBef>
            <a:spcAft>
              <a:spcPct val="35000"/>
            </a:spcAft>
            <a:buNone/>
          </a:pPr>
          <a:r>
            <a:rPr lang="en-US" altLang="zh-TW" sz="2100" kern="1200" dirty="0"/>
            <a:t>12</a:t>
          </a:r>
          <a:r>
            <a:rPr lang="zh-TW" altLang="en-US" sz="2100" kern="1200" dirty="0"/>
            <a:t>月</a:t>
          </a:r>
        </a:p>
      </dsp:txBody>
      <dsp:txXfrm>
        <a:off x="283349" y="1552854"/>
        <a:ext cx="850048" cy="566698"/>
      </dsp:txXfrm>
    </dsp:sp>
    <dsp:sp modelId="{B9164A19-341B-4D6C-B3D1-D743D14051A6}">
      <dsp:nvSpPr>
        <dsp:cNvPr id="0" name=""/>
        <dsp:cNvSpPr/>
      </dsp:nvSpPr>
      <dsp:spPr>
        <a:xfrm>
          <a:off x="1275072" y="1552854"/>
          <a:ext cx="1416746" cy="566698"/>
        </a:xfrm>
        <a:prstGeom prst="chevron">
          <a:avLst/>
        </a:prstGeom>
        <a:solidFill>
          <a:schemeClr val="lt1">
            <a:hueOff val="0"/>
            <a:satOff val="0"/>
            <a:lumOff val="0"/>
            <a:alphaOff val="0"/>
          </a:schemeClr>
        </a:solidFill>
        <a:ln w="19050" cap="flat" cmpd="sng" algn="ctr">
          <a:solidFill>
            <a:schemeClr val="accent6">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4011" tIns="28004" rIns="28004" bIns="28004" numCol="1" spcCol="1270" anchor="ctr" anchorCtr="0">
          <a:noAutofit/>
        </a:bodyPr>
        <a:lstStyle/>
        <a:p>
          <a:pPr marL="0" lvl="0" indent="0" algn="ctr" defTabSz="933450">
            <a:lnSpc>
              <a:spcPct val="90000"/>
            </a:lnSpc>
            <a:spcBef>
              <a:spcPct val="0"/>
            </a:spcBef>
            <a:spcAft>
              <a:spcPct val="35000"/>
            </a:spcAft>
            <a:buNone/>
          </a:pPr>
          <a:r>
            <a:rPr lang="en-US" altLang="zh-TW" sz="2100" kern="1200" dirty="0"/>
            <a:t>1~3</a:t>
          </a:r>
          <a:r>
            <a:rPr lang="zh-TW" altLang="en-US" sz="2100" kern="1200" dirty="0"/>
            <a:t>月</a:t>
          </a:r>
        </a:p>
      </dsp:txBody>
      <dsp:txXfrm>
        <a:off x="1558421" y="1552854"/>
        <a:ext cx="850048" cy="566698"/>
      </dsp:txXfrm>
    </dsp:sp>
    <dsp:sp modelId="{507C672E-2B08-46E0-9DB3-9070313E538B}">
      <dsp:nvSpPr>
        <dsp:cNvPr id="0" name=""/>
        <dsp:cNvSpPr/>
      </dsp:nvSpPr>
      <dsp:spPr>
        <a:xfrm>
          <a:off x="2550144" y="1552854"/>
          <a:ext cx="1416746" cy="566698"/>
        </a:xfrm>
        <a:prstGeom prst="chevron">
          <a:avLst/>
        </a:prstGeom>
        <a:solidFill>
          <a:schemeClr val="lt1">
            <a:hueOff val="0"/>
            <a:satOff val="0"/>
            <a:lumOff val="0"/>
            <a:alphaOff val="0"/>
          </a:schemeClr>
        </a:solidFill>
        <a:ln w="19050" cap="flat" cmpd="sng" algn="ctr">
          <a:solidFill>
            <a:schemeClr val="accent6">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4011" tIns="28004" rIns="28004" bIns="28004" numCol="1" spcCol="1270" anchor="ctr" anchorCtr="0">
          <a:noAutofit/>
        </a:bodyPr>
        <a:lstStyle/>
        <a:p>
          <a:pPr marL="0" lvl="0" indent="0" algn="ctr" defTabSz="933450">
            <a:lnSpc>
              <a:spcPct val="90000"/>
            </a:lnSpc>
            <a:spcBef>
              <a:spcPct val="0"/>
            </a:spcBef>
            <a:spcAft>
              <a:spcPct val="35000"/>
            </a:spcAft>
            <a:buNone/>
          </a:pPr>
          <a:r>
            <a:rPr lang="en-US" altLang="zh-TW" sz="2100" kern="1200" dirty="0"/>
            <a:t>4</a:t>
          </a:r>
          <a:r>
            <a:rPr lang="zh-TW" altLang="en-US" sz="2100" kern="1200" dirty="0"/>
            <a:t>月</a:t>
          </a:r>
        </a:p>
      </dsp:txBody>
      <dsp:txXfrm>
        <a:off x="2833493" y="1552854"/>
        <a:ext cx="850048" cy="566698"/>
      </dsp:txXfrm>
    </dsp:sp>
    <dsp:sp modelId="{05BE48B6-8059-4ABB-8D40-E000B89D2AA2}">
      <dsp:nvSpPr>
        <dsp:cNvPr id="0" name=""/>
        <dsp:cNvSpPr/>
      </dsp:nvSpPr>
      <dsp:spPr>
        <a:xfrm>
          <a:off x="3825216" y="1552854"/>
          <a:ext cx="1416746" cy="566698"/>
        </a:xfrm>
        <a:prstGeom prst="chevron">
          <a:avLst/>
        </a:prstGeom>
        <a:solidFill>
          <a:schemeClr val="lt1">
            <a:hueOff val="0"/>
            <a:satOff val="0"/>
            <a:lumOff val="0"/>
            <a:alphaOff val="0"/>
          </a:schemeClr>
        </a:solidFill>
        <a:ln w="19050" cap="flat" cmpd="sng" algn="ctr">
          <a:solidFill>
            <a:schemeClr val="accent6">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4011" tIns="28004" rIns="28004" bIns="28004" numCol="1" spcCol="1270" anchor="ctr" anchorCtr="0">
          <a:noAutofit/>
        </a:bodyPr>
        <a:lstStyle/>
        <a:p>
          <a:pPr marL="0" lvl="0" indent="0" algn="ctr" defTabSz="933450">
            <a:lnSpc>
              <a:spcPct val="90000"/>
            </a:lnSpc>
            <a:spcBef>
              <a:spcPct val="0"/>
            </a:spcBef>
            <a:spcAft>
              <a:spcPct val="35000"/>
            </a:spcAft>
            <a:buNone/>
          </a:pPr>
          <a:r>
            <a:rPr lang="en-US" altLang="zh-TW" sz="2100" kern="1200" dirty="0"/>
            <a:t>5</a:t>
          </a:r>
          <a:r>
            <a:rPr lang="zh-TW" altLang="en-US" sz="2100" kern="1200" dirty="0"/>
            <a:t>月</a:t>
          </a:r>
        </a:p>
      </dsp:txBody>
      <dsp:txXfrm>
        <a:off x="4108565" y="1552854"/>
        <a:ext cx="850048" cy="566698"/>
      </dsp:txXfrm>
    </dsp:sp>
    <dsp:sp modelId="{74A576C8-F828-4E43-8D56-4A078A852370}">
      <dsp:nvSpPr>
        <dsp:cNvPr id="0" name=""/>
        <dsp:cNvSpPr/>
      </dsp:nvSpPr>
      <dsp:spPr>
        <a:xfrm>
          <a:off x="5100288" y="1552854"/>
          <a:ext cx="1416746" cy="566698"/>
        </a:xfrm>
        <a:prstGeom prst="chevron">
          <a:avLst/>
        </a:prstGeom>
        <a:solidFill>
          <a:schemeClr val="lt1">
            <a:hueOff val="0"/>
            <a:satOff val="0"/>
            <a:lumOff val="0"/>
            <a:alphaOff val="0"/>
          </a:schemeClr>
        </a:solidFill>
        <a:ln w="19050" cap="flat" cmpd="sng" algn="ctr">
          <a:solidFill>
            <a:schemeClr val="accent6">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4011" tIns="28004" rIns="28004" bIns="28004" numCol="1" spcCol="1270" anchor="ctr" anchorCtr="0">
          <a:noAutofit/>
        </a:bodyPr>
        <a:lstStyle/>
        <a:p>
          <a:pPr marL="0" lvl="0" indent="0" algn="ctr" defTabSz="933450">
            <a:lnSpc>
              <a:spcPct val="90000"/>
            </a:lnSpc>
            <a:spcBef>
              <a:spcPct val="0"/>
            </a:spcBef>
            <a:spcAft>
              <a:spcPct val="35000"/>
            </a:spcAft>
            <a:buNone/>
          </a:pPr>
          <a:r>
            <a:rPr lang="en-US" altLang="zh-TW" sz="2100" kern="1200" dirty="0"/>
            <a:t>6</a:t>
          </a:r>
          <a:r>
            <a:rPr lang="zh-TW" altLang="en-US" sz="2100" kern="1200" dirty="0"/>
            <a:t>月</a:t>
          </a:r>
        </a:p>
      </dsp:txBody>
      <dsp:txXfrm>
        <a:off x="5383637" y="1552854"/>
        <a:ext cx="850048" cy="566698"/>
      </dsp:txXfrm>
    </dsp:sp>
    <dsp:sp modelId="{4A212649-CB7B-4D7F-91DF-557AB484DC98}">
      <dsp:nvSpPr>
        <dsp:cNvPr id="0" name=""/>
        <dsp:cNvSpPr/>
      </dsp:nvSpPr>
      <dsp:spPr>
        <a:xfrm>
          <a:off x="6375360" y="1552854"/>
          <a:ext cx="1416746" cy="566698"/>
        </a:xfrm>
        <a:prstGeom prst="chevron">
          <a:avLst/>
        </a:prstGeom>
        <a:solidFill>
          <a:schemeClr val="lt1">
            <a:hueOff val="0"/>
            <a:satOff val="0"/>
            <a:lumOff val="0"/>
            <a:alphaOff val="0"/>
          </a:schemeClr>
        </a:solidFill>
        <a:ln w="19050" cap="flat" cmpd="sng" algn="ctr">
          <a:solidFill>
            <a:schemeClr val="accent6">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4011" tIns="28004" rIns="28004" bIns="28004" numCol="1" spcCol="1270" anchor="ctr" anchorCtr="0">
          <a:noAutofit/>
        </a:bodyPr>
        <a:lstStyle/>
        <a:p>
          <a:pPr marL="0" lvl="0" indent="0" algn="ctr" defTabSz="933450">
            <a:lnSpc>
              <a:spcPct val="90000"/>
            </a:lnSpc>
            <a:spcBef>
              <a:spcPct val="0"/>
            </a:spcBef>
            <a:spcAft>
              <a:spcPct val="35000"/>
            </a:spcAft>
            <a:buNone/>
          </a:pPr>
          <a:r>
            <a:rPr lang="en-US" altLang="zh-TW" sz="2100" kern="1200" dirty="0"/>
            <a:t>7</a:t>
          </a:r>
          <a:r>
            <a:rPr lang="zh-TW" altLang="en-US" sz="2100" kern="1200" dirty="0"/>
            <a:t>月</a:t>
          </a:r>
        </a:p>
      </dsp:txBody>
      <dsp:txXfrm>
        <a:off x="6658709" y="1552854"/>
        <a:ext cx="850048" cy="566698"/>
      </dsp:txXfrm>
    </dsp:sp>
    <dsp:sp modelId="{A38D060F-412C-4808-9D58-909221D68A1C}">
      <dsp:nvSpPr>
        <dsp:cNvPr id="0" name=""/>
        <dsp:cNvSpPr/>
      </dsp:nvSpPr>
      <dsp:spPr>
        <a:xfrm>
          <a:off x="7650433" y="1552854"/>
          <a:ext cx="1416746" cy="566698"/>
        </a:xfrm>
        <a:prstGeom prst="chevron">
          <a:avLst/>
        </a:prstGeom>
        <a:solidFill>
          <a:schemeClr val="lt1">
            <a:hueOff val="0"/>
            <a:satOff val="0"/>
            <a:lumOff val="0"/>
            <a:alphaOff val="0"/>
          </a:schemeClr>
        </a:solidFill>
        <a:ln w="19050" cap="flat" cmpd="sng" algn="ctr">
          <a:solidFill>
            <a:schemeClr val="accent6">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4011" tIns="28004" rIns="28004" bIns="28004" numCol="1" spcCol="1270" anchor="ctr" anchorCtr="0">
          <a:noAutofit/>
        </a:bodyPr>
        <a:lstStyle/>
        <a:p>
          <a:pPr marL="0" lvl="0" indent="0" algn="ctr" defTabSz="933450">
            <a:lnSpc>
              <a:spcPct val="90000"/>
            </a:lnSpc>
            <a:spcBef>
              <a:spcPct val="0"/>
            </a:spcBef>
            <a:spcAft>
              <a:spcPct val="35000"/>
            </a:spcAft>
            <a:buNone/>
          </a:pPr>
          <a:r>
            <a:rPr lang="en-US" altLang="zh-TW" sz="2100" kern="1200" dirty="0"/>
            <a:t>8</a:t>
          </a:r>
          <a:r>
            <a:rPr lang="zh-TW" altLang="en-US" sz="2100" kern="1200" dirty="0"/>
            <a:t>月</a:t>
          </a:r>
        </a:p>
      </dsp:txBody>
      <dsp:txXfrm>
        <a:off x="7933782" y="1552854"/>
        <a:ext cx="850048" cy="566698"/>
      </dsp:txXfrm>
    </dsp:sp>
  </dsp:spTree>
</dsp:drawing>
</file>

<file path=ppt/diagrams/layout1.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3170717" cy="481604"/>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sz="quarter" idx="1"/>
          </p:nvPr>
        </p:nvSpPr>
        <p:spPr>
          <a:xfrm>
            <a:off x="4142775" y="0"/>
            <a:ext cx="3170717" cy="481604"/>
          </a:xfrm>
          <a:prstGeom prst="rect">
            <a:avLst/>
          </a:prstGeom>
        </p:spPr>
        <p:txBody>
          <a:bodyPr vert="horz" lIns="91440" tIns="45720" rIns="91440" bIns="45720" rtlCol="0"/>
          <a:lstStyle>
            <a:lvl1pPr algn="r">
              <a:defRPr sz="1200"/>
            </a:lvl1pPr>
          </a:lstStyle>
          <a:p>
            <a:fld id="{88E3B514-5CD5-4443-B0A1-EC5556F74914}" type="datetimeFigureOut">
              <a:rPr lang="zh-TW" altLang="en-US" smtClean="0"/>
              <a:t>2026/4/10</a:t>
            </a:fld>
            <a:endParaRPr lang="zh-TW" altLang="en-US"/>
          </a:p>
        </p:txBody>
      </p:sp>
      <p:sp>
        <p:nvSpPr>
          <p:cNvPr id="4" name="頁尾版面配置區 3"/>
          <p:cNvSpPr>
            <a:spLocks noGrp="1"/>
          </p:cNvSpPr>
          <p:nvPr>
            <p:ph type="ftr" sz="quarter" idx="2"/>
          </p:nvPr>
        </p:nvSpPr>
        <p:spPr>
          <a:xfrm>
            <a:off x="0" y="9119596"/>
            <a:ext cx="3170717" cy="481604"/>
          </a:xfrm>
          <a:prstGeom prst="rect">
            <a:avLst/>
          </a:prstGeom>
        </p:spPr>
        <p:txBody>
          <a:bodyPr vert="horz" lIns="91440" tIns="45720" rIns="91440" bIns="45720" rtlCol="0" anchor="b"/>
          <a:lstStyle>
            <a:lvl1pPr algn="l">
              <a:defRPr sz="1200"/>
            </a:lvl1pPr>
          </a:lstStyle>
          <a:p>
            <a:endParaRPr lang="zh-TW" altLang="en-US"/>
          </a:p>
        </p:txBody>
      </p:sp>
      <p:sp>
        <p:nvSpPr>
          <p:cNvPr id="5" name="投影片編號版面配置區 4"/>
          <p:cNvSpPr>
            <a:spLocks noGrp="1"/>
          </p:cNvSpPr>
          <p:nvPr>
            <p:ph type="sldNum" sz="quarter" idx="3"/>
          </p:nvPr>
        </p:nvSpPr>
        <p:spPr>
          <a:xfrm>
            <a:off x="4142775" y="9119596"/>
            <a:ext cx="3170717" cy="481604"/>
          </a:xfrm>
          <a:prstGeom prst="rect">
            <a:avLst/>
          </a:prstGeom>
        </p:spPr>
        <p:txBody>
          <a:bodyPr vert="horz" lIns="91440" tIns="45720" rIns="91440" bIns="45720" rtlCol="0" anchor="b"/>
          <a:lstStyle>
            <a:lvl1pPr algn="r">
              <a:defRPr sz="1200"/>
            </a:lvl1pPr>
          </a:lstStyle>
          <a:p>
            <a:fld id="{617406E5-0587-441E-AEA5-C70E18A021C2}" type="slidenum">
              <a:rPr lang="zh-TW" altLang="en-US" smtClean="0"/>
              <a:t>‹#›</a:t>
            </a:fld>
            <a:endParaRPr lang="zh-TW" altLang="en-US"/>
          </a:p>
        </p:txBody>
      </p:sp>
    </p:spTree>
    <p:extLst>
      <p:ext uri="{BB962C8B-B14F-4D97-AF65-F5344CB8AC3E}">
        <p14:creationId xmlns:p14="http://schemas.microsoft.com/office/powerpoint/2010/main" val="3194197606"/>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6" y="2"/>
            <a:ext cx="3169920" cy="480060"/>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idx="1"/>
          </p:nvPr>
        </p:nvSpPr>
        <p:spPr>
          <a:xfrm>
            <a:off x="4143592" y="2"/>
            <a:ext cx="3169920" cy="480060"/>
          </a:xfrm>
          <a:prstGeom prst="rect">
            <a:avLst/>
          </a:prstGeom>
        </p:spPr>
        <p:txBody>
          <a:bodyPr vert="horz" lIns="91440" tIns="45720" rIns="91440" bIns="45720" rtlCol="0"/>
          <a:lstStyle>
            <a:lvl1pPr algn="r">
              <a:defRPr sz="1200"/>
            </a:lvl1pPr>
          </a:lstStyle>
          <a:p>
            <a:fld id="{DFC00BE1-CDB0-4679-A6D2-2B941F4D0401}" type="datetimeFigureOut">
              <a:rPr lang="zh-TW" altLang="en-US" smtClean="0"/>
              <a:t>2026/4/10</a:t>
            </a:fld>
            <a:endParaRPr lang="zh-TW" altLang="en-US"/>
          </a:p>
        </p:txBody>
      </p:sp>
      <p:sp>
        <p:nvSpPr>
          <p:cNvPr id="4" name="投影片圖像版面配置區 3"/>
          <p:cNvSpPr>
            <a:spLocks noGrp="1" noRot="1" noChangeAspect="1"/>
          </p:cNvSpPr>
          <p:nvPr>
            <p:ph type="sldImg" idx="2"/>
          </p:nvPr>
        </p:nvSpPr>
        <p:spPr>
          <a:xfrm>
            <a:off x="457200" y="720725"/>
            <a:ext cx="6400800" cy="3600450"/>
          </a:xfrm>
          <a:prstGeom prst="rect">
            <a:avLst/>
          </a:prstGeom>
          <a:noFill/>
          <a:ln w="12700">
            <a:solidFill>
              <a:prstClr val="black"/>
            </a:solidFill>
          </a:ln>
        </p:spPr>
        <p:txBody>
          <a:bodyPr vert="horz" lIns="91440" tIns="45720" rIns="91440" bIns="45720" rtlCol="0" anchor="ctr"/>
          <a:lstStyle/>
          <a:p>
            <a:endParaRPr lang="zh-TW" altLang="en-US"/>
          </a:p>
        </p:txBody>
      </p:sp>
      <p:sp>
        <p:nvSpPr>
          <p:cNvPr id="5" name="備忘稿版面配置區 4"/>
          <p:cNvSpPr>
            <a:spLocks noGrp="1"/>
          </p:cNvSpPr>
          <p:nvPr>
            <p:ph type="body" sz="quarter" idx="3"/>
          </p:nvPr>
        </p:nvSpPr>
        <p:spPr>
          <a:xfrm>
            <a:off x="731521" y="4560570"/>
            <a:ext cx="5852160" cy="4320540"/>
          </a:xfrm>
          <a:prstGeom prst="rect">
            <a:avLst/>
          </a:prstGeom>
        </p:spPr>
        <p:txBody>
          <a:bodyPr vert="horz" lIns="91440" tIns="45720" rIns="91440" bIns="45720" rtlCol="0"/>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6" name="頁尾版面配置區 5"/>
          <p:cNvSpPr>
            <a:spLocks noGrp="1"/>
          </p:cNvSpPr>
          <p:nvPr>
            <p:ph type="ftr" sz="quarter" idx="4"/>
          </p:nvPr>
        </p:nvSpPr>
        <p:spPr>
          <a:xfrm>
            <a:off x="6" y="9119474"/>
            <a:ext cx="3169920" cy="480060"/>
          </a:xfrm>
          <a:prstGeom prst="rect">
            <a:avLst/>
          </a:prstGeom>
        </p:spPr>
        <p:txBody>
          <a:bodyPr vert="horz" lIns="91440" tIns="45720" rIns="91440" bIns="45720"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4143592" y="9119474"/>
            <a:ext cx="3169920" cy="480060"/>
          </a:xfrm>
          <a:prstGeom prst="rect">
            <a:avLst/>
          </a:prstGeom>
        </p:spPr>
        <p:txBody>
          <a:bodyPr vert="horz" lIns="91440" tIns="45720" rIns="91440" bIns="45720" rtlCol="0" anchor="b"/>
          <a:lstStyle>
            <a:lvl1pPr algn="r">
              <a:defRPr sz="1200"/>
            </a:lvl1pPr>
          </a:lstStyle>
          <a:p>
            <a:fld id="{281AA877-E2ED-4309-AC5F-AEC13F2FE9E7}" type="slidenum">
              <a:rPr lang="zh-TW" altLang="en-US" smtClean="0"/>
              <a:t>‹#›</a:t>
            </a:fld>
            <a:endParaRPr lang="zh-TW" altLang="en-US"/>
          </a:p>
        </p:txBody>
      </p:sp>
    </p:spTree>
    <p:extLst>
      <p:ext uri="{BB962C8B-B14F-4D97-AF65-F5344CB8AC3E}">
        <p14:creationId xmlns:p14="http://schemas.microsoft.com/office/powerpoint/2010/main" val="3338900462"/>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Rot="1" noChangeAspect="1" noTextEdit="1"/>
          </p:cNvSpPr>
          <p:nvPr>
            <p:ph type="sldImg"/>
          </p:nvPr>
        </p:nvSpPr>
        <p:spPr bwMode="auto">
          <a:xfrm>
            <a:off x="457200" y="720725"/>
            <a:ext cx="6400800" cy="3600450"/>
          </a:xfrm>
          <a:noFill/>
          <a:ln>
            <a:solidFill>
              <a:srgbClr val="000000"/>
            </a:solidFill>
            <a:miter lim="800000"/>
            <a:headEnd/>
            <a:tailEnd/>
          </a:ln>
        </p:spPr>
      </p:sp>
      <p:sp>
        <p:nvSpPr>
          <p:cNvPr id="60419" name="Rectangle 3"/>
          <p:cNvSpPr>
            <a:spLocks noGrp="1"/>
          </p:cNvSpPr>
          <p:nvPr>
            <p:ph type="body" idx="1"/>
          </p:nvPr>
        </p:nvSpPr>
        <p:spPr bwMode="auto">
          <a:noFill/>
        </p:spPr>
        <p:txBody>
          <a:bodyPr wrap="square" numCol="1" anchor="t" anchorCtr="0" compatLnSpc="1">
            <a:prstTxWarp prst="textNoShape">
              <a:avLst/>
            </a:prstTxWarp>
          </a:bodyPr>
          <a:lstStyle/>
          <a:p>
            <a:endParaRPr lang="zh-TW" altLang="en-US"/>
          </a:p>
        </p:txBody>
      </p:sp>
    </p:spTree>
    <p:extLst>
      <p:ext uri="{BB962C8B-B14F-4D97-AF65-F5344CB8AC3E}">
        <p14:creationId xmlns:p14="http://schemas.microsoft.com/office/powerpoint/2010/main" val="6053655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Tree>
    <p:extLst>
      <p:ext uri="{BB962C8B-B14F-4D97-AF65-F5344CB8AC3E}">
        <p14:creationId xmlns:p14="http://schemas.microsoft.com/office/powerpoint/2010/main" val="35747074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Tree>
    <p:extLst>
      <p:ext uri="{BB962C8B-B14F-4D97-AF65-F5344CB8AC3E}">
        <p14:creationId xmlns:p14="http://schemas.microsoft.com/office/powerpoint/2010/main" val="34291821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Tree>
    <p:extLst>
      <p:ext uri="{BB962C8B-B14F-4D97-AF65-F5344CB8AC3E}">
        <p14:creationId xmlns:p14="http://schemas.microsoft.com/office/powerpoint/2010/main" val="25545743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Tree>
    <p:extLst>
      <p:ext uri="{BB962C8B-B14F-4D97-AF65-F5344CB8AC3E}">
        <p14:creationId xmlns:p14="http://schemas.microsoft.com/office/powerpoint/2010/main" val="10336301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Tree>
    <p:extLst>
      <p:ext uri="{BB962C8B-B14F-4D97-AF65-F5344CB8AC3E}">
        <p14:creationId xmlns:p14="http://schemas.microsoft.com/office/powerpoint/2010/main" val="21366730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Tree>
    <p:extLst>
      <p:ext uri="{BB962C8B-B14F-4D97-AF65-F5344CB8AC3E}">
        <p14:creationId xmlns:p14="http://schemas.microsoft.com/office/powerpoint/2010/main" val="31792421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439738" y="723900"/>
            <a:ext cx="6435725" cy="3619500"/>
          </a:xfrm>
        </p:spPr>
      </p:sp>
      <p:sp>
        <p:nvSpPr>
          <p:cNvPr id="3" name="備忘稿版面配置區 2"/>
          <p:cNvSpPr>
            <a:spLocks noGrp="1"/>
          </p:cNvSpPr>
          <p:nvPr>
            <p:ph type="body" idx="1"/>
          </p:nvPr>
        </p:nvSpPr>
        <p:spPr/>
        <p:txBody>
          <a:bodyPr/>
          <a:lstStyle/>
          <a:p>
            <a:endParaRPr lang="zh-TW" altLang="en-US"/>
          </a:p>
        </p:txBody>
      </p:sp>
    </p:spTree>
    <p:extLst>
      <p:ext uri="{BB962C8B-B14F-4D97-AF65-F5344CB8AC3E}">
        <p14:creationId xmlns:p14="http://schemas.microsoft.com/office/powerpoint/2010/main" val="41589316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Tree>
    <p:extLst>
      <p:ext uri="{BB962C8B-B14F-4D97-AF65-F5344CB8AC3E}">
        <p14:creationId xmlns:p14="http://schemas.microsoft.com/office/powerpoint/2010/main" val="24025859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382588" y="701675"/>
            <a:ext cx="6238875" cy="3509963"/>
          </a:xfrm>
        </p:spPr>
      </p:sp>
      <p:sp>
        <p:nvSpPr>
          <p:cNvPr id="3" name="備忘稿版面配置區 2"/>
          <p:cNvSpPr>
            <a:spLocks noGrp="1"/>
          </p:cNvSpPr>
          <p:nvPr>
            <p:ph type="body" idx="1"/>
          </p:nvPr>
        </p:nvSpPr>
        <p:spPr/>
        <p:txBody>
          <a:bodyPr/>
          <a:lstStyle/>
          <a:p>
            <a:endParaRPr lang="zh-TW" altLang="en-US"/>
          </a:p>
        </p:txBody>
      </p:sp>
    </p:spTree>
    <p:extLst>
      <p:ext uri="{BB962C8B-B14F-4D97-AF65-F5344CB8AC3E}">
        <p14:creationId xmlns:p14="http://schemas.microsoft.com/office/powerpoint/2010/main" val="7698470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投影片圖像版面配置區 1"/>
          <p:cNvSpPr>
            <a:spLocks noGrp="1" noRot="1" noChangeAspect="1" noTextEdit="1"/>
          </p:cNvSpPr>
          <p:nvPr>
            <p:ph type="sldImg"/>
          </p:nvPr>
        </p:nvSpPr>
        <p:spPr bwMode="auto">
          <a:xfrm>
            <a:off x="439738" y="723900"/>
            <a:ext cx="6435725" cy="3619500"/>
          </a:xfrm>
          <a:noFill/>
          <a:ln>
            <a:solidFill>
              <a:srgbClr val="000000"/>
            </a:solidFill>
            <a:miter lim="800000"/>
            <a:headEnd/>
            <a:tailEnd/>
          </a:ln>
        </p:spPr>
      </p:sp>
      <p:sp>
        <p:nvSpPr>
          <p:cNvPr id="57346"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TW" altLang="en-US"/>
          </a:p>
        </p:txBody>
      </p:sp>
    </p:spTree>
    <p:extLst>
      <p:ext uri="{BB962C8B-B14F-4D97-AF65-F5344CB8AC3E}">
        <p14:creationId xmlns:p14="http://schemas.microsoft.com/office/powerpoint/2010/main" val="3503202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投影片圖像版面配置區 1"/>
          <p:cNvSpPr>
            <a:spLocks noGrp="1" noRot="1" noChangeAspect="1" noTextEdit="1"/>
          </p:cNvSpPr>
          <p:nvPr>
            <p:ph type="sldImg"/>
          </p:nvPr>
        </p:nvSpPr>
        <p:spPr bwMode="auto">
          <a:xfrm>
            <a:off x="439738" y="723900"/>
            <a:ext cx="6435725" cy="3619500"/>
          </a:xfrm>
          <a:noFill/>
          <a:ln>
            <a:solidFill>
              <a:srgbClr val="000000"/>
            </a:solidFill>
            <a:miter lim="800000"/>
            <a:headEnd/>
            <a:tailEnd/>
          </a:ln>
        </p:spPr>
      </p:sp>
      <p:sp>
        <p:nvSpPr>
          <p:cNvPr id="41986"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TW" altLang="en-US"/>
          </a:p>
        </p:txBody>
      </p:sp>
    </p:spTree>
    <p:extLst>
      <p:ext uri="{BB962C8B-B14F-4D97-AF65-F5344CB8AC3E}">
        <p14:creationId xmlns:p14="http://schemas.microsoft.com/office/powerpoint/2010/main" val="40498573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Tree>
    <p:extLst>
      <p:ext uri="{BB962C8B-B14F-4D97-AF65-F5344CB8AC3E}">
        <p14:creationId xmlns:p14="http://schemas.microsoft.com/office/powerpoint/2010/main" val="37592015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439738" y="723900"/>
            <a:ext cx="6435725" cy="3619500"/>
          </a:xfrm>
        </p:spPr>
      </p:sp>
      <p:sp>
        <p:nvSpPr>
          <p:cNvPr id="3" name="備忘稿版面配置區 2"/>
          <p:cNvSpPr>
            <a:spLocks noGrp="1"/>
          </p:cNvSpPr>
          <p:nvPr>
            <p:ph type="body" idx="1"/>
          </p:nvPr>
        </p:nvSpPr>
        <p:spPr/>
        <p:txBody>
          <a:bodyPr/>
          <a:lstStyle/>
          <a:p>
            <a:endParaRPr lang="zh-TW" altLang="en-US"/>
          </a:p>
        </p:txBody>
      </p:sp>
    </p:spTree>
    <p:extLst>
      <p:ext uri="{BB962C8B-B14F-4D97-AF65-F5344CB8AC3E}">
        <p14:creationId xmlns:p14="http://schemas.microsoft.com/office/powerpoint/2010/main" val="42835373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439738" y="723900"/>
            <a:ext cx="6435725" cy="3619500"/>
          </a:xfrm>
        </p:spPr>
      </p:sp>
      <p:sp>
        <p:nvSpPr>
          <p:cNvPr id="3" name="備忘稿版面配置區 2"/>
          <p:cNvSpPr>
            <a:spLocks noGrp="1"/>
          </p:cNvSpPr>
          <p:nvPr>
            <p:ph type="body" idx="1"/>
          </p:nvPr>
        </p:nvSpPr>
        <p:spPr/>
        <p:txBody>
          <a:bodyPr/>
          <a:lstStyle/>
          <a:p>
            <a:endParaRPr lang="zh-TW" altLang="en-US"/>
          </a:p>
        </p:txBody>
      </p:sp>
    </p:spTree>
    <p:extLst>
      <p:ext uri="{BB962C8B-B14F-4D97-AF65-F5344CB8AC3E}">
        <p14:creationId xmlns:p14="http://schemas.microsoft.com/office/powerpoint/2010/main" val="4341205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投影片圖像版面配置區 1"/>
          <p:cNvSpPr>
            <a:spLocks noGrp="1" noRot="1" noChangeAspect="1" noTextEdit="1"/>
          </p:cNvSpPr>
          <p:nvPr>
            <p:ph type="sldImg"/>
          </p:nvPr>
        </p:nvSpPr>
        <p:spPr bwMode="auto">
          <a:xfrm>
            <a:off x="439738" y="723900"/>
            <a:ext cx="6435725" cy="3619500"/>
          </a:xfrm>
          <a:noFill/>
          <a:ln>
            <a:solidFill>
              <a:srgbClr val="000000"/>
            </a:solidFill>
            <a:miter lim="800000"/>
            <a:headEnd/>
            <a:tailEnd/>
          </a:ln>
        </p:spPr>
      </p:sp>
      <p:sp>
        <p:nvSpPr>
          <p:cNvPr id="61442"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TW" altLang="en-US"/>
          </a:p>
        </p:txBody>
      </p:sp>
    </p:spTree>
    <p:extLst>
      <p:ext uri="{BB962C8B-B14F-4D97-AF65-F5344CB8AC3E}">
        <p14:creationId xmlns:p14="http://schemas.microsoft.com/office/powerpoint/2010/main" val="15886786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439738" y="723900"/>
            <a:ext cx="6435725" cy="3619500"/>
          </a:xfrm>
        </p:spPr>
      </p:sp>
      <p:sp>
        <p:nvSpPr>
          <p:cNvPr id="3" name="備忘稿版面配置區 2"/>
          <p:cNvSpPr>
            <a:spLocks noGrp="1"/>
          </p:cNvSpPr>
          <p:nvPr>
            <p:ph type="body" idx="1"/>
          </p:nvPr>
        </p:nvSpPr>
        <p:spPr/>
        <p:txBody>
          <a:bodyPr/>
          <a:lstStyle/>
          <a:p>
            <a:endParaRPr lang="zh-TW" altLang="en-US" dirty="0"/>
          </a:p>
        </p:txBody>
      </p:sp>
    </p:spTree>
    <p:extLst>
      <p:ext uri="{BB962C8B-B14F-4D97-AF65-F5344CB8AC3E}">
        <p14:creationId xmlns:p14="http://schemas.microsoft.com/office/powerpoint/2010/main" val="35238858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Tree>
    <p:extLst>
      <p:ext uri="{BB962C8B-B14F-4D97-AF65-F5344CB8AC3E}">
        <p14:creationId xmlns:p14="http://schemas.microsoft.com/office/powerpoint/2010/main" val="7578015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Tree>
    <p:extLst>
      <p:ext uri="{BB962C8B-B14F-4D97-AF65-F5344CB8AC3E}">
        <p14:creationId xmlns:p14="http://schemas.microsoft.com/office/powerpoint/2010/main" val="22154883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Tree>
    <p:extLst>
      <p:ext uri="{BB962C8B-B14F-4D97-AF65-F5344CB8AC3E}">
        <p14:creationId xmlns:p14="http://schemas.microsoft.com/office/powerpoint/2010/main" val="187220206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Tree>
    <p:extLst>
      <p:ext uri="{BB962C8B-B14F-4D97-AF65-F5344CB8AC3E}">
        <p14:creationId xmlns:p14="http://schemas.microsoft.com/office/powerpoint/2010/main" val="363855457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439738" y="723900"/>
            <a:ext cx="6435725" cy="3619500"/>
          </a:xfrm>
        </p:spPr>
      </p:sp>
      <p:sp>
        <p:nvSpPr>
          <p:cNvPr id="3" name="備忘稿版面配置區 2"/>
          <p:cNvSpPr>
            <a:spLocks noGrp="1"/>
          </p:cNvSpPr>
          <p:nvPr>
            <p:ph type="body" idx="1"/>
          </p:nvPr>
        </p:nvSpPr>
        <p:spPr/>
        <p:txBody>
          <a:bodyPr/>
          <a:lstStyle/>
          <a:p>
            <a:endParaRPr lang="zh-TW" altLang="en-US" dirty="0"/>
          </a:p>
        </p:txBody>
      </p:sp>
    </p:spTree>
    <p:extLst>
      <p:ext uri="{BB962C8B-B14F-4D97-AF65-F5344CB8AC3E}">
        <p14:creationId xmlns:p14="http://schemas.microsoft.com/office/powerpoint/2010/main" val="17186957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Tree>
    <p:extLst>
      <p:ext uri="{BB962C8B-B14F-4D97-AF65-F5344CB8AC3E}">
        <p14:creationId xmlns:p14="http://schemas.microsoft.com/office/powerpoint/2010/main" val="239528948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439738" y="723900"/>
            <a:ext cx="6435725" cy="3619500"/>
          </a:xfrm>
        </p:spPr>
      </p:sp>
      <p:sp>
        <p:nvSpPr>
          <p:cNvPr id="3" name="備忘稿版面配置區 2"/>
          <p:cNvSpPr>
            <a:spLocks noGrp="1"/>
          </p:cNvSpPr>
          <p:nvPr>
            <p:ph type="body" idx="1"/>
          </p:nvPr>
        </p:nvSpPr>
        <p:spPr/>
        <p:txBody>
          <a:bodyPr/>
          <a:lstStyle/>
          <a:p>
            <a:endParaRPr lang="zh-TW" altLang="en-US"/>
          </a:p>
        </p:txBody>
      </p:sp>
    </p:spTree>
    <p:extLst>
      <p:ext uri="{BB962C8B-B14F-4D97-AF65-F5344CB8AC3E}">
        <p14:creationId xmlns:p14="http://schemas.microsoft.com/office/powerpoint/2010/main" val="309397896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Tree>
    <p:extLst>
      <p:ext uri="{BB962C8B-B14F-4D97-AF65-F5344CB8AC3E}">
        <p14:creationId xmlns:p14="http://schemas.microsoft.com/office/powerpoint/2010/main" val="304965400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439738" y="723900"/>
            <a:ext cx="6435725" cy="3619500"/>
          </a:xfrm>
        </p:spPr>
      </p:sp>
      <p:sp>
        <p:nvSpPr>
          <p:cNvPr id="3" name="備忘稿版面配置區 2"/>
          <p:cNvSpPr>
            <a:spLocks noGrp="1"/>
          </p:cNvSpPr>
          <p:nvPr>
            <p:ph type="body" idx="1"/>
          </p:nvPr>
        </p:nvSpPr>
        <p:spPr/>
        <p:txBody>
          <a:bodyPr/>
          <a:lstStyle/>
          <a:p>
            <a:endParaRPr lang="zh-TW" altLang="en-US"/>
          </a:p>
        </p:txBody>
      </p:sp>
    </p:spTree>
    <p:extLst>
      <p:ext uri="{BB962C8B-B14F-4D97-AF65-F5344CB8AC3E}">
        <p14:creationId xmlns:p14="http://schemas.microsoft.com/office/powerpoint/2010/main" val="258026552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439738" y="723900"/>
            <a:ext cx="6435725" cy="3619500"/>
          </a:xfrm>
        </p:spPr>
      </p:sp>
      <p:sp>
        <p:nvSpPr>
          <p:cNvPr id="3" name="備忘稿版面配置區 2"/>
          <p:cNvSpPr>
            <a:spLocks noGrp="1"/>
          </p:cNvSpPr>
          <p:nvPr>
            <p:ph type="body" idx="1"/>
          </p:nvPr>
        </p:nvSpPr>
        <p:spPr/>
        <p:txBody>
          <a:bodyPr/>
          <a:lstStyle/>
          <a:p>
            <a:endParaRPr lang="zh-TW" altLang="en-US" dirty="0"/>
          </a:p>
        </p:txBody>
      </p:sp>
    </p:spTree>
    <p:extLst>
      <p:ext uri="{BB962C8B-B14F-4D97-AF65-F5344CB8AC3E}">
        <p14:creationId xmlns:p14="http://schemas.microsoft.com/office/powerpoint/2010/main" val="351653607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Tree>
    <p:extLst>
      <p:ext uri="{BB962C8B-B14F-4D97-AF65-F5344CB8AC3E}">
        <p14:creationId xmlns:p14="http://schemas.microsoft.com/office/powerpoint/2010/main" val="127109678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投影片圖像版面配置區 1"/>
          <p:cNvSpPr>
            <a:spLocks noGrp="1" noRot="1" noChangeAspect="1" noTextEdit="1"/>
          </p:cNvSpPr>
          <p:nvPr>
            <p:ph type="sldImg"/>
          </p:nvPr>
        </p:nvSpPr>
        <p:spPr bwMode="auto">
          <a:xfrm>
            <a:off x="439738" y="723900"/>
            <a:ext cx="6435725" cy="3619500"/>
          </a:xfrm>
          <a:noFill/>
          <a:ln>
            <a:solidFill>
              <a:srgbClr val="000000"/>
            </a:solidFill>
            <a:miter lim="800000"/>
            <a:headEnd/>
            <a:tailEnd/>
          </a:ln>
        </p:spPr>
      </p:sp>
      <p:sp>
        <p:nvSpPr>
          <p:cNvPr id="72706"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TW" altLang="en-US"/>
          </a:p>
        </p:txBody>
      </p:sp>
    </p:spTree>
    <p:extLst>
      <p:ext uri="{BB962C8B-B14F-4D97-AF65-F5344CB8AC3E}">
        <p14:creationId xmlns:p14="http://schemas.microsoft.com/office/powerpoint/2010/main" val="2281102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439738" y="723900"/>
            <a:ext cx="6435725" cy="3619500"/>
          </a:xfrm>
        </p:spPr>
      </p:sp>
      <p:sp>
        <p:nvSpPr>
          <p:cNvPr id="3" name="備忘稿版面配置區 2"/>
          <p:cNvSpPr>
            <a:spLocks noGrp="1"/>
          </p:cNvSpPr>
          <p:nvPr>
            <p:ph type="body" idx="1"/>
          </p:nvPr>
        </p:nvSpPr>
        <p:spPr/>
        <p:txBody>
          <a:bodyPr/>
          <a:lstStyle/>
          <a:p>
            <a:endParaRPr lang="zh-TW" altLang="en-US" dirty="0"/>
          </a:p>
        </p:txBody>
      </p:sp>
    </p:spTree>
    <p:extLst>
      <p:ext uri="{BB962C8B-B14F-4D97-AF65-F5344CB8AC3E}">
        <p14:creationId xmlns:p14="http://schemas.microsoft.com/office/powerpoint/2010/main" val="384421372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投影片圖像版面配置區 1"/>
          <p:cNvSpPr>
            <a:spLocks noGrp="1" noRot="1" noChangeAspect="1" noTextEdit="1"/>
          </p:cNvSpPr>
          <p:nvPr>
            <p:ph type="sldImg"/>
          </p:nvPr>
        </p:nvSpPr>
        <p:spPr bwMode="auto">
          <a:xfrm>
            <a:off x="439738" y="723900"/>
            <a:ext cx="6435725" cy="3619500"/>
          </a:xfrm>
          <a:noFill/>
          <a:ln>
            <a:solidFill>
              <a:srgbClr val="000000"/>
            </a:solidFill>
            <a:miter lim="800000"/>
            <a:headEnd/>
            <a:tailEnd/>
          </a:ln>
        </p:spPr>
      </p:sp>
      <p:sp>
        <p:nvSpPr>
          <p:cNvPr id="74754"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TW" altLang="en-US"/>
          </a:p>
        </p:txBody>
      </p:sp>
    </p:spTree>
    <p:extLst>
      <p:ext uri="{BB962C8B-B14F-4D97-AF65-F5344CB8AC3E}">
        <p14:creationId xmlns:p14="http://schemas.microsoft.com/office/powerpoint/2010/main" val="125747653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投影片圖像版面配置區 1"/>
          <p:cNvSpPr>
            <a:spLocks noGrp="1" noRot="1" noChangeAspect="1" noTextEdit="1"/>
          </p:cNvSpPr>
          <p:nvPr>
            <p:ph type="sldImg"/>
          </p:nvPr>
        </p:nvSpPr>
        <p:spPr bwMode="auto">
          <a:xfrm>
            <a:off x="439738" y="723900"/>
            <a:ext cx="6435725" cy="3619500"/>
          </a:xfrm>
          <a:noFill/>
          <a:ln>
            <a:solidFill>
              <a:srgbClr val="000000"/>
            </a:solidFill>
            <a:miter lim="800000"/>
            <a:headEnd/>
            <a:tailEnd/>
          </a:ln>
        </p:spPr>
      </p:sp>
      <p:sp>
        <p:nvSpPr>
          <p:cNvPr id="87042"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TW" altLang="en-US"/>
          </a:p>
        </p:txBody>
      </p:sp>
    </p:spTree>
    <p:extLst>
      <p:ext uri="{BB962C8B-B14F-4D97-AF65-F5344CB8AC3E}">
        <p14:creationId xmlns:p14="http://schemas.microsoft.com/office/powerpoint/2010/main" val="357604402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Tree>
    <p:extLst>
      <p:ext uri="{BB962C8B-B14F-4D97-AF65-F5344CB8AC3E}">
        <p14:creationId xmlns:p14="http://schemas.microsoft.com/office/powerpoint/2010/main" val="54159408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投影片圖像版面配置區 1"/>
          <p:cNvSpPr>
            <a:spLocks noGrp="1" noRot="1" noChangeAspect="1" noTextEdit="1"/>
          </p:cNvSpPr>
          <p:nvPr>
            <p:ph type="sldImg"/>
          </p:nvPr>
        </p:nvSpPr>
        <p:spPr bwMode="auto">
          <a:xfrm>
            <a:off x="439738" y="723900"/>
            <a:ext cx="6435725" cy="3619500"/>
          </a:xfrm>
          <a:noFill/>
          <a:ln>
            <a:solidFill>
              <a:srgbClr val="000000"/>
            </a:solidFill>
            <a:miter lim="800000"/>
            <a:headEnd/>
            <a:tailEnd/>
          </a:ln>
        </p:spPr>
      </p:sp>
      <p:sp>
        <p:nvSpPr>
          <p:cNvPr id="91138"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TW" altLang="en-US"/>
          </a:p>
        </p:txBody>
      </p:sp>
    </p:spTree>
    <p:extLst>
      <p:ext uri="{BB962C8B-B14F-4D97-AF65-F5344CB8AC3E}">
        <p14:creationId xmlns:p14="http://schemas.microsoft.com/office/powerpoint/2010/main" val="122919585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投影片圖像版面配置區 1"/>
          <p:cNvSpPr>
            <a:spLocks noGrp="1" noRot="1" noChangeAspect="1" noTextEdit="1"/>
          </p:cNvSpPr>
          <p:nvPr>
            <p:ph type="sldImg"/>
          </p:nvPr>
        </p:nvSpPr>
        <p:spPr bwMode="auto">
          <a:xfrm>
            <a:off x="439738" y="723900"/>
            <a:ext cx="6435725" cy="3619500"/>
          </a:xfrm>
          <a:noFill/>
          <a:ln>
            <a:solidFill>
              <a:srgbClr val="000000"/>
            </a:solidFill>
            <a:miter lim="800000"/>
            <a:headEnd/>
            <a:tailEnd/>
          </a:ln>
        </p:spPr>
      </p:sp>
      <p:sp>
        <p:nvSpPr>
          <p:cNvPr id="93186"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TW" altLang="en-US"/>
          </a:p>
        </p:txBody>
      </p:sp>
    </p:spTree>
    <p:extLst>
      <p:ext uri="{BB962C8B-B14F-4D97-AF65-F5344CB8AC3E}">
        <p14:creationId xmlns:p14="http://schemas.microsoft.com/office/powerpoint/2010/main" val="111843802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A1F5EF-0825-E9A3-7DB9-368B9CE5F5CC}"/>
            </a:ext>
          </a:extLst>
        </p:cNvPr>
        <p:cNvGrpSpPr/>
        <p:nvPr/>
      </p:nvGrpSpPr>
      <p:grpSpPr>
        <a:xfrm>
          <a:off x="0" y="0"/>
          <a:ext cx="0" cy="0"/>
          <a:chOff x="0" y="0"/>
          <a:chExt cx="0" cy="0"/>
        </a:xfrm>
      </p:grpSpPr>
      <p:sp>
        <p:nvSpPr>
          <p:cNvPr id="60418" name="Rectangle 2">
            <a:extLst>
              <a:ext uri="{FF2B5EF4-FFF2-40B4-BE49-F238E27FC236}">
                <a16:creationId xmlns:a16="http://schemas.microsoft.com/office/drawing/2014/main" id="{3D2C97C5-3871-D4C3-F88C-65AE7CEFB3B5}"/>
              </a:ext>
            </a:extLst>
          </p:cNvPr>
          <p:cNvSpPr>
            <a:spLocks noGrp="1" noRot="1" noChangeAspect="1" noTextEdit="1"/>
          </p:cNvSpPr>
          <p:nvPr>
            <p:ph type="sldImg"/>
          </p:nvPr>
        </p:nvSpPr>
        <p:spPr bwMode="auto">
          <a:xfrm>
            <a:off x="90488" y="744538"/>
            <a:ext cx="6616700" cy="3722687"/>
          </a:xfrm>
          <a:noFill/>
          <a:ln>
            <a:solidFill>
              <a:srgbClr val="000000"/>
            </a:solidFill>
            <a:miter lim="800000"/>
            <a:headEnd/>
            <a:tailEnd/>
          </a:ln>
        </p:spPr>
      </p:sp>
      <p:sp>
        <p:nvSpPr>
          <p:cNvPr id="60419" name="Rectangle 3">
            <a:extLst>
              <a:ext uri="{FF2B5EF4-FFF2-40B4-BE49-F238E27FC236}">
                <a16:creationId xmlns:a16="http://schemas.microsoft.com/office/drawing/2014/main" id="{1A2DD516-DA7A-7143-7584-EBF344613963}"/>
              </a:ext>
            </a:extLst>
          </p:cNvPr>
          <p:cNvSpPr>
            <a:spLocks noGrp="1"/>
          </p:cNvSpPr>
          <p:nvPr>
            <p:ph type="body" idx="1"/>
          </p:nvPr>
        </p:nvSpPr>
        <p:spPr bwMode="auto">
          <a:noFill/>
        </p:spPr>
        <p:txBody>
          <a:bodyPr wrap="square" numCol="1" anchor="t" anchorCtr="0" compatLnSpc="1">
            <a:prstTxWarp prst="textNoShape">
              <a:avLst/>
            </a:prstTxWarp>
          </a:bodyPr>
          <a:lstStyle/>
          <a:p>
            <a:endParaRPr lang="zh-TW" altLang="en-US" dirty="0"/>
          </a:p>
        </p:txBody>
      </p:sp>
    </p:spTree>
    <p:extLst>
      <p:ext uri="{BB962C8B-B14F-4D97-AF65-F5344CB8AC3E}">
        <p14:creationId xmlns:p14="http://schemas.microsoft.com/office/powerpoint/2010/main" val="392908301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457200" y="720725"/>
            <a:ext cx="6400800" cy="3600450"/>
          </a:xfrm>
        </p:spPr>
      </p:sp>
      <p:sp>
        <p:nvSpPr>
          <p:cNvPr id="3" name="備忘稿版面配置區 2"/>
          <p:cNvSpPr>
            <a:spLocks noGrp="1"/>
          </p:cNvSpPr>
          <p:nvPr>
            <p:ph type="body" idx="1"/>
          </p:nvPr>
        </p:nvSpPr>
        <p:spPr/>
        <p:txBody>
          <a:bodyPr>
            <a:normAutofit/>
          </a:bodyPr>
          <a:lstStyle/>
          <a:p>
            <a:endParaRPr lang="zh-TW" altLang="en-US"/>
          </a:p>
        </p:txBody>
      </p:sp>
    </p:spTree>
    <p:extLst>
      <p:ext uri="{BB962C8B-B14F-4D97-AF65-F5344CB8AC3E}">
        <p14:creationId xmlns:p14="http://schemas.microsoft.com/office/powerpoint/2010/main" val="148185933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457200" y="720725"/>
            <a:ext cx="6400800" cy="3600450"/>
          </a:xfrm>
        </p:spPr>
      </p:sp>
      <p:sp>
        <p:nvSpPr>
          <p:cNvPr id="3" name="備忘稿版面配置區 2"/>
          <p:cNvSpPr>
            <a:spLocks noGrp="1"/>
          </p:cNvSpPr>
          <p:nvPr>
            <p:ph type="body" idx="1"/>
          </p:nvPr>
        </p:nvSpPr>
        <p:spPr/>
        <p:txBody>
          <a:bodyPr>
            <a:normAutofit/>
          </a:bodyPr>
          <a:lstStyle/>
          <a:p>
            <a:endParaRPr lang="zh-TW" altLang="en-US"/>
          </a:p>
        </p:txBody>
      </p:sp>
    </p:spTree>
    <p:extLst>
      <p:ext uri="{BB962C8B-B14F-4D97-AF65-F5344CB8AC3E}">
        <p14:creationId xmlns:p14="http://schemas.microsoft.com/office/powerpoint/2010/main" val="360214412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457200" y="720725"/>
            <a:ext cx="6400800" cy="3600450"/>
          </a:xfrm>
        </p:spPr>
      </p:sp>
      <p:sp>
        <p:nvSpPr>
          <p:cNvPr id="3" name="備忘稿版面配置區 2"/>
          <p:cNvSpPr>
            <a:spLocks noGrp="1"/>
          </p:cNvSpPr>
          <p:nvPr>
            <p:ph type="body" idx="1"/>
          </p:nvPr>
        </p:nvSpPr>
        <p:spPr/>
        <p:txBody>
          <a:bodyPr>
            <a:normAutofit/>
          </a:bodyPr>
          <a:lstStyle/>
          <a:p>
            <a:endParaRPr lang="zh-TW" altLang="en-US"/>
          </a:p>
        </p:txBody>
      </p:sp>
    </p:spTree>
    <p:extLst>
      <p:ext uri="{BB962C8B-B14F-4D97-AF65-F5344CB8AC3E}">
        <p14:creationId xmlns:p14="http://schemas.microsoft.com/office/powerpoint/2010/main" val="148789983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Rot="1" noChangeAspect="1" noTextEdit="1"/>
          </p:cNvSpPr>
          <p:nvPr>
            <p:ph type="sldImg"/>
          </p:nvPr>
        </p:nvSpPr>
        <p:spPr bwMode="auto">
          <a:xfrm>
            <a:off x="90488" y="744538"/>
            <a:ext cx="6616700" cy="3722687"/>
          </a:xfrm>
          <a:noFill/>
          <a:ln>
            <a:solidFill>
              <a:srgbClr val="000000"/>
            </a:solidFill>
            <a:miter lim="800000"/>
            <a:headEnd/>
            <a:tailEnd/>
          </a:ln>
        </p:spPr>
      </p:sp>
      <p:sp>
        <p:nvSpPr>
          <p:cNvPr id="60419" name="Rectangle 3"/>
          <p:cNvSpPr>
            <a:spLocks noGrp="1"/>
          </p:cNvSpPr>
          <p:nvPr>
            <p:ph type="body" idx="1"/>
          </p:nvPr>
        </p:nvSpPr>
        <p:spPr bwMode="auto">
          <a:noFill/>
        </p:spPr>
        <p:txBody>
          <a:bodyPr wrap="square" numCol="1" anchor="t" anchorCtr="0" compatLnSpc="1">
            <a:prstTxWarp prst="textNoShape">
              <a:avLst/>
            </a:prstTxWarp>
          </a:bodyPr>
          <a:lstStyle/>
          <a:p>
            <a:endParaRPr lang="zh-TW" altLang="en-US"/>
          </a:p>
        </p:txBody>
      </p:sp>
    </p:spTree>
    <p:extLst>
      <p:ext uri="{BB962C8B-B14F-4D97-AF65-F5344CB8AC3E}">
        <p14:creationId xmlns:p14="http://schemas.microsoft.com/office/powerpoint/2010/main" val="359098158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zh-TW" altLang="en-US"/>
          </a:p>
        </p:txBody>
      </p:sp>
      <p:sp>
        <p:nvSpPr>
          <p:cNvPr id="80900"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ea typeface="新細明體" charset="-120"/>
              </a:defRPr>
            </a:lvl1pPr>
            <a:lvl2pPr marL="716680" indent="-275646" eaLnBrk="0" hangingPunct="0">
              <a:spcBef>
                <a:spcPct val="30000"/>
              </a:spcBef>
              <a:defRPr sz="1200">
                <a:solidFill>
                  <a:schemeClr val="tx1"/>
                </a:solidFill>
                <a:latin typeface="Calibri" pitchFamily="34" charset="0"/>
                <a:ea typeface="新細明體" charset="-120"/>
              </a:defRPr>
            </a:lvl2pPr>
            <a:lvl3pPr marL="1102587" indent="-220517" eaLnBrk="0" hangingPunct="0">
              <a:spcBef>
                <a:spcPct val="30000"/>
              </a:spcBef>
              <a:defRPr sz="1200">
                <a:solidFill>
                  <a:schemeClr val="tx1"/>
                </a:solidFill>
                <a:latin typeface="Calibri" pitchFamily="34" charset="0"/>
                <a:ea typeface="新細明體" charset="-120"/>
              </a:defRPr>
            </a:lvl3pPr>
            <a:lvl4pPr marL="1543622" indent="-220517" eaLnBrk="0" hangingPunct="0">
              <a:spcBef>
                <a:spcPct val="30000"/>
              </a:spcBef>
              <a:defRPr sz="1200">
                <a:solidFill>
                  <a:schemeClr val="tx1"/>
                </a:solidFill>
                <a:latin typeface="Calibri" pitchFamily="34" charset="0"/>
                <a:ea typeface="新細明體" charset="-120"/>
              </a:defRPr>
            </a:lvl4pPr>
            <a:lvl5pPr marL="1984656" indent="-220517" eaLnBrk="0" hangingPunct="0">
              <a:spcBef>
                <a:spcPct val="30000"/>
              </a:spcBef>
              <a:defRPr sz="1200">
                <a:solidFill>
                  <a:schemeClr val="tx1"/>
                </a:solidFill>
                <a:latin typeface="Calibri" pitchFamily="34" charset="0"/>
                <a:ea typeface="新細明體" charset="-120"/>
              </a:defRPr>
            </a:lvl5pPr>
            <a:lvl6pPr marL="2425691" indent="-220517" eaLnBrk="0" fontAlgn="base" hangingPunct="0">
              <a:spcBef>
                <a:spcPct val="30000"/>
              </a:spcBef>
              <a:spcAft>
                <a:spcPct val="0"/>
              </a:spcAft>
              <a:defRPr sz="1200">
                <a:solidFill>
                  <a:schemeClr val="tx1"/>
                </a:solidFill>
                <a:latin typeface="Calibri" pitchFamily="34" charset="0"/>
                <a:ea typeface="新細明體" charset="-120"/>
              </a:defRPr>
            </a:lvl6pPr>
            <a:lvl7pPr marL="2866727" indent="-220517" eaLnBrk="0" fontAlgn="base" hangingPunct="0">
              <a:spcBef>
                <a:spcPct val="30000"/>
              </a:spcBef>
              <a:spcAft>
                <a:spcPct val="0"/>
              </a:spcAft>
              <a:defRPr sz="1200">
                <a:solidFill>
                  <a:schemeClr val="tx1"/>
                </a:solidFill>
                <a:latin typeface="Calibri" pitchFamily="34" charset="0"/>
                <a:ea typeface="新細明體" charset="-120"/>
              </a:defRPr>
            </a:lvl7pPr>
            <a:lvl8pPr marL="3307761" indent="-220517" eaLnBrk="0" fontAlgn="base" hangingPunct="0">
              <a:spcBef>
                <a:spcPct val="30000"/>
              </a:spcBef>
              <a:spcAft>
                <a:spcPct val="0"/>
              </a:spcAft>
              <a:defRPr sz="1200">
                <a:solidFill>
                  <a:schemeClr val="tx1"/>
                </a:solidFill>
                <a:latin typeface="Calibri" pitchFamily="34" charset="0"/>
                <a:ea typeface="新細明體" charset="-120"/>
              </a:defRPr>
            </a:lvl8pPr>
            <a:lvl9pPr marL="3748796" indent="-220517" eaLnBrk="0" fontAlgn="base" hangingPunct="0">
              <a:spcBef>
                <a:spcPct val="30000"/>
              </a:spcBef>
              <a:spcAft>
                <a:spcPct val="0"/>
              </a:spcAft>
              <a:defRPr sz="1200">
                <a:solidFill>
                  <a:schemeClr val="tx1"/>
                </a:solidFill>
                <a:latin typeface="Calibri" pitchFamily="34" charset="0"/>
                <a:ea typeface="新細明體" charset="-120"/>
              </a:defRPr>
            </a:lvl9pPr>
          </a:lstStyle>
          <a:p>
            <a:pPr eaLnBrk="1" hangingPunct="1">
              <a:spcBef>
                <a:spcPct val="0"/>
              </a:spcBef>
            </a:pPr>
            <a:fld id="{8E8A0DE5-7D7E-4CF6-A39E-2E4E3BF80FF2}" type="slidenum">
              <a:rPr lang="zh-TW" altLang="en-US" smtClean="0">
                <a:latin typeface="Arial" charset="0"/>
              </a:rPr>
              <a:pPr eaLnBrk="1" hangingPunct="1">
                <a:spcBef>
                  <a:spcPct val="0"/>
                </a:spcBef>
              </a:pPr>
              <a:t>48</a:t>
            </a:fld>
            <a:endParaRPr lang="en-US" altLang="zh-TW">
              <a:latin typeface="Arial" charset="0"/>
            </a:endParaRPr>
          </a:p>
        </p:txBody>
      </p:sp>
    </p:spTree>
    <p:extLst>
      <p:ext uri="{BB962C8B-B14F-4D97-AF65-F5344CB8AC3E}">
        <p14:creationId xmlns:p14="http://schemas.microsoft.com/office/powerpoint/2010/main" val="243054890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23"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zh-TW" altLang="en-US"/>
          </a:p>
        </p:txBody>
      </p:sp>
      <p:sp>
        <p:nvSpPr>
          <p:cNvPr id="81924"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ea typeface="新細明體" charset="-120"/>
              </a:defRPr>
            </a:lvl1pPr>
            <a:lvl2pPr marL="716680" indent="-275646" eaLnBrk="0" hangingPunct="0">
              <a:spcBef>
                <a:spcPct val="30000"/>
              </a:spcBef>
              <a:defRPr sz="1200">
                <a:solidFill>
                  <a:schemeClr val="tx1"/>
                </a:solidFill>
                <a:latin typeface="Calibri" pitchFamily="34" charset="0"/>
                <a:ea typeface="新細明體" charset="-120"/>
              </a:defRPr>
            </a:lvl2pPr>
            <a:lvl3pPr marL="1102587" indent="-220517" eaLnBrk="0" hangingPunct="0">
              <a:spcBef>
                <a:spcPct val="30000"/>
              </a:spcBef>
              <a:defRPr sz="1200">
                <a:solidFill>
                  <a:schemeClr val="tx1"/>
                </a:solidFill>
                <a:latin typeface="Calibri" pitchFamily="34" charset="0"/>
                <a:ea typeface="新細明體" charset="-120"/>
              </a:defRPr>
            </a:lvl3pPr>
            <a:lvl4pPr marL="1543622" indent="-220517" eaLnBrk="0" hangingPunct="0">
              <a:spcBef>
                <a:spcPct val="30000"/>
              </a:spcBef>
              <a:defRPr sz="1200">
                <a:solidFill>
                  <a:schemeClr val="tx1"/>
                </a:solidFill>
                <a:latin typeface="Calibri" pitchFamily="34" charset="0"/>
                <a:ea typeface="新細明體" charset="-120"/>
              </a:defRPr>
            </a:lvl4pPr>
            <a:lvl5pPr marL="1984656" indent="-220517" eaLnBrk="0" hangingPunct="0">
              <a:spcBef>
                <a:spcPct val="30000"/>
              </a:spcBef>
              <a:defRPr sz="1200">
                <a:solidFill>
                  <a:schemeClr val="tx1"/>
                </a:solidFill>
                <a:latin typeface="Calibri" pitchFamily="34" charset="0"/>
                <a:ea typeface="新細明體" charset="-120"/>
              </a:defRPr>
            </a:lvl5pPr>
            <a:lvl6pPr marL="2425691" indent="-220517" eaLnBrk="0" fontAlgn="base" hangingPunct="0">
              <a:spcBef>
                <a:spcPct val="30000"/>
              </a:spcBef>
              <a:spcAft>
                <a:spcPct val="0"/>
              </a:spcAft>
              <a:defRPr sz="1200">
                <a:solidFill>
                  <a:schemeClr val="tx1"/>
                </a:solidFill>
                <a:latin typeface="Calibri" pitchFamily="34" charset="0"/>
                <a:ea typeface="新細明體" charset="-120"/>
              </a:defRPr>
            </a:lvl6pPr>
            <a:lvl7pPr marL="2866727" indent="-220517" eaLnBrk="0" fontAlgn="base" hangingPunct="0">
              <a:spcBef>
                <a:spcPct val="30000"/>
              </a:spcBef>
              <a:spcAft>
                <a:spcPct val="0"/>
              </a:spcAft>
              <a:defRPr sz="1200">
                <a:solidFill>
                  <a:schemeClr val="tx1"/>
                </a:solidFill>
                <a:latin typeface="Calibri" pitchFamily="34" charset="0"/>
                <a:ea typeface="新細明體" charset="-120"/>
              </a:defRPr>
            </a:lvl7pPr>
            <a:lvl8pPr marL="3307761" indent="-220517" eaLnBrk="0" fontAlgn="base" hangingPunct="0">
              <a:spcBef>
                <a:spcPct val="30000"/>
              </a:spcBef>
              <a:spcAft>
                <a:spcPct val="0"/>
              </a:spcAft>
              <a:defRPr sz="1200">
                <a:solidFill>
                  <a:schemeClr val="tx1"/>
                </a:solidFill>
                <a:latin typeface="Calibri" pitchFamily="34" charset="0"/>
                <a:ea typeface="新細明體" charset="-120"/>
              </a:defRPr>
            </a:lvl8pPr>
            <a:lvl9pPr marL="3748796" indent="-220517" eaLnBrk="0" fontAlgn="base" hangingPunct="0">
              <a:spcBef>
                <a:spcPct val="30000"/>
              </a:spcBef>
              <a:spcAft>
                <a:spcPct val="0"/>
              </a:spcAft>
              <a:defRPr sz="1200">
                <a:solidFill>
                  <a:schemeClr val="tx1"/>
                </a:solidFill>
                <a:latin typeface="Calibri" pitchFamily="34" charset="0"/>
                <a:ea typeface="新細明體" charset="-120"/>
              </a:defRPr>
            </a:lvl9pPr>
          </a:lstStyle>
          <a:p>
            <a:pPr eaLnBrk="1" hangingPunct="1">
              <a:spcBef>
                <a:spcPct val="0"/>
              </a:spcBef>
            </a:pPr>
            <a:fld id="{4E268899-D569-44D4-AC0B-03207D7278B6}" type="slidenum">
              <a:rPr lang="zh-TW" altLang="en-US" smtClean="0">
                <a:latin typeface="Arial" charset="0"/>
              </a:rPr>
              <a:pPr eaLnBrk="1" hangingPunct="1">
                <a:spcBef>
                  <a:spcPct val="0"/>
                </a:spcBef>
              </a:pPr>
              <a:t>51</a:t>
            </a:fld>
            <a:endParaRPr lang="en-US" altLang="zh-TW">
              <a:latin typeface="Arial" charset="0"/>
            </a:endParaRPr>
          </a:p>
        </p:txBody>
      </p:sp>
    </p:spTree>
    <p:extLst>
      <p:ext uri="{BB962C8B-B14F-4D97-AF65-F5344CB8AC3E}">
        <p14:creationId xmlns:p14="http://schemas.microsoft.com/office/powerpoint/2010/main" val="312148620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23"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zh-TW" altLang="en-US"/>
          </a:p>
        </p:txBody>
      </p:sp>
      <p:sp>
        <p:nvSpPr>
          <p:cNvPr id="81924"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ea typeface="新細明體" charset="-120"/>
              </a:defRPr>
            </a:lvl1pPr>
            <a:lvl2pPr marL="716680" indent="-275646" eaLnBrk="0" hangingPunct="0">
              <a:spcBef>
                <a:spcPct val="30000"/>
              </a:spcBef>
              <a:defRPr sz="1200">
                <a:solidFill>
                  <a:schemeClr val="tx1"/>
                </a:solidFill>
                <a:latin typeface="Calibri" pitchFamily="34" charset="0"/>
                <a:ea typeface="新細明體" charset="-120"/>
              </a:defRPr>
            </a:lvl2pPr>
            <a:lvl3pPr marL="1102587" indent="-220517" eaLnBrk="0" hangingPunct="0">
              <a:spcBef>
                <a:spcPct val="30000"/>
              </a:spcBef>
              <a:defRPr sz="1200">
                <a:solidFill>
                  <a:schemeClr val="tx1"/>
                </a:solidFill>
                <a:latin typeface="Calibri" pitchFamily="34" charset="0"/>
                <a:ea typeface="新細明體" charset="-120"/>
              </a:defRPr>
            </a:lvl3pPr>
            <a:lvl4pPr marL="1543622" indent="-220517" eaLnBrk="0" hangingPunct="0">
              <a:spcBef>
                <a:spcPct val="30000"/>
              </a:spcBef>
              <a:defRPr sz="1200">
                <a:solidFill>
                  <a:schemeClr val="tx1"/>
                </a:solidFill>
                <a:latin typeface="Calibri" pitchFamily="34" charset="0"/>
                <a:ea typeface="新細明體" charset="-120"/>
              </a:defRPr>
            </a:lvl4pPr>
            <a:lvl5pPr marL="1984656" indent="-220517" eaLnBrk="0" hangingPunct="0">
              <a:spcBef>
                <a:spcPct val="30000"/>
              </a:spcBef>
              <a:defRPr sz="1200">
                <a:solidFill>
                  <a:schemeClr val="tx1"/>
                </a:solidFill>
                <a:latin typeface="Calibri" pitchFamily="34" charset="0"/>
                <a:ea typeface="新細明體" charset="-120"/>
              </a:defRPr>
            </a:lvl5pPr>
            <a:lvl6pPr marL="2425691" indent="-220517" eaLnBrk="0" fontAlgn="base" hangingPunct="0">
              <a:spcBef>
                <a:spcPct val="30000"/>
              </a:spcBef>
              <a:spcAft>
                <a:spcPct val="0"/>
              </a:spcAft>
              <a:defRPr sz="1200">
                <a:solidFill>
                  <a:schemeClr val="tx1"/>
                </a:solidFill>
                <a:latin typeface="Calibri" pitchFamily="34" charset="0"/>
                <a:ea typeface="新細明體" charset="-120"/>
              </a:defRPr>
            </a:lvl6pPr>
            <a:lvl7pPr marL="2866727" indent="-220517" eaLnBrk="0" fontAlgn="base" hangingPunct="0">
              <a:spcBef>
                <a:spcPct val="30000"/>
              </a:spcBef>
              <a:spcAft>
                <a:spcPct val="0"/>
              </a:spcAft>
              <a:defRPr sz="1200">
                <a:solidFill>
                  <a:schemeClr val="tx1"/>
                </a:solidFill>
                <a:latin typeface="Calibri" pitchFamily="34" charset="0"/>
                <a:ea typeface="新細明體" charset="-120"/>
              </a:defRPr>
            </a:lvl7pPr>
            <a:lvl8pPr marL="3307761" indent="-220517" eaLnBrk="0" fontAlgn="base" hangingPunct="0">
              <a:spcBef>
                <a:spcPct val="30000"/>
              </a:spcBef>
              <a:spcAft>
                <a:spcPct val="0"/>
              </a:spcAft>
              <a:defRPr sz="1200">
                <a:solidFill>
                  <a:schemeClr val="tx1"/>
                </a:solidFill>
                <a:latin typeface="Calibri" pitchFamily="34" charset="0"/>
                <a:ea typeface="新細明體" charset="-120"/>
              </a:defRPr>
            </a:lvl8pPr>
            <a:lvl9pPr marL="3748796" indent="-220517" eaLnBrk="0" fontAlgn="base" hangingPunct="0">
              <a:spcBef>
                <a:spcPct val="30000"/>
              </a:spcBef>
              <a:spcAft>
                <a:spcPct val="0"/>
              </a:spcAft>
              <a:defRPr sz="1200">
                <a:solidFill>
                  <a:schemeClr val="tx1"/>
                </a:solidFill>
                <a:latin typeface="Calibri" pitchFamily="34" charset="0"/>
                <a:ea typeface="新細明體" charset="-120"/>
              </a:defRPr>
            </a:lvl9pPr>
          </a:lstStyle>
          <a:p>
            <a:pPr eaLnBrk="1" hangingPunct="1">
              <a:spcBef>
                <a:spcPct val="0"/>
              </a:spcBef>
            </a:pPr>
            <a:fld id="{4E268899-D569-44D4-AC0B-03207D7278B6}" type="slidenum">
              <a:rPr lang="zh-TW" altLang="en-US" smtClean="0">
                <a:latin typeface="Arial" charset="0"/>
              </a:rPr>
              <a:pPr eaLnBrk="1" hangingPunct="1">
                <a:spcBef>
                  <a:spcPct val="0"/>
                </a:spcBef>
              </a:pPr>
              <a:t>52</a:t>
            </a:fld>
            <a:endParaRPr lang="en-US" altLang="zh-TW">
              <a:latin typeface="Arial" charset="0"/>
            </a:endParaRPr>
          </a:p>
        </p:txBody>
      </p:sp>
    </p:spTree>
    <p:extLst>
      <p:ext uri="{BB962C8B-B14F-4D97-AF65-F5344CB8AC3E}">
        <p14:creationId xmlns:p14="http://schemas.microsoft.com/office/powerpoint/2010/main" val="51784038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2947"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zh-TW" altLang="en-US"/>
          </a:p>
        </p:txBody>
      </p:sp>
      <p:sp>
        <p:nvSpPr>
          <p:cNvPr id="82948"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ea typeface="新細明體" charset="-120"/>
              </a:defRPr>
            </a:lvl1pPr>
            <a:lvl2pPr marL="716680" indent="-275646" eaLnBrk="0" hangingPunct="0">
              <a:spcBef>
                <a:spcPct val="30000"/>
              </a:spcBef>
              <a:defRPr sz="1200">
                <a:solidFill>
                  <a:schemeClr val="tx1"/>
                </a:solidFill>
                <a:latin typeface="Calibri" pitchFamily="34" charset="0"/>
                <a:ea typeface="新細明體" charset="-120"/>
              </a:defRPr>
            </a:lvl2pPr>
            <a:lvl3pPr marL="1102587" indent="-220517" eaLnBrk="0" hangingPunct="0">
              <a:spcBef>
                <a:spcPct val="30000"/>
              </a:spcBef>
              <a:defRPr sz="1200">
                <a:solidFill>
                  <a:schemeClr val="tx1"/>
                </a:solidFill>
                <a:latin typeface="Calibri" pitchFamily="34" charset="0"/>
                <a:ea typeface="新細明體" charset="-120"/>
              </a:defRPr>
            </a:lvl3pPr>
            <a:lvl4pPr marL="1543622" indent="-220517" eaLnBrk="0" hangingPunct="0">
              <a:spcBef>
                <a:spcPct val="30000"/>
              </a:spcBef>
              <a:defRPr sz="1200">
                <a:solidFill>
                  <a:schemeClr val="tx1"/>
                </a:solidFill>
                <a:latin typeface="Calibri" pitchFamily="34" charset="0"/>
                <a:ea typeface="新細明體" charset="-120"/>
              </a:defRPr>
            </a:lvl4pPr>
            <a:lvl5pPr marL="1984656" indent="-220517" eaLnBrk="0" hangingPunct="0">
              <a:spcBef>
                <a:spcPct val="30000"/>
              </a:spcBef>
              <a:defRPr sz="1200">
                <a:solidFill>
                  <a:schemeClr val="tx1"/>
                </a:solidFill>
                <a:latin typeface="Calibri" pitchFamily="34" charset="0"/>
                <a:ea typeface="新細明體" charset="-120"/>
              </a:defRPr>
            </a:lvl5pPr>
            <a:lvl6pPr marL="2425691" indent="-220517" eaLnBrk="0" fontAlgn="base" hangingPunct="0">
              <a:spcBef>
                <a:spcPct val="30000"/>
              </a:spcBef>
              <a:spcAft>
                <a:spcPct val="0"/>
              </a:spcAft>
              <a:defRPr sz="1200">
                <a:solidFill>
                  <a:schemeClr val="tx1"/>
                </a:solidFill>
                <a:latin typeface="Calibri" pitchFamily="34" charset="0"/>
                <a:ea typeface="新細明體" charset="-120"/>
              </a:defRPr>
            </a:lvl6pPr>
            <a:lvl7pPr marL="2866727" indent="-220517" eaLnBrk="0" fontAlgn="base" hangingPunct="0">
              <a:spcBef>
                <a:spcPct val="30000"/>
              </a:spcBef>
              <a:spcAft>
                <a:spcPct val="0"/>
              </a:spcAft>
              <a:defRPr sz="1200">
                <a:solidFill>
                  <a:schemeClr val="tx1"/>
                </a:solidFill>
                <a:latin typeface="Calibri" pitchFamily="34" charset="0"/>
                <a:ea typeface="新細明體" charset="-120"/>
              </a:defRPr>
            </a:lvl7pPr>
            <a:lvl8pPr marL="3307761" indent="-220517" eaLnBrk="0" fontAlgn="base" hangingPunct="0">
              <a:spcBef>
                <a:spcPct val="30000"/>
              </a:spcBef>
              <a:spcAft>
                <a:spcPct val="0"/>
              </a:spcAft>
              <a:defRPr sz="1200">
                <a:solidFill>
                  <a:schemeClr val="tx1"/>
                </a:solidFill>
                <a:latin typeface="Calibri" pitchFamily="34" charset="0"/>
                <a:ea typeface="新細明體" charset="-120"/>
              </a:defRPr>
            </a:lvl8pPr>
            <a:lvl9pPr marL="3748796" indent="-220517" eaLnBrk="0" fontAlgn="base" hangingPunct="0">
              <a:spcBef>
                <a:spcPct val="30000"/>
              </a:spcBef>
              <a:spcAft>
                <a:spcPct val="0"/>
              </a:spcAft>
              <a:defRPr sz="1200">
                <a:solidFill>
                  <a:schemeClr val="tx1"/>
                </a:solidFill>
                <a:latin typeface="Calibri" pitchFamily="34" charset="0"/>
                <a:ea typeface="新細明體" charset="-120"/>
              </a:defRPr>
            </a:lvl9pPr>
          </a:lstStyle>
          <a:p>
            <a:pPr eaLnBrk="1" hangingPunct="1">
              <a:spcBef>
                <a:spcPct val="0"/>
              </a:spcBef>
            </a:pPr>
            <a:fld id="{F51856F6-ABA0-4139-9D97-0D545DA89D2E}" type="slidenum">
              <a:rPr lang="zh-TW" altLang="en-US" smtClean="0">
                <a:latin typeface="Arial" charset="0"/>
              </a:rPr>
              <a:pPr eaLnBrk="1" hangingPunct="1">
                <a:spcBef>
                  <a:spcPct val="0"/>
                </a:spcBef>
              </a:pPr>
              <a:t>53</a:t>
            </a:fld>
            <a:endParaRPr lang="en-US" altLang="zh-TW">
              <a:latin typeface="Arial" charset="0"/>
            </a:endParaRPr>
          </a:p>
        </p:txBody>
      </p:sp>
    </p:spTree>
    <p:extLst>
      <p:ext uri="{BB962C8B-B14F-4D97-AF65-F5344CB8AC3E}">
        <p14:creationId xmlns:p14="http://schemas.microsoft.com/office/powerpoint/2010/main" val="163884581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3971"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zh-TW" altLang="en-US"/>
          </a:p>
        </p:txBody>
      </p:sp>
      <p:sp>
        <p:nvSpPr>
          <p:cNvPr id="83972"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ea typeface="新細明體" charset="-120"/>
              </a:defRPr>
            </a:lvl1pPr>
            <a:lvl2pPr marL="716680" indent="-275646" eaLnBrk="0" hangingPunct="0">
              <a:spcBef>
                <a:spcPct val="30000"/>
              </a:spcBef>
              <a:defRPr sz="1200">
                <a:solidFill>
                  <a:schemeClr val="tx1"/>
                </a:solidFill>
                <a:latin typeface="Calibri" pitchFamily="34" charset="0"/>
                <a:ea typeface="新細明體" charset="-120"/>
              </a:defRPr>
            </a:lvl2pPr>
            <a:lvl3pPr marL="1102587" indent="-220517" eaLnBrk="0" hangingPunct="0">
              <a:spcBef>
                <a:spcPct val="30000"/>
              </a:spcBef>
              <a:defRPr sz="1200">
                <a:solidFill>
                  <a:schemeClr val="tx1"/>
                </a:solidFill>
                <a:latin typeface="Calibri" pitchFamily="34" charset="0"/>
                <a:ea typeface="新細明體" charset="-120"/>
              </a:defRPr>
            </a:lvl3pPr>
            <a:lvl4pPr marL="1543622" indent="-220517" eaLnBrk="0" hangingPunct="0">
              <a:spcBef>
                <a:spcPct val="30000"/>
              </a:spcBef>
              <a:defRPr sz="1200">
                <a:solidFill>
                  <a:schemeClr val="tx1"/>
                </a:solidFill>
                <a:latin typeface="Calibri" pitchFamily="34" charset="0"/>
                <a:ea typeface="新細明體" charset="-120"/>
              </a:defRPr>
            </a:lvl4pPr>
            <a:lvl5pPr marL="1984656" indent="-220517" eaLnBrk="0" hangingPunct="0">
              <a:spcBef>
                <a:spcPct val="30000"/>
              </a:spcBef>
              <a:defRPr sz="1200">
                <a:solidFill>
                  <a:schemeClr val="tx1"/>
                </a:solidFill>
                <a:latin typeface="Calibri" pitchFamily="34" charset="0"/>
                <a:ea typeface="新細明體" charset="-120"/>
              </a:defRPr>
            </a:lvl5pPr>
            <a:lvl6pPr marL="2425691" indent="-220517" eaLnBrk="0" fontAlgn="base" hangingPunct="0">
              <a:spcBef>
                <a:spcPct val="30000"/>
              </a:spcBef>
              <a:spcAft>
                <a:spcPct val="0"/>
              </a:spcAft>
              <a:defRPr sz="1200">
                <a:solidFill>
                  <a:schemeClr val="tx1"/>
                </a:solidFill>
                <a:latin typeface="Calibri" pitchFamily="34" charset="0"/>
                <a:ea typeface="新細明體" charset="-120"/>
              </a:defRPr>
            </a:lvl6pPr>
            <a:lvl7pPr marL="2866727" indent="-220517" eaLnBrk="0" fontAlgn="base" hangingPunct="0">
              <a:spcBef>
                <a:spcPct val="30000"/>
              </a:spcBef>
              <a:spcAft>
                <a:spcPct val="0"/>
              </a:spcAft>
              <a:defRPr sz="1200">
                <a:solidFill>
                  <a:schemeClr val="tx1"/>
                </a:solidFill>
                <a:latin typeface="Calibri" pitchFamily="34" charset="0"/>
                <a:ea typeface="新細明體" charset="-120"/>
              </a:defRPr>
            </a:lvl7pPr>
            <a:lvl8pPr marL="3307761" indent="-220517" eaLnBrk="0" fontAlgn="base" hangingPunct="0">
              <a:spcBef>
                <a:spcPct val="30000"/>
              </a:spcBef>
              <a:spcAft>
                <a:spcPct val="0"/>
              </a:spcAft>
              <a:defRPr sz="1200">
                <a:solidFill>
                  <a:schemeClr val="tx1"/>
                </a:solidFill>
                <a:latin typeface="Calibri" pitchFamily="34" charset="0"/>
                <a:ea typeface="新細明體" charset="-120"/>
              </a:defRPr>
            </a:lvl8pPr>
            <a:lvl9pPr marL="3748796" indent="-220517" eaLnBrk="0" fontAlgn="base" hangingPunct="0">
              <a:spcBef>
                <a:spcPct val="30000"/>
              </a:spcBef>
              <a:spcAft>
                <a:spcPct val="0"/>
              </a:spcAft>
              <a:defRPr sz="1200">
                <a:solidFill>
                  <a:schemeClr val="tx1"/>
                </a:solidFill>
                <a:latin typeface="Calibri" pitchFamily="34" charset="0"/>
                <a:ea typeface="新細明體" charset="-120"/>
              </a:defRPr>
            </a:lvl9pPr>
          </a:lstStyle>
          <a:p>
            <a:pPr eaLnBrk="1" hangingPunct="1">
              <a:spcBef>
                <a:spcPct val="0"/>
              </a:spcBef>
            </a:pPr>
            <a:fld id="{30CE959C-F8F3-4A88-853D-F45CFF514563}" type="slidenum">
              <a:rPr lang="zh-TW" altLang="en-US" smtClean="0">
                <a:latin typeface="Arial" charset="0"/>
              </a:rPr>
              <a:pPr eaLnBrk="1" hangingPunct="1">
                <a:spcBef>
                  <a:spcPct val="0"/>
                </a:spcBef>
              </a:pPr>
              <a:t>54</a:t>
            </a:fld>
            <a:endParaRPr lang="en-US" altLang="zh-TW">
              <a:latin typeface="Arial" charset="0"/>
            </a:endParaRPr>
          </a:p>
        </p:txBody>
      </p:sp>
    </p:spTree>
    <p:extLst>
      <p:ext uri="{BB962C8B-B14F-4D97-AF65-F5344CB8AC3E}">
        <p14:creationId xmlns:p14="http://schemas.microsoft.com/office/powerpoint/2010/main" val="401401985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4995"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zh-TW" altLang="en-US"/>
          </a:p>
        </p:txBody>
      </p:sp>
      <p:sp>
        <p:nvSpPr>
          <p:cNvPr id="84996"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ea typeface="新細明體" charset="-120"/>
              </a:defRPr>
            </a:lvl1pPr>
            <a:lvl2pPr marL="716680" indent="-275646" eaLnBrk="0" hangingPunct="0">
              <a:spcBef>
                <a:spcPct val="30000"/>
              </a:spcBef>
              <a:defRPr sz="1200">
                <a:solidFill>
                  <a:schemeClr val="tx1"/>
                </a:solidFill>
                <a:latin typeface="Calibri" pitchFamily="34" charset="0"/>
                <a:ea typeface="新細明體" charset="-120"/>
              </a:defRPr>
            </a:lvl2pPr>
            <a:lvl3pPr marL="1102587" indent="-220517" eaLnBrk="0" hangingPunct="0">
              <a:spcBef>
                <a:spcPct val="30000"/>
              </a:spcBef>
              <a:defRPr sz="1200">
                <a:solidFill>
                  <a:schemeClr val="tx1"/>
                </a:solidFill>
                <a:latin typeface="Calibri" pitchFamily="34" charset="0"/>
                <a:ea typeface="新細明體" charset="-120"/>
              </a:defRPr>
            </a:lvl3pPr>
            <a:lvl4pPr marL="1543622" indent="-220517" eaLnBrk="0" hangingPunct="0">
              <a:spcBef>
                <a:spcPct val="30000"/>
              </a:spcBef>
              <a:defRPr sz="1200">
                <a:solidFill>
                  <a:schemeClr val="tx1"/>
                </a:solidFill>
                <a:latin typeface="Calibri" pitchFamily="34" charset="0"/>
                <a:ea typeface="新細明體" charset="-120"/>
              </a:defRPr>
            </a:lvl4pPr>
            <a:lvl5pPr marL="1984656" indent="-220517" eaLnBrk="0" hangingPunct="0">
              <a:spcBef>
                <a:spcPct val="30000"/>
              </a:spcBef>
              <a:defRPr sz="1200">
                <a:solidFill>
                  <a:schemeClr val="tx1"/>
                </a:solidFill>
                <a:latin typeface="Calibri" pitchFamily="34" charset="0"/>
                <a:ea typeface="新細明體" charset="-120"/>
              </a:defRPr>
            </a:lvl5pPr>
            <a:lvl6pPr marL="2425691" indent="-220517" eaLnBrk="0" fontAlgn="base" hangingPunct="0">
              <a:spcBef>
                <a:spcPct val="30000"/>
              </a:spcBef>
              <a:spcAft>
                <a:spcPct val="0"/>
              </a:spcAft>
              <a:defRPr sz="1200">
                <a:solidFill>
                  <a:schemeClr val="tx1"/>
                </a:solidFill>
                <a:latin typeface="Calibri" pitchFamily="34" charset="0"/>
                <a:ea typeface="新細明體" charset="-120"/>
              </a:defRPr>
            </a:lvl6pPr>
            <a:lvl7pPr marL="2866727" indent="-220517" eaLnBrk="0" fontAlgn="base" hangingPunct="0">
              <a:spcBef>
                <a:spcPct val="30000"/>
              </a:spcBef>
              <a:spcAft>
                <a:spcPct val="0"/>
              </a:spcAft>
              <a:defRPr sz="1200">
                <a:solidFill>
                  <a:schemeClr val="tx1"/>
                </a:solidFill>
                <a:latin typeface="Calibri" pitchFamily="34" charset="0"/>
                <a:ea typeface="新細明體" charset="-120"/>
              </a:defRPr>
            </a:lvl7pPr>
            <a:lvl8pPr marL="3307761" indent="-220517" eaLnBrk="0" fontAlgn="base" hangingPunct="0">
              <a:spcBef>
                <a:spcPct val="30000"/>
              </a:spcBef>
              <a:spcAft>
                <a:spcPct val="0"/>
              </a:spcAft>
              <a:defRPr sz="1200">
                <a:solidFill>
                  <a:schemeClr val="tx1"/>
                </a:solidFill>
                <a:latin typeface="Calibri" pitchFamily="34" charset="0"/>
                <a:ea typeface="新細明體" charset="-120"/>
              </a:defRPr>
            </a:lvl8pPr>
            <a:lvl9pPr marL="3748796" indent="-220517" eaLnBrk="0" fontAlgn="base" hangingPunct="0">
              <a:spcBef>
                <a:spcPct val="30000"/>
              </a:spcBef>
              <a:spcAft>
                <a:spcPct val="0"/>
              </a:spcAft>
              <a:defRPr sz="1200">
                <a:solidFill>
                  <a:schemeClr val="tx1"/>
                </a:solidFill>
                <a:latin typeface="Calibri" pitchFamily="34" charset="0"/>
                <a:ea typeface="新細明體" charset="-120"/>
              </a:defRPr>
            </a:lvl9pPr>
          </a:lstStyle>
          <a:p>
            <a:pPr eaLnBrk="1" hangingPunct="1">
              <a:spcBef>
                <a:spcPct val="0"/>
              </a:spcBef>
            </a:pPr>
            <a:fld id="{6A6E4B2E-3F56-4AA3-B32F-E24FCE3F7AFC}" type="slidenum">
              <a:rPr lang="zh-TW" altLang="en-US" smtClean="0">
                <a:latin typeface="Arial" charset="0"/>
              </a:rPr>
              <a:pPr eaLnBrk="1" hangingPunct="1">
                <a:spcBef>
                  <a:spcPct val="0"/>
                </a:spcBef>
              </a:pPr>
              <a:t>55</a:t>
            </a:fld>
            <a:endParaRPr lang="en-US" altLang="zh-TW">
              <a:latin typeface="Arial" charset="0"/>
            </a:endParaRPr>
          </a:p>
        </p:txBody>
      </p:sp>
    </p:spTree>
    <p:extLst>
      <p:ext uri="{BB962C8B-B14F-4D97-AF65-F5344CB8AC3E}">
        <p14:creationId xmlns:p14="http://schemas.microsoft.com/office/powerpoint/2010/main" val="283896262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6019"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zh-TW" altLang="en-US"/>
          </a:p>
        </p:txBody>
      </p:sp>
      <p:sp>
        <p:nvSpPr>
          <p:cNvPr id="86020"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ea typeface="新細明體" charset="-120"/>
              </a:defRPr>
            </a:lvl1pPr>
            <a:lvl2pPr marL="716680" indent="-275646" eaLnBrk="0" hangingPunct="0">
              <a:spcBef>
                <a:spcPct val="30000"/>
              </a:spcBef>
              <a:defRPr sz="1200">
                <a:solidFill>
                  <a:schemeClr val="tx1"/>
                </a:solidFill>
                <a:latin typeface="Calibri" pitchFamily="34" charset="0"/>
                <a:ea typeface="新細明體" charset="-120"/>
              </a:defRPr>
            </a:lvl2pPr>
            <a:lvl3pPr marL="1102587" indent="-220517" eaLnBrk="0" hangingPunct="0">
              <a:spcBef>
                <a:spcPct val="30000"/>
              </a:spcBef>
              <a:defRPr sz="1200">
                <a:solidFill>
                  <a:schemeClr val="tx1"/>
                </a:solidFill>
                <a:latin typeface="Calibri" pitchFamily="34" charset="0"/>
                <a:ea typeface="新細明體" charset="-120"/>
              </a:defRPr>
            </a:lvl3pPr>
            <a:lvl4pPr marL="1543622" indent="-220517" eaLnBrk="0" hangingPunct="0">
              <a:spcBef>
                <a:spcPct val="30000"/>
              </a:spcBef>
              <a:defRPr sz="1200">
                <a:solidFill>
                  <a:schemeClr val="tx1"/>
                </a:solidFill>
                <a:latin typeface="Calibri" pitchFamily="34" charset="0"/>
                <a:ea typeface="新細明體" charset="-120"/>
              </a:defRPr>
            </a:lvl4pPr>
            <a:lvl5pPr marL="1984656" indent="-220517" eaLnBrk="0" hangingPunct="0">
              <a:spcBef>
                <a:spcPct val="30000"/>
              </a:spcBef>
              <a:defRPr sz="1200">
                <a:solidFill>
                  <a:schemeClr val="tx1"/>
                </a:solidFill>
                <a:latin typeface="Calibri" pitchFamily="34" charset="0"/>
                <a:ea typeface="新細明體" charset="-120"/>
              </a:defRPr>
            </a:lvl5pPr>
            <a:lvl6pPr marL="2425691" indent="-220517" eaLnBrk="0" fontAlgn="base" hangingPunct="0">
              <a:spcBef>
                <a:spcPct val="30000"/>
              </a:spcBef>
              <a:spcAft>
                <a:spcPct val="0"/>
              </a:spcAft>
              <a:defRPr sz="1200">
                <a:solidFill>
                  <a:schemeClr val="tx1"/>
                </a:solidFill>
                <a:latin typeface="Calibri" pitchFamily="34" charset="0"/>
                <a:ea typeface="新細明體" charset="-120"/>
              </a:defRPr>
            </a:lvl6pPr>
            <a:lvl7pPr marL="2866727" indent="-220517" eaLnBrk="0" fontAlgn="base" hangingPunct="0">
              <a:spcBef>
                <a:spcPct val="30000"/>
              </a:spcBef>
              <a:spcAft>
                <a:spcPct val="0"/>
              </a:spcAft>
              <a:defRPr sz="1200">
                <a:solidFill>
                  <a:schemeClr val="tx1"/>
                </a:solidFill>
                <a:latin typeface="Calibri" pitchFamily="34" charset="0"/>
                <a:ea typeface="新細明體" charset="-120"/>
              </a:defRPr>
            </a:lvl7pPr>
            <a:lvl8pPr marL="3307761" indent="-220517" eaLnBrk="0" fontAlgn="base" hangingPunct="0">
              <a:spcBef>
                <a:spcPct val="30000"/>
              </a:spcBef>
              <a:spcAft>
                <a:spcPct val="0"/>
              </a:spcAft>
              <a:defRPr sz="1200">
                <a:solidFill>
                  <a:schemeClr val="tx1"/>
                </a:solidFill>
                <a:latin typeface="Calibri" pitchFamily="34" charset="0"/>
                <a:ea typeface="新細明體" charset="-120"/>
              </a:defRPr>
            </a:lvl8pPr>
            <a:lvl9pPr marL="3748796" indent="-220517" eaLnBrk="0" fontAlgn="base" hangingPunct="0">
              <a:spcBef>
                <a:spcPct val="30000"/>
              </a:spcBef>
              <a:spcAft>
                <a:spcPct val="0"/>
              </a:spcAft>
              <a:defRPr sz="1200">
                <a:solidFill>
                  <a:schemeClr val="tx1"/>
                </a:solidFill>
                <a:latin typeface="Calibri" pitchFamily="34" charset="0"/>
                <a:ea typeface="新細明體" charset="-120"/>
              </a:defRPr>
            </a:lvl9pPr>
          </a:lstStyle>
          <a:p>
            <a:pPr eaLnBrk="1" hangingPunct="1">
              <a:spcBef>
                <a:spcPct val="0"/>
              </a:spcBef>
            </a:pPr>
            <a:fld id="{77FFC890-4445-42D4-8503-CED61EAF1A7E}" type="slidenum">
              <a:rPr lang="zh-TW" altLang="en-US" smtClean="0">
                <a:latin typeface="Arial" charset="0"/>
              </a:rPr>
              <a:pPr eaLnBrk="1" hangingPunct="1">
                <a:spcBef>
                  <a:spcPct val="0"/>
                </a:spcBef>
              </a:pPr>
              <a:t>56</a:t>
            </a:fld>
            <a:endParaRPr lang="en-US" altLang="zh-TW">
              <a:latin typeface="Arial" charset="0"/>
            </a:endParaRPr>
          </a:p>
        </p:txBody>
      </p:sp>
    </p:spTree>
    <p:extLst>
      <p:ext uri="{BB962C8B-B14F-4D97-AF65-F5344CB8AC3E}">
        <p14:creationId xmlns:p14="http://schemas.microsoft.com/office/powerpoint/2010/main" val="333577164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6019"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zh-TW" altLang="en-US"/>
          </a:p>
        </p:txBody>
      </p:sp>
      <p:sp>
        <p:nvSpPr>
          <p:cNvPr id="86020"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ea typeface="新細明體" charset="-120"/>
              </a:defRPr>
            </a:lvl1pPr>
            <a:lvl2pPr marL="716680" indent="-275646" eaLnBrk="0" hangingPunct="0">
              <a:spcBef>
                <a:spcPct val="30000"/>
              </a:spcBef>
              <a:defRPr sz="1200">
                <a:solidFill>
                  <a:schemeClr val="tx1"/>
                </a:solidFill>
                <a:latin typeface="Calibri" pitchFamily="34" charset="0"/>
                <a:ea typeface="新細明體" charset="-120"/>
              </a:defRPr>
            </a:lvl2pPr>
            <a:lvl3pPr marL="1102587" indent="-220517" eaLnBrk="0" hangingPunct="0">
              <a:spcBef>
                <a:spcPct val="30000"/>
              </a:spcBef>
              <a:defRPr sz="1200">
                <a:solidFill>
                  <a:schemeClr val="tx1"/>
                </a:solidFill>
                <a:latin typeface="Calibri" pitchFamily="34" charset="0"/>
                <a:ea typeface="新細明體" charset="-120"/>
              </a:defRPr>
            </a:lvl3pPr>
            <a:lvl4pPr marL="1543622" indent="-220517" eaLnBrk="0" hangingPunct="0">
              <a:spcBef>
                <a:spcPct val="30000"/>
              </a:spcBef>
              <a:defRPr sz="1200">
                <a:solidFill>
                  <a:schemeClr val="tx1"/>
                </a:solidFill>
                <a:latin typeface="Calibri" pitchFamily="34" charset="0"/>
                <a:ea typeface="新細明體" charset="-120"/>
              </a:defRPr>
            </a:lvl4pPr>
            <a:lvl5pPr marL="1984656" indent="-220517" eaLnBrk="0" hangingPunct="0">
              <a:spcBef>
                <a:spcPct val="30000"/>
              </a:spcBef>
              <a:defRPr sz="1200">
                <a:solidFill>
                  <a:schemeClr val="tx1"/>
                </a:solidFill>
                <a:latin typeface="Calibri" pitchFamily="34" charset="0"/>
                <a:ea typeface="新細明體" charset="-120"/>
              </a:defRPr>
            </a:lvl5pPr>
            <a:lvl6pPr marL="2425691" indent="-220517" eaLnBrk="0" fontAlgn="base" hangingPunct="0">
              <a:spcBef>
                <a:spcPct val="30000"/>
              </a:spcBef>
              <a:spcAft>
                <a:spcPct val="0"/>
              </a:spcAft>
              <a:defRPr sz="1200">
                <a:solidFill>
                  <a:schemeClr val="tx1"/>
                </a:solidFill>
                <a:latin typeface="Calibri" pitchFamily="34" charset="0"/>
                <a:ea typeface="新細明體" charset="-120"/>
              </a:defRPr>
            </a:lvl6pPr>
            <a:lvl7pPr marL="2866727" indent="-220517" eaLnBrk="0" fontAlgn="base" hangingPunct="0">
              <a:spcBef>
                <a:spcPct val="30000"/>
              </a:spcBef>
              <a:spcAft>
                <a:spcPct val="0"/>
              </a:spcAft>
              <a:defRPr sz="1200">
                <a:solidFill>
                  <a:schemeClr val="tx1"/>
                </a:solidFill>
                <a:latin typeface="Calibri" pitchFamily="34" charset="0"/>
                <a:ea typeface="新細明體" charset="-120"/>
              </a:defRPr>
            </a:lvl7pPr>
            <a:lvl8pPr marL="3307761" indent="-220517" eaLnBrk="0" fontAlgn="base" hangingPunct="0">
              <a:spcBef>
                <a:spcPct val="30000"/>
              </a:spcBef>
              <a:spcAft>
                <a:spcPct val="0"/>
              </a:spcAft>
              <a:defRPr sz="1200">
                <a:solidFill>
                  <a:schemeClr val="tx1"/>
                </a:solidFill>
                <a:latin typeface="Calibri" pitchFamily="34" charset="0"/>
                <a:ea typeface="新細明體" charset="-120"/>
              </a:defRPr>
            </a:lvl8pPr>
            <a:lvl9pPr marL="3748796" indent="-220517" eaLnBrk="0" fontAlgn="base" hangingPunct="0">
              <a:spcBef>
                <a:spcPct val="30000"/>
              </a:spcBef>
              <a:spcAft>
                <a:spcPct val="0"/>
              </a:spcAft>
              <a:defRPr sz="1200">
                <a:solidFill>
                  <a:schemeClr val="tx1"/>
                </a:solidFill>
                <a:latin typeface="Calibri" pitchFamily="34" charset="0"/>
                <a:ea typeface="新細明體" charset="-120"/>
              </a:defRPr>
            </a:lvl9pPr>
          </a:lstStyle>
          <a:p>
            <a:pPr eaLnBrk="1" hangingPunct="1">
              <a:spcBef>
                <a:spcPct val="0"/>
              </a:spcBef>
            </a:pPr>
            <a:fld id="{77FFC890-4445-42D4-8503-CED61EAF1A7E}" type="slidenum">
              <a:rPr lang="zh-TW" altLang="en-US" smtClean="0">
                <a:latin typeface="Arial" charset="0"/>
              </a:rPr>
              <a:pPr eaLnBrk="1" hangingPunct="1">
                <a:spcBef>
                  <a:spcPct val="0"/>
                </a:spcBef>
              </a:pPr>
              <a:t>57</a:t>
            </a:fld>
            <a:endParaRPr lang="en-US" altLang="zh-TW">
              <a:latin typeface="Arial" charset="0"/>
            </a:endParaRPr>
          </a:p>
        </p:txBody>
      </p:sp>
    </p:spTree>
    <p:extLst>
      <p:ext uri="{BB962C8B-B14F-4D97-AF65-F5344CB8AC3E}">
        <p14:creationId xmlns:p14="http://schemas.microsoft.com/office/powerpoint/2010/main" val="324914519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6019"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zh-TW" altLang="en-US"/>
          </a:p>
        </p:txBody>
      </p:sp>
      <p:sp>
        <p:nvSpPr>
          <p:cNvPr id="86020"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ea typeface="新細明體" charset="-120"/>
              </a:defRPr>
            </a:lvl1pPr>
            <a:lvl2pPr marL="716680" indent="-275646" eaLnBrk="0" hangingPunct="0">
              <a:spcBef>
                <a:spcPct val="30000"/>
              </a:spcBef>
              <a:defRPr sz="1200">
                <a:solidFill>
                  <a:schemeClr val="tx1"/>
                </a:solidFill>
                <a:latin typeface="Calibri" pitchFamily="34" charset="0"/>
                <a:ea typeface="新細明體" charset="-120"/>
              </a:defRPr>
            </a:lvl2pPr>
            <a:lvl3pPr marL="1102587" indent="-220517" eaLnBrk="0" hangingPunct="0">
              <a:spcBef>
                <a:spcPct val="30000"/>
              </a:spcBef>
              <a:defRPr sz="1200">
                <a:solidFill>
                  <a:schemeClr val="tx1"/>
                </a:solidFill>
                <a:latin typeface="Calibri" pitchFamily="34" charset="0"/>
                <a:ea typeface="新細明體" charset="-120"/>
              </a:defRPr>
            </a:lvl3pPr>
            <a:lvl4pPr marL="1543622" indent="-220517" eaLnBrk="0" hangingPunct="0">
              <a:spcBef>
                <a:spcPct val="30000"/>
              </a:spcBef>
              <a:defRPr sz="1200">
                <a:solidFill>
                  <a:schemeClr val="tx1"/>
                </a:solidFill>
                <a:latin typeface="Calibri" pitchFamily="34" charset="0"/>
                <a:ea typeface="新細明體" charset="-120"/>
              </a:defRPr>
            </a:lvl4pPr>
            <a:lvl5pPr marL="1984656" indent="-220517" eaLnBrk="0" hangingPunct="0">
              <a:spcBef>
                <a:spcPct val="30000"/>
              </a:spcBef>
              <a:defRPr sz="1200">
                <a:solidFill>
                  <a:schemeClr val="tx1"/>
                </a:solidFill>
                <a:latin typeface="Calibri" pitchFamily="34" charset="0"/>
                <a:ea typeface="新細明體" charset="-120"/>
              </a:defRPr>
            </a:lvl5pPr>
            <a:lvl6pPr marL="2425691" indent="-220517" eaLnBrk="0" fontAlgn="base" hangingPunct="0">
              <a:spcBef>
                <a:spcPct val="30000"/>
              </a:spcBef>
              <a:spcAft>
                <a:spcPct val="0"/>
              </a:spcAft>
              <a:defRPr sz="1200">
                <a:solidFill>
                  <a:schemeClr val="tx1"/>
                </a:solidFill>
                <a:latin typeface="Calibri" pitchFamily="34" charset="0"/>
                <a:ea typeface="新細明體" charset="-120"/>
              </a:defRPr>
            </a:lvl6pPr>
            <a:lvl7pPr marL="2866727" indent="-220517" eaLnBrk="0" fontAlgn="base" hangingPunct="0">
              <a:spcBef>
                <a:spcPct val="30000"/>
              </a:spcBef>
              <a:spcAft>
                <a:spcPct val="0"/>
              </a:spcAft>
              <a:defRPr sz="1200">
                <a:solidFill>
                  <a:schemeClr val="tx1"/>
                </a:solidFill>
                <a:latin typeface="Calibri" pitchFamily="34" charset="0"/>
                <a:ea typeface="新細明體" charset="-120"/>
              </a:defRPr>
            </a:lvl7pPr>
            <a:lvl8pPr marL="3307761" indent="-220517" eaLnBrk="0" fontAlgn="base" hangingPunct="0">
              <a:spcBef>
                <a:spcPct val="30000"/>
              </a:spcBef>
              <a:spcAft>
                <a:spcPct val="0"/>
              </a:spcAft>
              <a:defRPr sz="1200">
                <a:solidFill>
                  <a:schemeClr val="tx1"/>
                </a:solidFill>
                <a:latin typeface="Calibri" pitchFamily="34" charset="0"/>
                <a:ea typeface="新細明體" charset="-120"/>
              </a:defRPr>
            </a:lvl8pPr>
            <a:lvl9pPr marL="3748796" indent="-220517" eaLnBrk="0" fontAlgn="base" hangingPunct="0">
              <a:spcBef>
                <a:spcPct val="30000"/>
              </a:spcBef>
              <a:spcAft>
                <a:spcPct val="0"/>
              </a:spcAft>
              <a:defRPr sz="1200">
                <a:solidFill>
                  <a:schemeClr val="tx1"/>
                </a:solidFill>
                <a:latin typeface="Calibri" pitchFamily="34" charset="0"/>
                <a:ea typeface="新細明體" charset="-120"/>
              </a:defRPr>
            </a:lvl9pPr>
          </a:lstStyle>
          <a:p>
            <a:pPr eaLnBrk="1" hangingPunct="1">
              <a:spcBef>
                <a:spcPct val="0"/>
              </a:spcBef>
            </a:pPr>
            <a:fld id="{77FFC890-4445-42D4-8503-CED61EAF1A7E}" type="slidenum">
              <a:rPr lang="zh-TW" altLang="en-US" smtClean="0">
                <a:latin typeface="Arial" charset="0"/>
              </a:rPr>
              <a:pPr eaLnBrk="1" hangingPunct="1">
                <a:spcBef>
                  <a:spcPct val="0"/>
                </a:spcBef>
              </a:pPr>
              <a:t>58</a:t>
            </a:fld>
            <a:endParaRPr lang="en-US" altLang="zh-TW">
              <a:latin typeface="Arial" charset="0"/>
            </a:endParaRPr>
          </a:p>
        </p:txBody>
      </p:sp>
    </p:spTree>
    <p:extLst>
      <p:ext uri="{BB962C8B-B14F-4D97-AF65-F5344CB8AC3E}">
        <p14:creationId xmlns:p14="http://schemas.microsoft.com/office/powerpoint/2010/main" val="405960461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3"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zh-TW" altLang="en-US"/>
          </a:p>
        </p:txBody>
      </p:sp>
      <p:sp>
        <p:nvSpPr>
          <p:cNvPr id="87044"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ea typeface="新細明體" charset="-120"/>
              </a:defRPr>
            </a:lvl1pPr>
            <a:lvl2pPr marL="716680" indent="-275646" eaLnBrk="0" hangingPunct="0">
              <a:spcBef>
                <a:spcPct val="30000"/>
              </a:spcBef>
              <a:defRPr sz="1200">
                <a:solidFill>
                  <a:schemeClr val="tx1"/>
                </a:solidFill>
                <a:latin typeface="Calibri" pitchFamily="34" charset="0"/>
                <a:ea typeface="新細明體" charset="-120"/>
              </a:defRPr>
            </a:lvl2pPr>
            <a:lvl3pPr marL="1102587" indent="-220517" eaLnBrk="0" hangingPunct="0">
              <a:spcBef>
                <a:spcPct val="30000"/>
              </a:spcBef>
              <a:defRPr sz="1200">
                <a:solidFill>
                  <a:schemeClr val="tx1"/>
                </a:solidFill>
                <a:latin typeface="Calibri" pitchFamily="34" charset="0"/>
                <a:ea typeface="新細明體" charset="-120"/>
              </a:defRPr>
            </a:lvl3pPr>
            <a:lvl4pPr marL="1543622" indent="-220517" eaLnBrk="0" hangingPunct="0">
              <a:spcBef>
                <a:spcPct val="30000"/>
              </a:spcBef>
              <a:defRPr sz="1200">
                <a:solidFill>
                  <a:schemeClr val="tx1"/>
                </a:solidFill>
                <a:latin typeface="Calibri" pitchFamily="34" charset="0"/>
                <a:ea typeface="新細明體" charset="-120"/>
              </a:defRPr>
            </a:lvl4pPr>
            <a:lvl5pPr marL="1984656" indent="-220517" eaLnBrk="0" hangingPunct="0">
              <a:spcBef>
                <a:spcPct val="30000"/>
              </a:spcBef>
              <a:defRPr sz="1200">
                <a:solidFill>
                  <a:schemeClr val="tx1"/>
                </a:solidFill>
                <a:latin typeface="Calibri" pitchFamily="34" charset="0"/>
                <a:ea typeface="新細明體" charset="-120"/>
              </a:defRPr>
            </a:lvl5pPr>
            <a:lvl6pPr marL="2425691" indent="-220517" eaLnBrk="0" fontAlgn="base" hangingPunct="0">
              <a:spcBef>
                <a:spcPct val="30000"/>
              </a:spcBef>
              <a:spcAft>
                <a:spcPct val="0"/>
              </a:spcAft>
              <a:defRPr sz="1200">
                <a:solidFill>
                  <a:schemeClr val="tx1"/>
                </a:solidFill>
                <a:latin typeface="Calibri" pitchFamily="34" charset="0"/>
                <a:ea typeface="新細明體" charset="-120"/>
              </a:defRPr>
            </a:lvl6pPr>
            <a:lvl7pPr marL="2866727" indent="-220517" eaLnBrk="0" fontAlgn="base" hangingPunct="0">
              <a:spcBef>
                <a:spcPct val="30000"/>
              </a:spcBef>
              <a:spcAft>
                <a:spcPct val="0"/>
              </a:spcAft>
              <a:defRPr sz="1200">
                <a:solidFill>
                  <a:schemeClr val="tx1"/>
                </a:solidFill>
                <a:latin typeface="Calibri" pitchFamily="34" charset="0"/>
                <a:ea typeface="新細明體" charset="-120"/>
              </a:defRPr>
            </a:lvl7pPr>
            <a:lvl8pPr marL="3307761" indent="-220517" eaLnBrk="0" fontAlgn="base" hangingPunct="0">
              <a:spcBef>
                <a:spcPct val="30000"/>
              </a:spcBef>
              <a:spcAft>
                <a:spcPct val="0"/>
              </a:spcAft>
              <a:defRPr sz="1200">
                <a:solidFill>
                  <a:schemeClr val="tx1"/>
                </a:solidFill>
                <a:latin typeface="Calibri" pitchFamily="34" charset="0"/>
                <a:ea typeface="新細明體" charset="-120"/>
              </a:defRPr>
            </a:lvl8pPr>
            <a:lvl9pPr marL="3748796" indent="-220517" eaLnBrk="0" fontAlgn="base" hangingPunct="0">
              <a:spcBef>
                <a:spcPct val="30000"/>
              </a:spcBef>
              <a:spcAft>
                <a:spcPct val="0"/>
              </a:spcAft>
              <a:defRPr sz="1200">
                <a:solidFill>
                  <a:schemeClr val="tx1"/>
                </a:solidFill>
                <a:latin typeface="Calibri" pitchFamily="34" charset="0"/>
                <a:ea typeface="新細明體" charset="-120"/>
              </a:defRPr>
            </a:lvl9pPr>
          </a:lstStyle>
          <a:p>
            <a:pPr eaLnBrk="1" hangingPunct="1">
              <a:spcBef>
                <a:spcPct val="0"/>
              </a:spcBef>
            </a:pPr>
            <a:fld id="{1E827841-B94F-40E0-8134-D2205B414E35}" type="slidenum">
              <a:rPr lang="zh-TW" altLang="en-US" smtClean="0">
                <a:latin typeface="Arial" charset="0"/>
              </a:rPr>
              <a:pPr eaLnBrk="1" hangingPunct="1">
                <a:spcBef>
                  <a:spcPct val="0"/>
                </a:spcBef>
              </a:pPr>
              <a:t>61</a:t>
            </a:fld>
            <a:endParaRPr lang="en-US" altLang="zh-TW">
              <a:latin typeface="Arial" charset="0"/>
            </a:endParaRPr>
          </a:p>
        </p:txBody>
      </p:sp>
    </p:spTree>
    <p:extLst>
      <p:ext uri="{BB962C8B-B14F-4D97-AF65-F5344CB8AC3E}">
        <p14:creationId xmlns:p14="http://schemas.microsoft.com/office/powerpoint/2010/main" val="237416126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3"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zh-TW" altLang="en-US"/>
          </a:p>
        </p:txBody>
      </p:sp>
      <p:sp>
        <p:nvSpPr>
          <p:cNvPr id="87044"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ea typeface="新細明體" charset="-120"/>
              </a:defRPr>
            </a:lvl1pPr>
            <a:lvl2pPr marL="716680" indent="-275646" eaLnBrk="0" hangingPunct="0">
              <a:spcBef>
                <a:spcPct val="30000"/>
              </a:spcBef>
              <a:defRPr sz="1200">
                <a:solidFill>
                  <a:schemeClr val="tx1"/>
                </a:solidFill>
                <a:latin typeface="Calibri" pitchFamily="34" charset="0"/>
                <a:ea typeface="新細明體" charset="-120"/>
              </a:defRPr>
            </a:lvl2pPr>
            <a:lvl3pPr marL="1102587" indent="-220517" eaLnBrk="0" hangingPunct="0">
              <a:spcBef>
                <a:spcPct val="30000"/>
              </a:spcBef>
              <a:defRPr sz="1200">
                <a:solidFill>
                  <a:schemeClr val="tx1"/>
                </a:solidFill>
                <a:latin typeface="Calibri" pitchFamily="34" charset="0"/>
                <a:ea typeface="新細明體" charset="-120"/>
              </a:defRPr>
            </a:lvl3pPr>
            <a:lvl4pPr marL="1543622" indent="-220517" eaLnBrk="0" hangingPunct="0">
              <a:spcBef>
                <a:spcPct val="30000"/>
              </a:spcBef>
              <a:defRPr sz="1200">
                <a:solidFill>
                  <a:schemeClr val="tx1"/>
                </a:solidFill>
                <a:latin typeface="Calibri" pitchFamily="34" charset="0"/>
                <a:ea typeface="新細明體" charset="-120"/>
              </a:defRPr>
            </a:lvl4pPr>
            <a:lvl5pPr marL="1984656" indent="-220517" eaLnBrk="0" hangingPunct="0">
              <a:spcBef>
                <a:spcPct val="30000"/>
              </a:spcBef>
              <a:defRPr sz="1200">
                <a:solidFill>
                  <a:schemeClr val="tx1"/>
                </a:solidFill>
                <a:latin typeface="Calibri" pitchFamily="34" charset="0"/>
                <a:ea typeface="新細明體" charset="-120"/>
              </a:defRPr>
            </a:lvl5pPr>
            <a:lvl6pPr marL="2425691" indent="-220517" eaLnBrk="0" fontAlgn="base" hangingPunct="0">
              <a:spcBef>
                <a:spcPct val="30000"/>
              </a:spcBef>
              <a:spcAft>
                <a:spcPct val="0"/>
              </a:spcAft>
              <a:defRPr sz="1200">
                <a:solidFill>
                  <a:schemeClr val="tx1"/>
                </a:solidFill>
                <a:latin typeface="Calibri" pitchFamily="34" charset="0"/>
                <a:ea typeface="新細明體" charset="-120"/>
              </a:defRPr>
            </a:lvl6pPr>
            <a:lvl7pPr marL="2866727" indent="-220517" eaLnBrk="0" fontAlgn="base" hangingPunct="0">
              <a:spcBef>
                <a:spcPct val="30000"/>
              </a:spcBef>
              <a:spcAft>
                <a:spcPct val="0"/>
              </a:spcAft>
              <a:defRPr sz="1200">
                <a:solidFill>
                  <a:schemeClr val="tx1"/>
                </a:solidFill>
                <a:latin typeface="Calibri" pitchFamily="34" charset="0"/>
                <a:ea typeface="新細明體" charset="-120"/>
              </a:defRPr>
            </a:lvl7pPr>
            <a:lvl8pPr marL="3307761" indent="-220517" eaLnBrk="0" fontAlgn="base" hangingPunct="0">
              <a:spcBef>
                <a:spcPct val="30000"/>
              </a:spcBef>
              <a:spcAft>
                <a:spcPct val="0"/>
              </a:spcAft>
              <a:defRPr sz="1200">
                <a:solidFill>
                  <a:schemeClr val="tx1"/>
                </a:solidFill>
                <a:latin typeface="Calibri" pitchFamily="34" charset="0"/>
                <a:ea typeface="新細明體" charset="-120"/>
              </a:defRPr>
            </a:lvl8pPr>
            <a:lvl9pPr marL="3748796" indent="-220517" eaLnBrk="0" fontAlgn="base" hangingPunct="0">
              <a:spcBef>
                <a:spcPct val="30000"/>
              </a:spcBef>
              <a:spcAft>
                <a:spcPct val="0"/>
              </a:spcAft>
              <a:defRPr sz="1200">
                <a:solidFill>
                  <a:schemeClr val="tx1"/>
                </a:solidFill>
                <a:latin typeface="Calibri" pitchFamily="34" charset="0"/>
                <a:ea typeface="新細明體" charset="-120"/>
              </a:defRPr>
            </a:lvl9pPr>
          </a:lstStyle>
          <a:p>
            <a:pPr eaLnBrk="1" hangingPunct="1">
              <a:spcBef>
                <a:spcPct val="0"/>
              </a:spcBef>
            </a:pPr>
            <a:fld id="{1E827841-B94F-40E0-8134-D2205B414E35}" type="slidenum">
              <a:rPr lang="zh-TW" altLang="en-US" smtClean="0">
                <a:latin typeface="Arial" charset="0"/>
              </a:rPr>
              <a:pPr eaLnBrk="1" hangingPunct="1">
                <a:spcBef>
                  <a:spcPct val="0"/>
                </a:spcBef>
              </a:pPr>
              <a:t>62</a:t>
            </a:fld>
            <a:endParaRPr lang="en-US" altLang="zh-TW">
              <a:latin typeface="Arial" charset="0"/>
            </a:endParaRPr>
          </a:p>
        </p:txBody>
      </p:sp>
    </p:spTree>
    <p:extLst>
      <p:ext uri="{BB962C8B-B14F-4D97-AF65-F5344CB8AC3E}">
        <p14:creationId xmlns:p14="http://schemas.microsoft.com/office/powerpoint/2010/main" val="320070626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3"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zh-TW" altLang="en-US"/>
          </a:p>
        </p:txBody>
      </p:sp>
      <p:sp>
        <p:nvSpPr>
          <p:cNvPr id="87044"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ea typeface="新細明體" charset="-120"/>
              </a:defRPr>
            </a:lvl1pPr>
            <a:lvl2pPr marL="716680" indent="-275646" eaLnBrk="0" hangingPunct="0">
              <a:spcBef>
                <a:spcPct val="30000"/>
              </a:spcBef>
              <a:defRPr sz="1200">
                <a:solidFill>
                  <a:schemeClr val="tx1"/>
                </a:solidFill>
                <a:latin typeface="Calibri" pitchFamily="34" charset="0"/>
                <a:ea typeface="新細明體" charset="-120"/>
              </a:defRPr>
            </a:lvl2pPr>
            <a:lvl3pPr marL="1102587" indent="-220517" eaLnBrk="0" hangingPunct="0">
              <a:spcBef>
                <a:spcPct val="30000"/>
              </a:spcBef>
              <a:defRPr sz="1200">
                <a:solidFill>
                  <a:schemeClr val="tx1"/>
                </a:solidFill>
                <a:latin typeface="Calibri" pitchFamily="34" charset="0"/>
                <a:ea typeface="新細明體" charset="-120"/>
              </a:defRPr>
            </a:lvl3pPr>
            <a:lvl4pPr marL="1543622" indent="-220517" eaLnBrk="0" hangingPunct="0">
              <a:spcBef>
                <a:spcPct val="30000"/>
              </a:spcBef>
              <a:defRPr sz="1200">
                <a:solidFill>
                  <a:schemeClr val="tx1"/>
                </a:solidFill>
                <a:latin typeface="Calibri" pitchFamily="34" charset="0"/>
                <a:ea typeface="新細明體" charset="-120"/>
              </a:defRPr>
            </a:lvl4pPr>
            <a:lvl5pPr marL="1984656" indent="-220517" eaLnBrk="0" hangingPunct="0">
              <a:spcBef>
                <a:spcPct val="30000"/>
              </a:spcBef>
              <a:defRPr sz="1200">
                <a:solidFill>
                  <a:schemeClr val="tx1"/>
                </a:solidFill>
                <a:latin typeface="Calibri" pitchFamily="34" charset="0"/>
                <a:ea typeface="新細明體" charset="-120"/>
              </a:defRPr>
            </a:lvl5pPr>
            <a:lvl6pPr marL="2425691" indent="-220517" eaLnBrk="0" fontAlgn="base" hangingPunct="0">
              <a:spcBef>
                <a:spcPct val="30000"/>
              </a:spcBef>
              <a:spcAft>
                <a:spcPct val="0"/>
              </a:spcAft>
              <a:defRPr sz="1200">
                <a:solidFill>
                  <a:schemeClr val="tx1"/>
                </a:solidFill>
                <a:latin typeface="Calibri" pitchFamily="34" charset="0"/>
                <a:ea typeface="新細明體" charset="-120"/>
              </a:defRPr>
            </a:lvl6pPr>
            <a:lvl7pPr marL="2866727" indent="-220517" eaLnBrk="0" fontAlgn="base" hangingPunct="0">
              <a:spcBef>
                <a:spcPct val="30000"/>
              </a:spcBef>
              <a:spcAft>
                <a:spcPct val="0"/>
              </a:spcAft>
              <a:defRPr sz="1200">
                <a:solidFill>
                  <a:schemeClr val="tx1"/>
                </a:solidFill>
                <a:latin typeface="Calibri" pitchFamily="34" charset="0"/>
                <a:ea typeface="新細明體" charset="-120"/>
              </a:defRPr>
            </a:lvl7pPr>
            <a:lvl8pPr marL="3307761" indent="-220517" eaLnBrk="0" fontAlgn="base" hangingPunct="0">
              <a:spcBef>
                <a:spcPct val="30000"/>
              </a:spcBef>
              <a:spcAft>
                <a:spcPct val="0"/>
              </a:spcAft>
              <a:defRPr sz="1200">
                <a:solidFill>
                  <a:schemeClr val="tx1"/>
                </a:solidFill>
                <a:latin typeface="Calibri" pitchFamily="34" charset="0"/>
                <a:ea typeface="新細明體" charset="-120"/>
              </a:defRPr>
            </a:lvl8pPr>
            <a:lvl9pPr marL="3748796" indent="-220517" eaLnBrk="0" fontAlgn="base" hangingPunct="0">
              <a:spcBef>
                <a:spcPct val="30000"/>
              </a:spcBef>
              <a:spcAft>
                <a:spcPct val="0"/>
              </a:spcAft>
              <a:defRPr sz="1200">
                <a:solidFill>
                  <a:schemeClr val="tx1"/>
                </a:solidFill>
                <a:latin typeface="Calibri" pitchFamily="34" charset="0"/>
                <a:ea typeface="新細明體" charset="-120"/>
              </a:defRPr>
            </a:lvl9pPr>
          </a:lstStyle>
          <a:p>
            <a:pPr eaLnBrk="1" hangingPunct="1">
              <a:spcBef>
                <a:spcPct val="0"/>
              </a:spcBef>
            </a:pPr>
            <a:fld id="{1E827841-B94F-40E0-8134-D2205B414E35}" type="slidenum">
              <a:rPr lang="zh-TW" altLang="en-US" smtClean="0">
                <a:latin typeface="Arial" charset="0"/>
              </a:rPr>
              <a:pPr eaLnBrk="1" hangingPunct="1">
                <a:spcBef>
                  <a:spcPct val="0"/>
                </a:spcBef>
              </a:pPr>
              <a:t>63</a:t>
            </a:fld>
            <a:endParaRPr lang="en-US" altLang="zh-TW">
              <a:latin typeface="Arial" charset="0"/>
            </a:endParaRPr>
          </a:p>
        </p:txBody>
      </p:sp>
    </p:spTree>
    <p:extLst>
      <p:ext uri="{BB962C8B-B14F-4D97-AF65-F5344CB8AC3E}">
        <p14:creationId xmlns:p14="http://schemas.microsoft.com/office/powerpoint/2010/main" val="353815501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3"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zh-TW" altLang="en-US"/>
          </a:p>
        </p:txBody>
      </p:sp>
      <p:sp>
        <p:nvSpPr>
          <p:cNvPr id="87044"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ea typeface="新細明體" charset="-120"/>
              </a:defRPr>
            </a:lvl1pPr>
            <a:lvl2pPr marL="716680" indent="-275646" eaLnBrk="0" hangingPunct="0">
              <a:spcBef>
                <a:spcPct val="30000"/>
              </a:spcBef>
              <a:defRPr sz="1200">
                <a:solidFill>
                  <a:schemeClr val="tx1"/>
                </a:solidFill>
                <a:latin typeface="Calibri" pitchFamily="34" charset="0"/>
                <a:ea typeface="新細明體" charset="-120"/>
              </a:defRPr>
            </a:lvl2pPr>
            <a:lvl3pPr marL="1102587" indent="-220517" eaLnBrk="0" hangingPunct="0">
              <a:spcBef>
                <a:spcPct val="30000"/>
              </a:spcBef>
              <a:defRPr sz="1200">
                <a:solidFill>
                  <a:schemeClr val="tx1"/>
                </a:solidFill>
                <a:latin typeface="Calibri" pitchFamily="34" charset="0"/>
                <a:ea typeface="新細明體" charset="-120"/>
              </a:defRPr>
            </a:lvl3pPr>
            <a:lvl4pPr marL="1543622" indent="-220517" eaLnBrk="0" hangingPunct="0">
              <a:spcBef>
                <a:spcPct val="30000"/>
              </a:spcBef>
              <a:defRPr sz="1200">
                <a:solidFill>
                  <a:schemeClr val="tx1"/>
                </a:solidFill>
                <a:latin typeface="Calibri" pitchFamily="34" charset="0"/>
                <a:ea typeface="新細明體" charset="-120"/>
              </a:defRPr>
            </a:lvl4pPr>
            <a:lvl5pPr marL="1984656" indent="-220517" eaLnBrk="0" hangingPunct="0">
              <a:spcBef>
                <a:spcPct val="30000"/>
              </a:spcBef>
              <a:defRPr sz="1200">
                <a:solidFill>
                  <a:schemeClr val="tx1"/>
                </a:solidFill>
                <a:latin typeface="Calibri" pitchFamily="34" charset="0"/>
                <a:ea typeface="新細明體" charset="-120"/>
              </a:defRPr>
            </a:lvl5pPr>
            <a:lvl6pPr marL="2425691" indent="-220517" eaLnBrk="0" fontAlgn="base" hangingPunct="0">
              <a:spcBef>
                <a:spcPct val="30000"/>
              </a:spcBef>
              <a:spcAft>
                <a:spcPct val="0"/>
              </a:spcAft>
              <a:defRPr sz="1200">
                <a:solidFill>
                  <a:schemeClr val="tx1"/>
                </a:solidFill>
                <a:latin typeface="Calibri" pitchFamily="34" charset="0"/>
                <a:ea typeface="新細明體" charset="-120"/>
              </a:defRPr>
            </a:lvl6pPr>
            <a:lvl7pPr marL="2866727" indent="-220517" eaLnBrk="0" fontAlgn="base" hangingPunct="0">
              <a:spcBef>
                <a:spcPct val="30000"/>
              </a:spcBef>
              <a:spcAft>
                <a:spcPct val="0"/>
              </a:spcAft>
              <a:defRPr sz="1200">
                <a:solidFill>
                  <a:schemeClr val="tx1"/>
                </a:solidFill>
                <a:latin typeface="Calibri" pitchFamily="34" charset="0"/>
                <a:ea typeface="新細明體" charset="-120"/>
              </a:defRPr>
            </a:lvl7pPr>
            <a:lvl8pPr marL="3307761" indent="-220517" eaLnBrk="0" fontAlgn="base" hangingPunct="0">
              <a:spcBef>
                <a:spcPct val="30000"/>
              </a:spcBef>
              <a:spcAft>
                <a:spcPct val="0"/>
              </a:spcAft>
              <a:defRPr sz="1200">
                <a:solidFill>
                  <a:schemeClr val="tx1"/>
                </a:solidFill>
                <a:latin typeface="Calibri" pitchFamily="34" charset="0"/>
                <a:ea typeface="新細明體" charset="-120"/>
              </a:defRPr>
            </a:lvl8pPr>
            <a:lvl9pPr marL="3748796" indent="-220517" eaLnBrk="0" fontAlgn="base" hangingPunct="0">
              <a:spcBef>
                <a:spcPct val="30000"/>
              </a:spcBef>
              <a:spcAft>
                <a:spcPct val="0"/>
              </a:spcAft>
              <a:defRPr sz="1200">
                <a:solidFill>
                  <a:schemeClr val="tx1"/>
                </a:solidFill>
                <a:latin typeface="Calibri" pitchFamily="34" charset="0"/>
                <a:ea typeface="新細明體" charset="-120"/>
              </a:defRPr>
            </a:lvl9pPr>
          </a:lstStyle>
          <a:p>
            <a:pPr eaLnBrk="1" hangingPunct="1">
              <a:spcBef>
                <a:spcPct val="0"/>
              </a:spcBef>
            </a:pPr>
            <a:fld id="{1E827841-B94F-40E0-8134-D2205B414E35}" type="slidenum">
              <a:rPr lang="zh-TW" altLang="en-US" smtClean="0">
                <a:latin typeface="Arial" charset="0"/>
              </a:rPr>
              <a:pPr eaLnBrk="1" hangingPunct="1">
                <a:spcBef>
                  <a:spcPct val="0"/>
                </a:spcBef>
              </a:pPr>
              <a:t>64</a:t>
            </a:fld>
            <a:endParaRPr lang="en-US" altLang="zh-TW">
              <a:latin typeface="Arial" charset="0"/>
            </a:endParaRPr>
          </a:p>
        </p:txBody>
      </p:sp>
    </p:spTree>
    <p:extLst>
      <p:ext uri="{BB962C8B-B14F-4D97-AF65-F5344CB8AC3E}">
        <p14:creationId xmlns:p14="http://schemas.microsoft.com/office/powerpoint/2010/main" val="190123136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3"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zh-TW" altLang="en-US"/>
          </a:p>
        </p:txBody>
      </p:sp>
      <p:sp>
        <p:nvSpPr>
          <p:cNvPr id="87044"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ea typeface="新細明體" charset="-120"/>
              </a:defRPr>
            </a:lvl1pPr>
            <a:lvl2pPr marL="716680" indent="-275646" eaLnBrk="0" hangingPunct="0">
              <a:spcBef>
                <a:spcPct val="30000"/>
              </a:spcBef>
              <a:defRPr sz="1200">
                <a:solidFill>
                  <a:schemeClr val="tx1"/>
                </a:solidFill>
                <a:latin typeface="Calibri" pitchFamily="34" charset="0"/>
                <a:ea typeface="新細明體" charset="-120"/>
              </a:defRPr>
            </a:lvl2pPr>
            <a:lvl3pPr marL="1102587" indent="-220517" eaLnBrk="0" hangingPunct="0">
              <a:spcBef>
                <a:spcPct val="30000"/>
              </a:spcBef>
              <a:defRPr sz="1200">
                <a:solidFill>
                  <a:schemeClr val="tx1"/>
                </a:solidFill>
                <a:latin typeface="Calibri" pitchFamily="34" charset="0"/>
                <a:ea typeface="新細明體" charset="-120"/>
              </a:defRPr>
            </a:lvl3pPr>
            <a:lvl4pPr marL="1543622" indent="-220517" eaLnBrk="0" hangingPunct="0">
              <a:spcBef>
                <a:spcPct val="30000"/>
              </a:spcBef>
              <a:defRPr sz="1200">
                <a:solidFill>
                  <a:schemeClr val="tx1"/>
                </a:solidFill>
                <a:latin typeface="Calibri" pitchFamily="34" charset="0"/>
                <a:ea typeface="新細明體" charset="-120"/>
              </a:defRPr>
            </a:lvl4pPr>
            <a:lvl5pPr marL="1984656" indent="-220517" eaLnBrk="0" hangingPunct="0">
              <a:spcBef>
                <a:spcPct val="30000"/>
              </a:spcBef>
              <a:defRPr sz="1200">
                <a:solidFill>
                  <a:schemeClr val="tx1"/>
                </a:solidFill>
                <a:latin typeface="Calibri" pitchFamily="34" charset="0"/>
                <a:ea typeface="新細明體" charset="-120"/>
              </a:defRPr>
            </a:lvl5pPr>
            <a:lvl6pPr marL="2425691" indent="-220517" eaLnBrk="0" fontAlgn="base" hangingPunct="0">
              <a:spcBef>
                <a:spcPct val="30000"/>
              </a:spcBef>
              <a:spcAft>
                <a:spcPct val="0"/>
              </a:spcAft>
              <a:defRPr sz="1200">
                <a:solidFill>
                  <a:schemeClr val="tx1"/>
                </a:solidFill>
                <a:latin typeface="Calibri" pitchFamily="34" charset="0"/>
                <a:ea typeface="新細明體" charset="-120"/>
              </a:defRPr>
            </a:lvl6pPr>
            <a:lvl7pPr marL="2866727" indent="-220517" eaLnBrk="0" fontAlgn="base" hangingPunct="0">
              <a:spcBef>
                <a:spcPct val="30000"/>
              </a:spcBef>
              <a:spcAft>
                <a:spcPct val="0"/>
              </a:spcAft>
              <a:defRPr sz="1200">
                <a:solidFill>
                  <a:schemeClr val="tx1"/>
                </a:solidFill>
                <a:latin typeface="Calibri" pitchFamily="34" charset="0"/>
                <a:ea typeface="新細明體" charset="-120"/>
              </a:defRPr>
            </a:lvl7pPr>
            <a:lvl8pPr marL="3307761" indent="-220517" eaLnBrk="0" fontAlgn="base" hangingPunct="0">
              <a:spcBef>
                <a:spcPct val="30000"/>
              </a:spcBef>
              <a:spcAft>
                <a:spcPct val="0"/>
              </a:spcAft>
              <a:defRPr sz="1200">
                <a:solidFill>
                  <a:schemeClr val="tx1"/>
                </a:solidFill>
                <a:latin typeface="Calibri" pitchFamily="34" charset="0"/>
                <a:ea typeface="新細明體" charset="-120"/>
              </a:defRPr>
            </a:lvl8pPr>
            <a:lvl9pPr marL="3748796" indent="-220517" eaLnBrk="0" fontAlgn="base" hangingPunct="0">
              <a:spcBef>
                <a:spcPct val="30000"/>
              </a:spcBef>
              <a:spcAft>
                <a:spcPct val="0"/>
              </a:spcAft>
              <a:defRPr sz="1200">
                <a:solidFill>
                  <a:schemeClr val="tx1"/>
                </a:solidFill>
                <a:latin typeface="Calibri" pitchFamily="34" charset="0"/>
                <a:ea typeface="新細明體" charset="-120"/>
              </a:defRPr>
            </a:lvl9pPr>
          </a:lstStyle>
          <a:p>
            <a:pPr eaLnBrk="1" hangingPunct="1">
              <a:spcBef>
                <a:spcPct val="0"/>
              </a:spcBef>
            </a:pPr>
            <a:fld id="{1E827841-B94F-40E0-8134-D2205B414E35}" type="slidenum">
              <a:rPr lang="zh-TW" altLang="en-US" smtClean="0">
                <a:latin typeface="Arial" charset="0"/>
              </a:rPr>
              <a:pPr eaLnBrk="1" hangingPunct="1">
                <a:spcBef>
                  <a:spcPct val="0"/>
                </a:spcBef>
              </a:pPr>
              <a:t>67</a:t>
            </a:fld>
            <a:endParaRPr lang="en-US" altLang="zh-TW">
              <a:latin typeface="Arial" charset="0"/>
            </a:endParaRPr>
          </a:p>
        </p:txBody>
      </p:sp>
    </p:spTree>
    <p:extLst>
      <p:ext uri="{BB962C8B-B14F-4D97-AF65-F5344CB8AC3E}">
        <p14:creationId xmlns:p14="http://schemas.microsoft.com/office/powerpoint/2010/main" val="278871611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3"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zh-TW" altLang="en-US"/>
          </a:p>
        </p:txBody>
      </p:sp>
      <p:sp>
        <p:nvSpPr>
          <p:cNvPr id="87044"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ea typeface="新細明體" charset="-120"/>
              </a:defRPr>
            </a:lvl1pPr>
            <a:lvl2pPr marL="716680" indent="-275646" eaLnBrk="0" hangingPunct="0">
              <a:spcBef>
                <a:spcPct val="30000"/>
              </a:spcBef>
              <a:defRPr sz="1200">
                <a:solidFill>
                  <a:schemeClr val="tx1"/>
                </a:solidFill>
                <a:latin typeface="Calibri" pitchFamily="34" charset="0"/>
                <a:ea typeface="新細明體" charset="-120"/>
              </a:defRPr>
            </a:lvl2pPr>
            <a:lvl3pPr marL="1102587" indent="-220517" eaLnBrk="0" hangingPunct="0">
              <a:spcBef>
                <a:spcPct val="30000"/>
              </a:spcBef>
              <a:defRPr sz="1200">
                <a:solidFill>
                  <a:schemeClr val="tx1"/>
                </a:solidFill>
                <a:latin typeface="Calibri" pitchFamily="34" charset="0"/>
                <a:ea typeface="新細明體" charset="-120"/>
              </a:defRPr>
            </a:lvl3pPr>
            <a:lvl4pPr marL="1543622" indent="-220517" eaLnBrk="0" hangingPunct="0">
              <a:spcBef>
                <a:spcPct val="30000"/>
              </a:spcBef>
              <a:defRPr sz="1200">
                <a:solidFill>
                  <a:schemeClr val="tx1"/>
                </a:solidFill>
                <a:latin typeface="Calibri" pitchFamily="34" charset="0"/>
                <a:ea typeface="新細明體" charset="-120"/>
              </a:defRPr>
            </a:lvl4pPr>
            <a:lvl5pPr marL="1984656" indent="-220517" eaLnBrk="0" hangingPunct="0">
              <a:spcBef>
                <a:spcPct val="30000"/>
              </a:spcBef>
              <a:defRPr sz="1200">
                <a:solidFill>
                  <a:schemeClr val="tx1"/>
                </a:solidFill>
                <a:latin typeface="Calibri" pitchFamily="34" charset="0"/>
                <a:ea typeface="新細明體" charset="-120"/>
              </a:defRPr>
            </a:lvl5pPr>
            <a:lvl6pPr marL="2425691" indent="-220517" eaLnBrk="0" fontAlgn="base" hangingPunct="0">
              <a:spcBef>
                <a:spcPct val="30000"/>
              </a:spcBef>
              <a:spcAft>
                <a:spcPct val="0"/>
              </a:spcAft>
              <a:defRPr sz="1200">
                <a:solidFill>
                  <a:schemeClr val="tx1"/>
                </a:solidFill>
                <a:latin typeface="Calibri" pitchFamily="34" charset="0"/>
                <a:ea typeface="新細明體" charset="-120"/>
              </a:defRPr>
            </a:lvl6pPr>
            <a:lvl7pPr marL="2866727" indent="-220517" eaLnBrk="0" fontAlgn="base" hangingPunct="0">
              <a:spcBef>
                <a:spcPct val="30000"/>
              </a:spcBef>
              <a:spcAft>
                <a:spcPct val="0"/>
              </a:spcAft>
              <a:defRPr sz="1200">
                <a:solidFill>
                  <a:schemeClr val="tx1"/>
                </a:solidFill>
                <a:latin typeface="Calibri" pitchFamily="34" charset="0"/>
                <a:ea typeface="新細明體" charset="-120"/>
              </a:defRPr>
            </a:lvl7pPr>
            <a:lvl8pPr marL="3307761" indent="-220517" eaLnBrk="0" fontAlgn="base" hangingPunct="0">
              <a:spcBef>
                <a:spcPct val="30000"/>
              </a:spcBef>
              <a:spcAft>
                <a:spcPct val="0"/>
              </a:spcAft>
              <a:defRPr sz="1200">
                <a:solidFill>
                  <a:schemeClr val="tx1"/>
                </a:solidFill>
                <a:latin typeface="Calibri" pitchFamily="34" charset="0"/>
                <a:ea typeface="新細明體" charset="-120"/>
              </a:defRPr>
            </a:lvl8pPr>
            <a:lvl9pPr marL="3748796" indent="-220517" eaLnBrk="0" fontAlgn="base" hangingPunct="0">
              <a:spcBef>
                <a:spcPct val="30000"/>
              </a:spcBef>
              <a:spcAft>
                <a:spcPct val="0"/>
              </a:spcAft>
              <a:defRPr sz="1200">
                <a:solidFill>
                  <a:schemeClr val="tx1"/>
                </a:solidFill>
                <a:latin typeface="Calibri" pitchFamily="34" charset="0"/>
                <a:ea typeface="新細明體" charset="-120"/>
              </a:defRPr>
            </a:lvl9pPr>
          </a:lstStyle>
          <a:p>
            <a:pPr eaLnBrk="1" hangingPunct="1">
              <a:spcBef>
                <a:spcPct val="0"/>
              </a:spcBef>
            </a:pPr>
            <a:fld id="{1E827841-B94F-40E0-8134-D2205B414E35}" type="slidenum">
              <a:rPr lang="zh-TW" altLang="en-US" smtClean="0">
                <a:latin typeface="Arial" charset="0"/>
              </a:rPr>
              <a:pPr eaLnBrk="1" hangingPunct="1">
                <a:spcBef>
                  <a:spcPct val="0"/>
                </a:spcBef>
              </a:pPr>
              <a:t>68</a:t>
            </a:fld>
            <a:endParaRPr lang="en-US" altLang="zh-TW">
              <a:latin typeface="Arial" charset="0"/>
            </a:endParaRPr>
          </a:p>
        </p:txBody>
      </p:sp>
    </p:spTree>
    <p:extLst>
      <p:ext uri="{BB962C8B-B14F-4D97-AF65-F5344CB8AC3E}">
        <p14:creationId xmlns:p14="http://schemas.microsoft.com/office/powerpoint/2010/main" val="127352567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3"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zh-TW" altLang="en-US"/>
          </a:p>
        </p:txBody>
      </p:sp>
      <p:sp>
        <p:nvSpPr>
          <p:cNvPr id="87044"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ea typeface="新細明體" charset="-120"/>
              </a:defRPr>
            </a:lvl1pPr>
            <a:lvl2pPr marL="716680" indent="-275646" eaLnBrk="0" hangingPunct="0">
              <a:spcBef>
                <a:spcPct val="30000"/>
              </a:spcBef>
              <a:defRPr sz="1200">
                <a:solidFill>
                  <a:schemeClr val="tx1"/>
                </a:solidFill>
                <a:latin typeface="Calibri" pitchFamily="34" charset="0"/>
                <a:ea typeface="新細明體" charset="-120"/>
              </a:defRPr>
            </a:lvl2pPr>
            <a:lvl3pPr marL="1102587" indent="-220517" eaLnBrk="0" hangingPunct="0">
              <a:spcBef>
                <a:spcPct val="30000"/>
              </a:spcBef>
              <a:defRPr sz="1200">
                <a:solidFill>
                  <a:schemeClr val="tx1"/>
                </a:solidFill>
                <a:latin typeface="Calibri" pitchFamily="34" charset="0"/>
                <a:ea typeface="新細明體" charset="-120"/>
              </a:defRPr>
            </a:lvl3pPr>
            <a:lvl4pPr marL="1543622" indent="-220517" eaLnBrk="0" hangingPunct="0">
              <a:spcBef>
                <a:spcPct val="30000"/>
              </a:spcBef>
              <a:defRPr sz="1200">
                <a:solidFill>
                  <a:schemeClr val="tx1"/>
                </a:solidFill>
                <a:latin typeface="Calibri" pitchFamily="34" charset="0"/>
                <a:ea typeface="新細明體" charset="-120"/>
              </a:defRPr>
            </a:lvl4pPr>
            <a:lvl5pPr marL="1984656" indent="-220517" eaLnBrk="0" hangingPunct="0">
              <a:spcBef>
                <a:spcPct val="30000"/>
              </a:spcBef>
              <a:defRPr sz="1200">
                <a:solidFill>
                  <a:schemeClr val="tx1"/>
                </a:solidFill>
                <a:latin typeface="Calibri" pitchFamily="34" charset="0"/>
                <a:ea typeface="新細明體" charset="-120"/>
              </a:defRPr>
            </a:lvl5pPr>
            <a:lvl6pPr marL="2425691" indent="-220517" eaLnBrk="0" fontAlgn="base" hangingPunct="0">
              <a:spcBef>
                <a:spcPct val="30000"/>
              </a:spcBef>
              <a:spcAft>
                <a:spcPct val="0"/>
              </a:spcAft>
              <a:defRPr sz="1200">
                <a:solidFill>
                  <a:schemeClr val="tx1"/>
                </a:solidFill>
                <a:latin typeface="Calibri" pitchFamily="34" charset="0"/>
                <a:ea typeface="新細明體" charset="-120"/>
              </a:defRPr>
            </a:lvl6pPr>
            <a:lvl7pPr marL="2866727" indent="-220517" eaLnBrk="0" fontAlgn="base" hangingPunct="0">
              <a:spcBef>
                <a:spcPct val="30000"/>
              </a:spcBef>
              <a:spcAft>
                <a:spcPct val="0"/>
              </a:spcAft>
              <a:defRPr sz="1200">
                <a:solidFill>
                  <a:schemeClr val="tx1"/>
                </a:solidFill>
                <a:latin typeface="Calibri" pitchFamily="34" charset="0"/>
                <a:ea typeface="新細明體" charset="-120"/>
              </a:defRPr>
            </a:lvl7pPr>
            <a:lvl8pPr marL="3307761" indent="-220517" eaLnBrk="0" fontAlgn="base" hangingPunct="0">
              <a:spcBef>
                <a:spcPct val="30000"/>
              </a:spcBef>
              <a:spcAft>
                <a:spcPct val="0"/>
              </a:spcAft>
              <a:defRPr sz="1200">
                <a:solidFill>
                  <a:schemeClr val="tx1"/>
                </a:solidFill>
                <a:latin typeface="Calibri" pitchFamily="34" charset="0"/>
                <a:ea typeface="新細明體" charset="-120"/>
              </a:defRPr>
            </a:lvl8pPr>
            <a:lvl9pPr marL="3748796" indent="-220517" eaLnBrk="0" fontAlgn="base" hangingPunct="0">
              <a:spcBef>
                <a:spcPct val="30000"/>
              </a:spcBef>
              <a:spcAft>
                <a:spcPct val="0"/>
              </a:spcAft>
              <a:defRPr sz="1200">
                <a:solidFill>
                  <a:schemeClr val="tx1"/>
                </a:solidFill>
                <a:latin typeface="Calibri" pitchFamily="34" charset="0"/>
                <a:ea typeface="新細明體" charset="-120"/>
              </a:defRPr>
            </a:lvl9pPr>
          </a:lstStyle>
          <a:p>
            <a:pPr eaLnBrk="1" hangingPunct="1">
              <a:spcBef>
                <a:spcPct val="0"/>
              </a:spcBef>
            </a:pPr>
            <a:fld id="{1E827841-B94F-40E0-8134-D2205B414E35}" type="slidenum">
              <a:rPr lang="zh-TW" altLang="en-US" smtClean="0">
                <a:latin typeface="Arial" charset="0"/>
              </a:rPr>
              <a:pPr eaLnBrk="1" hangingPunct="1">
                <a:spcBef>
                  <a:spcPct val="0"/>
                </a:spcBef>
              </a:pPr>
              <a:t>69</a:t>
            </a:fld>
            <a:endParaRPr lang="en-US" altLang="zh-TW">
              <a:latin typeface="Arial" charset="0"/>
            </a:endParaRPr>
          </a:p>
        </p:txBody>
      </p:sp>
    </p:spTree>
    <p:extLst>
      <p:ext uri="{BB962C8B-B14F-4D97-AF65-F5344CB8AC3E}">
        <p14:creationId xmlns:p14="http://schemas.microsoft.com/office/powerpoint/2010/main" val="47722956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0115"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zh-TW" altLang="en-US"/>
          </a:p>
        </p:txBody>
      </p:sp>
      <p:sp>
        <p:nvSpPr>
          <p:cNvPr id="90116"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ea typeface="新細明體" charset="-120"/>
              </a:defRPr>
            </a:lvl1pPr>
            <a:lvl2pPr marL="716680" indent="-275646" eaLnBrk="0" hangingPunct="0">
              <a:spcBef>
                <a:spcPct val="30000"/>
              </a:spcBef>
              <a:defRPr sz="1200">
                <a:solidFill>
                  <a:schemeClr val="tx1"/>
                </a:solidFill>
                <a:latin typeface="Calibri" pitchFamily="34" charset="0"/>
                <a:ea typeface="新細明體" charset="-120"/>
              </a:defRPr>
            </a:lvl2pPr>
            <a:lvl3pPr marL="1102587" indent="-220517" eaLnBrk="0" hangingPunct="0">
              <a:spcBef>
                <a:spcPct val="30000"/>
              </a:spcBef>
              <a:defRPr sz="1200">
                <a:solidFill>
                  <a:schemeClr val="tx1"/>
                </a:solidFill>
                <a:latin typeface="Calibri" pitchFamily="34" charset="0"/>
                <a:ea typeface="新細明體" charset="-120"/>
              </a:defRPr>
            </a:lvl3pPr>
            <a:lvl4pPr marL="1543622" indent="-220517" eaLnBrk="0" hangingPunct="0">
              <a:spcBef>
                <a:spcPct val="30000"/>
              </a:spcBef>
              <a:defRPr sz="1200">
                <a:solidFill>
                  <a:schemeClr val="tx1"/>
                </a:solidFill>
                <a:latin typeface="Calibri" pitchFamily="34" charset="0"/>
                <a:ea typeface="新細明體" charset="-120"/>
              </a:defRPr>
            </a:lvl4pPr>
            <a:lvl5pPr marL="1984656" indent="-220517" eaLnBrk="0" hangingPunct="0">
              <a:spcBef>
                <a:spcPct val="30000"/>
              </a:spcBef>
              <a:defRPr sz="1200">
                <a:solidFill>
                  <a:schemeClr val="tx1"/>
                </a:solidFill>
                <a:latin typeface="Calibri" pitchFamily="34" charset="0"/>
                <a:ea typeface="新細明體" charset="-120"/>
              </a:defRPr>
            </a:lvl5pPr>
            <a:lvl6pPr marL="2425691" indent="-220517" eaLnBrk="0" fontAlgn="base" hangingPunct="0">
              <a:spcBef>
                <a:spcPct val="30000"/>
              </a:spcBef>
              <a:spcAft>
                <a:spcPct val="0"/>
              </a:spcAft>
              <a:defRPr sz="1200">
                <a:solidFill>
                  <a:schemeClr val="tx1"/>
                </a:solidFill>
                <a:latin typeface="Calibri" pitchFamily="34" charset="0"/>
                <a:ea typeface="新細明體" charset="-120"/>
              </a:defRPr>
            </a:lvl6pPr>
            <a:lvl7pPr marL="2866727" indent="-220517" eaLnBrk="0" fontAlgn="base" hangingPunct="0">
              <a:spcBef>
                <a:spcPct val="30000"/>
              </a:spcBef>
              <a:spcAft>
                <a:spcPct val="0"/>
              </a:spcAft>
              <a:defRPr sz="1200">
                <a:solidFill>
                  <a:schemeClr val="tx1"/>
                </a:solidFill>
                <a:latin typeface="Calibri" pitchFamily="34" charset="0"/>
                <a:ea typeface="新細明體" charset="-120"/>
              </a:defRPr>
            </a:lvl7pPr>
            <a:lvl8pPr marL="3307761" indent="-220517" eaLnBrk="0" fontAlgn="base" hangingPunct="0">
              <a:spcBef>
                <a:spcPct val="30000"/>
              </a:spcBef>
              <a:spcAft>
                <a:spcPct val="0"/>
              </a:spcAft>
              <a:defRPr sz="1200">
                <a:solidFill>
                  <a:schemeClr val="tx1"/>
                </a:solidFill>
                <a:latin typeface="Calibri" pitchFamily="34" charset="0"/>
                <a:ea typeface="新細明體" charset="-120"/>
              </a:defRPr>
            </a:lvl8pPr>
            <a:lvl9pPr marL="3748796" indent="-220517" eaLnBrk="0" fontAlgn="base" hangingPunct="0">
              <a:spcBef>
                <a:spcPct val="30000"/>
              </a:spcBef>
              <a:spcAft>
                <a:spcPct val="0"/>
              </a:spcAft>
              <a:defRPr sz="1200">
                <a:solidFill>
                  <a:schemeClr val="tx1"/>
                </a:solidFill>
                <a:latin typeface="Calibri" pitchFamily="34" charset="0"/>
                <a:ea typeface="新細明體" charset="-120"/>
              </a:defRPr>
            </a:lvl9pPr>
          </a:lstStyle>
          <a:p>
            <a:pPr eaLnBrk="1" hangingPunct="1">
              <a:spcBef>
                <a:spcPct val="0"/>
              </a:spcBef>
            </a:pPr>
            <a:fld id="{6D9F6C84-32AE-4FD2-9037-173240430876}" type="slidenum">
              <a:rPr lang="zh-TW" altLang="en-US" smtClean="0">
                <a:latin typeface="Arial" charset="0"/>
              </a:rPr>
              <a:pPr eaLnBrk="1" hangingPunct="1">
                <a:spcBef>
                  <a:spcPct val="0"/>
                </a:spcBef>
              </a:pPr>
              <a:t>70</a:t>
            </a:fld>
            <a:endParaRPr lang="en-US" altLang="zh-TW">
              <a:latin typeface="Arial" charset="0"/>
            </a:endParaRPr>
          </a:p>
        </p:txBody>
      </p:sp>
    </p:spTree>
    <p:extLst>
      <p:ext uri="{BB962C8B-B14F-4D97-AF65-F5344CB8AC3E}">
        <p14:creationId xmlns:p14="http://schemas.microsoft.com/office/powerpoint/2010/main" val="71244118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1139"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zh-TW" altLang="en-US"/>
          </a:p>
        </p:txBody>
      </p:sp>
      <p:sp>
        <p:nvSpPr>
          <p:cNvPr id="91140"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ea typeface="新細明體" charset="-120"/>
              </a:defRPr>
            </a:lvl1pPr>
            <a:lvl2pPr marL="716680" indent="-275646" eaLnBrk="0" hangingPunct="0">
              <a:spcBef>
                <a:spcPct val="30000"/>
              </a:spcBef>
              <a:defRPr sz="1200">
                <a:solidFill>
                  <a:schemeClr val="tx1"/>
                </a:solidFill>
                <a:latin typeface="Calibri" pitchFamily="34" charset="0"/>
                <a:ea typeface="新細明體" charset="-120"/>
              </a:defRPr>
            </a:lvl2pPr>
            <a:lvl3pPr marL="1102587" indent="-220517" eaLnBrk="0" hangingPunct="0">
              <a:spcBef>
                <a:spcPct val="30000"/>
              </a:spcBef>
              <a:defRPr sz="1200">
                <a:solidFill>
                  <a:schemeClr val="tx1"/>
                </a:solidFill>
                <a:latin typeface="Calibri" pitchFamily="34" charset="0"/>
                <a:ea typeface="新細明體" charset="-120"/>
              </a:defRPr>
            </a:lvl3pPr>
            <a:lvl4pPr marL="1543622" indent="-220517" eaLnBrk="0" hangingPunct="0">
              <a:spcBef>
                <a:spcPct val="30000"/>
              </a:spcBef>
              <a:defRPr sz="1200">
                <a:solidFill>
                  <a:schemeClr val="tx1"/>
                </a:solidFill>
                <a:latin typeface="Calibri" pitchFamily="34" charset="0"/>
                <a:ea typeface="新細明體" charset="-120"/>
              </a:defRPr>
            </a:lvl4pPr>
            <a:lvl5pPr marL="1984656" indent="-220517" eaLnBrk="0" hangingPunct="0">
              <a:spcBef>
                <a:spcPct val="30000"/>
              </a:spcBef>
              <a:defRPr sz="1200">
                <a:solidFill>
                  <a:schemeClr val="tx1"/>
                </a:solidFill>
                <a:latin typeface="Calibri" pitchFamily="34" charset="0"/>
                <a:ea typeface="新細明體" charset="-120"/>
              </a:defRPr>
            </a:lvl5pPr>
            <a:lvl6pPr marL="2425691" indent="-220517" eaLnBrk="0" fontAlgn="base" hangingPunct="0">
              <a:spcBef>
                <a:spcPct val="30000"/>
              </a:spcBef>
              <a:spcAft>
                <a:spcPct val="0"/>
              </a:spcAft>
              <a:defRPr sz="1200">
                <a:solidFill>
                  <a:schemeClr val="tx1"/>
                </a:solidFill>
                <a:latin typeface="Calibri" pitchFamily="34" charset="0"/>
                <a:ea typeface="新細明體" charset="-120"/>
              </a:defRPr>
            </a:lvl6pPr>
            <a:lvl7pPr marL="2866727" indent="-220517" eaLnBrk="0" fontAlgn="base" hangingPunct="0">
              <a:spcBef>
                <a:spcPct val="30000"/>
              </a:spcBef>
              <a:spcAft>
                <a:spcPct val="0"/>
              </a:spcAft>
              <a:defRPr sz="1200">
                <a:solidFill>
                  <a:schemeClr val="tx1"/>
                </a:solidFill>
                <a:latin typeface="Calibri" pitchFamily="34" charset="0"/>
                <a:ea typeface="新細明體" charset="-120"/>
              </a:defRPr>
            </a:lvl7pPr>
            <a:lvl8pPr marL="3307761" indent="-220517" eaLnBrk="0" fontAlgn="base" hangingPunct="0">
              <a:spcBef>
                <a:spcPct val="30000"/>
              </a:spcBef>
              <a:spcAft>
                <a:spcPct val="0"/>
              </a:spcAft>
              <a:defRPr sz="1200">
                <a:solidFill>
                  <a:schemeClr val="tx1"/>
                </a:solidFill>
                <a:latin typeface="Calibri" pitchFamily="34" charset="0"/>
                <a:ea typeface="新細明體" charset="-120"/>
              </a:defRPr>
            </a:lvl8pPr>
            <a:lvl9pPr marL="3748796" indent="-220517" eaLnBrk="0" fontAlgn="base" hangingPunct="0">
              <a:spcBef>
                <a:spcPct val="30000"/>
              </a:spcBef>
              <a:spcAft>
                <a:spcPct val="0"/>
              </a:spcAft>
              <a:defRPr sz="1200">
                <a:solidFill>
                  <a:schemeClr val="tx1"/>
                </a:solidFill>
                <a:latin typeface="Calibri" pitchFamily="34" charset="0"/>
                <a:ea typeface="新細明體" charset="-120"/>
              </a:defRPr>
            </a:lvl9pPr>
          </a:lstStyle>
          <a:p>
            <a:pPr eaLnBrk="1" hangingPunct="1">
              <a:spcBef>
                <a:spcPct val="0"/>
              </a:spcBef>
            </a:pPr>
            <a:fld id="{3572C1FD-ADF8-4271-A7C3-0C801B761B81}" type="slidenum">
              <a:rPr lang="zh-TW" altLang="en-US" smtClean="0">
                <a:latin typeface="Arial" charset="0"/>
              </a:rPr>
              <a:pPr eaLnBrk="1" hangingPunct="1">
                <a:spcBef>
                  <a:spcPct val="0"/>
                </a:spcBef>
              </a:pPr>
              <a:t>71</a:t>
            </a:fld>
            <a:endParaRPr lang="en-US" altLang="zh-TW">
              <a:latin typeface="Arial" charset="0"/>
            </a:endParaRPr>
          </a:p>
        </p:txBody>
      </p:sp>
    </p:spTree>
    <p:extLst>
      <p:ext uri="{BB962C8B-B14F-4D97-AF65-F5344CB8AC3E}">
        <p14:creationId xmlns:p14="http://schemas.microsoft.com/office/powerpoint/2010/main" val="316978066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63"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zh-TW" altLang="en-US"/>
          </a:p>
        </p:txBody>
      </p:sp>
      <p:sp>
        <p:nvSpPr>
          <p:cNvPr id="92164"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ea typeface="新細明體" charset="-120"/>
              </a:defRPr>
            </a:lvl1pPr>
            <a:lvl2pPr marL="716680" indent="-275646" eaLnBrk="0" hangingPunct="0">
              <a:spcBef>
                <a:spcPct val="30000"/>
              </a:spcBef>
              <a:defRPr sz="1200">
                <a:solidFill>
                  <a:schemeClr val="tx1"/>
                </a:solidFill>
                <a:latin typeface="Calibri" pitchFamily="34" charset="0"/>
                <a:ea typeface="新細明體" charset="-120"/>
              </a:defRPr>
            </a:lvl2pPr>
            <a:lvl3pPr marL="1102587" indent="-220517" eaLnBrk="0" hangingPunct="0">
              <a:spcBef>
                <a:spcPct val="30000"/>
              </a:spcBef>
              <a:defRPr sz="1200">
                <a:solidFill>
                  <a:schemeClr val="tx1"/>
                </a:solidFill>
                <a:latin typeface="Calibri" pitchFamily="34" charset="0"/>
                <a:ea typeface="新細明體" charset="-120"/>
              </a:defRPr>
            </a:lvl3pPr>
            <a:lvl4pPr marL="1543622" indent="-220517" eaLnBrk="0" hangingPunct="0">
              <a:spcBef>
                <a:spcPct val="30000"/>
              </a:spcBef>
              <a:defRPr sz="1200">
                <a:solidFill>
                  <a:schemeClr val="tx1"/>
                </a:solidFill>
                <a:latin typeface="Calibri" pitchFamily="34" charset="0"/>
                <a:ea typeface="新細明體" charset="-120"/>
              </a:defRPr>
            </a:lvl4pPr>
            <a:lvl5pPr marL="1984656" indent="-220517" eaLnBrk="0" hangingPunct="0">
              <a:spcBef>
                <a:spcPct val="30000"/>
              </a:spcBef>
              <a:defRPr sz="1200">
                <a:solidFill>
                  <a:schemeClr val="tx1"/>
                </a:solidFill>
                <a:latin typeface="Calibri" pitchFamily="34" charset="0"/>
                <a:ea typeface="新細明體" charset="-120"/>
              </a:defRPr>
            </a:lvl5pPr>
            <a:lvl6pPr marL="2425691" indent="-220517" eaLnBrk="0" fontAlgn="base" hangingPunct="0">
              <a:spcBef>
                <a:spcPct val="30000"/>
              </a:spcBef>
              <a:spcAft>
                <a:spcPct val="0"/>
              </a:spcAft>
              <a:defRPr sz="1200">
                <a:solidFill>
                  <a:schemeClr val="tx1"/>
                </a:solidFill>
                <a:latin typeface="Calibri" pitchFamily="34" charset="0"/>
                <a:ea typeface="新細明體" charset="-120"/>
              </a:defRPr>
            </a:lvl6pPr>
            <a:lvl7pPr marL="2866727" indent="-220517" eaLnBrk="0" fontAlgn="base" hangingPunct="0">
              <a:spcBef>
                <a:spcPct val="30000"/>
              </a:spcBef>
              <a:spcAft>
                <a:spcPct val="0"/>
              </a:spcAft>
              <a:defRPr sz="1200">
                <a:solidFill>
                  <a:schemeClr val="tx1"/>
                </a:solidFill>
                <a:latin typeface="Calibri" pitchFamily="34" charset="0"/>
                <a:ea typeface="新細明體" charset="-120"/>
              </a:defRPr>
            </a:lvl7pPr>
            <a:lvl8pPr marL="3307761" indent="-220517" eaLnBrk="0" fontAlgn="base" hangingPunct="0">
              <a:spcBef>
                <a:spcPct val="30000"/>
              </a:spcBef>
              <a:spcAft>
                <a:spcPct val="0"/>
              </a:spcAft>
              <a:defRPr sz="1200">
                <a:solidFill>
                  <a:schemeClr val="tx1"/>
                </a:solidFill>
                <a:latin typeface="Calibri" pitchFamily="34" charset="0"/>
                <a:ea typeface="新細明體" charset="-120"/>
              </a:defRPr>
            </a:lvl8pPr>
            <a:lvl9pPr marL="3748796" indent="-220517" eaLnBrk="0" fontAlgn="base" hangingPunct="0">
              <a:spcBef>
                <a:spcPct val="30000"/>
              </a:spcBef>
              <a:spcAft>
                <a:spcPct val="0"/>
              </a:spcAft>
              <a:defRPr sz="1200">
                <a:solidFill>
                  <a:schemeClr val="tx1"/>
                </a:solidFill>
                <a:latin typeface="Calibri" pitchFamily="34" charset="0"/>
                <a:ea typeface="新細明體" charset="-120"/>
              </a:defRPr>
            </a:lvl9pPr>
          </a:lstStyle>
          <a:p>
            <a:pPr eaLnBrk="1" hangingPunct="1">
              <a:spcBef>
                <a:spcPct val="0"/>
              </a:spcBef>
            </a:pPr>
            <a:fld id="{D022B94C-A737-462C-A3E3-03C35E24297A}" type="slidenum">
              <a:rPr lang="zh-TW" altLang="en-US" smtClean="0">
                <a:latin typeface="Arial" charset="0"/>
              </a:rPr>
              <a:pPr eaLnBrk="1" hangingPunct="1">
                <a:spcBef>
                  <a:spcPct val="0"/>
                </a:spcBef>
              </a:pPr>
              <a:t>72</a:t>
            </a:fld>
            <a:endParaRPr lang="en-US" altLang="zh-TW">
              <a:latin typeface="Arial" charset="0"/>
            </a:endParaRPr>
          </a:p>
        </p:txBody>
      </p:sp>
    </p:spTree>
    <p:extLst>
      <p:ext uri="{BB962C8B-B14F-4D97-AF65-F5344CB8AC3E}">
        <p14:creationId xmlns:p14="http://schemas.microsoft.com/office/powerpoint/2010/main" val="317643534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331D8A67-3AB2-4319-9E95-AD3ADCC231AE}" type="slidenum">
              <a:rPr lang="zh-TW" altLang="en-US" smtClean="0"/>
              <a:pPr>
                <a:defRPr/>
              </a:pPr>
              <a:t>73</a:t>
            </a:fld>
            <a:endParaRPr lang="zh-TW" altLang="en-US"/>
          </a:p>
        </p:txBody>
      </p:sp>
    </p:spTree>
    <p:extLst>
      <p:ext uri="{BB962C8B-B14F-4D97-AF65-F5344CB8AC3E}">
        <p14:creationId xmlns:p14="http://schemas.microsoft.com/office/powerpoint/2010/main" val="372177062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457200" y="720725"/>
            <a:ext cx="6400800" cy="3600450"/>
          </a:xfrm>
        </p:spPr>
      </p:sp>
      <p:sp>
        <p:nvSpPr>
          <p:cNvPr id="3" name="備忘稿版面配置區 2"/>
          <p:cNvSpPr>
            <a:spLocks noGrp="1"/>
          </p:cNvSpPr>
          <p:nvPr>
            <p:ph type="body" idx="1"/>
          </p:nvPr>
        </p:nvSpPr>
        <p:spPr/>
        <p:txBody>
          <a:bodyPr/>
          <a:lstStyle/>
          <a:p>
            <a:endParaRPr lang="zh-TW" altLang="en-US"/>
          </a:p>
        </p:txBody>
      </p:sp>
    </p:spTree>
    <p:extLst>
      <p:ext uri="{BB962C8B-B14F-4D97-AF65-F5344CB8AC3E}">
        <p14:creationId xmlns:p14="http://schemas.microsoft.com/office/powerpoint/2010/main" val="135115199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標題投影片">
    <p:spTree>
      <p:nvGrpSpPr>
        <p:cNvPr id="1" name=""/>
        <p:cNvGrpSpPr/>
        <p:nvPr/>
      </p:nvGrpSpPr>
      <p:grpSpPr>
        <a:xfrm>
          <a:off x="0" y="0"/>
          <a:ext cx="0" cy="0"/>
          <a:chOff x="0" y="0"/>
          <a:chExt cx="0" cy="0"/>
        </a:xfrm>
      </p:grpSpPr>
      <p:sp>
        <p:nvSpPr>
          <p:cNvPr id="4" name="日期版面配置區 3"/>
          <p:cNvSpPr>
            <a:spLocks noGrp="1"/>
          </p:cNvSpPr>
          <p:nvPr>
            <p:ph type="dt" sz="half" idx="10"/>
          </p:nvPr>
        </p:nvSpPr>
        <p:spPr/>
        <p:txBody>
          <a:bodyPr/>
          <a:lstStyle/>
          <a:p>
            <a:fld id="{75E78F45-4CC5-4714-80FF-E8627CAEF6AE}" type="datetime1">
              <a:rPr lang="zh-TW" altLang="en-US" smtClean="0"/>
              <a:t>2026/4/10</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10" name="投影片編號版面配置區 5"/>
          <p:cNvSpPr>
            <a:spLocks noGrp="1"/>
          </p:cNvSpPr>
          <p:nvPr>
            <p:ph type="sldNum" sz="quarter" idx="12"/>
          </p:nvPr>
        </p:nvSpPr>
        <p:spPr>
          <a:xfrm>
            <a:off x="9142228" y="6230346"/>
            <a:ext cx="2743200" cy="365125"/>
          </a:xfrm>
        </p:spPr>
        <p:txBody>
          <a:bodyPr/>
          <a:lstStyle>
            <a:lvl1pPr>
              <a:defRPr sz="2200" b="1" u="sng">
                <a:solidFill>
                  <a:schemeClr val="tx1">
                    <a:lumMod val="85000"/>
                    <a:lumOff val="15000"/>
                  </a:schemeClr>
                </a:solidFill>
                <a:latin typeface="Bookman Old Style" panose="02050604050505020204" pitchFamily="18" charset="0"/>
              </a:defRPr>
            </a:lvl1pPr>
          </a:lstStyle>
          <a:p>
            <a:fld id="{BFD9D296-0923-4B30-8558-81C121D8C7E7}" type="slidenum">
              <a:rPr lang="zh-TW" altLang="en-US" smtClean="0"/>
              <a:pPr/>
              <a:t>‹#›</a:t>
            </a:fld>
            <a:endParaRPr lang="zh-TW" altLang="en-US" dirty="0"/>
          </a:p>
        </p:txBody>
      </p:sp>
      <p:pic>
        <p:nvPicPr>
          <p:cNvPr id="11" name="Picture 2" descr="https://caac.jctv.ntut.edu.tw/105generalquery/image/applyLogo.gif"/>
          <p:cNvPicPr>
            <a:picLocks noChangeAspect="1" noChangeArrowheads="1"/>
          </p:cNvPicPr>
          <p:nvPr userDrawn="1"/>
        </p:nvPicPr>
        <p:blipFill>
          <a:blip r:embed="rId2" cstate="print"/>
          <a:srcRect/>
          <a:stretch>
            <a:fillRect/>
          </a:stretch>
        </p:blipFill>
        <p:spPr bwMode="auto">
          <a:xfrm>
            <a:off x="132490" y="6007239"/>
            <a:ext cx="649419" cy="660125"/>
          </a:xfrm>
          <a:prstGeom prst="rect">
            <a:avLst/>
          </a:prstGeom>
          <a:noFill/>
          <a:effectLst>
            <a:outerShdw blurRad="50800" dist="38100" dir="2700000" algn="tl" rotWithShape="0">
              <a:prstClr val="black">
                <a:alpha val="40000"/>
              </a:prstClr>
            </a:outerShdw>
          </a:effectLst>
        </p:spPr>
      </p:pic>
      <p:sp>
        <p:nvSpPr>
          <p:cNvPr id="16" name="文字方塊 15"/>
          <p:cNvSpPr txBox="1"/>
          <p:nvPr userDrawn="1"/>
        </p:nvSpPr>
        <p:spPr>
          <a:xfrm>
            <a:off x="245618" y="4006933"/>
            <a:ext cx="384721" cy="2343083"/>
          </a:xfrm>
          <a:prstGeom prst="rect">
            <a:avLst/>
          </a:prstGeom>
          <a:noFill/>
        </p:spPr>
        <p:txBody>
          <a:bodyPr vert="eaVert" wrap="square" rtlCol="0">
            <a:spAutoFit/>
          </a:bodyPr>
          <a:lstStyle/>
          <a:p>
            <a:pPr algn="ctr"/>
            <a:r>
              <a:rPr lang="zh-TW" altLang="en-US" sz="1300" b="1" dirty="0">
                <a:solidFill>
                  <a:schemeClr val="tx1">
                    <a:lumMod val="65000"/>
                    <a:lumOff val="35000"/>
                  </a:schemeClr>
                </a:solidFill>
                <a:latin typeface="華康新篆體" panose="030F0509000000000000" pitchFamily="65" charset="-120"/>
                <a:ea typeface="華康新篆體" panose="030F0509000000000000" pitchFamily="65" charset="-120"/>
              </a:rPr>
              <a:t>技專校院招生委員會聯合會</a:t>
            </a:r>
          </a:p>
        </p:txBody>
      </p:sp>
      <p:sp>
        <p:nvSpPr>
          <p:cNvPr id="17" name="矩形 16"/>
          <p:cNvSpPr/>
          <p:nvPr userDrawn="1"/>
        </p:nvSpPr>
        <p:spPr>
          <a:xfrm>
            <a:off x="0" y="76202"/>
            <a:ext cx="12192000" cy="631371"/>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8" name="文字方塊 17"/>
          <p:cNvSpPr txBox="1"/>
          <p:nvPr userDrawn="1"/>
        </p:nvSpPr>
        <p:spPr>
          <a:xfrm>
            <a:off x="11521002" y="68721"/>
            <a:ext cx="646331" cy="646331"/>
          </a:xfrm>
          <a:prstGeom prst="rect">
            <a:avLst/>
          </a:prstGeom>
          <a:noFill/>
        </p:spPr>
        <p:txBody>
          <a:bodyPr wrap="none" rtlCol="0">
            <a:spAutoFit/>
          </a:bodyPr>
          <a:lstStyle/>
          <a:p>
            <a:pPr algn="ctr"/>
            <a:r>
              <a:rPr lang="zh-TW" altLang="en-US" sz="1800" dirty="0">
                <a:solidFill>
                  <a:schemeClr val="accent2">
                    <a:lumMod val="75000"/>
                  </a:schemeClr>
                </a:solidFill>
                <a:latin typeface="華康新篆體" panose="030F0509000000000000" pitchFamily="65" charset="-120"/>
                <a:ea typeface="華康新篆體" panose="030F0509000000000000" pitchFamily="65" charset="-120"/>
              </a:rPr>
              <a:t>甄選</a:t>
            </a:r>
            <a:endParaRPr lang="en-US" altLang="zh-TW" sz="1800" dirty="0">
              <a:solidFill>
                <a:schemeClr val="accent2">
                  <a:lumMod val="75000"/>
                </a:schemeClr>
              </a:solidFill>
              <a:latin typeface="華康新篆體" panose="030F0509000000000000" pitchFamily="65" charset="-120"/>
              <a:ea typeface="華康新篆體" panose="030F0509000000000000" pitchFamily="65" charset="-120"/>
            </a:endParaRPr>
          </a:p>
          <a:p>
            <a:pPr algn="ctr"/>
            <a:r>
              <a:rPr lang="zh-TW" altLang="en-US" sz="1800" dirty="0">
                <a:solidFill>
                  <a:schemeClr val="accent2">
                    <a:lumMod val="75000"/>
                  </a:schemeClr>
                </a:solidFill>
                <a:latin typeface="華康新篆體" panose="030F0509000000000000" pitchFamily="65" charset="-120"/>
                <a:ea typeface="華康新篆體" panose="030F0509000000000000" pitchFamily="65" charset="-120"/>
              </a:rPr>
              <a:t>入學</a:t>
            </a:r>
          </a:p>
        </p:txBody>
      </p:sp>
    </p:spTree>
    <p:extLst>
      <p:ext uri="{BB962C8B-B14F-4D97-AF65-F5344CB8AC3E}">
        <p14:creationId xmlns:p14="http://schemas.microsoft.com/office/powerpoint/2010/main" val="27440625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16" name="矩形 15"/>
          <p:cNvSpPr/>
          <p:nvPr userDrawn="1"/>
        </p:nvSpPr>
        <p:spPr>
          <a:xfrm>
            <a:off x="0" y="76202"/>
            <a:ext cx="12192000" cy="631371"/>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標題 1"/>
          <p:cNvSpPr>
            <a:spLocks noGrp="1"/>
          </p:cNvSpPr>
          <p:nvPr>
            <p:ph type="title"/>
          </p:nvPr>
        </p:nvSpPr>
        <p:spPr/>
        <p:txBody>
          <a:bodyPr/>
          <a:lstStyle/>
          <a:p>
            <a:r>
              <a:rPr lang="zh-TW" altLang="en-US" dirty="0"/>
              <a:t>按一下以編輯母片標題樣式</a:t>
            </a:r>
          </a:p>
        </p:txBody>
      </p:sp>
      <p:sp>
        <p:nvSpPr>
          <p:cNvPr id="3" name="內容版面配置區 2"/>
          <p:cNvSpPr>
            <a:spLocks noGrp="1"/>
          </p:cNvSpPr>
          <p:nvPr>
            <p:ph idx="1"/>
          </p:nvPr>
        </p:nvSpPr>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p>
            <a:fld id="{B24F9729-E78B-4F4D-9800-FE0BEFC58AE3}" type="datetime1">
              <a:rPr lang="zh-TW" altLang="en-US" smtClean="0"/>
              <a:t>2026/4/10</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a:xfrm>
            <a:off x="9142228" y="6230346"/>
            <a:ext cx="2743200" cy="365125"/>
          </a:xfrm>
        </p:spPr>
        <p:txBody>
          <a:bodyPr/>
          <a:lstStyle>
            <a:lvl1pPr>
              <a:defRPr sz="2200" b="1" u="sng">
                <a:solidFill>
                  <a:schemeClr val="tx1">
                    <a:lumMod val="85000"/>
                    <a:lumOff val="15000"/>
                  </a:schemeClr>
                </a:solidFill>
                <a:latin typeface="Bookman Old Style" panose="02050604050505020204" pitchFamily="18" charset="0"/>
              </a:defRPr>
            </a:lvl1pPr>
          </a:lstStyle>
          <a:p>
            <a:fld id="{BFD9D296-0923-4B30-8558-81C121D8C7E7}" type="slidenum">
              <a:rPr lang="zh-TW" altLang="en-US" smtClean="0"/>
              <a:pPr/>
              <a:t>‹#›</a:t>
            </a:fld>
            <a:endParaRPr lang="zh-TW" altLang="en-US" dirty="0"/>
          </a:p>
        </p:txBody>
      </p:sp>
      <p:pic>
        <p:nvPicPr>
          <p:cNvPr id="7" name="Picture 2" descr="https://caac.jctv.ntut.edu.tw/105generalquery/image/applyLogo.gif"/>
          <p:cNvPicPr>
            <a:picLocks noChangeAspect="1" noChangeArrowheads="1"/>
          </p:cNvPicPr>
          <p:nvPr userDrawn="1"/>
        </p:nvPicPr>
        <p:blipFill>
          <a:blip r:embed="rId2" cstate="print"/>
          <a:srcRect/>
          <a:stretch>
            <a:fillRect/>
          </a:stretch>
        </p:blipFill>
        <p:spPr bwMode="auto">
          <a:xfrm>
            <a:off x="132490" y="6007239"/>
            <a:ext cx="649419" cy="660125"/>
          </a:xfrm>
          <a:prstGeom prst="rect">
            <a:avLst/>
          </a:prstGeom>
          <a:noFill/>
          <a:effectLst>
            <a:outerShdw blurRad="50800" dist="38100" dir="2700000" algn="tl" rotWithShape="0">
              <a:prstClr val="black">
                <a:alpha val="40000"/>
              </a:prstClr>
            </a:outerShdw>
          </a:effectLst>
        </p:spPr>
      </p:pic>
      <p:sp>
        <p:nvSpPr>
          <p:cNvPr id="12" name="文字方塊 11"/>
          <p:cNvSpPr txBox="1"/>
          <p:nvPr userDrawn="1"/>
        </p:nvSpPr>
        <p:spPr>
          <a:xfrm>
            <a:off x="245618" y="4006933"/>
            <a:ext cx="384721" cy="2343083"/>
          </a:xfrm>
          <a:prstGeom prst="rect">
            <a:avLst/>
          </a:prstGeom>
          <a:noFill/>
        </p:spPr>
        <p:txBody>
          <a:bodyPr vert="eaVert" wrap="square" rtlCol="0">
            <a:spAutoFit/>
          </a:bodyPr>
          <a:lstStyle/>
          <a:p>
            <a:pPr algn="ctr"/>
            <a:r>
              <a:rPr lang="zh-TW" altLang="en-US" sz="1300" b="1" dirty="0">
                <a:solidFill>
                  <a:schemeClr val="tx1">
                    <a:lumMod val="65000"/>
                    <a:lumOff val="35000"/>
                  </a:schemeClr>
                </a:solidFill>
                <a:latin typeface="華康新篆體" panose="030F0509000000000000" pitchFamily="65" charset="-120"/>
                <a:ea typeface="華康新篆體" panose="030F0509000000000000" pitchFamily="65" charset="-120"/>
              </a:rPr>
              <a:t>技專校院招生委員會聯合會</a:t>
            </a:r>
          </a:p>
        </p:txBody>
      </p:sp>
      <p:sp>
        <p:nvSpPr>
          <p:cNvPr id="14" name="文字方塊 13"/>
          <p:cNvSpPr txBox="1"/>
          <p:nvPr userDrawn="1"/>
        </p:nvSpPr>
        <p:spPr>
          <a:xfrm>
            <a:off x="-181064" y="688290"/>
            <a:ext cx="1200329" cy="3450389"/>
          </a:xfrm>
          <a:prstGeom prst="rect">
            <a:avLst/>
          </a:prstGeom>
          <a:noFill/>
        </p:spPr>
        <p:txBody>
          <a:bodyPr vert="eaVert" wrap="square" rtlCol="0">
            <a:spAutoFit/>
          </a:bodyPr>
          <a:lstStyle/>
          <a:p>
            <a:r>
              <a:rPr lang="zh-TW" altLang="en-US" sz="6600" dirty="0">
                <a:solidFill>
                  <a:schemeClr val="bg1">
                    <a:lumMod val="85000"/>
                  </a:schemeClr>
                </a:solidFill>
                <a:latin typeface="華康正顏楷體W5" panose="03000509000000000000" pitchFamily="65" charset="-120"/>
                <a:ea typeface="華康正顏楷體W5" panose="03000509000000000000" pitchFamily="65" charset="-120"/>
              </a:rPr>
              <a:t>甄選入學</a:t>
            </a:r>
          </a:p>
        </p:txBody>
      </p:sp>
      <p:sp>
        <p:nvSpPr>
          <p:cNvPr id="9" name="文字方塊 8"/>
          <p:cNvSpPr txBox="1"/>
          <p:nvPr userDrawn="1"/>
        </p:nvSpPr>
        <p:spPr>
          <a:xfrm>
            <a:off x="11521002" y="68721"/>
            <a:ext cx="646331" cy="646331"/>
          </a:xfrm>
          <a:prstGeom prst="rect">
            <a:avLst/>
          </a:prstGeom>
          <a:noFill/>
        </p:spPr>
        <p:txBody>
          <a:bodyPr wrap="none" rtlCol="0">
            <a:spAutoFit/>
          </a:bodyPr>
          <a:lstStyle/>
          <a:p>
            <a:pPr algn="ctr"/>
            <a:r>
              <a:rPr lang="zh-TW" altLang="en-US" sz="1800" dirty="0">
                <a:solidFill>
                  <a:schemeClr val="accent2">
                    <a:lumMod val="75000"/>
                  </a:schemeClr>
                </a:solidFill>
                <a:latin typeface="華康新篆體" panose="030F0509000000000000" pitchFamily="65" charset="-120"/>
                <a:ea typeface="華康新篆體" panose="030F0509000000000000" pitchFamily="65" charset="-120"/>
              </a:rPr>
              <a:t>甄選</a:t>
            </a:r>
            <a:endParaRPr lang="en-US" altLang="zh-TW" sz="1800" dirty="0">
              <a:solidFill>
                <a:schemeClr val="accent2">
                  <a:lumMod val="75000"/>
                </a:schemeClr>
              </a:solidFill>
              <a:latin typeface="華康新篆體" panose="030F0509000000000000" pitchFamily="65" charset="-120"/>
              <a:ea typeface="華康新篆體" panose="030F0509000000000000" pitchFamily="65" charset="-120"/>
            </a:endParaRPr>
          </a:p>
          <a:p>
            <a:pPr algn="ctr"/>
            <a:r>
              <a:rPr lang="zh-TW" altLang="en-US" sz="1800" dirty="0">
                <a:solidFill>
                  <a:schemeClr val="accent2">
                    <a:lumMod val="75000"/>
                  </a:schemeClr>
                </a:solidFill>
                <a:latin typeface="華康新篆體" panose="030F0509000000000000" pitchFamily="65" charset="-120"/>
                <a:ea typeface="華康新篆體" panose="030F0509000000000000" pitchFamily="65" charset="-120"/>
              </a:rPr>
              <a:t>入學</a:t>
            </a:r>
          </a:p>
        </p:txBody>
      </p:sp>
    </p:spTree>
    <p:extLst>
      <p:ext uri="{BB962C8B-B14F-4D97-AF65-F5344CB8AC3E}">
        <p14:creationId xmlns:p14="http://schemas.microsoft.com/office/powerpoint/2010/main" val="7624898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標題及物件">
    <p:spTree>
      <p:nvGrpSpPr>
        <p:cNvPr id="1" name=""/>
        <p:cNvGrpSpPr/>
        <p:nvPr/>
      </p:nvGrpSpPr>
      <p:grpSpPr>
        <a:xfrm>
          <a:off x="0" y="0"/>
          <a:ext cx="0" cy="0"/>
          <a:chOff x="0" y="0"/>
          <a:chExt cx="0" cy="0"/>
        </a:xfrm>
      </p:grpSpPr>
      <p:sp>
        <p:nvSpPr>
          <p:cNvPr id="16" name="矩形 15"/>
          <p:cNvSpPr/>
          <p:nvPr userDrawn="1"/>
        </p:nvSpPr>
        <p:spPr>
          <a:xfrm>
            <a:off x="0" y="76202"/>
            <a:ext cx="12192000" cy="631371"/>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 name="投影片編號版面配置區 5"/>
          <p:cNvSpPr>
            <a:spLocks noGrp="1"/>
          </p:cNvSpPr>
          <p:nvPr>
            <p:ph type="sldNum" sz="quarter" idx="12"/>
          </p:nvPr>
        </p:nvSpPr>
        <p:spPr>
          <a:xfrm>
            <a:off x="9142228" y="6230346"/>
            <a:ext cx="2743200" cy="365125"/>
          </a:xfrm>
        </p:spPr>
        <p:txBody>
          <a:bodyPr/>
          <a:lstStyle>
            <a:lvl1pPr>
              <a:defRPr sz="2200" b="1" u="sng">
                <a:solidFill>
                  <a:schemeClr val="tx1">
                    <a:lumMod val="85000"/>
                    <a:lumOff val="15000"/>
                  </a:schemeClr>
                </a:solidFill>
                <a:latin typeface="Bookman Old Style" panose="02050604050505020204" pitchFamily="18" charset="0"/>
              </a:defRPr>
            </a:lvl1pPr>
          </a:lstStyle>
          <a:p>
            <a:fld id="{BFD9D296-0923-4B30-8558-81C121D8C7E7}" type="slidenum">
              <a:rPr lang="zh-TW" altLang="en-US" smtClean="0"/>
              <a:pPr/>
              <a:t>‹#›</a:t>
            </a:fld>
            <a:endParaRPr lang="zh-TW" altLang="en-US" dirty="0"/>
          </a:p>
        </p:txBody>
      </p:sp>
      <p:pic>
        <p:nvPicPr>
          <p:cNvPr id="7" name="Picture 2" descr="https://caac.jctv.ntut.edu.tw/105generalquery/image/applyLogo.gif"/>
          <p:cNvPicPr>
            <a:picLocks noChangeAspect="1" noChangeArrowheads="1"/>
          </p:cNvPicPr>
          <p:nvPr userDrawn="1"/>
        </p:nvPicPr>
        <p:blipFill>
          <a:blip r:embed="rId2" cstate="print"/>
          <a:srcRect/>
          <a:stretch>
            <a:fillRect/>
          </a:stretch>
        </p:blipFill>
        <p:spPr bwMode="auto">
          <a:xfrm>
            <a:off x="132490" y="6007239"/>
            <a:ext cx="649419" cy="660125"/>
          </a:xfrm>
          <a:prstGeom prst="rect">
            <a:avLst/>
          </a:prstGeom>
          <a:noFill/>
          <a:effectLst>
            <a:outerShdw blurRad="50800" dist="38100" dir="2700000" algn="tl" rotWithShape="0">
              <a:prstClr val="black">
                <a:alpha val="40000"/>
              </a:prstClr>
            </a:outerShdw>
          </a:effectLst>
        </p:spPr>
      </p:pic>
      <p:sp>
        <p:nvSpPr>
          <p:cNvPr id="12" name="文字方塊 11"/>
          <p:cNvSpPr txBox="1"/>
          <p:nvPr userDrawn="1"/>
        </p:nvSpPr>
        <p:spPr>
          <a:xfrm>
            <a:off x="245618" y="4006933"/>
            <a:ext cx="384721" cy="2343083"/>
          </a:xfrm>
          <a:prstGeom prst="rect">
            <a:avLst/>
          </a:prstGeom>
          <a:noFill/>
        </p:spPr>
        <p:txBody>
          <a:bodyPr vert="eaVert" wrap="square" rtlCol="0">
            <a:spAutoFit/>
          </a:bodyPr>
          <a:lstStyle/>
          <a:p>
            <a:pPr algn="ctr"/>
            <a:r>
              <a:rPr lang="zh-TW" altLang="en-US" sz="1300" b="1" dirty="0">
                <a:solidFill>
                  <a:schemeClr val="tx1">
                    <a:lumMod val="65000"/>
                    <a:lumOff val="35000"/>
                  </a:schemeClr>
                </a:solidFill>
                <a:latin typeface="華康新篆體" panose="030F0509000000000000" pitchFamily="65" charset="-120"/>
                <a:ea typeface="華康新篆體" panose="030F0509000000000000" pitchFamily="65" charset="-120"/>
              </a:rPr>
              <a:t>技專校院招生委員會聯合會</a:t>
            </a:r>
          </a:p>
        </p:txBody>
      </p:sp>
      <p:sp>
        <p:nvSpPr>
          <p:cNvPr id="14" name="文字方塊 13"/>
          <p:cNvSpPr txBox="1"/>
          <p:nvPr userDrawn="1"/>
        </p:nvSpPr>
        <p:spPr>
          <a:xfrm>
            <a:off x="-181064" y="688290"/>
            <a:ext cx="1200329" cy="3450389"/>
          </a:xfrm>
          <a:prstGeom prst="rect">
            <a:avLst/>
          </a:prstGeom>
          <a:noFill/>
        </p:spPr>
        <p:txBody>
          <a:bodyPr vert="eaVert" wrap="square" rtlCol="0">
            <a:spAutoFit/>
          </a:bodyPr>
          <a:lstStyle/>
          <a:p>
            <a:r>
              <a:rPr lang="zh-TW" altLang="en-US" sz="6600" dirty="0">
                <a:solidFill>
                  <a:schemeClr val="bg1">
                    <a:lumMod val="85000"/>
                  </a:schemeClr>
                </a:solidFill>
                <a:latin typeface="華康正顏楷體W5" panose="03000509000000000000" pitchFamily="65" charset="-120"/>
                <a:ea typeface="華康正顏楷體W5" panose="03000509000000000000" pitchFamily="65" charset="-120"/>
              </a:rPr>
              <a:t>四技二專</a:t>
            </a:r>
          </a:p>
        </p:txBody>
      </p:sp>
      <p:sp>
        <p:nvSpPr>
          <p:cNvPr id="9" name="文字方塊 8"/>
          <p:cNvSpPr txBox="1"/>
          <p:nvPr userDrawn="1"/>
        </p:nvSpPr>
        <p:spPr>
          <a:xfrm>
            <a:off x="11353800" y="185738"/>
            <a:ext cx="877163" cy="369332"/>
          </a:xfrm>
          <a:prstGeom prst="rect">
            <a:avLst/>
          </a:prstGeom>
          <a:noFill/>
        </p:spPr>
        <p:txBody>
          <a:bodyPr wrap="none" rtlCol="0">
            <a:spAutoFit/>
          </a:bodyPr>
          <a:lstStyle/>
          <a:p>
            <a:pPr algn="ctr"/>
            <a:r>
              <a:rPr lang="zh-TW" altLang="en-US" sz="1800" dirty="0">
                <a:solidFill>
                  <a:schemeClr val="accent2">
                    <a:lumMod val="75000"/>
                  </a:schemeClr>
                </a:solidFill>
                <a:latin typeface="華康新篆體" panose="030F0509000000000000" pitchFamily="65" charset="-120"/>
                <a:ea typeface="華康新篆體" panose="030F0509000000000000" pitchFamily="65" charset="-120"/>
              </a:rPr>
              <a:t>聯合會</a:t>
            </a:r>
          </a:p>
        </p:txBody>
      </p:sp>
    </p:spTree>
    <p:extLst>
      <p:ext uri="{BB962C8B-B14F-4D97-AF65-F5344CB8AC3E}">
        <p14:creationId xmlns:p14="http://schemas.microsoft.com/office/powerpoint/2010/main" val="20125577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831850" y="1709738"/>
            <a:ext cx="10515600" cy="2852737"/>
          </a:xfrm>
        </p:spPr>
        <p:txBody>
          <a:bodyPr anchor="b"/>
          <a:lstStyle>
            <a:lvl1pPr>
              <a:defRPr sz="6000"/>
            </a:lvl1pPr>
          </a:lstStyle>
          <a:p>
            <a:r>
              <a:rPr lang="zh-TW" altLang="en-US"/>
              <a:t>按一下以編輯母片標題樣式</a:t>
            </a:r>
          </a:p>
        </p:txBody>
      </p:sp>
      <p:sp>
        <p:nvSpPr>
          <p:cNvPr id="3" name="文字版面配置區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TW" altLang="en-US"/>
              <a:t>編輯母片文字樣式</a:t>
            </a:r>
          </a:p>
        </p:txBody>
      </p:sp>
      <p:sp>
        <p:nvSpPr>
          <p:cNvPr id="4" name="日期版面配置區 3"/>
          <p:cNvSpPr>
            <a:spLocks noGrp="1"/>
          </p:cNvSpPr>
          <p:nvPr>
            <p:ph type="dt" sz="half" idx="10"/>
          </p:nvPr>
        </p:nvSpPr>
        <p:spPr/>
        <p:txBody>
          <a:bodyPr/>
          <a:lstStyle/>
          <a:p>
            <a:fld id="{AB2F119E-0C18-4271-9D11-06CBF0490EAC}" type="datetime1">
              <a:rPr lang="zh-TW" altLang="en-US" smtClean="0"/>
              <a:t>2026/4/10</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BFD9D296-0923-4B30-8558-81C121D8C7E7}" type="slidenum">
              <a:rPr lang="zh-TW" altLang="en-US" smtClean="0"/>
              <a:t>‹#›</a:t>
            </a:fld>
            <a:endParaRPr lang="zh-TW" altLang="en-US"/>
          </a:p>
        </p:txBody>
      </p:sp>
    </p:spTree>
    <p:extLst>
      <p:ext uri="{BB962C8B-B14F-4D97-AF65-F5344CB8AC3E}">
        <p14:creationId xmlns:p14="http://schemas.microsoft.com/office/powerpoint/2010/main" val="10430177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838200" y="1825625"/>
            <a:ext cx="5181600" cy="435133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6172200" y="1825625"/>
            <a:ext cx="5181600" cy="435133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日期版面配置區 4"/>
          <p:cNvSpPr>
            <a:spLocks noGrp="1"/>
          </p:cNvSpPr>
          <p:nvPr>
            <p:ph type="dt" sz="half" idx="10"/>
          </p:nvPr>
        </p:nvSpPr>
        <p:spPr/>
        <p:txBody>
          <a:bodyPr/>
          <a:lstStyle/>
          <a:p>
            <a:fld id="{B716F00E-150D-4ACC-B70A-9CE2F4031D75}" type="datetime1">
              <a:rPr lang="zh-TW" altLang="en-US" smtClean="0"/>
              <a:t>2026/4/10</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BFD9D296-0923-4B30-8558-81C121D8C7E7}" type="slidenum">
              <a:rPr lang="zh-TW" altLang="en-US" smtClean="0"/>
              <a:t>‹#›</a:t>
            </a:fld>
            <a:endParaRPr lang="zh-TW" altLang="en-US"/>
          </a:p>
        </p:txBody>
      </p:sp>
    </p:spTree>
    <p:extLst>
      <p:ext uri="{BB962C8B-B14F-4D97-AF65-F5344CB8AC3E}">
        <p14:creationId xmlns:p14="http://schemas.microsoft.com/office/powerpoint/2010/main" val="32789030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839788" y="365125"/>
            <a:ext cx="10515600" cy="1325563"/>
          </a:xfrm>
        </p:spPr>
        <p:txBody>
          <a:bodyPr/>
          <a:lstStyle/>
          <a:p>
            <a:r>
              <a:rPr lang="zh-TW" altLang="en-US"/>
              <a:t>按一下以編輯母片標題樣式</a:t>
            </a:r>
          </a:p>
        </p:txBody>
      </p:sp>
      <p:sp>
        <p:nvSpPr>
          <p:cNvPr id="3" name="文字版面配置區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編輯母片文字樣式</a:t>
            </a:r>
          </a:p>
        </p:txBody>
      </p:sp>
      <p:sp>
        <p:nvSpPr>
          <p:cNvPr id="4" name="內容版面配置區 3"/>
          <p:cNvSpPr>
            <a:spLocks noGrp="1"/>
          </p:cNvSpPr>
          <p:nvPr>
            <p:ph sz="half" idx="2"/>
          </p:nvPr>
        </p:nvSpPr>
        <p:spPr>
          <a:xfrm>
            <a:off x="839788" y="2505075"/>
            <a:ext cx="5157787" cy="368458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編輯母片文字樣式</a:t>
            </a:r>
          </a:p>
        </p:txBody>
      </p:sp>
      <p:sp>
        <p:nvSpPr>
          <p:cNvPr id="6" name="內容版面配置區 5"/>
          <p:cNvSpPr>
            <a:spLocks noGrp="1"/>
          </p:cNvSpPr>
          <p:nvPr>
            <p:ph sz="quarter" idx="4"/>
          </p:nvPr>
        </p:nvSpPr>
        <p:spPr>
          <a:xfrm>
            <a:off x="6172200" y="2505075"/>
            <a:ext cx="5183188" cy="368458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6"/>
          <p:cNvSpPr>
            <a:spLocks noGrp="1"/>
          </p:cNvSpPr>
          <p:nvPr>
            <p:ph type="dt" sz="half" idx="10"/>
          </p:nvPr>
        </p:nvSpPr>
        <p:spPr/>
        <p:txBody>
          <a:bodyPr/>
          <a:lstStyle/>
          <a:p>
            <a:fld id="{41085BE5-0D8A-440E-B355-A11A50DA9875}" type="datetime1">
              <a:rPr lang="zh-TW" altLang="en-US" smtClean="0"/>
              <a:t>2026/4/10</a:t>
            </a:fld>
            <a:endParaRPr lang="zh-TW" altLang="en-US"/>
          </a:p>
        </p:txBody>
      </p:sp>
      <p:sp>
        <p:nvSpPr>
          <p:cNvPr id="8" name="頁尾版面配置區 7"/>
          <p:cNvSpPr>
            <a:spLocks noGrp="1"/>
          </p:cNvSpPr>
          <p:nvPr>
            <p:ph type="ftr" sz="quarter" idx="11"/>
          </p:nvPr>
        </p:nvSpPr>
        <p:spPr/>
        <p:txBody>
          <a:bodyPr/>
          <a:lstStyle/>
          <a:p>
            <a:endParaRPr lang="zh-TW" altLang="en-US"/>
          </a:p>
        </p:txBody>
      </p:sp>
      <p:sp>
        <p:nvSpPr>
          <p:cNvPr id="9" name="投影片編號版面配置區 8"/>
          <p:cNvSpPr>
            <a:spLocks noGrp="1"/>
          </p:cNvSpPr>
          <p:nvPr>
            <p:ph type="sldNum" sz="quarter" idx="12"/>
          </p:nvPr>
        </p:nvSpPr>
        <p:spPr/>
        <p:txBody>
          <a:bodyPr/>
          <a:lstStyle/>
          <a:p>
            <a:fld id="{BFD9D296-0923-4B30-8558-81C121D8C7E7}" type="slidenum">
              <a:rPr lang="zh-TW" altLang="en-US" smtClean="0"/>
              <a:t>‹#›</a:t>
            </a:fld>
            <a:endParaRPr lang="zh-TW" altLang="en-US"/>
          </a:p>
        </p:txBody>
      </p:sp>
    </p:spTree>
    <p:extLst>
      <p:ext uri="{BB962C8B-B14F-4D97-AF65-F5344CB8AC3E}">
        <p14:creationId xmlns:p14="http://schemas.microsoft.com/office/powerpoint/2010/main" val="878715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只有標題">
    <p:spTree>
      <p:nvGrpSpPr>
        <p:cNvPr id="1" name=""/>
        <p:cNvGrpSpPr/>
        <p:nvPr/>
      </p:nvGrpSpPr>
      <p:grpSpPr>
        <a:xfrm>
          <a:off x="0" y="0"/>
          <a:ext cx="0" cy="0"/>
          <a:chOff x="0" y="0"/>
          <a:chExt cx="0" cy="0"/>
        </a:xfrm>
      </p:grpSpPr>
      <p:sp>
        <p:nvSpPr>
          <p:cNvPr id="16" name="矩形 15"/>
          <p:cNvSpPr/>
          <p:nvPr userDrawn="1"/>
        </p:nvSpPr>
        <p:spPr>
          <a:xfrm>
            <a:off x="0" y="76202"/>
            <a:ext cx="12192000" cy="631371"/>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 name="日期版面配置區 2"/>
          <p:cNvSpPr>
            <a:spLocks noGrp="1"/>
          </p:cNvSpPr>
          <p:nvPr>
            <p:ph type="dt" sz="half" idx="10"/>
          </p:nvPr>
        </p:nvSpPr>
        <p:spPr/>
        <p:txBody>
          <a:bodyPr/>
          <a:lstStyle/>
          <a:p>
            <a:fld id="{A414FEEB-3414-4258-A6D9-C240CA827BF0}" type="datetime1">
              <a:rPr lang="zh-TW" altLang="en-US" smtClean="0"/>
              <a:t>2026/4/10</a:t>
            </a:fld>
            <a:endParaRPr lang="zh-TW" altLang="en-US"/>
          </a:p>
        </p:txBody>
      </p:sp>
      <p:sp>
        <p:nvSpPr>
          <p:cNvPr id="4" name="頁尾版面配置區 3"/>
          <p:cNvSpPr>
            <a:spLocks noGrp="1"/>
          </p:cNvSpPr>
          <p:nvPr>
            <p:ph type="ftr" sz="quarter" idx="11"/>
          </p:nvPr>
        </p:nvSpPr>
        <p:spPr/>
        <p:txBody>
          <a:bodyPr/>
          <a:lstStyle/>
          <a:p>
            <a:endParaRPr lang="zh-TW" altLang="en-US"/>
          </a:p>
        </p:txBody>
      </p:sp>
      <p:sp>
        <p:nvSpPr>
          <p:cNvPr id="5" name="投影片編號版面配置區 4"/>
          <p:cNvSpPr>
            <a:spLocks noGrp="1"/>
          </p:cNvSpPr>
          <p:nvPr>
            <p:ph type="sldNum" sz="quarter" idx="12"/>
          </p:nvPr>
        </p:nvSpPr>
        <p:spPr/>
        <p:txBody>
          <a:bodyPr/>
          <a:lstStyle/>
          <a:p>
            <a:fld id="{BFD9D296-0923-4B30-8558-81C121D8C7E7}" type="slidenum">
              <a:rPr lang="zh-TW" altLang="en-US" smtClean="0"/>
              <a:t>‹#›</a:t>
            </a:fld>
            <a:endParaRPr lang="zh-TW" altLang="en-US"/>
          </a:p>
        </p:txBody>
      </p:sp>
      <p:sp>
        <p:nvSpPr>
          <p:cNvPr id="8" name="投影片編號版面配置區 5"/>
          <p:cNvSpPr txBox="1">
            <a:spLocks/>
          </p:cNvSpPr>
          <p:nvPr userDrawn="1"/>
        </p:nvSpPr>
        <p:spPr>
          <a:xfrm>
            <a:off x="9142228" y="6230346"/>
            <a:ext cx="2743200" cy="365125"/>
          </a:xfrm>
          <a:prstGeom prst="rect">
            <a:avLst/>
          </a:prstGeom>
        </p:spPr>
        <p:txBody>
          <a:bodyPr vert="horz" lIns="91440" tIns="45720" rIns="91440" bIns="45720" rtlCol="0" anchor="ctr"/>
          <a:lstStyle>
            <a:defPPr>
              <a:defRPr lang="zh-TW"/>
            </a:defPPr>
            <a:lvl1pPr marL="0" algn="r" defTabSz="914400" rtl="0" eaLnBrk="1" latinLnBrk="0" hangingPunct="1">
              <a:defRPr sz="2200" b="1" u="sng" kern="1200">
                <a:solidFill>
                  <a:schemeClr val="tx1">
                    <a:lumMod val="75000"/>
                    <a:lumOff val="25000"/>
                  </a:schemeClr>
                </a:solidFill>
                <a:latin typeface="Bookman Old Style" panose="02050604050505020204" pitchFamily="18"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FD9D296-0923-4B30-8558-81C121D8C7E7}" type="slidenum">
              <a:rPr lang="zh-TW" altLang="en-US" smtClean="0"/>
              <a:pPr/>
              <a:t>‹#›</a:t>
            </a:fld>
            <a:endParaRPr lang="zh-TW" altLang="en-US" dirty="0"/>
          </a:p>
        </p:txBody>
      </p:sp>
      <p:pic>
        <p:nvPicPr>
          <p:cNvPr id="14" name="Picture 2" descr="https://caac.jctv.ntut.edu.tw/105generalquery/image/applyLogo.gif"/>
          <p:cNvPicPr>
            <a:picLocks noChangeAspect="1" noChangeArrowheads="1"/>
          </p:cNvPicPr>
          <p:nvPr userDrawn="1"/>
        </p:nvPicPr>
        <p:blipFill>
          <a:blip r:embed="rId2" cstate="print"/>
          <a:srcRect/>
          <a:stretch>
            <a:fillRect/>
          </a:stretch>
        </p:blipFill>
        <p:spPr bwMode="auto">
          <a:xfrm>
            <a:off x="132490" y="6007239"/>
            <a:ext cx="649419" cy="660125"/>
          </a:xfrm>
          <a:prstGeom prst="rect">
            <a:avLst/>
          </a:prstGeom>
          <a:noFill/>
          <a:effectLst>
            <a:outerShdw blurRad="50800" dist="38100" dir="2700000" algn="tl" rotWithShape="0">
              <a:prstClr val="black">
                <a:alpha val="40000"/>
              </a:prstClr>
            </a:outerShdw>
          </a:effectLst>
        </p:spPr>
      </p:pic>
      <p:sp>
        <p:nvSpPr>
          <p:cNvPr id="12" name="文字方塊 11"/>
          <p:cNvSpPr txBox="1"/>
          <p:nvPr userDrawn="1"/>
        </p:nvSpPr>
        <p:spPr>
          <a:xfrm>
            <a:off x="245618" y="4006933"/>
            <a:ext cx="384721" cy="2343083"/>
          </a:xfrm>
          <a:prstGeom prst="rect">
            <a:avLst/>
          </a:prstGeom>
          <a:noFill/>
        </p:spPr>
        <p:txBody>
          <a:bodyPr vert="eaVert" wrap="square" rtlCol="0">
            <a:spAutoFit/>
          </a:bodyPr>
          <a:lstStyle/>
          <a:p>
            <a:pPr algn="ctr"/>
            <a:r>
              <a:rPr lang="zh-TW" altLang="en-US" sz="1300" b="1" dirty="0">
                <a:solidFill>
                  <a:schemeClr val="tx1">
                    <a:lumMod val="65000"/>
                    <a:lumOff val="35000"/>
                  </a:schemeClr>
                </a:solidFill>
                <a:latin typeface="華康新篆體" panose="030F0509000000000000" pitchFamily="65" charset="-120"/>
                <a:ea typeface="華康新篆體" panose="030F0509000000000000" pitchFamily="65" charset="-120"/>
              </a:rPr>
              <a:t>技專校院招生委員會聯合會</a:t>
            </a:r>
          </a:p>
        </p:txBody>
      </p:sp>
      <p:sp>
        <p:nvSpPr>
          <p:cNvPr id="6" name="文字方塊 5"/>
          <p:cNvSpPr txBox="1"/>
          <p:nvPr userDrawn="1"/>
        </p:nvSpPr>
        <p:spPr>
          <a:xfrm>
            <a:off x="-181064" y="688290"/>
            <a:ext cx="1200329" cy="3450389"/>
          </a:xfrm>
          <a:prstGeom prst="rect">
            <a:avLst/>
          </a:prstGeom>
          <a:noFill/>
        </p:spPr>
        <p:txBody>
          <a:bodyPr vert="eaVert" wrap="square" rtlCol="0">
            <a:spAutoFit/>
          </a:bodyPr>
          <a:lstStyle/>
          <a:p>
            <a:r>
              <a:rPr lang="zh-TW" altLang="en-US" sz="6600" dirty="0">
                <a:solidFill>
                  <a:schemeClr val="bg1">
                    <a:lumMod val="85000"/>
                  </a:schemeClr>
                </a:solidFill>
                <a:latin typeface="華康正顏楷體W5" panose="03000509000000000000" pitchFamily="65" charset="-120"/>
                <a:ea typeface="華康正顏楷體W5" panose="03000509000000000000" pitchFamily="65" charset="-120"/>
              </a:rPr>
              <a:t>技優甄審</a:t>
            </a:r>
          </a:p>
        </p:txBody>
      </p:sp>
      <p:sp>
        <p:nvSpPr>
          <p:cNvPr id="19" name="文字方塊 18"/>
          <p:cNvSpPr txBox="1"/>
          <p:nvPr userDrawn="1"/>
        </p:nvSpPr>
        <p:spPr>
          <a:xfrm>
            <a:off x="11521001" y="68721"/>
            <a:ext cx="646331" cy="646331"/>
          </a:xfrm>
          <a:prstGeom prst="rect">
            <a:avLst/>
          </a:prstGeom>
          <a:noFill/>
        </p:spPr>
        <p:txBody>
          <a:bodyPr wrap="none" rtlCol="0">
            <a:spAutoFit/>
          </a:bodyPr>
          <a:lstStyle/>
          <a:p>
            <a:pPr algn="ctr"/>
            <a:r>
              <a:rPr lang="zh-TW" altLang="en-US" sz="1800" dirty="0">
                <a:solidFill>
                  <a:srgbClr val="7030A0"/>
                </a:solidFill>
                <a:latin typeface="華康新篆體" panose="030F0509000000000000" pitchFamily="65" charset="-120"/>
                <a:ea typeface="華康新篆體" panose="030F0509000000000000" pitchFamily="65" charset="-120"/>
              </a:rPr>
              <a:t>技優</a:t>
            </a:r>
            <a:endParaRPr lang="en-US" altLang="zh-TW" sz="1800" dirty="0">
              <a:solidFill>
                <a:srgbClr val="7030A0"/>
              </a:solidFill>
              <a:latin typeface="華康新篆體" panose="030F0509000000000000" pitchFamily="65" charset="-120"/>
              <a:ea typeface="華康新篆體" panose="030F0509000000000000" pitchFamily="65" charset="-120"/>
            </a:endParaRPr>
          </a:p>
          <a:p>
            <a:pPr algn="ctr"/>
            <a:r>
              <a:rPr lang="zh-TW" altLang="en-US" sz="1800" dirty="0">
                <a:solidFill>
                  <a:srgbClr val="7030A0"/>
                </a:solidFill>
                <a:latin typeface="華康新篆體" panose="030F0509000000000000" pitchFamily="65" charset="-120"/>
                <a:ea typeface="華康新篆體" panose="030F0509000000000000" pitchFamily="65" charset="-120"/>
              </a:rPr>
              <a:t>甄審</a:t>
            </a:r>
          </a:p>
        </p:txBody>
      </p:sp>
    </p:spTree>
    <p:extLst>
      <p:ext uri="{BB962C8B-B14F-4D97-AF65-F5344CB8AC3E}">
        <p14:creationId xmlns:p14="http://schemas.microsoft.com/office/powerpoint/2010/main" val="21606339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只有標題">
    <p:spTree>
      <p:nvGrpSpPr>
        <p:cNvPr id="1" name=""/>
        <p:cNvGrpSpPr/>
        <p:nvPr/>
      </p:nvGrpSpPr>
      <p:grpSpPr>
        <a:xfrm>
          <a:off x="0" y="0"/>
          <a:ext cx="0" cy="0"/>
          <a:chOff x="0" y="0"/>
          <a:chExt cx="0" cy="0"/>
        </a:xfrm>
      </p:grpSpPr>
      <p:sp>
        <p:nvSpPr>
          <p:cNvPr id="16" name="矩形 15"/>
          <p:cNvSpPr/>
          <p:nvPr userDrawn="1"/>
        </p:nvSpPr>
        <p:spPr>
          <a:xfrm>
            <a:off x="0" y="76202"/>
            <a:ext cx="12192000" cy="631371"/>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 name="日期版面配置區 2"/>
          <p:cNvSpPr>
            <a:spLocks noGrp="1"/>
          </p:cNvSpPr>
          <p:nvPr>
            <p:ph type="dt" sz="half" idx="10"/>
          </p:nvPr>
        </p:nvSpPr>
        <p:spPr/>
        <p:txBody>
          <a:bodyPr/>
          <a:lstStyle/>
          <a:p>
            <a:fld id="{A414FEEB-3414-4258-A6D9-C240CA827BF0}" type="datetime1">
              <a:rPr lang="zh-TW" altLang="en-US" smtClean="0"/>
              <a:t>2026/4/10</a:t>
            </a:fld>
            <a:endParaRPr lang="zh-TW" altLang="en-US"/>
          </a:p>
        </p:txBody>
      </p:sp>
      <p:sp>
        <p:nvSpPr>
          <p:cNvPr id="4" name="頁尾版面配置區 3"/>
          <p:cNvSpPr>
            <a:spLocks noGrp="1"/>
          </p:cNvSpPr>
          <p:nvPr>
            <p:ph type="ftr" sz="quarter" idx="11"/>
          </p:nvPr>
        </p:nvSpPr>
        <p:spPr/>
        <p:txBody>
          <a:bodyPr/>
          <a:lstStyle/>
          <a:p>
            <a:endParaRPr lang="zh-TW" altLang="en-US"/>
          </a:p>
        </p:txBody>
      </p:sp>
      <p:sp>
        <p:nvSpPr>
          <p:cNvPr id="5" name="投影片編號版面配置區 4"/>
          <p:cNvSpPr>
            <a:spLocks noGrp="1"/>
          </p:cNvSpPr>
          <p:nvPr>
            <p:ph type="sldNum" sz="quarter" idx="12"/>
          </p:nvPr>
        </p:nvSpPr>
        <p:spPr/>
        <p:txBody>
          <a:bodyPr/>
          <a:lstStyle/>
          <a:p>
            <a:fld id="{BFD9D296-0923-4B30-8558-81C121D8C7E7}" type="slidenum">
              <a:rPr lang="zh-TW" altLang="en-US" smtClean="0"/>
              <a:t>‹#›</a:t>
            </a:fld>
            <a:endParaRPr lang="zh-TW" altLang="en-US"/>
          </a:p>
        </p:txBody>
      </p:sp>
      <p:sp>
        <p:nvSpPr>
          <p:cNvPr id="8" name="投影片編號版面配置區 5"/>
          <p:cNvSpPr txBox="1">
            <a:spLocks/>
          </p:cNvSpPr>
          <p:nvPr userDrawn="1"/>
        </p:nvSpPr>
        <p:spPr>
          <a:xfrm>
            <a:off x="9142228" y="6230346"/>
            <a:ext cx="2743200" cy="365125"/>
          </a:xfrm>
          <a:prstGeom prst="rect">
            <a:avLst/>
          </a:prstGeom>
        </p:spPr>
        <p:txBody>
          <a:bodyPr vert="horz" lIns="91440" tIns="45720" rIns="91440" bIns="45720" rtlCol="0" anchor="ctr"/>
          <a:lstStyle>
            <a:defPPr>
              <a:defRPr lang="zh-TW"/>
            </a:defPPr>
            <a:lvl1pPr marL="0" algn="r" defTabSz="914400" rtl="0" eaLnBrk="1" latinLnBrk="0" hangingPunct="1">
              <a:defRPr sz="2200" b="1" u="sng" kern="1200">
                <a:solidFill>
                  <a:schemeClr val="tx1">
                    <a:lumMod val="75000"/>
                    <a:lumOff val="25000"/>
                  </a:schemeClr>
                </a:solidFill>
                <a:latin typeface="Bookman Old Style" panose="02050604050505020204" pitchFamily="18"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FD9D296-0923-4B30-8558-81C121D8C7E7}" type="slidenum">
              <a:rPr lang="zh-TW" altLang="en-US" smtClean="0"/>
              <a:pPr/>
              <a:t>‹#›</a:t>
            </a:fld>
            <a:endParaRPr lang="zh-TW" altLang="en-US" dirty="0"/>
          </a:p>
        </p:txBody>
      </p:sp>
      <p:pic>
        <p:nvPicPr>
          <p:cNvPr id="14" name="Picture 2" descr="https://caac.jctv.ntut.edu.tw/105generalquery/image/applyLogo.gif"/>
          <p:cNvPicPr>
            <a:picLocks noChangeAspect="1" noChangeArrowheads="1"/>
          </p:cNvPicPr>
          <p:nvPr userDrawn="1"/>
        </p:nvPicPr>
        <p:blipFill>
          <a:blip r:embed="rId2" cstate="print"/>
          <a:srcRect/>
          <a:stretch>
            <a:fillRect/>
          </a:stretch>
        </p:blipFill>
        <p:spPr bwMode="auto">
          <a:xfrm>
            <a:off x="132490" y="6007239"/>
            <a:ext cx="649419" cy="660125"/>
          </a:xfrm>
          <a:prstGeom prst="rect">
            <a:avLst/>
          </a:prstGeom>
          <a:noFill/>
          <a:effectLst>
            <a:outerShdw blurRad="50800" dist="38100" dir="2700000" algn="tl" rotWithShape="0">
              <a:prstClr val="black">
                <a:alpha val="40000"/>
              </a:prstClr>
            </a:outerShdw>
          </a:effectLst>
        </p:spPr>
      </p:pic>
      <p:sp>
        <p:nvSpPr>
          <p:cNvPr id="12" name="文字方塊 11"/>
          <p:cNvSpPr txBox="1"/>
          <p:nvPr userDrawn="1"/>
        </p:nvSpPr>
        <p:spPr>
          <a:xfrm>
            <a:off x="245618" y="4006933"/>
            <a:ext cx="384721" cy="2343083"/>
          </a:xfrm>
          <a:prstGeom prst="rect">
            <a:avLst/>
          </a:prstGeom>
          <a:noFill/>
        </p:spPr>
        <p:txBody>
          <a:bodyPr vert="eaVert" wrap="square" rtlCol="0">
            <a:spAutoFit/>
          </a:bodyPr>
          <a:lstStyle/>
          <a:p>
            <a:pPr algn="ctr"/>
            <a:r>
              <a:rPr lang="zh-TW" altLang="en-US" sz="1300" b="1" dirty="0">
                <a:solidFill>
                  <a:schemeClr val="tx1">
                    <a:lumMod val="65000"/>
                    <a:lumOff val="35000"/>
                  </a:schemeClr>
                </a:solidFill>
                <a:latin typeface="華康新篆體" panose="030F0509000000000000" pitchFamily="65" charset="-120"/>
                <a:ea typeface="華康新篆體" panose="030F0509000000000000" pitchFamily="65" charset="-120"/>
              </a:rPr>
              <a:t>技專校院招生委員會聯合會</a:t>
            </a:r>
          </a:p>
        </p:txBody>
      </p:sp>
      <p:sp>
        <p:nvSpPr>
          <p:cNvPr id="6" name="文字方塊 5"/>
          <p:cNvSpPr txBox="1"/>
          <p:nvPr userDrawn="1"/>
        </p:nvSpPr>
        <p:spPr>
          <a:xfrm>
            <a:off x="-181064" y="688290"/>
            <a:ext cx="1200329" cy="3450389"/>
          </a:xfrm>
          <a:prstGeom prst="rect">
            <a:avLst/>
          </a:prstGeom>
          <a:noFill/>
        </p:spPr>
        <p:txBody>
          <a:bodyPr vert="eaVert" wrap="square" rtlCol="0">
            <a:spAutoFit/>
          </a:bodyPr>
          <a:lstStyle/>
          <a:p>
            <a:r>
              <a:rPr lang="zh-TW" altLang="en-US" sz="6600" dirty="0">
                <a:solidFill>
                  <a:schemeClr val="bg1">
                    <a:lumMod val="85000"/>
                  </a:schemeClr>
                </a:solidFill>
                <a:latin typeface="華康正顏楷體W5" panose="03000509000000000000" pitchFamily="65" charset="-120"/>
                <a:ea typeface="華康正顏楷體W5" panose="03000509000000000000" pitchFamily="65" charset="-120"/>
              </a:rPr>
              <a:t>四技申請</a:t>
            </a:r>
          </a:p>
        </p:txBody>
      </p:sp>
      <p:sp>
        <p:nvSpPr>
          <p:cNvPr id="19" name="文字方塊 18"/>
          <p:cNvSpPr txBox="1"/>
          <p:nvPr userDrawn="1"/>
        </p:nvSpPr>
        <p:spPr>
          <a:xfrm>
            <a:off x="11521003" y="68721"/>
            <a:ext cx="646331" cy="646331"/>
          </a:xfrm>
          <a:prstGeom prst="rect">
            <a:avLst/>
          </a:prstGeom>
          <a:noFill/>
        </p:spPr>
        <p:txBody>
          <a:bodyPr wrap="none" rtlCol="0">
            <a:spAutoFit/>
          </a:bodyPr>
          <a:lstStyle/>
          <a:p>
            <a:pPr algn="ctr"/>
            <a:r>
              <a:rPr lang="zh-TW" altLang="en-US" sz="1800" dirty="0">
                <a:solidFill>
                  <a:srgbClr val="0070C0"/>
                </a:solidFill>
                <a:latin typeface="華康新篆體" panose="030F0509000000000000" pitchFamily="65" charset="-120"/>
                <a:ea typeface="華康新篆體" panose="030F0509000000000000" pitchFamily="65" charset="-120"/>
              </a:rPr>
              <a:t>四技</a:t>
            </a:r>
            <a:endParaRPr lang="en-US" altLang="zh-TW" sz="1800" dirty="0">
              <a:solidFill>
                <a:srgbClr val="0070C0"/>
              </a:solidFill>
              <a:latin typeface="華康新篆體" panose="030F0509000000000000" pitchFamily="65" charset="-120"/>
              <a:ea typeface="華康新篆體" panose="030F0509000000000000" pitchFamily="65" charset="-120"/>
            </a:endParaRPr>
          </a:p>
          <a:p>
            <a:pPr algn="ctr"/>
            <a:r>
              <a:rPr lang="zh-TW" altLang="en-US" sz="1800" dirty="0">
                <a:solidFill>
                  <a:srgbClr val="0070C0"/>
                </a:solidFill>
                <a:latin typeface="華康新篆體" panose="030F0509000000000000" pitchFamily="65" charset="-120"/>
                <a:ea typeface="華康新篆體" panose="030F0509000000000000" pitchFamily="65" charset="-120"/>
              </a:rPr>
              <a:t>申請</a:t>
            </a:r>
            <a:endParaRPr lang="en-US" altLang="zh-TW" sz="1800" dirty="0">
              <a:solidFill>
                <a:srgbClr val="0070C0"/>
              </a:solidFill>
              <a:latin typeface="華康新篆體" panose="030F0509000000000000" pitchFamily="65" charset="-120"/>
              <a:ea typeface="華康新篆體" panose="030F0509000000000000" pitchFamily="65" charset="-120"/>
            </a:endParaRPr>
          </a:p>
        </p:txBody>
      </p:sp>
    </p:spTree>
    <p:extLst>
      <p:ext uri="{BB962C8B-B14F-4D97-AF65-F5344CB8AC3E}">
        <p14:creationId xmlns:p14="http://schemas.microsoft.com/office/powerpoint/2010/main" val="28668424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只有標題">
    <p:spTree>
      <p:nvGrpSpPr>
        <p:cNvPr id="1" name=""/>
        <p:cNvGrpSpPr/>
        <p:nvPr/>
      </p:nvGrpSpPr>
      <p:grpSpPr>
        <a:xfrm>
          <a:off x="0" y="0"/>
          <a:ext cx="0" cy="0"/>
          <a:chOff x="0" y="0"/>
          <a:chExt cx="0" cy="0"/>
        </a:xfrm>
      </p:grpSpPr>
      <p:sp>
        <p:nvSpPr>
          <p:cNvPr id="3" name="日期版面配置區 2"/>
          <p:cNvSpPr>
            <a:spLocks noGrp="1"/>
          </p:cNvSpPr>
          <p:nvPr>
            <p:ph type="dt" sz="half" idx="10"/>
          </p:nvPr>
        </p:nvSpPr>
        <p:spPr/>
        <p:txBody>
          <a:bodyPr/>
          <a:lstStyle/>
          <a:p>
            <a:fld id="{A414FEEB-3414-4258-A6D9-C240CA827BF0}" type="datetime1">
              <a:rPr lang="zh-TW" altLang="en-US" smtClean="0"/>
              <a:t>2026/4/10</a:t>
            </a:fld>
            <a:endParaRPr lang="zh-TW" altLang="en-US"/>
          </a:p>
        </p:txBody>
      </p:sp>
      <p:sp>
        <p:nvSpPr>
          <p:cNvPr id="4" name="頁尾版面配置區 3"/>
          <p:cNvSpPr>
            <a:spLocks noGrp="1"/>
          </p:cNvSpPr>
          <p:nvPr>
            <p:ph type="ftr" sz="quarter" idx="11"/>
          </p:nvPr>
        </p:nvSpPr>
        <p:spPr/>
        <p:txBody>
          <a:bodyPr/>
          <a:lstStyle/>
          <a:p>
            <a:endParaRPr lang="zh-TW" altLang="en-US"/>
          </a:p>
        </p:txBody>
      </p:sp>
      <p:sp>
        <p:nvSpPr>
          <p:cNvPr id="5" name="投影片編號版面配置區 4"/>
          <p:cNvSpPr>
            <a:spLocks noGrp="1"/>
          </p:cNvSpPr>
          <p:nvPr>
            <p:ph type="sldNum" sz="quarter" idx="12"/>
          </p:nvPr>
        </p:nvSpPr>
        <p:spPr/>
        <p:txBody>
          <a:bodyPr/>
          <a:lstStyle/>
          <a:p>
            <a:fld id="{BFD9D296-0923-4B30-8558-81C121D8C7E7}" type="slidenum">
              <a:rPr lang="zh-TW" altLang="en-US" smtClean="0"/>
              <a:t>‹#›</a:t>
            </a:fld>
            <a:endParaRPr lang="zh-TW" altLang="en-US"/>
          </a:p>
        </p:txBody>
      </p:sp>
      <p:sp>
        <p:nvSpPr>
          <p:cNvPr id="8" name="投影片編號版面配置區 5"/>
          <p:cNvSpPr txBox="1">
            <a:spLocks/>
          </p:cNvSpPr>
          <p:nvPr userDrawn="1"/>
        </p:nvSpPr>
        <p:spPr>
          <a:xfrm>
            <a:off x="9142228" y="6230346"/>
            <a:ext cx="2743200" cy="365125"/>
          </a:xfrm>
          <a:prstGeom prst="rect">
            <a:avLst/>
          </a:prstGeom>
        </p:spPr>
        <p:txBody>
          <a:bodyPr vert="horz" lIns="91440" tIns="45720" rIns="91440" bIns="45720" rtlCol="0" anchor="ctr"/>
          <a:lstStyle>
            <a:defPPr>
              <a:defRPr lang="zh-TW"/>
            </a:defPPr>
            <a:lvl1pPr marL="0" algn="r" defTabSz="914400" rtl="0" eaLnBrk="1" latinLnBrk="0" hangingPunct="1">
              <a:defRPr sz="2200" b="1" u="sng" kern="1200">
                <a:solidFill>
                  <a:schemeClr val="tx1">
                    <a:lumMod val="75000"/>
                    <a:lumOff val="25000"/>
                  </a:schemeClr>
                </a:solidFill>
                <a:latin typeface="Bookman Old Style" panose="02050604050505020204" pitchFamily="18"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FD9D296-0923-4B30-8558-81C121D8C7E7}" type="slidenum">
              <a:rPr lang="zh-TW" altLang="en-US" smtClean="0"/>
              <a:pPr/>
              <a:t>‹#›</a:t>
            </a:fld>
            <a:endParaRPr lang="zh-TW" altLang="en-US" dirty="0"/>
          </a:p>
        </p:txBody>
      </p:sp>
      <p:pic>
        <p:nvPicPr>
          <p:cNvPr id="14" name="Picture 2" descr="https://caac.jctv.ntut.edu.tw/105generalquery/image/applyLogo.gif"/>
          <p:cNvPicPr>
            <a:picLocks noChangeAspect="1" noChangeArrowheads="1"/>
          </p:cNvPicPr>
          <p:nvPr userDrawn="1"/>
        </p:nvPicPr>
        <p:blipFill>
          <a:blip r:embed="rId2" cstate="print"/>
          <a:srcRect/>
          <a:stretch>
            <a:fillRect/>
          </a:stretch>
        </p:blipFill>
        <p:spPr bwMode="auto">
          <a:xfrm>
            <a:off x="132490" y="6007239"/>
            <a:ext cx="649419" cy="660125"/>
          </a:xfrm>
          <a:prstGeom prst="rect">
            <a:avLst/>
          </a:prstGeom>
          <a:noFill/>
          <a:effectLst>
            <a:outerShdw blurRad="50800" dist="38100" dir="2700000" algn="tl" rotWithShape="0">
              <a:prstClr val="black">
                <a:alpha val="40000"/>
              </a:prstClr>
            </a:outerShdw>
          </a:effectLst>
        </p:spPr>
      </p:pic>
      <p:sp>
        <p:nvSpPr>
          <p:cNvPr id="16" name="矩形 15"/>
          <p:cNvSpPr/>
          <p:nvPr userDrawn="1"/>
        </p:nvSpPr>
        <p:spPr>
          <a:xfrm>
            <a:off x="0" y="76202"/>
            <a:ext cx="12192000" cy="631371"/>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2" name="文字方塊 11"/>
          <p:cNvSpPr txBox="1"/>
          <p:nvPr userDrawn="1"/>
        </p:nvSpPr>
        <p:spPr>
          <a:xfrm>
            <a:off x="245618" y="4006933"/>
            <a:ext cx="384721" cy="2343083"/>
          </a:xfrm>
          <a:prstGeom prst="rect">
            <a:avLst/>
          </a:prstGeom>
          <a:noFill/>
        </p:spPr>
        <p:txBody>
          <a:bodyPr vert="eaVert" wrap="square" rtlCol="0">
            <a:spAutoFit/>
          </a:bodyPr>
          <a:lstStyle/>
          <a:p>
            <a:pPr algn="ctr"/>
            <a:r>
              <a:rPr lang="zh-TW" altLang="en-US" sz="1300" b="1" dirty="0">
                <a:solidFill>
                  <a:schemeClr val="tx1">
                    <a:lumMod val="65000"/>
                    <a:lumOff val="35000"/>
                  </a:schemeClr>
                </a:solidFill>
                <a:latin typeface="華康新篆體" panose="030F0509000000000000" pitchFamily="65" charset="-120"/>
                <a:ea typeface="華康新篆體" panose="030F0509000000000000" pitchFamily="65" charset="-120"/>
              </a:rPr>
              <a:t>技專校院招生委員會聯合會</a:t>
            </a:r>
          </a:p>
        </p:txBody>
      </p:sp>
      <p:sp>
        <p:nvSpPr>
          <p:cNvPr id="6" name="文字方塊 5"/>
          <p:cNvSpPr txBox="1"/>
          <p:nvPr userDrawn="1"/>
        </p:nvSpPr>
        <p:spPr>
          <a:xfrm>
            <a:off x="-181064" y="688290"/>
            <a:ext cx="1200329" cy="3450389"/>
          </a:xfrm>
          <a:prstGeom prst="rect">
            <a:avLst/>
          </a:prstGeom>
          <a:noFill/>
        </p:spPr>
        <p:txBody>
          <a:bodyPr vert="eaVert" wrap="square" rtlCol="0">
            <a:spAutoFit/>
          </a:bodyPr>
          <a:lstStyle/>
          <a:p>
            <a:r>
              <a:rPr lang="zh-TW" altLang="en-US" sz="6600" dirty="0">
                <a:solidFill>
                  <a:schemeClr val="bg1">
                    <a:lumMod val="85000"/>
                  </a:schemeClr>
                </a:solidFill>
                <a:latin typeface="華康正顏楷體W5" panose="03000509000000000000" pitchFamily="65" charset="-120"/>
                <a:ea typeface="華康正顏楷體W5" panose="03000509000000000000" pitchFamily="65" charset="-120"/>
              </a:rPr>
              <a:t>甄選入學</a:t>
            </a:r>
          </a:p>
        </p:txBody>
      </p:sp>
      <p:sp>
        <p:nvSpPr>
          <p:cNvPr id="19" name="文字方塊 18"/>
          <p:cNvSpPr txBox="1"/>
          <p:nvPr userDrawn="1"/>
        </p:nvSpPr>
        <p:spPr>
          <a:xfrm>
            <a:off x="11521002" y="68721"/>
            <a:ext cx="646331" cy="646331"/>
          </a:xfrm>
          <a:prstGeom prst="rect">
            <a:avLst/>
          </a:prstGeom>
          <a:noFill/>
        </p:spPr>
        <p:txBody>
          <a:bodyPr wrap="none" rtlCol="0">
            <a:spAutoFit/>
          </a:bodyPr>
          <a:lstStyle/>
          <a:p>
            <a:pPr algn="ctr"/>
            <a:r>
              <a:rPr lang="zh-TW" altLang="en-US" sz="1800" dirty="0">
                <a:solidFill>
                  <a:schemeClr val="accent2">
                    <a:lumMod val="75000"/>
                  </a:schemeClr>
                </a:solidFill>
                <a:latin typeface="華康新篆體" panose="030F0509000000000000" pitchFamily="65" charset="-120"/>
                <a:ea typeface="華康新篆體" panose="030F0509000000000000" pitchFamily="65" charset="-120"/>
              </a:rPr>
              <a:t>甄選</a:t>
            </a:r>
            <a:endParaRPr lang="en-US" altLang="zh-TW" sz="1800" dirty="0">
              <a:solidFill>
                <a:schemeClr val="accent2">
                  <a:lumMod val="75000"/>
                </a:schemeClr>
              </a:solidFill>
              <a:latin typeface="華康新篆體" panose="030F0509000000000000" pitchFamily="65" charset="-120"/>
              <a:ea typeface="華康新篆體" panose="030F0509000000000000" pitchFamily="65" charset="-120"/>
            </a:endParaRPr>
          </a:p>
          <a:p>
            <a:pPr algn="ctr"/>
            <a:r>
              <a:rPr lang="zh-TW" altLang="en-US" sz="1800" dirty="0">
                <a:solidFill>
                  <a:schemeClr val="accent2">
                    <a:lumMod val="75000"/>
                  </a:schemeClr>
                </a:solidFill>
                <a:latin typeface="華康新篆體" panose="030F0509000000000000" pitchFamily="65" charset="-120"/>
                <a:ea typeface="華康新篆體" panose="030F0509000000000000" pitchFamily="65" charset="-120"/>
              </a:rPr>
              <a:t>入學</a:t>
            </a:r>
          </a:p>
        </p:txBody>
      </p:sp>
    </p:spTree>
    <p:extLst>
      <p:ext uri="{BB962C8B-B14F-4D97-AF65-F5344CB8AC3E}">
        <p14:creationId xmlns:p14="http://schemas.microsoft.com/office/powerpoint/2010/main" val="30587343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p>
            <a:fld id="{B212F5B1-C7CF-48AE-8CDC-52BC6C0F8518}" type="datetime1">
              <a:rPr lang="zh-TW" altLang="en-US" smtClean="0"/>
              <a:t>2026/4/10</a:t>
            </a:fld>
            <a:endParaRPr lang="zh-TW" altLang="en-US"/>
          </a:p>
        </p:txBody>
      </p:sp>
      <p:sp>
        <p:nvSpPr>
          <p:cNvPr id="3" name="頁尾版面配置區 2"/>
          <p:cNvSpPr>
            <a:spLocks noGrp="1"/>
          </p:cNvSpPr>
          <p:nvPr>
            <p:ph type="ftr" sz="quarter" idx="11"/>
          </p:nvPr>
        </p:nvSpPr>
        <p:spPr/>
        <p:txBody>
          <a:bodyPr/>
          <a:lstStyle/>
          <a:p>
            <a:endParaRPr lang="zh-TW" altLang="en-US"/>
          </a:p>
        </p:txBody>
      </p:sp>
      <p:sp>
        <p:nvSpPr>
          <p:cNvPr id="4" name="投影片編號版面配置區 3"/>
          <p:cNvSpPr>
            <a:spLocks noGrp="1"/>
          </p:cNvSpPr>
          <p:nvPr>
            <p:ph type="sldNum" sz="quarter" idx="12"/>
          </p:nvPr>
        </p:nvSpPr>
        <p:spPr/>
        <p:txBody>
          <a:bodyPr/>
          <a:lstStyle/>
          <a:p>
            <a:fld id="{BFD9D296-0923-4B30-8558-81C121D8C7E7}" type="slidenum">
              <a:rPr lang="zh-TW" altLang="en-US" smtClean="0"/>
              <a:t>‹#›</a:t>
            </a:fld>
            <a:endParaRPr lang="zh-TW" altLang="en-US"/>
          </a:p>
        </p:txBody>
      </p:sp>
    </p:spTree>
    <p:extLst>
      <p:ext uri="{BB962C8B-B14F-4D97-AF65-F5344CB8AC3E}">
        <p14:creationId xmlns:p14="http://schemas.microsoft.com/office/powerpoint/2010/main" val="1951070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839788" y="457200"/>
            <a:ext cx="3932237" cy="1600200"/>
          </a:xfrm>
        </p:spPr>
        <p:txBody>
          <a:bodyPr anchor="b"/>
          <a:lstStyle>
            <a:lvl1pPr>
              <a:defRPr sz="3200"/>
            </a:lvl1pPr>
          </a:lstStyle>
          <a:p>
            <a:r>
              <a:rPr lang="zh-TW" altLang="en-US"/>
              <a:t>按一下以編輯母片標題樣式</a:t>
            </a:r>
          </a:p>
        </p:txBody>
      </p:sp>
      <p:sp>
        <p:nvSpPr>
          <p:cNvPr id="3" name="內容版面配置區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編輯母片文字樣式</a:t>
            </a:r>
          </a:p>
        </p:txBody>
      </p:sp>
      <p:sp>
        <p:nvSpPr>
          <p:cNvPr id="5" name="日期版面配置區 4"/>
          <p:cNvSpPr>
            <a:spLocks noGrp="1"/>
          </p:cNvSpPr>
          <p:nvPr>
            <p:ph type="dt" sz="half" idx="10"/>
          </p:nvPr>
        </p:nvSpPr>
        <p:spPr/>
        <p:txBody>
          <a:bodyPr/>
          <a:lstStyle/>
          <a:p>
            <a:fld id="{9F07FC2A-06D6-4923-BD75-FC79F4EEAFC3}" type="datetime1">
              <a:rPr lang="zh-TW" altLang="en-US" smtClean="0"/>
              <a:t>2026/4/10</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BFD9D296-0923-4B30-8558-81C121D8C7E7}" type="slidenum">
              <a:rPr lang="zh-TW" altLang="en-US" smtClean="0"/>
              <a:t>‹#›</a:t>
            </a:fld>
            <a:endParaRPr lang="zh-TW" altLang="en-US"/>
          </a:p>
        </p:txBody>
      </p:sp>
    </p:spTree>
    <p:extLst>
      <p:ext uri="{BB962C8B-B14F-4D97-AF65-F5344CB8AC3E}">
        <p14:creationId xmlns:p14="http://schemas.microsoft.com/office/powerpoint/2010/main" val="36334325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839788" y="457200"/>
            <a:ext cx="3932237" cy="1600200"/>
          </a:xfrm>
        </p:spPr>
        <p:txBody>
          <a:bodyPr anchor="b"/>
          <a:lstStyle>
            <a:lvl1pPr>
              <a:defRPr sz="3200"/>
            </a:lvl1pPr>
          </a:lstStyle>
          <a:p>
            <a:r>
              <a:rPr lang="zh-TW" altLang="en-US"/>
              <a:t>按一下以編輯母片標題樣式</a:t>
            </a:r>
          </a:p>
        </p:txBody>
      </p:sp>
      <p:sp>
        <p:nvSpPr>
          <p:cNvPr id="3" name="圖片版面配置區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TW" altLang="en-US"/>
          </a:p>
        </p:txBody>
      </p:sp>
      <p:sp>
        <p:nvSpPr>
          <p:cNvPr id="4" name="文字版面配置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編輯母片文字樣式</a:t>
            </a:r>
          </a:p>
        </p:txBody>
      </p:sp>
      <p:sp>
        <p:nvSpPr>
          <p:cNvPr id="5" name="日期版面配置區 4"/>
          <p:cNvSpPr>
            <a:spLocks noGrp="1"/>
          </p:cNvSpPr>
          <p:nvPr>
            <p:ph type="dt" sz="half" idx="10"/>
          </p:nvPr>
        </p:nvSpPr>
        <p:spPr/>
        <p:txBody>
          <a:bodyPr/>
          <a:lstStyle/>
          <a:p>
            <a:fld id="{C824F236-1334-457F-AF75-974047BA0955}" type="datetime1">
              <a:rPr lang="zh-TW" altLang="en-US" smtClean="0"/>
              <a:t>2026/4/10</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BFD9D296-0923-4B30-8558-81C121D8C7E7}" type="slidenum">
              <a:rPr lang="zh-TW" altLang="en-US" smtClean="0"/>
              <a:t>‹#›</a:t>
            </a:fld>
            <a:endParaRPr lang="zh-TW" altLang="en-US"/>
          </a:p>
        </p:txBody>
      </p:sp>
    </p:spTree>
    <p:extLst>
      <p:ext uri="{BB962C8B-B14F-4D97-AF65-F5344CB8AC3E}">
        <p14:creationId xmlns:p14="http://schemas.microsoft.com/office/powerpoint/2010/main" val="7030985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p>
            <a:fld id="{72C930FA-5962-496B-806D-311968144504}" type="datetime1">
              <a:rPr lang="zh-TW" altLang="en-US" smtClean="0"/>
              <a:t>2026/4/10</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BFD9D296-0923-4B30-8558-81C121D8C7E7}" type="slidenum">
              <a:rPr lang="zh-TW" altLang="en-US" smtClean="0"/>
              <a:t>‹#›</a:t>
            </a:fld>
            <a:endParaRPr lang="zh-TW" altLang="en-US"/>
          </a:p>
        </p:txBody>
      </p:sp>
    </p:spTree>
    <p:extLst>
      <p:ext uri="{BB962C8B-B14F-4D97-AF65-F5344CB8AC3E}">
        <p14:creationId xmlns:p14="http://schemas.microsoft.com/office/powerpoint/2010/main" val="11994640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724900" y="365125"/>
            <a:ext cx="2628900" cy="5811838"/>
          </a:xfr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838200" y="365125"/>
            <a:ext cx="7734300" cy="5811838"/>
          </a:xfrm>
        </p:spPr>
        <p:txBody>
          <a:bodyPr vert="eaVert"/>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p>
            <a:fld id="{B5B3DE6A-AC75-40F6-85FE-C2DE5019631B}" type="datetime1">
              <a:rPr lang="zh-TW" altLang="en-US" smtClean="0"/>
              <a:t>2026/4/10</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BFD9D296-0923-4B30-8558-81C121D8C7E7}" type="slidenum">
              <a:rPr lang="zh-TW" altLang="en-US" smtClean="0"/>
              <a:t>‹#›</a:t>
            </a:fld>
            <a:endParaRPr lang="zh-TW" altLang="en-US"/>
          </a:p>
        </p:txBody>
      </p:sp>
    </p:spTree>
    <p:extLst>
      <p:ext uri="{BB962C8B-B14F-4D97-AF65-F5344CB8AC3E}">
        <p14:creationId xmlns:p14="http://schemas.microsoft.com/office/powerpoint/2010/main" val="20912152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cSld name="1_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1524000" y="1122363"/>
            <a:ext cx="9144000" cy="2387600"/>
          </a:xfrm>
        </p:spPr>
        <p:txBody>
          <a:bodyPr anchor="b"/>
          <a:lstStyle>
            <a:lvl1pPr algn="ctr">
              <a:defRPr sz="6000"/>
            </a:lvl1pPr>
          </a:lstStyle>
          <a:p>
            <a:r>
              <a:rPr lang="zh-TW" altLang="en-US"/>
              <a:t>按一下以編輯母片標題樣式</a:t>
            </a:r>
          </a:p>
        </p:txBody>
      </p:sp>
      <p:sp>
        <p:nvSpPr>
          <p:cNvPr id="3" name="副標題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TW" altLang="en-US"/>
              <a:t>按一下以編輯母片副標題樣式</a:t>
            </a:r>
          </a:p>
        </p:txBody>
      </p:sp>
      <p:sp>
        <p:nvSpPr>
          <p:cNvPr id="4" name="日期版面配置區 3"/>
          <p:cNvSpPr>
            <a:spLocks noGrp="1"/>
          </p:cNvSpPr>
          <p:nvPr>
            <p:ph type="dt" sz="half" idx="10"/>
          </p:nvPr>
        </p:nvSpPr>
        <p:spPr/>
        <p:txBody>
          <a:bodyPr/>
          <a:lstStyle/>
          <a:p>
            <a:fld id="{FB0B933C-5C64-4D32-AC82-166FD3604BDA}" type="datetime1">
              <a:rPr lang="zh-TW" altLang="en-US" smtClean="0"/>
              <a:pPr/>
              <a:t>2026/4/10</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10" name="投影片編號版面配置區 5"/>
          <p:cNvSpPr>
            <a:spLocks noGrp="1"/>
          </p:cNvSpPr>
          <p:nvPr>
            <p:ph type="sldNum" sz="quarter" idx="12"/>
          </p:nvPr>
        </p:nvSpPr>
        <p:spPr>
          <a:xfrm>
            <a:off x="9142228" y="6404913"/>
            <a:ext cx="2743200" cy="365125"/>
          </a:xfrm>
        </p:spPr>
        <p:txBody>
          <a:bodyPr/>
          <a:lstStyle>
            <a:lvl1pPr>
              <a:defRPr sz="2200" b="1" u="sng">
                <a:solidFill>
                  <a:schemeClr val="tx1">
                    <a:lumMod val="85000"/>
                    <a:lumOff val="15000"/>
                  </a:schemeClr>
                </a:solidFill>
                <a:latin typeface="Bookman Old Style" panose="02050604050505020204" pitchFamily="18" charset="0"/>
              </a:defRPr>
            </a:lvl1pPr>
          </a:lstStyle>
          <a:p>
            <a:fld id="{BFD9D296-0923-4B30-8558-81C121D8C7E7}" type="slidenum">
              <a:rPr lang="zh-TW" altLang="en-US" smtClean="0"/>
              <a:pPr/>
              <a:t>‹#›</a:t>
            </a:fld>
            <a:endParaRPr lang="zh-TW" altLang="en-US" dirty="0"/>
          </a:p>
        </p:txBody>
      </p:sp>
      <p:pic>
        <p:nvPicPr>
          <p:cNvPr id="11" name="Picture 2" descr="https://caac.jctv.ntut.edu.tw/105generalquery/image/applyLogo.gif"/>
          <p:cNvPicPr>
            <a:picLocks noChangeAspect="1" noChangeArrowheads="1"/>
          </p:cNvPicPr>
          <p:nvPr userDrawn="1"/>
        </p:nvPicPr>
        <p:blipFill>
          <a:blip r:embed="rId2" cstate="print"/>
          <a:srcRect/>
          <a:stretch>
            <a:fillRect/>
          </a:stretch>
        </p:blipFill>
        <p:spPr bwMode="auto">
          <a:xfrm>
            <a:off x="132490" y="6007239"/>
            <a:ext cx="649419" cy="660125"/>
          </a:xfrm>
          <a:prstGeom prst="rect">
            <a:avLst/>
          </a:prstGeom>
          <a:noFill/>
          <a:effectLst>
            <a:outerShdw blurRad="50800" dist="38100" dir="2700000" algn="tl" rotWithShape="0">
              <a:prstClr val="black">
                <a:alpha val="40000"/>
              </a:prstClr>
            </a:outerShdw>
          </a:effectLst>
        </p:spPr>
      </p:pic>
      <p:grpSp>
        <p:nvGrpSpPr>
          <p:cNvPr id="12" name="群組 11"/>
          <p:cNvGrpSpPr/>
          <p:nvPr userDrawn="1"/>
        </p:nvGrpSpPr>
        <p:grpSpPr>
          <a:xfrm>
            <a:off x="0" y="76202"/>
            <a:ext cx="12192000" cy="631371"/>
            <a:chOff x="0" y="76202"/>
            <a:chExt cx="12192000" cy="631371"/>
          </a:xfrm>
        </p:grpSpPr>
        <p:sp>
          <p:nvSpPr>
            <p:cNvPr id="13" name="矩形 12"/>
            <p:cNvSpPr/>
            <p:nvPr userDrawn="1"/>
          </p:nvSpPr>
          <p:spPr>
            <a:xfrm>
              <a:off x="0" y="76202"/>
              <a:ext cx="12192000" cy="631371"/>
            </a:xfrm>
            <a:prstGeom prst="rect">
              <a:avLst/>
            </a:prstGeom>
            <a:solidFill>
              <a:srgbClr val="FFE1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5" name="矩形 14"/>
            <p:cNvSpPr/>
            <p:nvPr userDrawn="1"/>
          </p:nvSpPr>
          <p:spPr>
            <a:xfrm>
              <a:off x="24667" y="239879"/>
              <a:ext cx="1056839" cy="323165"/>
            </a:xfrm>
            <a:prstGeom prst="rect">
              <a:avLst/>
            </a:prstGeom>
          </p:spPr>
          <p:txBody>
            <a:bodyPr wrap="square">
              <a:spAutoFit/>
            </a:bodyPr>
            <a:lstStyle/>
            <a:p>
              <a:r>
                <a:rPr lang="en-US" altLang="zh-TW" sz="1500" b="1" dirty="0">
                  <a:solidFill>
                    <a:schemeClr val="bg1"/>
                  </a:solidFill>
                  <a:latin typeface="Times New Roman" panose="02020603050405020304" pitchFamily="18" charset="0"/>
                  <a:cs typeface="Times New Roman" panose="02020603050405020304" pitchFamily="18" charset="0"/>
                </a:rPr>
                <a:t>115</a:t>
              </a:r>
              <a:endParaRPr lang="zh-TW" altLang="en-US" sz="1500" b="1" dirty="0">
                <a:solidFill>
                  <a:schemeClr val="bg1"/>
                </a:solidFill>
                <a:latin typeface="Times New Roman" panose="02020603050405020304" pitchFamily="18" charset="0"/>
                <a:cs typeface="Times New Roman" panose="02020603050405020304" pitchFamily="18" charset="0"/>
              </a:endParaRPr>
            </a:p>
          </p:txBody>
        </p:sp>
      </p:grpSp>
      <p:sp>
        <p:nvSpPr>
          <p:cNvPr id="16" name="文字方塊 15"/>
          <p:cNvSpPr txBox="1"/>
          <p:nvPr userDrawn="1"/>
        </p:nvSpPr>
        <p:spPr>
          <a:xfrm>
            <a:off x="245618" y="4006933"/>
            <a:ext cx="384721" cy="2343083"/>
          </a:xfrm>
          <a:prstGeom prst="rect">
            <a:avLst/>
          </a:prstGeom>
          <a:noFill/>
        </p:spPr>
        <p:txBody>
          <a:bodyPr vert="eaVert" wrap="square" rtlCol="0">
            <a:spAutoFit/>
          </a:bodyPr>
          <a:lstStyle/>
          <a:p>
            <a:pPr algn="ctr"/>
            <a:r>
              <a:rPr lang="zh-TW" altLang="en-US" sz="1300" b="1" dirty="0">
                <a:solidFill>
                  <a:schemeClr val="tx1">
                    <a:lumMod val="65000"/>
                    <a:lumOff val="35000"/>
                  </a:schemeClr>
                </a:solidFill>
                <a:latin typeface="華康新篆體" panose="030F0509000000000000" pitchFamily="65" charset="-120"/>
                <a:ea typeface="華康新篆體" panose="030F0509000000000000" pitchFamily="65" charset="-120"/>
              </a:rPr>
              <a:t>技專校院招生委員會聯合會</a:t>
            </a:r>
          </a:p>
        </p:txBody>
      </p:sp>
      <p:sp>
        <p:nvSpPr>
          <p:cNvPr id="17" name="文字方塊 16">
            <a:extLst>
              <a:ext uri="{FF2B5EF4-FFF2-40B4-BE49-F238E27FC236}">
                <a16:creationId xmlns:a16="http://schemas.microsoft.com/office/drawing/2014/main" id="{E33E5C49-9304-4509-B271-1C2B19046386}"/>
              </a:ext>
            </a:extLst>
          </p:cNvPr>
          <p:cNvSpPr txBox="1"/>
          <p:nvPr userDrawn="1"/>
        </p:nvSpPr>
        <p:spPr>
          <a:xfrm>
            <a:off x="11521003" y="68721"/>
            <a:ext cx="646331" cy="646331"/>
          </a:xfrm>
          <a:prstGeom prst="rect">
            <a:avLst/>
          </a:prstGeom>
          <a:noFill/>
        </p:spPr>
        <p:txBody>
          <a:bodyPr wrap="none" rtlCol="0">
            <a:spAutoFit/>
          </a:bodyPr>
          <a:lstStyle/>
          <a:p>
            <a:pPr algn="ctr"/>
            <a:r>
              <a:rPr lang="zh-TW" altLang="en-US" sz="1800" dirty="0">
                <a:solidFill>
                  <a:schemeClr val="accent2">
                    <a:lumMod val="75000"/>
                  </a:schemeClr>
                </a:solidFill>
                <a:latin typeface="微軟正黑體" panose="020B0604030504040204" pitchFamily="34" charset="-120"/>
                <a:ea typeface="微軟正黑體" panose="020B0604030504040204" pitchFamily="34" charset="-120"/>
              </a:rPr>
              <a:t>技優</a:t>
            </a:r>
            <a:endParaRPr lang="en-US" altLang="zh-TW" sz="1800" dirty="0">
              <a:solidFill>
                <a:schemeClr val="accent2">
                  <a:lumMod val="75000"/>
                </a:schemeClr>
              </a:solidFill>
              <a:latin typeface="微軟正黑體" panose="020B0604030504040204" pitchFamily="34" charset="-120"/>
              <a:ea typeface="微軟正黑體" panose="020B0604030504040204" pitchFamily="34" charset="-120"/>
            </a:endParaRPr>
          </a:p>
          <a:p>
            <a:pPr algn="ctr"/>
            <a:r>
              <a:rPr lang="zh-TW" altLang="en-US" sz="1800" dirty="0">
                <a:solidFill>
                  <a:schemeClr val="accent2">
                    <a:lumMod val="75000"/>
                  </a:schemeClr>
                </a:solidFill>
                <a:latin typeface="微軟正黑體" panose="020B0604030504040204" pitchFamily="34" charset="-120"/>
                <a:ea typeface="微軟正黑體" panose="020B0604030504040204" pitchFamily="34" charset="-120"/>
              </a:rPr>
              <a:t>入學</a:t>
            </a:r>
          </a:p>
        </p:txBody>
      </p:sp>
    </p:spTree>
    <p:extLst>
      <p:ext uri="{BB962C8B-B14F-4D97-AF65-F5344CB8AC3E}">
        <p14:creationId xmlns:p14="http://schemas.microsoft.com/office/powerpoint/2010/main" val="11285168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標題版面配置區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TW" altLang="en-US"/>
              <a:t>按一下以編輯母片標題樣式</a:t>
            </a:r>
          </a:p>
        </p:txBody>
      </p:sp>
      <p:sp>
        <p:nvSpPr>
          <p:cNvPr id="3" name="文字版面配置區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2FF6F9A-1881-403A-9E5D-A3811902C036}" type="datetime1">
              <a:rPr lang="zh-TW" altLang="en-US" smtClean="0"/>
              <a:t>2026/4/10</a:t>
            </a:fld>
            <a:endParaRPr lang="zh-TW" altLang="en-US"/>
          </a:p>
        </p:txBody>
      </p:sp>
      <p:sp>
        <p:nvSpPr>
          <p:cNvPr id="5" name="頁尾版面配置區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TW" altLang="en-US"/>
          </a:p>
        </p:txBody>
      </p:sp>
      <p:sp>
        <p:nvSpPr>
          <p:cNvPr id="6" name="投影片編號版面配置區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FD9D296-0923-4B30-8558-81C121D8C7E7}" type="slidenum">
              <a:rPr lang="zh-TW" altLang="en-US" smtClean="0"/>
              <a:t>‹#›</a:t>
            </a:fld>
            <a:endParaRPr lang="zh-TW" altLang="en-US"/>
          </a:p>
        </p:txBody>
      </p:sp>
    </p:spTree>
    <p:extLst>
      <p:ext uri="{BB962C8B-B14F-4D97-AF65-F5344CB8AC3E}">
        <p14:creationId xmlns:p14="http://schemas.microsoft.com/office/powerpoint/2010/main" val="10676868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52" r:id="rId5"/>
    <p:sldLayoutId id="2147483653" r:id="rId6"/>
    <p:sldLayoutId id="2147483662" r:id="rId7"/>
    <p:sldLayoutId id="2147483661" r:id="rId8"/>
    <p:sldLayoutId id="2147483654" r:id="rId9"/>
    <p:sldLayoutId id="2147483655" r:id="rId10"/>
    <p:sldLayoutId id="2147483656" r:id="rId11"/>
    <p:sldLayoutId id="2147483657" r:id="rId12"/>
    <p:sldLayoutId id="2147483658" r:id="rId13"/>
    <p:sldLayoutId id="2147483659" r:id="rId14"/>
    <p:sldLayoutId id="2147483663" r:id="rId15"/>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6.png"/><Relationship Id="rId4" Type="http://schemas.openxmlformats.org/officeDocument/2006/relationships/image" Target="../media/image5.jp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6.xml"/><Relationship Id="rId1" Type="http://schemas.openxmlformats.org/officeDocument/2006/relationships/slideLayout" Target="../slideLayouts/slideLayout1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7.xml"/><Relationship Id="rId1" Type="http://schemas.openxmlformats.org/officeDocument/2006/relationships/slideLayout" Target="../slideLayouts/slideLayout1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0.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0.xml"/><Relationship Id="rId1" Type="http://schemas.openxmlformats.org/officeDocument/2006/relationships/slideLayout" Target="../slideLayouts/slideLayout15.xml"/><Relationship Id="rId4" Type="http://schemas.openxmlformats.org/officeDocument/2006/relationships/image" Target="../media/image19.jpe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1.xml"/><Relationship Id="rId1" Type="http://schemas.openxmlformats.org/officeDocument/2006/relationships/slideLayout" Target="../slideLayouts/slideLayout1.xml"/><Relationship Id="rId4" Type="http://schemas.openxmlformats.org/officeDocument/2006/relationships/image" Target="../media/image1.g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6"/>
          <p:cNvSpPr txBox="1">
            <a:spLocks noChangeArrowheads="1"/>
          </p:cNvSpPr>
          <p:nvPr/>
        </p:nvSpPr>
        <p:spPr bwMode="auto">
          <a:xfrm>
            <a:off x="-2856" y="5647085"/>
            <a:ext cx="12191377" cy="50405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Tx/>
              <a:buNone/>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a:lstStyle>
          <a:p>
            <a:pPr eaLnBrk="1" hangingPunct="1"/>
            <a:r>
              <a:rPr lang="en-US" altLang="zh-TW" sz="3600" b="1" dirty="0">
                <a:effectLst>
                  <a:glow rad="127000">
                    <a:schemeClr val="bg1">
                      <a:alpha val="80000"/>
                    </a:schemeClr>
                  </a:glow>
                </a:effectLst>
                <a:latin typeface="Book Antiqua" panose="02040602050305030304" pitchFamily="18" charset="0"/>
                <a:ea typeface="華康儷楷書" panose="03000509000000000000" pitchFamily="65" charset="-120"/>
                <a:cs typeface="華康儷楷書" panose="03000509000000000000" pitchFamily="65" charset="-120"/>
              </a:rPr>
              <a:t>114</a:t>
            </a:r>
            <a:r>
              <a:rPr lang="zh-TW" altLang="en-US" sz="3600" b="1" dirty="0">
                <a:effectLst>
                  <a:glow rad="127000">
                    <a:schemeClr val="bg1">
                      <a:alpha val="80000"/>
                    </a:schemeClr>
                  </a:glow>
                </a:effectLst>
                <a:latin typeface="Book Antiqua" panose="02040602050305030304" pitchFamily="18" charset="0"/>
                <a:ea typeface="華康儷楷書" panose="03000509000000000000" pitchFamily="65" charset="-120"/>
                <a:cs typeface="華康儷楷書" panose="03000509000000000000" pitchFamily="65" charset="-120"/>
              </a:rPr>
              <a:t> </a:t>
            </a:r>
            <a:r>
              <a:rPr lang="zh-TW" altLang="en-US" sz="3300" b="1" dirty="0">
                <a:effectLst>
                  <a:glow rad="127000">
                    <a:schemeClr val="bg1">
                      <a:alpha val="80000"/>
                    </a:schemeClr>
                  </a:glow>
                </a:effectLst>
                <a:latin typeface="Book Antiqua" panose="02040602050305030304" pitchFamily="18" charset="0"/>
                <a:ea typeface="華康儷楷書" panose="03000509000000000000" pitchFamily="65" charset="-120"/>
                <a:cs typeface="華康儷楷書" panose="03000509000000000000" pitchFamily="65" charset="-120"/>
              </a:rPr>
              <a:t> </a:t>
            </a:r>
            <a:r>
              <a:rPr lang="zh-TW" altLang="en-US" sz="2800" dirty="0">
                <a:solidFill>
                  <a:schemeClr val="tx1">
                    <a:lumMod val="85000"/>
                    <a:lumOff val="15000"/>
                  </a:schemeClr>
                </a:solidFill>
                <a:latin typeface="華康隸書體W7" panose="03000709000000000000" pitchFamily="65" charset="-120"/>
                <a:ea typeface="華康隸書體W7" panose="03000709000000000000" pitchFamily="65" charset="-120"/>
              </a:rPr>
              <a:t>年</a:t>
            </a:r>
            <a:r>
              <a:rPr lang="zh-TW" altLang="en-US" sz="3300" b="1" dirty="0">
                <a:effectLst>
                  <a:glow rad="127000">
                    <a:schemeClr val="bg1">
                      <a:alpha val="80000"/>
                    </a:schemeClr>
                  </a:glow>
                </a:effectLst>
                <a:latin typeface="Book Antiqua" panose="02040602050305030304" pitchFamily="18" charset="0"/>
                <a:ea typeface="華康儷楷書" panose="03000509000000000000" pitchFamily="65" charset="-120"/>
                <a:cs typeface="華康儷楷書" panose="03000509000000000000" pitchFamily="65" charset="-120"/>
              </a:rPr>
              <a:t>  </a:t>
            </a:r>
            <a:r>
              <a:rPr lang="en-US" altLang="zh-TW" sz="3600" b="1" dirty="0">
                <a:effectLst>
                  <a:glow rad="127000">
                    <a:schemeClr val="bg1">
                      <a:alpha val="80000"/>
                    </a:schemeClr>
                  </a:glow>
                </a:effectLst>
                <a:latin typeface="Book Antiqua" panose="02040602050305030304" pitchFamily="18" charset="0"/>
                <a:ea typeface="華康儷楷書" panose="03000509000000000000" pitchFamily="65" charset="-120"/>
                <a:cs typeface="華康儷楷書" panose="03000509000000000000" pitchFamily="65" charset="-120"/>
              </a:rPr>
              <a:t>12</a:t>
            </a:r>
            <a:r>
              <a:rPr lang="zh-TW" altLang="en-US" sz="3300" b="1" dirty="0">
                <a:effectLst>
                  <a:glow rad="127000">
                    <a:schemeClr val="bg1">
                      <a:alpha val="80000"/>
                    </a:schemeClr>
                  </a:glow>
                </a:effectLst>
                <a:latin typeface="Book Antiqua" panose="02040602050305030304" pitchFamily="18" charset="0"/>
                <a:ea typeface="華康儷楷書" panose="03000509000000000000" pitchFamily="65" charset="-120"/>
                <a:cs typeface="華康儷楷書" panose="03000509000000000000" pitchFamily="65" charset="-120"/>
              </a:rPr>
              <a:t> </a:t>
            </a:r>
            <a:r>
              <a:rPr lang="en-US" altLang="zh-TW" sz="3300" b="1" dirty="0">
                <a:effectLst>
                  <a:glow rad="127000">
                    <a:schemeClr val="bg1">
                      <a:alpha val="80000"/>
                    </a:schemeClr>
                  </a:glow>
                </a:effectLst>
                <a:latin typeface="Book Antiqua" panose="02040602050305030304" pitchFamily="18" charset="0"/>
                <a:ea typeface="華康儷楷書" panose="03000509000000000000" pitchFamily="65" charset="-120"/>
                <a:cs typeface="華康儷楷書" panose="03000509000000000000" pitchFamily="65" charset="-120"/>
              </a:rPr>
              <a:t> </a:t>
            </a:r>
            <a:r>
              <a:rPr lang="zh-TW" altLang="en-US" sz="2800" dirty="0">
                <a:solidFill>
                  <a:schemeClr val="tx1">
                    <a:lumMod val="85000"/>
                    <a:lumOff val="15000"/>
                  </a:schemeClr>
                </a:solidFill>
                <a:latin typeface="華康隸書體W7" panose="03000709000000000000" pitchFamily="65" charset="-120"/>
                <a:ea typeface="華康隸書體W7" panose="03000709000000000000" pitchFamily="65" charset="-120"/>
              </a:rPr>
              <a:t>月</a:t>
            </a:r>
          </a:p>
        </p:txBody>
      </p:sp>
      <p:pic>
        <p:nvPicPr>
          <p:cNvPr id="15" name="圖片 14"/>
          <p:cNvPicPr>
            <a:picLocks noChangeAspect="1"/>
          </p:cNvPicPr>
          <p:nvPr/>
        </p:nvPicPr>
        <p:blipFill>
          <a:blip r:embed="rId3" cstate="print">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9444605" y="4644168"/>
            <a:ext cx="1295930" cy="1238534"/>
          </a:xfrm>
          <a:prstGeom prst="rect">
            <a:avLst/>
          </a:prstGeom>
        </p:spPr>
      </p:pic>
      <p:sp>
        <p:nvSpPr>
          <p:cNvPr id="18" name="矩形 17"/>
          <p:cNvSpPr/>
          <p:nvPr/>
        </p:nvSpPr>
        <p:spPr>
          <a:xfrm>
            <a:off x="1" y="1139183"/>
            <a:ext cx="12192000" cy="2123658"/>
          </a:xfrm>
          <a:prstGeom prst="rect">
            <a:avLst/>
          </a:prstGeom>
          <a:gradFill flip="none" rotWithShape="1">
            <a:gsLst>
              <a:gs pos="0">
                <a:schemeClr val="accent4">
                  <a:lumMod val="40000"/>
                  <a:lumOff val="60000"/>
                  <a:shade val="30000"/>
                  <a:satMod val="115000"/>
                </a:schemeClr>
              </a:gs>
              <a:gs pos="50000">
                <a:schemeClr val="accent4">
                  <a:lumMod val="40000"/>
                  <a:lumOff val="60000"/>
                  <a:shade val="67500"/>
                  <a:satMod val="115000"/>
                </a:schemeClr>
              </a:gs>
              <a:gs pos="100000">
                <a:schemeClr val="accent4">
                  <a:lumMod val="40000"/>
                  <a:lumOff val="60000"/>
                  <a:shade val="100000"/>
                  <a:satMod val="115000"/>
                </a:schemeClr>
              </a:gs>
            </a:gsLst>
            <a:lin ang="16200000" scaled="1"/>
            <a:tileRect/>
          </a:gradFill>
        </p:spPr>
        <p:txBody>
          <a:bodyPr wrap="square" anchor="ctr">
            <a:spAutoFit/>
          </a:bodyPr>
          <a:lstStyle/>
          <a:p>
            <a:pPr algn="ctr">
              <a:lnSpc>
                <a:spcPct val="110000"/>
              </a:lnSpc>
            </a:pPr>
            <a:r>
              <a:rPr lang="en-US" altLang="zh-TW" sz="4000" b="1" dirty="0">
                <a:solidFill>
                  <a:srgbClr val="0000FF"/>
                </a:solidFill>
                <a:effectLst>
                  <a:glow rad="127000">
                    <a:schemeClr val="bg1">
                      <a:alpha val="80000"/>
                    </a:schemeClr>
                  </a:glow>
                  <a:outerShdw blurRad="38100" dist="38100" dir="2700000" algn="tl">
                    <a:srgbClr val="000000">
                      <a:alpha val="43137"/>
                    </a:srgbClr>
                  </a:outerShdw>
                </a:effectLst>
                <a:latin typeface="Book Antiqua" panose="02040602050305030304" pitchFamily="18" charset="0"/>
                <a:ea typeface="華康儷楷書" panose="03000509000000000000" pitchFamily="65" charset="-120"/>
                <a:cs typeface="華康儷楷書" panose="03000509000000000000" pitchFamily="65" charset="-120"/>
              </a:rPr>
              <a:t>115</a:t>
            </a:r>
            <a:r>
              <a:rPr lang="zh-TW" altLang="en-US" sz="4000" b="1" dirty="0">
                <a:solidFill>
                  <a:srgbClr val="0000FF"/>
                </a:solidFill>
                <a:effectLst>
                  <a:glow rad="127000">
                    <a:schemeClr val="bg1">
                      <a:alpha val="80000"/>
                    </a:schemeClr>
                  </a:glow>
                  <a:outerShdw blurRad="38100" dist="38100" dir="2700000" algn="tl">
                    <a:srgbClr val="000000">
                      <a:alpha val="43137"/>
                    </a:srgbClr>
                  </a:outerShdw>
                </a:effectLst>
                <a:latin typeface="Book Antiqua" panose="02040602050305030304" pitchFamily="18" charset="0"/>
                <a:ea typeface="華康儷楷書" panose="03000509000000000000" pitchFamily="65" charset="-120"/>
                <a:cs typeface="華康儷楷書" panose="03000509000000000000" pitchFamily="65" charset="-120"/>
              </a:rPr>
              <a:t>學年度</a:t>
            </a:r>
            <a:endParaRPr lang="en-US" altLang="zh-TW" sz="4000" b="1" dirty="0">
              <a:solidFill>
                <a:srgbClr val="0000FF"/>
              </a:solidFill>
              <a:effectLst>
                <a:glow rad="127000">
                  <a:schemeClr val="bg1">
                    <a:alpha val="80000"/>
                  </a:schemeClr>
                </a:glow>
                <a:outerShdw blurRad="38100" dist="38100" dir="2700000" algn="tl">
                  <a:srgbClr val="000000">
                    <a:alpha val="43137"/>
                  </a:srgbClr>
                </a:outerShdw>
              </a:effectLst>
              <a:latin typeface="Book Antiqua" panose="02040602050305030304" pitchFamily="18" charset="0"/>
              <a:ea typeface="華康儷楷書" panose="03000509000000000000" pitchFamily="65" charset="-120"/>
              <a:cs typeface="華康儷楷書" panose="03000509000000000000" pitchFamily="65" charset="-120"/>
            </a:endParaRPr>
          </a:p>
          <a:p>
            <a:pPr algn="ctr">
              <a:lnSpc>
                <a:spcPct val="110000"/>
              </a:lnSpc>
            </a:pPr>
            <a:r>
              <a:rPr lang="zh-TW" altLang="en-US" sz="4000" b="1" dirty="0">
                <a:solidFill>
                  <a:srgbClr val="0000FF"/>
                </a:solidFill>
                <a:effectLst>
                  <a:glow rad="127000">
                    <a:schemeClr val="bg1">
                      <a:alpha val="80000"/>
                    </a:schemeClr>
                  </a:glow>
                  <a:outerShdw blurRad="38100" dist="38100" dir="2700000" algn="tl">
                    <a:srgbClr val="000000">
                      <a:alpha val="43137"/>
                    </a:srgbClr>
                  </a:outerShdw>
                </a:effectLst>
                <a:latin typeface="Book Antiqua" panose="02040602050305030304" pitchFamily="18" charset="0"/>
                <a:ea typeface="華康儷楷書" panose="03000509000000000000" pitchFamily="65" charset="-120"/>
                <a:cs typeface="華康儷楷書" panose="03000509000000000000" pitchFamily="65" charset="-120"/>
              </a:rPr>
              <a:t>四技二專甄選入學招生</a:t>
            </a:r>
            <a:endParaRPr lang="en-US" altLang="zh-TW" sz="4000" b="1" dirty="0">
              <a:solidFill>
                <a:srgbClr val="0000FF"/>
              </a:solidFill>
              <a:effectLst>
                <a:glow rad="127000">
                  <a:schemeClr val="bg1">
                    <a:alpha val="80000"/>
                  </a:schemeClr>
                </a:glow>
                <a:outerShdw blurRad="38100" dist="38100" dir="2700000" algn="tl">
                  <a:srgbClr val="000000">
                    <a:alpha val="43137"/>
                  </a:srgbClr>
                </a:outerShdw>
              </a:effectLst>
              <a:latin typeface="Book Antiqua" panose="02040602050305030304" pitchFamily="18" charset="0"/>
              <a:ea typeface="華康儷楷書" panose="03000509000000000000" pitchFamily="65" charset="-120"/>
              <a:cs typeface="華康儷楷書" panose="03000509000000000000" pitchFamily="65" charset="-120"/>
            </a:endParaRPr>
          </a:p>
          <a:p>
            <a:pPr algn="ctr">
              <a:lnSpc>
                <a:spcPct val="110000"/>
              </a:lnSpc>
            </a:pPr>
            <a:r>
              <a:rPr lang="zh-TW" altLang="en-US" sz="4000" b="1" dirty="0">
                <a:solidFill>
                  <a:srgbClr val="0000FF"/>
                </a:solidFill>
                <a:effectLst>
                  <a:glow rad="127000">
                    <a:schemeClr val="bg1">
                      <a:alpha val="80000"/>
                    </a:schemeClr>
                  </a:glow>
                  <a:outerShdw blurRad="38100" dist="38100" dir="2700000" algn="tl">
                    <a:srgbClr val="000000">
                      <a:alpha val="43137"/>
                    </a:srgbClr>
                  </a:outerShdw>
                </a:effectLst>
                <a:latin typeface="Book Antiqua" panose="02040602050305030304" pitchFamily="18" charset="0"/>
                <a:ea typeface="華康儷楷書" panose="03000509000000000000" pitchFamily="65" charset="-120"/>
                <a:cs typeface="華康儷楷書" panose="03000509000000000000" pitchFamily="65" charset="-120"/>
              </a:rPr>
              <a:t>試務作業流程宣導說明會</a:t>
            </a:r>
            <a:endParaRPr lang="en-US" altLang="zh-TW" sz="4000" b="1" dirty="0">
              <a:solidFill>
                <a:srgbClr val="0000FF"/>
              </a:solidFill>
              <a:effectLst>
                <a:glow rad="127000">
                  <a:schemeClr val="bg1">
                    <a:alpha val="80000"/>
                  </a:schemeClr>
                </a:glow>
                <a:outerShdw blurRad="38100" dist="38100" dir="2700000" algn="tl">
                  <a:srgbClr val="000000">
                    <a:alpha val="43137"/>
                  </a:srgbClr>
                </a:outerShdw>
              </a:effectLst>
              <a:latin typeface="Book Antiqua" panose="02040602050305030304" pitchFamily="18" charset="0"/>
              <a:ea typeface="華康儷楷書" panose="03000509000000000000" pitchFamily="65" charset="-120"/>
              <a:cs typeface="華康儷楷書" panose="03000509000000000000" pitchFamily="65" charset="-120"/>
            </a:endParaRPr>
          </a:p>
        </p:txBody>
      </p:sp>
      <p:pic>
        <p:nvPicPr>
          <p:cNvPr id="21" name="Picture 2"/>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580660" y="4700465"/>
            <a:ext cx="803380" cy="1235968"/>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副標題 2"/>
          <p:cNvSpPr txBox="1">
            <a:spLocks/>
          </p:cNvSpPr>
          <p:nvPr/>
        </p:nvSpPr>
        <p:spPr bwMode="auto">
          <a:xfrm>
            <a:off x="2714888" y="5240602"/>
            <a:ext cx="6729717" cy="67492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Tx/>
              <a:buNone/>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a:lstStyle>
          <a:p>
            <a:pPr>
              <a:spcBef>
                <a:spcPts val="1200"/>
              </a:spcBef>
              <a:spcAft>
                <a:spcPts val="1200"/>
              </a:spcAft>
            </a:pPr>
            <a:r>
              <a:rPr lang="zh-TW" altLang="en-US" sz="3000" dirty="0">
                <a:solidFill>
                  <a:schemeClr val="tx1">
                    <a:lumMod val="85000"/>
                    <a:lumOff val="15000"/>
                  </a:schemeClr>
                </a:solidFill>
                <a:latin typeface="華康隸書體W7" panose="03000709000000000000" pitchFamily="65" charset="-120"/>
                <a:ea typeface="華康隸書體W7" panose="03000709000000000000" pitchFamily="65" charset="-120"/>
              </a:rPr>
              <a:t>技專校院招生委員會聯合會</a:t>
            </a:r>
          </a:p>
        </p:txBody>
      </p:sp>
      <p:sp>
        <p:nvSpPr>
          <p:cNvPr id="11" name="矩形 10"/>
          <p:cNvSpPr/>
          <p:nvPr/>
        </p:nvSpPr>
        <p:spPr>
          <a:xfrm>
            <a:off x="-2855" y="981871"/>
            <a:ext cx="12194855" cy="124008"/>
          </a:xfrm>
          <a:prstGeom prst="rect">
            <a:avLst/>
          </a:prstGeom>
          <a:solidFill>
            <a:schemeClr val="accent4">
              <a:lumMod val="40000"/>
              <a:lumOff val="60000"/>
            </a:schemeClr>
          </a:solidFill>
        </p:spPr>
        <p:txBody>
          <a:bodyPr wrap="square" anchor="ctr">
            <a:spAutoFit/>
          </a:bodyPr>
          <a:lstStyle/>
          <a:p>
            <a:pPr algn="ctr">
              <a:lnSpc>
                <a:spcPct val="110000"/>
              </a:lnSpc>
            </a:pPr>
            <a:endParaRPr lang="en-US" altLang="zh-TW" sz="4600" b="1" spc="300" dirty="0">
              <a:solidFill>
                <a:srgbClr val="0000FF"/>
              </a:solidFill>
              <a:effectLst>
                <a:glow rad="127000">
                  <a:schemeClr val="bg1">
                    <a:alpha val="80000"/>
                  </a:schemeClr>
                </a:glow>
                <a:outerShdw blurRad="38100" dist="38100" dir="2700000" algn="tl">
                  <a:srgbClr val="000000">
                    <a:alpha val="43137"/>
                  </a:srgbClr>
                </a:outerShdw>
              </a:effectLst>
              <a:latin typeface="Book Antiqua" panose="02040602050305030304" pitchFamily="18" charset="0"/>
              <a:ea typeface="華康儷楷書" panose="03000509000000000000" pitchFamily="65" charset="-120"/>
              <a:cs typeface="華康儷楷書" panose="03000509000000000000" pitchFamily="65" charset="-120"/>
            </a:endParaRPr>
          </a:p>
        </p:txBody>
      </p:sp>
      <p:sp>
        <p:nvSpPr>
          <p:cNvPr id="12" name="矩形 11"/>
          <p:cNvSpPr/>
          <p:nvPr/>
        </p:nvSpPr>
        <p:spPr>
          <a:xfrm>
            <a:off x="-2856" y="3296145"/>
            <a:ext cx="12194855" cy="124008"/>
          </a:xfrm>
          <a:prstGeom prst="rect">
            <a:avLst/>
          </a:prstGeom>
          <a:solidFill>
            <a:schemeClr val="accent4">
              <a:lumMod val="40000"/>
              <a:lumOff val="60000"/>
            </a:schemeClr>
          </a:solidFill>
        </p:spPr>
        <p:txBody>
          <a:bodyPr wrap="square" anchor="ctr">
            <a:spAutoFit/>
          </a:bodyPr>
          <a:lstStyle/>
          <a:p>
            <a:pPr algn="ctr">
              <a:lnSpc>
                <a:spcPct val="110000"/>
              </a:lnSpc>
            </a:pPr>
            <a:endParaRPr lang="en-US" altLang="zh-TW" sz="4600" b="1" spc="300" dirty="0">
              <a:solidFill>
                <a:srgbClr val="0000FF"/>
              </a:solidFill>
              <a:effectLst>
                <a:glow rad="127000">
                  <a:schemeClr val="bg1">
                    <a:alpha val="80000"/>
                  </a:schemeClr>
                </a:glow>
                <a:outerShdw blurRad="38100" dist="38100" dir="2700000" algn="tl">
                  <a:srgbClr val="000000">
                    <a:alpha val="43137"/>
                  </a:srgbClr>
                </a:outerShdw>
              </a:effectLst>
              <a:latin typeface="Book Antiqua" panose="02040602050305030304" pitchFamily="18" charset="0"/>
              <a:ea typeface="華康儷楷書" panose="03000509000000000000" pitchFamily="65" charset="-120"/>
              <a:cs typeface="華康儷楷書" panose="03000509000000000000" pitchFamily="65" charset="-120"/>
            </a:endParaRPr>
          </a:p>
        </p:txBody>
      </p:sp>
      <p:sp>
        <p:nvSpPr>
          <p:cNvPr id="3" name="矩形 2"/>
          <p:cNvSpPr/>
          <p:nvPr/>
        </p:nvSpPr>
        <p:spPr>
          <a:xfrm>
            <a:off x="-2856" y="21335"/>
            <a:ext cx="12194856" cy="8435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3" name="副標題 2"/>
          <p:cNvSpPr txBox="1">
            <a:spLocks/>
          </p:cNvSpPr>
          <p:nvPr/>
        </p:nvSpPr>
        <p:spPr bwMode="auto">
          <a:xfrm>
            <a:off x="2729712" y="3459582"/>
            <a:ext cx="6729717" cy="67492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Tx/>
              <a:buNone/>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a:lstStyle>
          <a:p>
            <a:pPr>
              <a:spcBef>
                <a:spcPts val="1200"/>
              </a:spcBef>
              <a:spcAft>
                <a:spcPts val="1200"/>
              </a:spcAft>
            </a:pPr>
            <a:r>
              <a:rPr lang="zh-TW" altLang="zh-TW" sz="3600" b="1" dirty="0">
                <a:solidFill>
                  <a:srgbClr val="008000"/>
                </a:solidFill>
                <a:effectLst>
                  <a:glow rad="127000">
                    <a:schemeClr val="bg1">
                      <a:alpha val="80000"/>
                    </a:schemeClr>
                  </a:glow>
                  <a:outerShdw blurRad="38100" dist="38100" dir="2700000" algn="tl">
                    <a:srgbClr val="000000">
                      <a:alpha val="43137"/>
                    </a:srgbClr>
                  </a:outerShdw>
                </a:effectLst>
                <a:latin typeface="Book Antiqua" panose="02040602050305030304" pitchFamily="18" charset="0"/>
                <a:ea typeface="華康儷楷書" panose="03000509000000000000" pitchFamily="65" charset="-120"/>
                <a:cs typeface="華康儷楷書" panose="03000509000000000000" pitchFamily="65" charset="-120"/>
              </a:rPr>
              <a:t>試務重要作業事項說明</a:t>
            </a:r>
            <a:endParaRPr lang="zh-TW" altLang="en-US" sz="3600" b="1" dirty="0">
              <a:solidFill>
                <a:srgbClr val="008000"/>
              </a:solidFill>
              <a:effectLst>
                <a:glow rad="127000">
                  <a:schemeClr val="bg1">
                    <a:alpha val="80000"/>
                  </a:schemeClr>
                </a:glow>
                <a:outerShdw blurRad="38100" dist="38100" dir="2700000" algn="tl">
                  <a:srgbClr val="000000">
                    <a:alpha val="43137"/>
                  </a:srgbClr>
                </a:outerShdw>
              </a:effectLst>
              <a:latin typeface="Book Antiqua" panose="02040602050305030304" pitchFamily="18" charset="0"/>
              <a:ea typeface="華康儷楷書" panose="03000509000000000000" pitchFamily="65" charset="-120"/>
              <a:cs typeface="華康儷楷書" panose="03000509000000000000" pitchFamily="65" charset="-120"/>
            </a:endParaRPr>
          </a:p>
        </p:txBody>
      </p:sp>
      <p:sp>
        <p:nvSpPr>
          <p:cNvPr id="2" name="投影片編號版面配置區 1"/>
          <p:cNvSpPr>
            <a:spLocks noGrp="1"/>
          </p:cNvSpPr>
          <p:nvPr>
            <p:ph type="sldNum" sz="quarter" idx="12"/>
          </p:nvPr>
        </p:nvSpPr>
        <p:spPr/>
        <p:txBody>
          <a:bodyPr/>
          <a:lstStyle/>
          <a:p>
            <a:fld id="{BFD9D296-0923-4B30-8558-81C121D8C7E7}" type="slidenum">
              <a:rPr lang="zh-TW" altLang="en-US" smtClean="0"/>
              <a:pPr/>
              <a:t>1</a:t>
            </a:fld>
            <a:endParaRPr lang="zh-TW" altLang="en-US" dirty="0"/>
          </a:p>
        </p:txBody>
      </p:sp>
    </p:spTree>
    <p:extLst>
      <p:ext uri="{BB962C8B-B14F-4D97-AF65-F5344CB8AC3E}">
        <p14:creationId xmlns:p14="http://schemas.microsoft.com/office/powerpoint/2010/main" val="37621506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down)">
                                      <p:cBhvr>
                                        <p:cTn id="7" dur="435">
                                          <p:stCondLst>
                                            <p:cond delay="0"/>
                                          </p:stCondLst>
                                        </p:cTn>
                                        <p:tgtEl>
                                          <p:spTgt spid="21"/>
                                        </p:tgtEl>
                                      </p:cBhvr>
                                    </p:animEffect>
                                    <p:anim calcmode="lin" valueType="num">
                                      <p:cBhvr>
                                        <p:cTn id="8" dur="1366" tmFilter="0,0; 0.14,0.36; 0.43,0.73; 0.71,0.91; 1.0,1.0">
                                          <p:stCondLst>
                                            <p:cond delay="0"/>
                                          </p:stCondLst>
                                        </p:cTn>
                                        <p:tgtEl>
                                          <p:spTgt spid="21"/>
                                        </p:tgtEl>
                                        <p:attrNameLst>
                                          <p:attrName>ppt_x</p:attrName>
                                        </p:attrNameLst>
                                      </p:cBhvr>
                                      <p:tavLst>
                                        <p:tav tm="0">
                                          <p:val>
                                            <p:strVal val="#ppt_x-0.25"/>
                                          </p:val>
                                        </p:tav>
                                        <p:tav tm="100000">
                                          <p:val>
                                            <p:strVal val="#ppt_x"/>
                                          </p:val>
                                        </p:tav>
                                      </p:tavLst>
                                    </p:anim>
                                    <p:anim calcmode="lin" valueType="num">
                                      <p:cBhvr>
                                        <p:cTn id="9" dur="498" tmFilter="0.0,0.0; 0.25,0.07; 0.50,0.2; 0.75,0.467; 1.0,1.0">
                                          <p:stCondLst>
                                            <p:cond delay="0"/>
                                          </p:stCondLst>
                                        </p:cTn>
                                        <p:tgtEl>
                                          <p:spTgt spid="21"/>
                                        </p:tgtEl>
                                        <p:attrNameLst>
                                          <p:attrName>ppt_y</p:attrName>
                                        </p:attrNameLst>
                                      </p:cBhvr>
                                      <p:tavLst>
                                        <p:tav tm="0" fmla="#ppt_y-sin(pi*$)/3">
                                          <p:val>
                                            <p:fltVal val="0.5"/>
                                          </p:val>
                                        </p:tav>
                                        <p:tav tm="100000">
                                          <p:val>
                                            <p:fltVal val="1"/>
                                          </p:val>
                                        </p:tav>
                                      </p:tavLst>
                                    </p:anim>
                                    <p:anim calcmode="lin" valueType="num">
                                      <p:cBhvr>
                                        <p:cTn id="10" dur="498" tmFilter="0, 0; 0.125,0.2665; 0.25,0.4; 0.375,0.465; 0.5,0.5;  0.625,0.535; 0.75,0.6; 0.875,0.7335; 1,1">
                                          <p:stCondLst>
                                            <p:cond delay="498"/>
                                          </p:stCondLst>
                                        </p:cTn>
                                        <p:tgtEl>
                                          <p:spTgt spid="21"/>
                                        </p:tgtEl>
                                        <p:attrNameLst>
                                          <p:attrName>ppt_y</p:attrName>
                                        </p:attrNameLst>
                                      </p:cBhvr>
                                      <p:tavLst>
                                        <p:tav tm="0" fmla="#ppt_y-sin(pi*$)/9">
                                          <p:val>
                                            <p:fltVal val="0"/>
                                          </p:val>
                                        </p:tav>
                                        <p:tav tm="100000">
                                          <p:val>
                                            <p:fltVal val="1"/>
                                          </p:val>
                                        </p:tav>
                                      </p:tavLst>
                                    </p:anim>
                                    <p:anim calcmode="lin" valueType="num">
                                      <p:cBhvr>
                                        <p:cTn id="11" dur="249" tmFilter="0, 0; 0.125,0.2665; 0.25,0.4; 0.375,0.465; 0.5,0.5;  0.625,0.535; 0.75,0.6; 0.875,0.7335; 1,1">
                                          <p:stCondLst>
                                            <p:cond delay="993"/>
                                          </p:stCondLst>
                                        </p:cTn>
                                        <p:tgtEl>
                                          <p:spTgt spid="21"/>
                                        </p:tgtEl>
                                        <p:attrNameLst>
                                          <p:attrName>ppt_y</p:attrName>
                                        </p:attrNameLst>
                                      </p:cBhvr>
                                      <p:tavLst>
                                        <p:tav tm="0" fmla="#ppt_y-sin(pi*$)/27">
                                          <p:val>
                                            <p:fltVal val="0"/>
                                          </p:val>
                                        </p:tav>
                                        <p:tav tm="100000">
                                          <p:val>
                                            <p:fltVal val="1"/>
                                          </p:val>
                                        </p:tav>
                                      </p:tavLst>
                                    </p:anim>
                                    <p:anim calcmode="lin" valueType="num">
                                      <p:cBhvr>
                                        <p:cTn id="12" dur="123" tmFilter="0, 0; 0.125,0.2665; 0.25,0.4; 0.375,0.465; 0.5,0.5;  0.625,0.535; 0.75,0.6; 0.875,0.7335; 1,1">
                                          <p:stCondLst>
                                            <p:cond delay="1242"/>
                                          </p:stCondLst>
                                        </p:cTn>
                                        <p:tgtEl>
                                          <p:spTgt spid="21"/>
                                        </p:tgtEl>
                                        <p:attrNameLst>
                                          <p:attrName>ppt_y</p:attrName>
                                        </p:attrNameLst>
                                      </p:cBhvr>
                                      <p:tavLst>
                                        <p:tav tm="0" fmla="#ppt_y-sin(pi*$)/81">
                                          <p:val>
                                            <p:fltVal val="0"/>
                                          </p:val>
                                        </p:tav>
                                        <p:tav tm="100000">
                                          <p:val>
                                            <p:fltVal val="1"/>
                                          </p:val>
                                        </p:tav>
                                      </p:tavLst>
                                    </p:anim>
                                    <p:animScale>
                                      <p:cBhvr>
                                        <p:cTn id="13" dur="19">
                                          <p:stCondLst>
                                            <p:cond delay="487"/>
                                          </p:stCondLst>
                                        </p:cTn>
                                        <p:tgtEl>
                                          <p:spTgt spid="21"/>
                                        </p:tgtEl>
                                      </p:cBhvr>
                                      <p:to x="100000" y="60000"/>
                                    </p:animScale>
                                    <p:animScale>
                                      <p:cBhvr>
                                        <p:cTn id="14" dur="124" decel="50000">
                                          <p:stCondLst>
                                            <p:cond delay="507"/>
                                          </p:stCondLst>
                                        </p:cTn>
                                        <p:tgtEl>
                                          <p:spTgt spid="21"/>
                                        </p:tgtEl>
                                      </p:cBhvr>
                                      <p:to x="100000" y="100000"/>
                                    </p:animScale>
                                    <p:animScale>
                                      <p:cBhvr>
                                        <p:cTn id="15" dur="19">
                                          <p:stCondLst>
                                            <p:cond delay="984"/>
                                          </p:stCondLst>
                                        </p:cTn>
                                        <p:tgtEl>
                                          <p:spTgt spid="21"/>
                                        </p:tgtEl>
                                      </p:cBhvr>
                                      <p:to x="100000" y="80000"/>
                                    </p:animScale>
                                    <p:animScale>
                                      <p:cBhvr>
                                        <p:cTn id="16" dur="124" decel="50000">
                                          <p:stCondLst>
                                            <p:cond delay="1003"/>
                                          </p:stCondLst>
                                        </p:cTn>
                                        <p:tgtEl>
                                          <p:spTgt spid="21"/>
                                        </p:tgtEl>
                                      </p:cBhvr>
                                      <p:to x="100000" y="100000"/>
                                    </p:animScale>
                                    <p:animScale>
                                      <p:cBhvr>
                                        <p:cTn id="17" dur="19">
                                          <p:stCondLst>
                                            <p:cond delay="1231"/>
                                          </p:stCondLst>
                                        </p:cTn>
                                        <p:tgtEl>
                                          <p:spTgt spid="21"/>
                                        </p:tgtEl>
                                      </p:cBhvr>
                                      <p:to x="100000" y="90000"/>
                                    </p:animScale>
                                    <p:animScale>
                                      <p:cBhvr>
                                        <p:cTn id="18" dur="124" decel="50000">
                                          <p:stCondLst>
                                            <p:cond delay="1251"/>
                                          </p:stCondLst>
                                        </p:cTn>
                                        <p:tgtEl>
                                          <p:spTgt spid="21"/>
                                        </p:tgtEl>
                                      </p:cBhvr>
                                      <p:to x="100000" y="100000"/>
                                    </p:animScale>
                                    <p:animScale>
                                      <p:cBhvr>
                                        <p:cTn id="19" dur="19">
                                          <p:stCondLst>
                                            <p:cond delay="1356"/>
                                          </p:stCondLst>
                                        </p:cTn>
                                        <p:tgtEl>
                                          <p:spTgt spid="21"/>
                                        </p:tgtEl>
                                      </p:cBhvr>
                                      <p:to x="100000" y="95000"/>
                                    </p:animScale>
                                    <p:animScale>
                                      <p:cBhvr>
                                        <p:cTn id="20" dur="124" decel="50000">
                                          <p:stCondLst>
                                            <p:cond delay="1376"/>
                                          </p:stCondLst>
                                        </p:cTn>
                                        <p:tgtEl>
                                          <p:spTgt spid="2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內容版面配置區 2"/>
          <p:cNvSpPr txBox="1">
            <a:spLocks/>
          </p:cNvSpPr>
          <p:nvPr/>
        </p:nvSpPr>
        <p:spPr>
          <a:xfrm>
            <a:off x="793896" y="772898"/>
            <a:ext cx="10648950" cy="2997802"/>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endParaRPr lang="en-US" altLang="zh-TW" sz="1600" dirty="0"/>
          </a:p>
          <a:p>
            <a:pPr marL="1795463" indent="0">
              <a:buFont typeface="Arial" panose="020B0604020202020204" pitchFamily="34" charset="0"/>
              <a:buNone/>
            </a:pPr>
            <a:r>
              <a:rPr lang="zh-TW" altLang="en-US" b="1" spc="-100" dirty="0">
                <a:latin typeface="Times New Roman" panose="02020603050405020304" pitchFamily="18" charset="0"/>
                <a:ea typeface="華康儷楷書" panose="03000509000000000000" pitchFamily="65" charset="-120"/>
                <a:cs typeface="Times New Roman" panose="02020603050405020304" pitchFamily="18" charset="0"/>
              </a:rPr>
              <a:t>報  名  日  期：</a:t>
            </a:r>
            <a:r>
              <a:rPr lang="en-US" altLang="zh-TW" b="1" spc="-1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114</a:t>
            </a:r>
            <a:r>
              <a:rPr lang="zh-TW" altLang="en-US" b="1" spc="-100" dirty="0">
                <a:latin typeface="Times New Roman" panose="02020603050405020304" pitchFamily="18" charset="0"/>
                <a:ea typeface="華康儷楷書" panose="03000509000000000000" pitchFamily="65" charset="-120"/>
                <a:cs typeface="Times New Roman" panose="02020603050405020304" pitchFamily="18" charset="0"/>
              </a:rPr>
              <a:t>年</a:t>
            </a:r>
            <a:r>
              <a:rPr lang="en-US" altLang="zh-TW" sz="4000" b="1" spc="-1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12</a:t>
            </a:r>
            <a:r>
              <a:rPr lang="zh-TW" altLang="en-US" b="1" spc="-100" dirty="0">
                <a:latin typeface="Times New Roman" panose="02020603050405020304" pitchFamily="18" charset="0"/>
                <a:ea typeface="華康儷楷書" panose="03000509000000000000" pitchFamily="65" charset="-120"/>
                <a:cs typeface="Times New Roman" panose="02020603050405020304" pitchFamily="18" charset="0"/>
              </a:rPr>
              <a:t>月  </a:t>
            </a:r>
            <a:r>
              <a:rPr lang="en-US" altLang="zh-TW" sz="4000" b="1" spc="-1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5</a:t>
            </a:r>
            <a:r>
              <a:rPr lang="zh-TW" altLang="en-US" b="1" spc="-100" dirty="0">
                <a:latin typeface="Times New Roman" panose="02020603050405020304" pitchFamily="18" charset="0"/>
                <a:ea typeface="華康儷楷書" panose="03000509000000000000" pitchFamily="65" charset="-120"/>
                <a:cs typeface="Times New Roman" panose="02020603050405020304" pitchFamily="18" charset="0"/>
              </a:rPr>
              <a:t>日至</a:t>
            </a:r>
            <a:r>
              <a:rPr lang="en-US" altLang="zh-TW" sz="4000" b="1" spc="-1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12</a:t>
            </a:r>
            <a:r>
              <a:rPr lang="zh-TW" altLang="en-US" b="1" spc="-100" dirty="0">
                <a:latin typeface="Times New Roman" panose="02020603050405020304" pitchFamily="18" charset="0"/>
                <a:ea typeface="華康儷楷書" panose="03000509000000000000" pitchFamily="65" charset="-120"/>
                <a:cs typeface="Times New Roman" panose="02020603050405020304" pitchFamily="18" charset="0"/>
              </a:rPr>
              <a:t>月 </a:t>
            </a:r>
            <a:r>
              <a:rPr lang="en-US" altLang="zh-TW" sz="4000" b="1" spc="-1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17</a:t>
            </a:r>
            <a:r>
              <a:rPr lang="zh-TW" altLang="en-US" b="1" spc="-100" dirty="0">
                <a:latin typeface="Times New Roman" panose="02020603050405020304" pitchFamily="18" charset="0"/>
                <a:ea typeface="華康儷楷書" panose="03000509000000000000" pitchFamily="65" charset="-120"/>
                <a:cs typeface="Times New Roman" panose="02020603050405020304" pitchFamily="18" charset="0"/>
              </a:rPr>
              <a:t>日</a:t>
            </a:r>
            <a:endParaRPr lang="en-US" altLang="zh-TW" b="1" spc="-100" dirty="0">
              <a:latin typeface="Times New Roman" panose="02020603050405020304" pitchFamily="18" charset="0"/>
              <a:ea typeface="華康儷楷書" panose="03000509000000000000" pitchFamily="65" charset="-120"/>
              <a:cs typeface="Times New Roman" panose="02020603050405020304" pitchFamily="18" charset="0"/>
            </a:endParaRPr>
          </a:p>
          <a:p>
            <a:pPr marL="1795463" indent="0">
              <a:buFont typeface="Arial" panose="020B0604020202020204" pitchFamily="34" charset="0"/>
              <a:buNone/>
            </a:pPr>
            <a:r>
              <a:rPr lang="zh-TW" altLang="en-US" b="1" spc="-100" dirty="0">
                <a:latin typeface="Times New Roman" panose="02020603050405020304" pitchFamily="18" charset="0"/>
                <a:ea typeface="華康儷楷書" panose="03000509000000000000" pitchFamily="65" charset="-120"/>
                <a:cs typeface="Times New Roman" panose="02020603050405020304" pitchFamily="18" charset="0"/>
              </a:rPr>
              <a:t>考  試  日  期：</a:t>
            </a:r>
            <a:r>
              <a:rPr lang="en-US" altLang="zh-TW" b="1" spc="-100"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115</a:t>
            </a:r>
            <a:r>
              <a:rPr lang="zh-TW" altLang="en-US" b="1" spc="-100" dirty="0">
                <a:latin typeface="Times New Roman" panose="02020603050405020304" pitchFamily="18" charset="0"/>
                <a:ea typeface="華康儷楷書" panose="03000509000000000000" pitchFamily="65" charset="-120"/>
                <a:cs typeface="Times New Roman" panose="02020603050405020304" pitchFamily="18" charset="0"/>
              </a:rPr>
              <a:t>年  </a:t>
            </a:r>
            <a:r>
              <a:rPr lang="en-US" altLang="zh-TW" sz="4000" b="1" spc="-100"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4</a:t>
            </a:r>
            <a:r>
              <a:rPr lang="zh-TW" altLang="en-US" b="1" spc="-100" dirty="0">
                <a:latin typeface="Times New Roman" panose="02020603050405020304" pitchFamily="18" charset="0"/>
                <a:ea typeface="華康儷楷書" panose="03000509000000000000" pitchFamily="65" charset="-120"/>
                <a:cs typeface="Times New Roman" panose="02020603050405020304" pitchFamily="18" charset="0"/>
              </a:rPr>
              <a:t>月</a:t>
            </a:r>
            <a:r>
              <a:rPr lang="en-US" altLang="zh-TW" sz="4300" b="1" spc="-100"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25</a:t>
            </a:r>
            <a:r>
              <a:rPr lang="zh-TW" altLang="en-US" b="1" spc="-100" dirty="0">
                <a:latin typeface="Times New Roman" panose="02020603050405020304" pitchFamily="18" charset="0"/>
                <a:ea typeface="華康儷楷書" panose="03000509000000000000" pitchFamily="65" charset="-120"/>
                <a:cs typeface="Times New Roman" panose="02020603050405020304" pitchFamily="18" charset="0"/>
              </a:rPr>
              <a:t>日至  </a:t>
            </a:r>
            <a:r>
              <a:rPr lang="en-US" altLang="zh-TW" sz="4300" b="1" spc="-100"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4</a:t>
            </a:r>
            <a:r>
              <a:rPr lang="zh-TW" altLang="en-US" b="1" spc="-100" dirty="0">
                <a:latin typeface="Times New Roman" panose="02020603050405020304" pitchFamily="18" charset="0"/>
                <a:ea typeface="華康儷楷書" panose="03000509000000000000" pitchFamily="65" charset="-120"/>
                <a:cs typeface="Times New Roman" panose="02020603050405020304" pitchFamily="18" charset="0"/>
              </a:rPr>
              <a:t>月 </a:t>
            </a:r>
            <a:r>
              <a:rPr lang="en-US" altLang="zh-TW" sz="4300" b="1" spc="-100"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26</a:t>
            </a:r>
            <a:r>
              <a:rPr lang="zh-TW" altLang="en-US" b="1" spc="-100" dirty="0">
                <a:latin typeface="Times New Roman" panose="02020603050405020304" pitchFamily="18" charset="0"/>
                <a:ea typeface="華康儷楷書" panose="03000509000000000000" pitchFamily="65" charset="-120"/>
                <a:cs typeface="Times New Roman" panose="02020603050405020304" pitchFamily="18" charset="0"/>
              </a:rPr>
              <a:t>日</a:t>
            </a:r>
            <a:endParaRPr lang="en-US" altLang="zh-TW" b="1" spc="-100" dirty="0">
              <a:latin typeface="Times New Roman" panose="02020603050405020304" pitchFamily="18" charset="0"/>
              <a:ea typeface="華康儷楷書" panose="03000509000000000000" pitchFamily="65" charset="-120"/>
              <a:cs typeface="Times New Roman" panose="02020603050405020304" pitchFamily="18" charset="0"/>
            </a:endParaRPr>
          </a:p>
          <a:p>
            <a:pPr marL="1795463" indent="0">
              <a:buFont typeface="Arial" panose="020B0604020202020204" pitchFamily="34" charset="0"/>
              <a:buNone/>
            </a:pPr>
            <a:r>
              <a:rPr lang="zh-TW" altLang="en-US" b="1" spc="-100" dirty="0">
                <a:latin typeface="Times New Roman" panose="02020603050405020304" pitchFamily="18" charset="0"/>
                <a:ea typeface="華康儷楷書" panose="03000509000000000000" pitchFamily="65" charset="-120"/>
                <a:cs typeface="Times New Roman" panose="02020603050405020304" pitchFamily="18" charset="0"/>
              </a:rPr>
              <a:t>統測成績公告與查詢：</a:t>
            </a:r>
            <a:r>
              <a:rPr lang="en-US" altLang="zh-TW" b="1" spc="-1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115</a:t>
            </a:r>
            <a:r>
              <a:rPr lang="zh-TW" altLang="en-US" b="1" spc="-100" dirty="0">
                <a:latin typeface="Times New Roman" panose="02020603050405020304" pitchFamily="18" charset="0"/>
                <a:ea typeface="華康儷楷書" panose="03000509000000000000" pitchFamily="65" charset="-120"/>
                <a:cs typeface="Times New Roman" panose="02020603050405020304" pitchFamily="18" charset="0"/>
              </a:rPr>
              <a:t>年</a:t>
            </a:r>
            <a:r>
              <a:rPr lang="en-US" altLang="zh-TW" sz="4300" b="1" spc="-1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5</a:t>
            </a:r>
            <a:r>
              <a:rPr lang="zh-TW" altLang="en-US" b="1" spc="-100" dirty="0">
                <a:latin typeface="Times New Roman" panose="02020603050405020304" pitchFamily="18" charset="0"/>
                <a:ea typeface="華康儷楷書" panose="03000509000000000000" pitchFamily="65" charset="-120"/>
                <a:cs typeface="Times New Roman" panose="02020603050405020304" pitchFamily="18" charset="0"/>
              </a:rPr>
              <a:t>月</a:t>
            </a:r>
            <a:r>
              <a:rPr lang="en-US" altLang="zh-TW" sz="4300" b="1" spc="-1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14</a:t>
            </a:r>
            <a:r>
              <a:rPr lang="zh-TW" altLang="en-US" b="1" spc="-100" dirty="0">
                <a:latin typeface="Times New Roman" panose="02020603050405020304" pitchFamily="18" charset="0"/>
                <a:ea typeface="華康儷楷書" panose="03000509000000000000" pitchFamily="65" charset="-120"/>
                <a:cs typeface="Times New Roman" panose="02020603050405020304" pitchFamily="18" charset="0"/>
              </a:rPr>
              <a:t>日下午</a:t>
            </a:r>
            <a:r>
              <a:rPr lang="en-US" altLang="zh-TW" b="1" spc="-100" dirty="0">
                <a:latin typeface="Times New Roman" panose="02020603050405020304" pitchFamily="18" charset="0"/>
                <a:ea typeface="華康儷楷書" panose="03000509000000000000" pitchFamily="65" charset="-120"/>
                <a:cs typeface="Times New Roman" panose="02020603050405020304" pitchFamily="18" charset="0"/>
              </a:rPr>
              <a:t>2</a:t>
            </a:r>
            <a:r>
              <a:rPr lang="zh-TW" altLang="en-US" b="1" spc="-100" dirty="0">
                <a:latin typeface="Times New Roman" panose="02020603050405020304" pitchFamily="18" charset="0"/>
                <a:ea typeface="華康儷楷書" panose="03000509000000000000" pitchFamily="65" charset="-120"/>
                <a:cs typeface="Times New Roman" panose="02020603050405020304" pitchFamily="18" charset="0"/>
              </a:rPr>
              <a:t>時</a:t>
            </a:r>
            <a:endParaRPr lang="en-US" altLang="zh-TW" b="1" spc="-100" dirty="0">
              <a:latin typeface="Times New Roman" panose="02020603050405020304" pitchFamily="18" charset="0"/>
              <a:ea typeface="華康儷楷書" panose="03000509000000000000" pitchFamily="65" charset="-120"/>
              <a:cs typeface="Times New Roman" panose="02020603050405020304" pitchFamily="18" charset="0"/>
            </a:endParaRPr>
          </a:p>
          <a:p>
            <a:pPr marL="0" indent="0" algn="ctr">
              <a:lnSpc>
                <a:spcPct val="150000"/>
              </a:lnSpc>
              <a:buFont typeface="Arial" panose="020B0604020202020204" pitchFamily="34" charset="0"/>
              <a:buNone/>
            </a:pPr>
            <a:r>
              <a:rPr lang="en-US" altLang="zh-TW" b="1" spc="-100" dirty="0">
                <a:latin typeface="Times New Roman" panose="02020603050405020304" pitchFamily="18" charset="0"/>
                <a:ea typeface="華康儷楷書" panose="03000509000000000000" pitchFamily="65" charset="-120"/>
                <a:cs typeface="Times New Roman" panose="02020603050405020304" pitchFamily="18" charset="0"/>
              </a:rPr>
              <a:t>115</a:t>
            </a:r>
            <a:r>
              <a:rPr lang="zh-TW" altLang="en-US" b="1" spc="-100" dirty="0">
                <a:latin typeface="Times New Roman" panose="02020603050405020304" pitchFamily="18" charset="0"/>
                <a:ea typeface="華康儷楷書" panose="03000509000000000000" pitchFamily="65" charset="-120"/>
                <a:cs typeface="Times New Roman" panose="02020603050405020304" pitchFamily="18" charset="0"/>
              </a:rPr>
              <a:t>學年度入學測驗考試範圍及大綱，相關資訊已公告於測驗中心網頁</a:t>
            </a:r>
          </a:p>
          <a:p>
            <a:pPr marL="0" indent="0">
              <a:buFont typeface="Arial" panose="020B0604020202020204" pitchFamily="34" charset="0"/>
              <a:buNone/>
            </a:pPr>
            <a:endParaRPr lang="zh-TW" altLang="en-US" dirty="0"/>
          </a:p>
        </p:txBody>
      </p:sp>
      <p:graphicFrame>
        <p:nvGraphicFramePr>
          <p:cNvPr id="19" name="表格 19">
            <a:extLst>
              <a:ext uri="{FF2B5EF4-FFF2-40B4-BE49-F238E27FC236}">
                <a16:creationId xmlns:a16="http://schemas.microsoft.com/office/drawing/2014/main" id="{D3247476-9059-46CB-9794-AAFF2B4F293B}"/>
              </a:ext>
            </a:extLst>
          </p:cNvPr>
          <p:cNvGraphicFramePr>
            <a:graphicFrameLocks noGrp="1"/>
          </p:cNvGraphicFramePr>
          <p:nvPr>
            <p:extLst>
              <p:ext uri="{D42A27DB-BD31-4B8C-83A1-F6EECF244321}">
                <p14:modId xmlns:p14="http://schemas.microsoft.com/office/powerpoint/2010/main" val="1388666925"/>
              </p:ext>
            </p:extLst>
          </p:nvPr>
        </p:nvGraphicFramePr>
        <p:xfrm>
          <a:off x="1306738" y="3625773"/>
          <a:ext cx="9432981" cy="2337761"/>
        </p:xfrm>
        <a:graphic>
          <a:graphicData uri="http://schemas.openxmlformats.org/drawingml/2006/table">
            <a:tbl>
              <a:tblPr firstRow="1" bandRow="1">
                <a:tableStyleId>{5C22544A-7EE6-4342-B048-85BDC9FD1C3A}</a:tableStyleId>
              </a:tblPr>
              <a:tblGrid>
                <a:gridCol w="3144327">
                  <a:extLst>
                    <a:ext uri="{9D8B030D-6E8A-4147-A177-3AD203B41FA5}">
                      <a16:colId xmlns:a16="http://schemas.microsoft.com/office/drawing/2014/main" val="2630535874"/>
                    </a:ext>
                  </a:extLst>
                </a:gridCol>
                <a:gridCol w="3144327">
                  <a:extLst>
                    <a:ext uri="{9D8B030D-6E8A-4147-A177-3AD203B41FA5}">
                      <a16:colId xmlns:a16="http://schemas.microsoft.com/office/drawing/2014/main" val="4119603693"/>
                    </a:ext>
                  </a:extLst>
                </a:gridCol>
                <a:gridCol w="3144327">
                  <a:extLst>
                    <a:ext uri="{9D8B030D-6E8A-4147-A177-3AD203B41FA5}">
                      <a16:colId xmlns:a16="http://schemas.microsoft.com/office/drawing/2014/main" val="2791070688"/>
                    </a:ext>
                  </a:extLst>
                </a:gridCol>
              </a:tblGrid>
              <a:tr h="68811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dirty="0">
                          <a:latin typeface="標楷體" panose="03000509000000000000" pitchFamily="65" charset="-120"/>
                          <a:ea typeface="標楷體" panose="03000509000000000000" pitchFamily="65" charset="-120"/>
                        </a:rPr>
                        <a:t>測驗中心網站</a:t>
                      </a:r>
                    </a:p>
                  </a:txBody>
                  <a:tcPr anchor="ctr">
                    <a:solidFill>
                      <a:srgbClr val="7030A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TW" dirty="0">
                          <a:latin typeface="標楷體" panose="03000509000000000000" pitchFamily="65" charset="-120"/>
                          <a:ea typeface="標楷體" panose="03000509000000000000" pitchFamily="65" charset="-120"/>
                        </a:rPr>
                        <a:t>108</a:t>
                      </a:r>
                      <a:r>
                        <a:rPr lang="zh-TW" altLang="en-US" dirty="0">
                          <a:latin typeface="標楷體" panose="03000509000000000000" pitchFamily="65" charset="-120"/>
                          <a:ea typeface="標楷體" panose="03000509000000000000" pitchFamily="65" charset="-120"/>
                        </a:rPr>
                        <a:t>課綱命題精進</a:t>
                      </a:r>
                    </a:p>
                  </a:txBody>
                  <a:tcPr anchor="ctr">
                    <a:solidFill>
                      <a:srgbClr val="7030A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TW" dirty="0">
                          <a:latin typeface="標楷體" panose="03000509000000000000" pitchFamily="65" charset="-120"/>
                          <a:ea typeface="標楷體" panose="03000509000000000000" pitchFamily="65" charset="-120"/>
                        </a:rPr>
                        <a:t>115</a:t>
                      </a:r>
                      <a:r>
                        <a:rPr lang="zh-TW" altLang="en-US" dirty="0">
                          <a:latin typeface="標楷體" panose="03000509000000000000" pitchFamily="65" charset="-120"/>
                          <a:ea typeface="標楷體" panose="03000509000000000000" pitchFamily="65" charset="-120"/>
                        </a:rPr>
                        <a:t>學年度四技二專考試大綱</a:t>
                      </a:r>
                    </a:p>
                  </a:txBody>
                  <a:tcPr anchor="ctr">
                    <a:solidFill>
                      <a:srgbClr val="7030A0"/>
                    </a:solidFill>
                  </a:tcPr>
                </a:tc>
                <a:extLst>
                  <a:ext uri="{0D108BD9-81ED-4DB2-BD59-A6C34878D82A}">
                    <a16:rowId xmlns:a16="http://schemas.microsoft.com/office/drawing/2014/main" val="193740981"/>
                  </a:ext>
                </a:extLst>
              </a:tr>
              <a:tr h="1649646">
                <a:tc>
                  <a:txBody>
                    <a:bodyPr/>
                    <a:lstStyle/>
                    <a:p>
                      <a:endParaRPr lang="zh-TW" altLang="en-US" dirty="0"/>
                    </a:p>
                  </a:txBody>
                  <a:tcPr/>
                </a:tc>
                <a:tc>
                  <a:txBody>
                    <a:bodyPr/>
                    <a:lstStyle/>
                    <a:p>
                      <a:endParaRPr lang="zh-TW" altLang="en-US" dirty="0"/>
                    </a:p>
                  </a:txBody>
                  <a:tcPr/>
                </a:tc>
                <a:tc>
                  <a:txBody>
                    <a:bodyPr/>
                    <a:lstStyle/>
                    <a:p>
                      <a:endParaRPr lang="zh-TW" altLang="en-US" dirty="0"/>
                    </a:p>
                  </a:txBody>
                  <a:tcPr/>
                </a:tc>
                <a:extLst>
                  <a:ext uri="{0D108BD9-81ED-4DB2-BD59-A6C34878D82A}">
                    <a16:rowId xmlns:a16="http://schemas.microsoft.com/office/drawing/2014/main" val="3847196336"/>
                  </a:ext>
                </a:extLst>
              </a:tr>
            </a:tbl>
          </a:graphicData>
        </a:graphic>
      </p:graphicFrame>
      <p:sp>
        <p:nvSpPr>
          <p:cNvPr id="3" name="內容版面配置區 2"/>
          <p:cNvSpPr>
            <a:spLocks noGrp="1"/>
          </p:cNvSpPr>
          <p:nvPr>
            <p:ph idx="4294967295"/>
          </p:nvPr>
        </p:nvSpPr>
        <p:spPr>
          <a:xfrm>
            <a:off x="729479" y="146144"/>
            <a:ext cx="11011072" cy="543969"/>
          </a:xfrm>
        </p:spPr>
        <p:txBody>
          <a:bodyPr>
            <a:normAutofit lnSpcReduction="10000"/>
          </a:bodyPr>
          <a:lstStyle/>
          <a:p>
            <a:pPr marL="0" indent="0" algn="ctr">
              <a:buNone/>
            </a:pPr>
            <a:r>
              <a:rPr lang="en-US" altLang="zh-TW" sz="3600" b="1" spc="-100" dirty="0">
                <a:latin typeface="Book Antiqua" panose="02040602050305030304" pitchFamily="18" charset="0"/>
                <a:ea typeface="華康儷楷書" panose="03000509000000000000" pitchFamily="65" charset="-120"/>
                <a:cs typeface="+mj-cs"/>
              </a:rPr>
              <a:t>115</a:t>
            </a:r>
            <a:r>
              <a:rPr lang="zh-TW" altLang="en-US" sz="3600" b="1" spc="-100" dirty="0">
                <a:latin typeface="Book Antiqua" panose="02040602050305030304" pitchFamily="18" charset="0"/>
                <a:ea typeface="華康儷楷書" panose="03000509000000000000" pitchFamily="65" charset="-120"/>
                <a:cs typeface="+mj-cs"/>
              </a:rPr>
              <a:t>學年度四技二專統一入學測驗考試</a:t>
            </a:r>
            <a:endParaRPr lang="en-US" altLang="zh-TW" b="1" spc="-100" dirty="0">
              <a:latin typeface="Book Antiqua" panose="02040602050305030304" pitchFamily="18" charset="0"/>
              <a:ea typeface="華康儷楷書" panose="03000509000000000000" pitchFamily="65" charset="-120"/>
              <a:cs typeface="+mj-cs"/>
            </a:endParaRPr>
          </a:p>
          <a:p>
            <a:pPr marL="0" indent="0" algn="ctr">
              <a:buNone/>
            </a:pPr>
            <a:endParaRPr lang="en-US" altLang="zh-TW" sz="1600" dirty="0"/>
          </a:p>
          <a:p>
            <a:pPr marL="0" indent="0">
              <a:buNone/>
            </a:pPr>
            <a:endParaRPr lang="zh-TW" altLang="en-US" dirty="0"/>
          </a:p>
        </p:txBody>
      </p:sp>
      <p:sp>
        <p:nvSpPr>
          <p:cNvPr id="4" name="投影片編號版面配置區 3"/>
          <p:cNvSpPr>
            <a:spLocks noGrp="1"/>
          </p:cNvSpPr>
          <p:nvPr>
            <p:ph type="sldNum" sz="quarter" idx="12"/>
          </p:nvPr>
        </p:nvSpPr>
        <p:spPr/>
        <p:txBody>
          <a:bodyPr/>
          <a:lstStyle/>
          <a:p>
            <a:fld id="{BFD9D296-0923-4B30-8558-81C121D8C7E7}" type="slidenum">
              <a:rPr lang="zh-TW" altLang="en-US" smtClean="0"/>
              <a:pPr/>
              <a:t>2</a:t>
            </a:fld>
            <a:endParaRPr lang="zh-TW" altLang="en-US" dirty="0"/>
          </a:p>
        </p:txBody>
      </p:sp>
      <p:sp>
        <p:nvSpPr>
          <p:cNvPr id="17" name="文字方塊 16"/>
          <p:cNvSpPr txBox="1"/>
          <p:nvPr/>
        </p:nvSpPr>
        <p:spPr>
          <a:xfrm>
            <a:off x="1306738" y="5972888"/>
            <a:ext cx="10136108" cy="338554"/>
          </a:xfrm>
          <a:prstGeom prst="rect">
            <a:avLst/>
          </a:prstGeom>
          <a:noFill/>
        </p:spPr>
        <p:txBody>
          <a:bodyPr wrap="none" rtlCol="0">
            <a:spAutoFit/>
          </a:bodyPr>
          <a:lstStyle/>
          <a:p>
            <a:r>
              <a:rPr lang="zh-TW" altLang="en-US" sz="1600" dirty="0">
                <a:latin typeface="標楷體" panose="03000509000000000000" pitchFamily="65" charset="-120"/>
                <a:ea typeface="標楷體" panose="03000509000000000000" pitchFamily="65" charset="-120"/>
              </a:rPr>
              <a:t>財團法人技專校院入學測驗中心 電話：</a:t>
            </a:r>
            <a:r>
              <a:rPr lang="en-US" altLang="zh-TW" sz="1600" dirty="0">
                <a:latin typeface="標楷體" panose="03000509000000000000" pitchFamily="65" charset="-120"/>
                <a:ea typeface="標楷體" panose="03000509000000000000" pitchFamily="65" charset="-120"/>
              </a:rPr>
              <a:t>05-237-9000</a:t>
            </a:r>
            <a:r>
              <a:rPr lang="zh-TW" altLang="en-US" sz="1600" dirty="0">
                <a:latin typeface="標楷體" panose="03000509000000000000" pitchFamily="65" charset="-120"/>
                <a:ea typeface="標楷體" panose="03000509000000000000" pitchFamily="65" charset="-120"/>
              </a:rPr>
              <a:t>轉</a:t>
            </a:r>
            <a:r>
              <a:rPr lang="en-US" altLang="zh-TW" sz="1600" dirty="0">
                <a:latin typeface="標楷體" panose="03000509000000000000" pitchFamily="65" charset="-120"/>
                <a:ea typeface="標楷體" panose="03000509000000000000" pitchFamily="65" charset="-120"/>
              </a:rPr>
              <a:t>300</a:t>
            </a:r>
            <a:r>
              <a:rPr lang="zh-TW" altLang="en-US" sz="1600" dirty="0">
                <a:latin typeface="標楷體" panose="03000509000000000000" pitchFamily="65" charset="-120"/>
                <a:ea typeface="標楷體" panose="03000509000000000000" pitchFamily="65" charset="-120"/>
              </a:rPr>
              <a:t>、</a:t>
            </a:r>
            <a:r>
              <a:rPr lang="en-US" altLang="zh-TW" sz="1600" dirty="0">
                <a:latin typeface="標楷體" panose="03000509000000000000" pitchFamily="65" charset="-120"/>
                <a:ea typeface="標楷體" panose="03000509000000000000" pitchFamily="65" charset="-120"/>
              </a:rPr>
              <a:t>600 </a:t>
            </a:r>
            <a:r>
              <a:rPr lang="zh-TW" altLang="en-US" sz="1600" dirty="0">
                <a:latin typeface="標楷體" panose="03000509000000000000" pitchFamily="65" charset="-120"/>
                <a:ea typeface="標楷體" panose="03000509000000000000" pitchFamily="65" charset="-120"/>
              </a:rPr>
              <a:t>地址：</a:t>
            </a:r>
            <a:r>
              <a:rPr lang="en-US" altLang="zh-TW" sz="1600" dirty="0">
                <a:latin typeface="標楷體" panose="03000509000000000000" pitchFamily="65" charset="-120"/>
                <a:ea typeface="標楷體" panose="03000509000000000000" pitchFamily="65" charset="-120"/>
              </a:rPr>
              <a:t>640303</a:t>
            </a:r>
            <a:r>
              <a:rPr lang="zh-TW" altLang="en-US" sz="1600" dirty="0">
                <a:latin typeface="標楷體" panose="03000509000000000000" pitchFamily="65" charset="-120"/>
                <a:ea typeface="標楷體" panose="03000509000000000000" pitchFamily="65" charset="-120"/>
              </a:rPr>
              <a:t>雲林縣斗六市大學路</a:t>
            </a:r>
            <a:r>
              <a:rPr lang="en-US" altLang="zh-TW" sz="1600" dirty="0">
                <a:latin typeface="標楷體" panose="03000509000000000000" pitchFamily="65" charset="-120"/>
                <a:ea typeface="標楷體" panose="03000509000000000000" pitchFamily="65" charset="-120"/>
              </a:rPr>
              <a:t>3</a:t>
            </a:r>
            <a:r>
              <a:rPr lang="zh-TW" altLang="en-US" sz="1600" dirty="0">
                <a:latin typeface="標楷體" panose="03000509000000000000" pitchFamily="65" charset="-120"/>
                <a:ea typeface="標楷體" panose="03000509000000000000" pitchFamily="65" charset="-120"/>
              </a:rPr>
              <a:t>段</a:t>
            </a:r>
            <a:r>
              <a:rPr lang="en-US" altLang="zh-TW" sz="1600" dirty="0">
                <a:latin typeface="標楷體" panose="03000509000000000000" pitchFamily="65" charset="-120"/>
                <a:ea typeface="標楷體" panose="03000509000000000000" pitchFamily="65" charset="-120"/>
              </a:rPr>
              <a:t>123-5</a:t>
            </a:r>
            <a:r>
              <a:rPr lang="zh-TW" altLang="en-US" sz="1600" dirty="0">
                <a:latin typeface="標楷體" panose="03000509000000000000" pitchFamily="65" charset="-120"/>
                <a:ea typeface="標楷體" panose="03000509000000000000" pitchFamily="65" charset="-120"/>
              </a:rPr>
              <a:t>號</a:t>
            </a:r>
          </a:p>
        </p:txBody>
      </p:sp>
      <p:pic>
        <p:nvPicPr>
          <p:cNvPr id="6" name="圖片 5">
            <a:extLst>
              <a:ext uri="{FF2B5EF4-FFF2-40B4-BE49-F238E27FC236}">
                <a16:creationId xmlns:a16="http://schemas.microsoft.com/office/drawing/2014/main" id="{04C5FED4-B64D-471B-8C5C-616655709E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04093" y="4480775"/>
            <a:ext cx="1363384" cy="1363384"/>
          </a:xfrm>
          <a:prstGeom prst="rect">
            <a:avLst/>
          </a:prstGeom>
        </p:spPr>
      </p:pic>
      <p:pic>
        <p:nvPicPr>
          <p:cNvPr id="8" name="圖片 7">
            <a:extLst>
              <a:ext uri="{FF2B5EF4-FFF2-40B4-BE49-F238E27FC236}">
                <a16:creationId xmlns:a16="http://schemas.microsoft.com/office/drawing/2014/main" id="{CAB04A57-69BD-405C-A448-82ED1EA02D4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18378" y="4431361"/>
            <a:ext cx="1409700" cy="1409700"/>
          </a:xfrm>
          <a:prstGeom prst="rect">
            <a:avLst/>
          </a:prstGeom>
        </p:spPr>
      </p:pic>
      <p:pic>
        <p:nvPicPr>
          <p:cNvPr id="10" name="圖片 9" descr="一張含有 樣式, 像素, 設計 的圖片&#10;&#10;AI 產生的內容可能不正確。">
            <a:extLst>
              <a:ext uri="{FF2B5EF4-FFF2-40B4-BE49-F238E27FC236}">
                <a16:creationId xmlns:a16="http://schemas.microsoft.com/office/drawing/2014/main" id="{D1DF4490-A298-7161-9BC1-3C382C89B1F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37279" y="4431164"/>
            <a:ext cx="1409897" cy="1409897"/>
          </a:xfrm>
          <a:prstGeom prst="rect">
            <a:avLst/>
          </a:prstGeom>
        </p:spPr>
      </p:pic>
    </p:spTree>
    <p:extLst>
      <p:ext uri="{BB962C8B-B14F-4D97-AF65-F5344CB8AC3E}">
        <p14:creationId xmlns:p14="http://schemas.microsoft.com/office/powerpoint/2010/main" val="9948325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ChangeArrowheads="1"/>
          </p:cNvSpPr>
          <p:nvPr/>
        </p:nvSpPr>
        <p:spPr bwMode="auto">
          <a:xfrm>
            <a:off x="1"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TW" altLang="en-US"/>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2040" y="768534"/>
            <a:ext cx="10098148" cy="55175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0" name="圓角矩形 19"/>
          <p:cNvSpPr/>
          <p:nvPr/>
        </p:nvSpPr>
        <p:spPr>
          <a:xfrm>
            <a:off x="8171627" y="5774580"/>
            <a:ext cx="672075" cy="297554"/>
          </a:xfrm>
          <a:prstGeom prst="roundRect">
            <a:avLst/>
          </a:prstGeom>
          <a:solidFill>
            <a:srgbClr val="006600"/>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altLang="zh-TW" sz="2200" b="1" dirty="0">
                <a:latin typeface="Book Antiqua" panose="02040602050305030304" pitchFamily="18" charset="0"/>
              </a:rPr>
              <a:t>10</a:t>
            </a:r>
            <a:r>
              <a:rPr lang="zh-TW" altLang="en-US" sz="1200" dirty="0">
                <a:latin typeface="華康儷楷書" panose="03000509000000000000" pitchFamily="65" charset="-120"/>
                <a:ea typeface="華康儷楷書" panose="03000509000000000000" pitchFamily="65" charset="-120"/>
              </a:rPr>
              <a:t>件</a:t>
            </a:r>
          </a:p>
        </p:txBody>
      </p:sp>
      <p:sp>
        <p:nvSpPr>
          <p:cNvPr id="22" name="矩形 21"/>
          <p:cNvSpPr/>
          <p:nvPr/>
        </p:nvSpPr>
        <p:spPr>
          <a:xfrm>
            <a:off x="1" y="166693"/>
            <a:ext cx="12192000" cy="480131"/>
          </a:xfrm>
          <a:prstGeom prst="rect">
            <a:avLst/>
          </a:prstGeom>
          <a:noFill/>
        </p:spPr>
        <p:txBody>
          <a:bodyPr vert="horz" lIns="91440" tIns="45720" rIns="91440" bIns="45720" rtlCol="0" anchor="ctr">
            <a:normAutofit/>
          </a:bodyPr>
          <a:lstStyle/>
          <a:p>
            <a:pPr marL="457200" indent="-457200" algn="ctr">
              <a:lnSpc>
                <a:spcPct val="90000"/>
              </a:lnSpc>
              <a:spcBef>
                <a:spcPct val="0"/>
              </a:spcBef>
              <a:buFont typeface="Wingdings" panose="05000000000000000000" pitchFamily="2" charset="2"/>
              <a:buChar char="u"/>
            </a:pPr>
            <a:r>
              <a:rPr lang="en-US" altLang="zh-TW" sz="2800" b="1" spc="-100" dirty="0">
                <a:latin typeface="Book Antiqua" panose="02040602050305030304" pitchFamily="18" charset="0"/>
                <a:ea typeface="華康儷楷書" panose="03000509000000000000" pitchFamily="65" charset="-120"/>
                <a:cs typeface="+mj-cs"/>
              </a:rPr>
              <a:t>115</a:t>
            </a:r>
            <a:r>
              <a:rPr lang="zh-TW" altLang="en-US" sz="2800" b="1" spc="-100" dirty="0">
                <a:latin typeface="Book Antiqua" panose="02040602050305030304" pitchFamily="18" charset="0"/>
                <a:ea typeface="華康儷楷書" panose="03000509000000000000" pitchFamily="65" charset="-120"/>
                <a:cs typeface="+mj-cs"/>
              </a:rPr>
              <a:t>學年度招生科技校院採計</a:t>
            </a:r>
            <a:r>
              <a:rPr lang="zh-TW" altLang="zh-TW" sz="2800" b="1" spc="-100" dirty="0">
                <a:latin typeface="Book Antiqua" panose="02040602050305030304" pitchFamily="18" charset="0"/>
                <a:ea typeface="華康儷楷書" panose="03000509000000000000" pitchFamily="65" charset="-120"/>
                <a:cs typeface="+mj-cs"/>
              </a:rPr>
              <a:t>學習歷程檔案</a:t>
            </a:r>
            <a:r>
              <a:rPr lang="en-US" altLang="zh-TW" sz="2800" b="1" spc="-100" dirty="0">
                <a:latin typeface="Book Antiqua" panose="02040602050305030304" pitchFamily="18" charset="0"/>
                <a:ea typeface="華康儷楷書" panose="03000509000000000000" pitchFamily="65" charset="-120"/>
              </a:rPr>
              <a:t>EP</a:t>
            </a:r>
            <a:r>
              <a:rPr lang="zh-TW" altLang="en-US" sz="2800" b="1" spc="-100" dirty="0">
                <a:latin typeface="Book Antiqua" panose="02040602050305030304" pitchFamily="18" charset="0"/>
                <a:ea typeface="華康儷楷書" panose="03000509000000000000" pitchFamily="65" charset="-120"/>
                <a:cs typeface="+mj-cs"/>
              </a:rPr>
              <a:t>項目</a:t>
            </a:r>
            <a:r>
              <a:rPr lang="zh-TW" altLang="zh-TW" sz="2800" b="1" spc="-100" dirty="0">
                <a:solidFill>
                  <a:srgbClr val="FF0000"/>
                </a:solidFill>
                <a:latin typeface="Book Antiqua" panose="02040602050305030304" pitchFamily="18" charset="0"/>
                <a:ea typeface="華康儷楷書" panose="03000509000000000000" pitchFamily="65" charset="-120"/>
                <a:cs typeface="+mj-cs"/>
              </a:rPr>
              <a:t>件數</a:t>
            </a:r>
            <a:r>
              <a:rPr lang="zh-TW" altLang="en-US" sz="2800" b="1" spc="-100" dirty="0">
                <a:solidFill>
                  <a:srgbClr val="FF0000"/>
                </a:solidFill>
                <a:latin typeface="Book Antiqua" panose="02040602050305030304" pitchFamily="18" charset="0"/>
                <a:ea typeface="華康儷楷書" panose="03000509000000000000" pitchFamily="65" charset="-120"/>
                <a:cs typeface="+mj-cs"/>
              </a:rPr>
              <a:t>上限</a:t>
            </a:r>
          </a:p>
        </p:txBody>
      </p:sp>
      <p:sp>
        <p:nvSpPr>
          <p:cNvPr id="28" name="矩形 27"/>
          <p:cNvSpPr/>
          <p:nvPr/>
        </p:nvSpPr>
        <p:spPr>
          <a:xfrm>
            <a:off x="1889598" y="6185042"/>
            <a:ext cx="1530401" cy="400110"/>
          </a:xfrm>
          <a:prstGeom prst="rect">
            <a:avLst/>
          </a:prstGeom>
          <a:noFill/>
        </p:spPr>
        <p:txBody>
          <a:bodyPr wrap="none" lIns="72000" tIns="0" rIns="72000" bIns="0">
            <a:spAutoFit/>
          </a:bodyPr>
          <a:lstStyle/>
          <a:p>
            <a:pPr algn="ctr"/>
            <a:r>
              <a:rPr lang="zh-TW" altLang="en-US" sz="2600" b="1" spc="100" dirty="0">
                <a:solidFill>
                  <a:schemeClr val="bg1"/>
                </a:solidFill>
                <a:latin typeface="華康儷楷書" panose="03000509000000000000" pitchFamily="65" charset="-120"/>
                <a:ea typeface="華康儷楷書" panose="03000509000000000000" pitchFamily="65" charset="-120"/>
              </a:rPr>
              <a:t>四技申請</a:t>
            </a:r>
          </a:p>
        </p:txBody>
      </p:sp>
      <p:sp>
        <p:nvSpPr>
          <p:cNvPr id="2" name="矩形 1"/>
          <p:cNvSpPr/>
          <p:nvPr/>
        </p:nvSpPr>
        <p:spPr>
          <a:xfrm>
            <a:off x="4998720" y="2799883"/>
            <a:ext cx="2004060" cy="1352219"/>
          </a:xfrm>
          <a:prstGeom prst="rect">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1" name="矩形 20"/>
          <p:cNvSpPr/>
          <p:nvPr/>
        </p:nvSpPr>
        <p:spPr>
          <a:xfrm>
            <a:off x="4998720" y="4251162"/>
            <a:ext cx="2004060" cy="1063321"/>
          </a:xfrm>
          <a:prstGeom prst="rect">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5" name="矩形 24"/>
          <p:cNvSpPr/>
          <p:nvPr/>
        </p:nvSpPr>
        <p:spPr>
          <a:xfrm>
            <a:off x="9105901" y="2799883"/>
            <a:ext cx="2130510" cy="1971111"/>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0" name="矩形 29"/>
          <p:cNvSpPr/>
          <p:nvPr/>
        </p:nvSpPr>
        <p:spPr>
          <a:xfrm>
            <a:off x="9105901" y="4872589"/>
            <a:ext cx="2130510" cy="769553"/>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 name="矩形 2"/>
          <p:cNvSpPr/>
          <p:nvPr/>
        </p:nvSpPr>
        <p:spPr>
          <a:xfrm>
            <a:off x="2945609" y="4828542"/>
            <a:ext cx="1988700" cy="595923"/>
          </a:xfrm>
          <a:prstGeom prst="rect">
            <a:avLst/>
          </a:prstGeom>
          <a:solidFill>
            <a:schemeClr val="bg1"/>
          </a:solidFill>
        </p:spPr>
        <p:txBody>
          <a:bodyPr wrap="square" lIns="0" tIns="36000" rIns="0" bIns="36000">
            <a:spAutoFit/>
          </a:bodyPr>
          <a:lstStyle/>
          <a:p>
            <a:r>
              <a:rPr lang="zh-TW" altLang="en-US" sz="1700" b="1" dirty="0">
                <a:latin typeface="華康儷楷書" panose="03000509000000000000" pitchFamily="65" charset="-120"/>
                <a:ea typeface="華康儷楷書" panose="03000509000000000000" pitchFamily="65" charset="-120"/>
              </a:rPr>
              <a:t>具學分數之課程實作</a:t>
            </a:r>
            <a:br>
              <a:rPr lang="en-US" altLang="zh-TW" sz="1700" b="1" dirty="0">
                <a:latin typeface="華康儷楷書" panose="03000509000000000000" pitchFamily="65" charset="-120"/>
                <a:ea typeface="華康儷楷書" panose="03000509000000000000" pitchFamily="65" charset="-120"/>
              </a:rPr>
            </a:br>
            <a:r>
              <a:rPr lang="zh-TW" altLang="en-US" sz="1700" b="1" dirty="0">
                <a:latin typeface="華康儷楷書" panose="03000509000000000000" pitchFamily="65" charset="-120"/>
                <a:ea typeface="華康儷楷書" panose="03000509000000000000" pitchFamily="65" charset="-120"/>
              </a:rPr>
              <a:t>、作品或書面報告</a:t>
            </a:r>
            <a:endParaRPr lang="zh-TW" altLang="en-US" sz="1700" dirty="0"/>
          </a:p>
        </p:txBody>
      </p:sp>
      <p:pic>
        <p:nvPicPr>
          <p:cNvPr id="102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842685" y="4388442"/>
            <a:ext cx="351127" cy="334651"/>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853469" y="5248979"/>
            <a:ext cx="351127" cy="334651"/>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3" name="五角星形 32"/>
          <p:cNvSpPr/>
          <p:nvPr/>
        </p:nvSpPr>
        <p:spPr>
          <a:xfrm>
            <a:off x="2787926" y="1374910"/>
            <a:ext cx="341971" cy="341971"/>
          </a:xfrm>
          <a:prstGeom prst="star5">
            <a:avLst/>
          </a:prstGeom>
          <a:solidFill>
            <a:srgbClr val="FF0000"/>
          </a:solid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1400" b="1" dirty="0">
                <a:solidFill>
                  <a:schemeClr val="bg1"/>
                </a:solidFill>
              </a:rPr>
              <a:t>B</a:t>
            </a:r>
            <a:endParaRPr lang="zh-TW" altLang="en-US" sz="1400" b="1" dirty="0">
              <a:solidFill>
                <a:schemeClr val="bg1"/>
              </a:solidFill>
            </a:endParaRPr>
          </a:p>
        </p:txBody>
      </p:sp>
      <p:sp>
        <p:nvSpPr>
          <p:cNvPr id="34" name="五角星形 33"/>
          <p:cNvSpPr/>
          <p:nvPr/>
        </p:nvSpPr>
        <p:spPr>
          <a:xfrm>
            <a:off x="5243245" y="1767747"/>
            <a:ext cx="341971" cy="341971"/>
          </a:xfrm>
          <a:prstGeom prst="star5">
            <a:avLst/>
          </a:prstGeom>
          <a:solidFill>
            <a:schemeClr val="tx1">
              <a:lumMod val="75000"/>
              <a:lumOff val="25000"/>
            </a:schemeClr>
          </a:solid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1400" b="1" dirty="0">
                <a:solidFill>
                  <a:schemeClr val="bg1"/>
                </a:solidFill>
              </a:rPr>
              <a:t>A</a:t>
            </a:r>
            <a:endParaRPr lang="zh-TW" altLang="en-US" sz="1400" b="1" dirty="0">
              <a:solidFill>
                <a:schemeClr val="bg1"/>
              </a:solidFill>
            </a:endParaRPr>
          </a:p>
        </p:txBody>
      </p:sp>
      <p:sp>
        <p:nvSpPr>
          <p:cNvPr id="35" name="五角星形 34"/>
          <p:cNvSpPr/>
          <p:nvPr/>
        </p:nvSpPr>
        <p:spPr>
          <a:xfrm>
            <a:off x="7293026" y="1374910"/>
            <a:ext cx="341971" cy="341971"/>
          </a:xfrm>
          <a:prstGeom prst="star5">
            <a:avLst/>
          </a:prstGeom>
          <a:solidFill>
            <a:srgbClr val="FF0000"/>
          </a:solid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1400" b="1" dirty="0">
                <a:solidFill>
                  <a:schemeClr val="bg1"/>
                </a:solidFill>
              </a:rPr>
              <a:t>C</a:t>
            </a:r>
            <a:endParaRPr lang="zh-TW" altLang="en-US" sz="1400" b="1" dirty="0">
              <a:solidFill>
                <a:schemeClr val="bg1"/>
              </a:solidFill>
            </a:endParaRPr>
          </a:p>
        </p:txBody>
      </p:sp>
      <p:sp>
        <p:nvSpPr>
          <p:cNvPr id="16" name="投影片編號版面配置區 15"/>
          <p:cNvSpPr>
            <a:spLocks noGrp="1"/>
          </p:cNvSpPr>
          <p:nvPr>
            <p:ph type="sldNum" sz="quarter" idx="12"/>
          </p:nvPr>
        </p:nvSpPr>
        <p:spPr/>
        <p:txBody>
          <a:bodyPr/>
          <a:lstStyle/>
          <a:p>
            <a:fld id="{BFD9D296-0923-4B30-8558-81C121D8C7E7}" type="slidenum">
              <a:rPr lang="zh-TW" altLang="en-US" smtClean="0"/>
              <a:pPr/>
              <a:t>3</a:t>
            </a:fld>
            <a:endParaRPr lang="zh-TW" altLang="en-US" dirty="0"/>
          </a:p>
        </p:txBody>
      </p:sp>
      <p:sp>
        <p:nvSpPr>
          <p:cNvPr id="32" name="矩形 31"/>
          <p:cNvSpPr/>
          <p:nvPr/>
        </p:nvSpPr>
        <p:spPr>
          <a:xfrm>
            <a:off x="1325782" y="3009753"/>
            <a:ext cx="1313180" cy="430887"/>
          </a:xfrm>
          <a:prstGeom prst="rect">
            <a:avLst/>
          </a:prstGeom>
          <a:solidFill>
            <a:srgbClr val="0000FF"/>
          </a:solidFill>
        </p:spPr>
        <p:txBody>
          <a:bodyPr wrap="none">
            <a:spAutoFit/>
          </a:bodyPr>
          <a:lstStyle/>
          <a:p>
            <a:pPr algn="ctr"/>
            <a:r>
              <a:rPr lang="zh-TW" altLang="en-US" sz="2200" b="1" dirty="0">
                <a:solidFill>
                  <a:schemeClr val="bg1"/>
                </a:solidFill>
                <a:latin typeface="華康儷楷書" panose="03000509000000000000" pitchFamily="65" charset="-120"/>
                <a:ea typeface="華康儷楷書" panose="03000509000000000000" pitchFamily="65" charset="-120"/>
              </a:rPr>
              <a:t>甄選入學</a:t>
            </a:r>
          </a:p>
        </p:txBody>
      </p:sp>
      <p:sp>
        <p:nvSpPr>
          <p:cNvPr id="37" name="矩形 36"/>
          <p:cNvSpPr/>
          <p:nvPr/>
        </p:nvSpPr>
        <p:spPr>
          <a:xfrm>
            <a:off x="1325782" y="3527308"/>
            <a:ext cx="1313180" cy="430887"/>
          </a:xfrm>
          <a:prstGeom prst="rect">
            <a:avLst/>
          </a:prstGeom>
          <a:solidFill>
            <a:srgbClr val="0000FF"/>
          </a:solidFill>
        </p:spPr>
        <p:txBody>
          <a:bodyPr wrap="none">
            <a:spAutoFit/>
          </a:bodyPr>
          <a:lstStyle/>
          <a:p>
            <a:pPr algn="ctr"/>
            <a:r>
              <a:rPr lang="zh-TW" altLang="en-US" sz="2200" b="1" dirty="0">
                <a:solidFill>
                  <a:schemeClr val="bg1"/>
                </a:solidFill>
                <a:latin typeface="華康儷楷書" panose="03000509000000000000" pitchFamily="65" charset="-120"/>
                <a:ea typeface="華康儷楷書" panose="03000509000000000000" pitchFamily="65" charset="-120"/>
              </a:rPr>
              <a:t>技優甄審</a:t>
            </a:r>
          </a:p>
        </p:txBody>
      </p:sp>
      <p:sp>
        <p:nvSpPr>
          <p:cNvPr id="38" name="矩形 37"/>
          <p:cNvSpPr/>
          <p:nvPr/>
        </p:nvSpPr>
        <p:spPr>
          <a:xfrm>
            <a:off x="1325782" y="4972489"/>
            <a:ext cx="1313181" cy="430887"/>
          </a:xfrm>
          <a:prstGeom prst="rect">
            <a:avLst/>
          </a:prstGeom>
          <a:solidFill>
            <a:srgbClr val="008000"/>
          </a:solidFill>
        </p:spPr>
        <p:txBody>
          <a:bodyPr wrap="none">
            <a:spAutoFit/>
          </a:bodyPr>
          <a:lstStyle/>
          <a:p>
            <a:pPr algn="ctr"/>
            <a:r>
              <a:rPr lang="zh-TW" altLang="en-US" sz="2200" b="1" dirty="0">
                <a:solidFill>
                  <a:schemeClr val="bg1"/>
                </a:solidFill>
                <a:latin typeface="華康儷楷書" panose="03000509000000000000" pitchFamily="65" charset="-120"/>
                <a:ea typeface="華康儷楷書" panose="03000509000000000000" pitchFamily="65" charset="-120"/>
              </a:rPr>
              <a:t>四技申請</a:t>
            </a:r>
          </a:p>
        </p:txBody>
      </p:sp>
      <p:cxnSp>
        <p:nvCxnSpPr>
          <p:cNvPr id="18" name="直線接點 17"/>
          <p:cNvCxnSpPr/>
          <p:nvPr/>
        </p:nvCxnSpPr>
        <p:spPr>
          <a:xfrm>
            <a:off x="1268632" y="4782822"/>
            <a:ext cx="3730088" cy="0"/>
          </a:xfrm>
          <a:prstGeom prst="line">
            <a:avLst/>
          </a:prstGeom>
          <a:ln w="28575">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4" name="矩形 3"/>
          <p:cNvSpPr/>
          <p:nvPr/>
        </p:nvSpPr>
        <p:spPr>
          <a:xfrm>
            <a:off x="9171133" y="1455576"/>
            <a:ext cx="1978949" cy="696408"/>
          </a:xfrm>
          <a:prstGeom prst="rect">
            <a:avLst/>
          </a:prstGeom>
          <a:solidFill>
            <a:schemeClr val="accent4">
              <a:lumMod val="20000"/>
              <a:lumOff val="80000"/>
            </a:schemeClr>
          </a:solidFill>
          <a:ln>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1" name="矩形 40"/>
          <p:cNvSpPr/>
          <p:nvPr/>
        </p:nvSpPr>
        <p:spPr>
          <a:xfrm>
            <a:off x="9376114" y="1882358"/>
            <a:ext cx="595035" cy="307776"/>
          </a:xfrm>
          <a:prstGeom prst="rect">
            <a:avLst/>
          </a:prstGeom>
          <a:solidFill>
            <a:schemeClr val="accent4">
              <a:lumMod val="20000"/>
              <a:lumOff val="80000"/>
            </a:schemeClr>
          </a:solidFill>
        </p:spPr>
        <p:txBody>
          <a:bodyPr wrap="none" lIns="91440" tIns="45720" rIns="91440" bIns="45720">
            <a:spAutoFit/>
          </a:bodyPr>
          <a:lstStyle/>
          <a:p>
            <a:r>
              <a:rPr lang="zh-TW" altLang="en-US" sz="1600" b="1" cap="none" spc="0" dirty="0">
                <a:ln w="0"/>
                <a:solidFill>
                  <a:schemeClr val="tx1"/>
                </a:solidFill>
                <a:effectLst>
                  <a:outerShdw blurRad="38100" dist="19050" dir="2700000" algn="tl" rotWithShape="0">
                    <a:schemeClr val="dk1">
                      <a:alpha val="40000"/>
                    </a:schemeClr>
                  </a:outerShdw>
                </a:effectLst>
                <a:latin typeface="Book Antiqua" panose="02040602050305030304" pitchFamily="18" charset="0"/>
                <a:ea typeface="華康儷楷書" panose="03000509000000000000" pitchFamily="65" charset="-120"/>
              </a:rPr>
              <a:t>其他</a:t>
            </a:r>
          </a:p>
        </p:txBody>
      </p:sp>
      <p:sp>
        <p:nvSpPr>
          <p:cNvPr id="43" name="矩形 42"/>
          <p:cNvSpPr/>
          <p:nvPr/>
        </p:nvSpPr>
        <p:spPr>
          <a:xfrm>
            <a:off x="9376114" y="1637574"/>
            <a:ext cx="1826141" cy="307776"/>
          </a:xfrm>
          <a:prstGeom prst="rect">
            <a:avLst/>
          </a:prstGeom>
          <a:solidFill>
            <a:schemeClr val="accent4">
              <a:lumMod val="20000"/>
              <a:lumOff val="80000"/>
            </a:schemeClr>
          </a:solidFill>
        </p:spPr>
        <p:txBody>
          <a:bodyPr wrap="none" lIns="91440" tIns="45720" rIns="91440" bIns="45720">
            <a:spAutoFit/>
          </a:bodyPr>
          <a:lstStyle/>
          <a:p>
            <a:r>
              <a:rPr lang="zh-TW" altLang="en-US" sz="1600" b="1" cap="none" spc="0" dirty="0">
                <a:ln w="0"/>
                <a:solidFill>
                  <a:schemeClr val="tx1"/>
                </a:solidFill>
                <a:effectLst>
                  <a:outerShdw blurRad="38100" dist="19050" dir="2700000" algn="tl" rotWithShape="0">
                    <a:schemeClr val="dk1">
                      <a:alpha val="40000"/>
                    </a:schemeClr>
                  </a:outerShdw>
                </a:effectLst>
                <a:latin typeface="Book Antiqua" panose="02040602050305030304" pitchFamily="18" charset="0"/>
                <a:ea typeface="華康儷楷書" panose="03000509000000000000" pitchFamily="65" charset="-120"/>
              </a:rPr>
              <a:t>多元表現綜整心得</a:t>
            </a:r>
          </a:p>
        </p:txBody>
      </p:sp>
      <p:sp>
        <p:nvSpPr>
          <p:cNvPr id="44" name="矩形 43"/>
          <p:cNvSpPr/>
          <p:nvPr/>
        </p:nvSpPr>
        <p:spPr>
          <a:xfrm>
            <a:off x="9376114" y="1392790"/>
            <a:ext cx="1415772" cy="307776"/>
          </a:xfrm>
          <a:prstGeom prst="rect">
            <a:avLst/>
          </a:prstGeom>
          <a:solidFill>
            <a:schemeClr val="accent4">
              <a:lumMod val="20000"/>
              <a:lumOff val="80000"/>
            </a:schemeClr>
          </a:solidFill>
        </p:spPr>
        <p:txBody>
          <a:bodyPr wrap="none" lIns="91440" tIns="45720" rIns="91440" bIns="45720">
            <a:spAutoFit/>
          </a:bodyPr>
          <a:lstStyle/>
          <a:p>
            <a:r>
              <a:rPr lang="zh-TW" altLang="en-US" sz="1600" b="1" cap="none" spc="0" dirty="0">
                <a:ln w="0"/>
                <a:solidFill>
                  <a:schemeClr val="tx1"/>
                </a:solidFill>
                <a:effectLst>
                  <a:outerShdw blurRad="38100" dist="19050" dir="2700000" algn="tl" rotWithShape="0">
                    <a:schemeClr val="dk1">
                      <a:alpha val="40000"/>
                    </a:schemeClr>
                  </a:outerShdw>
                </a:effectLst>
                <a:latin typeface="Book Antiqua" panose="02040602050305030304" pitchFamily="18" charset="0"/>
                <a:ea typeface="華康儷楷書" panose="03000509000000000000" pitchFamily="65" charset="-120"/>
              </a:rPr>
              <a:t>學習歷程自述</a:t>
            </a:r>
          </a:p>
        </p:txBody>
      </p:sp>
      <p:sp>
        <p:nvSpPr>
          <p:cNvPr id="36" name="五角星形 35"/>
          <p:cNvSpPr/>
          <p:nvPr/>
        </p:nvSpPr>
        <p:spPr>
          <a:xfrm>
            <a:off x="9124309" y="1358949"/>
            <a:ext cx="341971" cy="341971"/>
          </a:xfrm>
          <a:prstGeom prst="star5">
            <a:avLst/>
          </a:prstGeom>
          <a:solidFill>
            <a:srgbClr val="FF0000"/>
          </a:solid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1400" b="1" dirty="0">
                <a:solidFill>
                  <a:schemeClr val="bg1"/>
                </a:solidFill>
              </a:rPr>
              <a:t>D</a:t>
            </a:r>
            <a:endParaRPr lang="zh-TW" altLang="en-US" sz="1400" b="1" dirty="0">
              <a:solidFill>
                <a:schemeClr val="bg1"/>
              </a:solidFill>
            </a:endParaRPr>
          </a:p>
        </p:txBody>
      </p:sp>
      <p:sp>
        <p:nvSpPr>
          <p:cNvPr id="39" name="矩形 38"/>
          <p:cNvSpPr/>
          <p:nvPr/>
        </p:nvSpPr>
        <p:spPr>
          <a:xfrm>
            <a:off x="9363203" y="3144441"/>
            <a:ext cx="1826141" cy="307776"/>
          </a:xfrm>
          <a:prstGeom prst="rect">
            <a:avLst/>
          </a:prstGeom>
          <a:solidFill>
            <a:schemeClr val="bg1"/>
          </a:solidFill>
        </p:spPr>
        <p:txBody>
          <a:bodyPr wrap="none" lIns="91440" tIns="45720" rIns="91440" bIns="45720">
            <a:spAutoFit/>
          </a:bodyPr>
          <a:lstStyle/>
          <a:p>
            <a:r>
              <a:rPr lang="zh-TW" altLang="en-US" sz="1600" b="1" cap="none" spc="0" dirty="0">
                <a:ln w="0"/>
                <a:solidFill>
                  <a:schemeClr val="tx1"/>
                </a:solidFill>
                <a:effectLst>
                  <a:outerShdw blurRad="38100" dist="19050" dir="2700000" algn="tl" rotWithShape="0">
                    <a:schemeClr val="dk1">
                      <a:alpha val="40000"/>
                    </a:schemeClr>
                  </a:outerShdw>
                </a:effectLst>
                <a:latin typeface="Book Antiqua" panose="02040602050305030304" pitchFamily="18" charset="0"/>
                <a:ea typeface="華康儷楷書" panose="03000509000000000000" pitchFamily="65" charset="-120"/>
              </a:rPr>
              <a:t>多元表現綜整心得</a:t>
            </a:r>
          </a:p>
        </p:txBody>
      </p:sp>
      <p:sp>
        <p:nvSpPr>
          <p:cNvPr id="40" name="矩形 39"/>
          <p:cNvSpPr/>
          <p:nvPr/>
        </p:nvSpPr>
        <p:spPr>
          <a:xfrm>
            <a:off x="9363202" y="2853637"/>
            <a:ext cx="1826141" cy="338554"/>
          </a:xfrm>
          <a:prstGeom prst="rect">
            <a:avLst/>
          </a:prstGeom>
          <a:solidFill>
            <a:schemeClr val="bg1"/>
          </a:solidFill>
        </p:spPr>
        <p:txBody>
          <a:bodyPr wrap="square" lIns="91440" tIns="45720" rIns="91440" bIns="45720">
            <a:spAutoFit/>
          </a:bodyPr>
          <a:lstStyle/>
          <a:p>
            <a:r>
              <a:rPr lang="zh-TW" altLang="en-US" sz="1600" b="1" cap="none" spc="0" dirty="0">
                <a:ln w="0"/>
                <a:solidFill>
                  <a:schemeClr val="tx1"/>
                </a:solidFill>
                <a:effectLst>
                  <a:outerShdw blurRad="38100" dist="19050" dir="2700000" algn="tl" rotWithShape="0">
                    <a:schemeClr val="dk1">
                      <a:alpha val="40000"/>
                    </a:schemeClr>
                  </a:outerShdw>
                </a:effectLst>
                <a:latin typeface="Book Antiqua" panose="02040602050305030304" pitchFamily="18" charset="0"/>
                <a:ea typeface="華康儷楷書" panose="03000509000000000000" pitchFamily="65" charset="-120"/>
              </a:rPr>
              <a:t>學習歷程自述</a:t>
            </a:r>
          </a:p>
        </p:txBody>
      </p:sp>
      <p:sp>
        <p:nvSpPr>
          <p:cNvPr id="47" name="矩形 46"/>
          <p:cNvSpPr/>
          <p:nvPr/>
        </p:nvSpPr>
        <p:spPr>
          <a:xfrm>
            <a:off x="9376113" y="4923660"/>
            <a:ext cx="845573" cy="338554"/>
          </a:xfrm>
          <a:prstGeom prst="rect">
            <a:avLst/>
          </a:prstGeom>
          <a:solidFill>
            <a:schemeClr val="bg1"/>
          </a:solidFill>
        </p:spPr>
        <p:txBody>
          <a:bodyPr wrap="square" lIns="91440" tIns="45720" rIns="91440" bIns="45720">
            <a:spAutoFit/>
          </a:bodyPr>
          <a:lstStyle/>
          <a:p>
            <a:r>
              <a:rPr lang="zh-TW" altLang="en-US" sz="1600" b="1" cap="none" spc="0" dirty="0">
                <a:ln w="0"/>
                <a:solidFill>
                  <a:schemeClr val="tx1"/>
                </a:solidFill>
                <a:effectLst>
                  <a:outerShdw blurRad="38100" dist="19050" dir="2700000" algn="tl" rotWithShape="0">
                    <a:schemeClr val="dk1">
                      <a:alpha val="40000"/>
                    </a:schemeClr>
                  </a:outerShdw>
                </a:effectLst>
                <a:latin typeface="Book Antiqua" panose="02040602050305030304" pitchFamily="18" charset="0"/>
                <a:ea typeface="華康儷楷書" panose="03000509000000000000" pitchFamily="65" charset="-120"/>
              </a:rPr>
              <a:t>其他</a:t>
            </a:r>
          </a:p>
        </p:txBody>
      </p:sp>
      <p:pic>
        <p:nvPicPr>
          <p:cNvPr id="48"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505352" y="4390149"/>
            <a:ext cx="351127" cy="334651"/>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矩形 4">
            <a:extLst>
              <a:ext uri="{FF2B5EF4-FFF2-40B4-BE49-F238E27FC236}">
                <a16:creationId xmlns:a16="http://schemas.microsoft.com/office/drawing/2014/main" id="{7BACE778-ECED-414C-B536-1D4CD919D778}"/>
              </a:ext>
            </a:extLst>
          </p:cNvPr>
          <p:cNvSpPr/>
          <p:nvPr/>
        </p:nvSpPr>
        <p:spPr>
          <a:xfrm>
            <a:off x="2969627" y="2638692"/>
            <a:ext cx="212524" cy="23235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dirty="0">
                <a:solidFill>
                  <a:schemeClr val="tx1"/>
                </a:solidFill>
              </a:rPr>
              <a:t>、</a:t>
            </a:r>
          </a:p>
        </p:txBody>
      </p:sp>
      <p:sp>
        <p:nvSpPr>
          <p:cNvPr id="17" name="文字方塊 16">
            <a:extLst>
              <a:ext uri="{FF2B5EF4-FFF2-40B4-BE49-F238E27FC236}">
                <a16:creationId xmlns:a16="http://schemas.microsoft.com/office/drawing/2014/main" id="{4C644D95-CAE1-A70F-1E35-D721E2D2D13A}"/>
              </a:ext>
            </a:extLst>
          </p:cNvPr>
          <p:cNvSpPr txBox="1"/>
          <p:nvPr/>
        </p:nvSpPr>
        <p:spPr>
          <a:xfrm>
            <a:off x="2826665" y="1754066"/>
            <a:ext cx="2094031" cy="369332"/>
          </a:xfrm>
          <a:prstGeom prst="rect">
            <a:avLst/>
          </a:prstGeom>
          <a:solidFill>
            <a:schemeClr val="accent4">
              <a:lumMod val="20000"/>
              <a:lumOff val="80000"/>
            </a:schemeClr>
          </a:solidFill>
        </p:spPr>
        <p:txBody>
          <a:bodyPr wrap="square">
            <a:spAutoFit/>
          </a:bodyPr>
          <a:lstStyle/>
          <a:p>
            <a:endParaRPr lang="zh-TW" altLang="en-US" b="1" dirty="0">
              <a:latin typeface="華康儷楷書" panose="03000509000000000000" pitchFamily="65" charset="-120"/>
              <a:ea typeface="華康儷楷書" panose="03000509000000000000" pitchFamily="65" charset="-120"/>
            </a:endParaRPr>
          </a:p>
        </p:txBody>
      </p:sp>
      <p:sp>
        <p:nvSpPr>
          <p:cNvPr id="19" name="文字方塊 18">
            <a:extLst>
              <a:ext uri="{FF2B5EF4-FFF2-40B4-BE49-F238E27FC236}">
                <a16:creationId xmlns:a16="http://schemas.microsoft.com/office/drawing/2014/main" id="{70FC9332-82B6-32D7-55C2-B62FBD03B1E1}"/>
              </a:ext>
            </a:extLst>
          </p:cNvPr>
          <p:cNvSpPr txBox="1"/>
          <p:nvPr/>
        </p:nvSpPr>
        <p:spPr>
          <a:xfrm>
            <a:off x="7077102" y="1784137"/>
            <a:ext cx="2028799" cy="369332"/>
          </a:xfrm>
          <a:prstGeom prst="rect">
            <a:avLst/>
          </a:prstGeom>
          <a:solidFill>
            <a:schemeClr val="accent4">
              <a:lumMod val="20000"/>
              <a:lumOff val="80000"/>
            </a:schemeClr>
          </a:solidFill>
        </p:spPr>
        <p:txBody>
          <a:bodyPr wrap="square">
            <a:spAutoFit/>
          </a:bodyPr>
          <a:lstStyle/>
          <a:p>
            <a:endParaRPr lang="zh-TW" altLang="en-US" b="1" dirty="0">
              <a:latin typeface="華康儷楷書" panose="03000509000000000000" pitchFamily="65" charset="-120"/>
              <a:ea typeface="華康儷楷書" panose="03000509000000000000" pitchFamily="65" charset="-120"/>
            </a:endParaRPr>
          </a:p>
        </p:txBody>
      </p:sp>
      <p:sp>
        <p:nvSpPr>
          <p:cNvPr id="6" name="文字方塊 5">
            <a:extLst>
              <a:ext uri="{FF2B5EF4-FFF2-40B4-BE49-F238E27FC236}">
                <a16:creationId xmlns:a16="http://schemas.microsoft.com/office/drawing/2014/main" id="{7033C402-8C02-7DAE-23C2-940AC6EBD2DF}"/>
              </a:ext>
            </a:extLst>
          </p:cNvPr>
          <p:cNvSpPr txBox="1"/>
          <p:nvPr/>
        </p:nvSpPr>
        <p:spPr>
          <a:xfrm>
            <a:off x="2703873" y="1838591"/>
            <a:ext cx="2313873" cy="307777"/>
          </a:xfrm>
          <a:prstGeom prst="rect">
            <a:avLst/>
          </a:prstGeom>
          <a:noFill/>
        </p:spPr>
        <p:txBody>
          <a:bodyPr wrap="square" rtlCol="0">
            <a:spAutoFit/>
          </a:bodyPr>
          <a:lstStyle/>
          <a:p>
            <a:r>
              <a:rPr lang="en-US" altLang="zh-TW" sz="1400" b="1" dirty="0">
                <a:latin typeface="華康儷楷書" panose="03000509000000000000" pitchFamily="65" charset="-120"/>
                <a:ea typeface="華康儷楷書" panose="03000509000000000000" pitchFamily="65" charset="-120"/>
              </a:rPr>
              <a:t>(</a:t>
            </a:r>
            <a:r>
              <a:rPr lang="zh-TW" altLang="en-US" sz="1400" b="1" dirty="0">
                <a:latin typeface="華康儷楷書" panose="03000509000000000000" pitchFamily="65" charset="-120"/>
                <a:ea typeface="華康儷楷書" panose="03000509000000000000" pitchFamily="65" charset="-120"/>
              </a:rPr>
              <a:t>三年內最多上傳       </a:t>
            </a:r>
            <a:r>
              <a:rPr lang="en-US" altLang="zh-TW" sz="1400" b="1" dirty="0">
                <a:latin typeface="華康儷楷書" panose="03000509000000000000" pitchFamily="65" charset="-120"/>
                <a:ea typeface="華康儷楷書" panose="03000509000000000000" pitchFamily="65" charset="-120"/>
              </a:rPr>
              <a:t>)</a:t>
            </a:r>
            <a:endParaRPr lang="zh-TW" altLang="en-US" sz="1400" b="1" dirty="0">
              <a:latin typeface="華康儷楷書" panose="03000509000000000000" pitchFamily="65" charset="-120"/>
              <a:ea typeface="華康儷楷書" panose="03000509000000000000" pitchFamily="65" charset="-120"/>
            </a:endParaRPr>
          </a:p>
        </p:txBody>
      </p:sp>
      <p:sp>
        <p:nvSpPr>
          <p:cNvPr id="10" name="圓角矩形 9"/>
          <p:cNvSpPr/>
          <p:nvPr/>
        </p:nvSpPr>
        <p:spPr>
          <a:xfrm>
            <a:off x="4152346" y="1828196"/>
            <a:ext cx="582265" cy="297555"/>
          </a:xfrm>
          <a:prstGeom prst="roundRect">
            <a:avLst>
              <a:gd name="adj" fmla="val 22693"/>
            </a:avLst>
          </a:prstGeom>
          <a:solidFill>
            <a:srgbClr val="FF0000"/>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altLang="zh-TW" sz="2200" b="1" dirty="0">
                <a:latin typeface="Book Antiqua" panose="02040602050305030304" pitchFamily="18" charset="0"/>
              </a:rPr>
              <a:t>18</a:t>
            </a:r>
            <a:r>
              <a:rPr lang="zh-TW" altLang="en-US" sz="1200" b="1" dirty="0">
                <a:latin typeface="華康儷楷書" panose="03000509000000000000" pitchFamily="65" charset="-120"/>
                <a:ea typeface="華康儷楷書" panose="03000509000000000000" pitchFamily="65" charset="-120"/>
              </a:rPr>
              <a:t>件</a:t>
            </a:r>
          </a:p>
        </p:txBody>
      </p:sp>
      <p:sp>
        <p:nvSpPr>
          <p:cNvPr id="23" name="文字方塊 22">
            <a:extLst>
              <a:ext uri="{FF2B5EF4-FFF2-40B4-BE49-F238E27FC236}">
                <a16:creationId xmlns:a16="http://schemas.microsoft.com/office/drawing/2014/main" id="{245464B5-6E53-ABC2-E4B7-2A44345B08DC}"/>
              </a:ext>
            </a:extLst>
          </p:cNvPr>
          <p:cNvSpPr txBox="1"/>
          <p:nvPr/>
        </p:nvSpPr>
        <p:spPr>
          <a:xfrm>
            <a:off x="6967920" y="1838591"/>
            <a:ext cx="2313873" cy="307777"/>
          </a:xfrm>
          <a:prstGeom prst="rect">
            <a:avLst/>
          </a:prstGeom>
          <a:noFill/>
        </p:spPr>
        <p:txBody>
          <a:bodyPr wrap="square" rtlCol="0">
            <a:spAutoFit/>
          </a:bodyPr>
          <a:lstStyle/>
          <a:p>
            <a:r>
              <a:rPr lang="en-US" altLang="zh-TW" sz="1400" b="1" dirty="0">
                <a:latin typeface="華康儷楷書" panose="03000509000000000000" pitchFamily="65" charset="-120"/>
                <a:ea typeface="華康儷楷書" panose="03000509000000000000" pitchFamily="65" charset="-120"/>
              </a:rPr>
              <a:t>(</a:t>
            </a:r>
            <a:r>
              <a:rPr lang="zh-TW" altLang="en-US" sz="1400" b="1" dirty="0">
                <a:latin typeface="華康儷楷書" panose="03000509000000000000" pitchFamily="65" charset="-120"/>
                <a:ea typeface="華康儷楷書" panose="03000509000000000000" pitchFamily="65" charset="-120"/>
              </a:rPr>
              <a:t>三年內最多上傳       </a:t>
            </a:r>
            <a:r>
              <a:rPr lang="en-US" altLang="zh-TW" sz="1400" b="1" dirty="0">
                <a:latin typeface="華康儷楷書" panose="03000509000000000000" pitchFamily="65" charset="-120"/>
                <a:ea typeface="華康儷楷書" panose="03000509000000000000" pitchFamily="65" charset="-120"/>
              </a:rPr>
              <a:t>)</a:t>
            </a:r>
            <a:endParaRPr lang="zh-TW" altLang="en-US" sz="1400" b="1" dirty="0">
              <a:latin typeface="華康儷楷書" panose="03000509000000000000" pitchFamily="65" charset="-120"/>
              <a:ea typeface="華康儷楷書" panose="03000509000000000000" pitchFamily="65" charset="-120"/>
            </a:endParaRPr>
          </a:p>
        </p:txBody>
      </p:sp>
      <p:sp>
        <p:nvSpPr>
          <p:cNvPr id="11" name="圓角矩形 10"/>
          <p:cNvSpPr/>
          <p:nvPr/>
        </p:nvSpPr>
        <p:spPr>
          <a:xfrm>
            <a:off x="8408762" y="1843702"/>
            <a:ext cx="582265" cy="297554"/>
          </a:xfrm>
          <a:prstGeom prst="roundRect">
            <a:avLst/>
          </a:prstGeom>
          <a:solidFill>
            <a:srgbClr val="FF0000"/>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altLang="zh-TW" sz="2200" b="1" dirty="0">
                <a:latin typeface="Book Antiqua" panose="02040602050305030304" pitchFamily="18" charset="0"/>
              </a:rPr>
              <a:t>30</a:t>
            </a:r>
            <a:r>
              <a:rPr lang="zh-TW" altLang="en-US" sz="1200" b="1" dirty="0">
                <a:latin typeface="華康儷楷書" panose="03000509000000000000" pitchFamily="65" charset="-120"/>
                <a:ea typeface="華康儷楷書" panose="03000509000000000000" pitchFamily="65" charset="-120"/>
              </a:rPr>
              <a:t>件</a:t>
            </a:r>
          </a:p>
        </p:txBody>
      </p:sp>
      <p:sp>
        <p:nvSpPr>
          <p:cNvPr id="26" name="文字方塊 25">
            <a:extLst>
              <a:ext uri="{FF2B5EF4-FFF2-40B4-BE49-F238E27FC236}">
                <a16:creationId xmlns:a16="http://schemas.microsoft.com/office/drawing/2014/main" id="{3E3072EB-3750-1EA8-5707-681B9A6F3294}"/>
              </a:ext>
            </a:extLst>
          </p:cNvPr>
          <p:cNvSpPr txBox="1"/>
          <p:nvPr/>
        </p:nvSpPr>
        <p:spPr>
          <a:xfrm>
            <a:off x="2841856" y="3212462"/>
            <a:ext cx="1390279" cy="369332"/>
          </a:xfrm>
          <a:prstGeom prst="rect">
            <a:avLst/>
          </a:prstGeom>
          <a:solidFill>
            <a:schemeClr val="bg1"/>
          </a:solidFill>
        </p:spPr>
        <p:txBody>
          <a:bodyPr wrap="square" rtlCol="0">
            <a:spAutoFit/>
          </a:bodyPr>
          <a:lstStyle/>
          <a:p>
            <a:r>
              <a:rPr lang="zh-TW" altLang="en-US" b="1" spc="-40" dirty="0">
                <a:solidFill>
                  <a:srgbClr val="FF0000"/>
                </a:solidFill>
                <a:latin typeface="華康儷楷書" panose="03000509000000000000" pitchFamily="65" charset="-120"/>
                <a:ea typeface="華康儷楷書" panose="03000509000000000000" pitchFamily="65" charset="-120"/>
              </a:rPr>
              <a:t>至多可採計</a:t>
            </a:r>
          </a:p>
        </p:txBody>
      </p:sp>
      <p:sp>
        <p:nvSpPr>
          <p:cNvPr id="12" name="圓角矩形 11"/>
          <p:cNvSpPr/>
          <p:nvPr/>
        </p:nvSpPr>
        <p:spPr>
          <a:xfrm>
            <a:off x="4095413" y="3237219"/>
            <a:ext cx="646670" cy="344575"/>
          </a:xfrm>
          <a:prstGeom prst="roundRect">
            <a:avLst/>
          </a:prstGeom>
          <a:solidFill>
            <a:srgbClr val="FF0000"/>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altLang="zh-TW" sz="2800" b="1" dirty="0">
                <a:latin typeface="Book Antiqua" panose="02040602050305030304" pitchFamily="18" charset="0"/>
              </a:rPr>
              <a:t>3</a:t>
            </a:r>
            <a:r>
              <a:rPr lang="zh-TW" altLang="en-US" sz="1200" dirty="0">
                <a:latin typeface="華康儷楷書" panose="03000509000000000000" pitchFamily="65" charset="-120"/>
                <a:ea typeface="華康儷楷書" panose="03000509000000000000" pitchFamily="65" charset="-120"/>
              </a:rPr>
              <a:t>件</a:t>
            </a:r>
          </a:p>
        </p:txBody>
      </p:sp>
      <p:sp>
        <p:nvSpPr>
          <p:cNvPr id="27" name="文字方塊 26">
            <a:extLst>
              <a:ext uri="{FF2B5EF4-FFF2-40B4-BE49-F238E27FC236}">
                <a16:creationId xmlns:a16="http://schemas.microsoft.com/office/drawing/2014/main" id="{67FA209C-3FA6-2513-8FF2-E0C1196FB333}"/>
              </a:ext>
            </a:extLst>
          </p:cNvPr>
          <p:cNvSpPr txBox="1"/>
          <p:nvPr/>
        </p:nvSpPr>
        <p:spPr>
          <a:xfrm>
            <a:off x="2843474" y="4343663"/>
            <a:ext cx="1390279" cy="369332"/>
          </a:xfrm>
          <a:prstGeom prst="rect">
            <a:avLst/>
          </a:prstGeom>
          <a:solidFill>
            <a:schemeClr val="bg1"/>
          </a:solidFill>
        </p:spPr>
        <p:txBody>
          <a:bodyPr wrap="square" rtlCol="0">
            <a:spAutoFit/>
          </a:bodyPr>
          <a:lstStyle/>
          <a:p>
            <a:r>
              <a:rPr lang="zh-TW" altLang="en-US" b="1" spc="-40" dirty="0">
                <a:solidFill>
                  <a:srgbClr val="FF0000"/>
                </a:solidFill>
                <a:latin typeface="華康儷楷書" panose="03000509000000000000" pitchFamily="65" charset="-120"/>
                <a:ea typeface="華康儷楷書" panose="03000509000000000000" pitchFamily="65" charset="-120"/>
              </a:rPr>
              <a:t>至多可採計</a:t>
            </a:r>
          </a:p>
        </p:txBody>
      </p:sp>
      <p:sp>
        <p:nvSpPr>
          <p:cNvPr id="13" name="圓角矩形 12"/>
          <p:cNvSpPr/>
          <p:nvPr/>
        </p:nvSpPr>
        <p:spPr>
          <a:xfrm>
            <a:off x="4095413" y="4384847"/>
            <a:ext cx="646670" cy="321895"/>
          </a:xfrm>
          <a:prstGeom prst="roundRect">
            <a:avLst/>
          </a:prstGeom>
          <a:solidFill>
            <a:srgbClr val="0000FF"/>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altLang="zh-TW" sz="2800" b="1" dirty="0">
                <a:latin typeface="Book Antiqua" panose="02040602050305030304" pitchFamily="18" charset="0"/>
              </a:rPr>
              <a:t>3</a:t>
            </a:r>
            <a:r>
              <a:rPr lang="zh-TW" altLang="en-US" sz="1200" dirty="0">
                <a:latin typeface="華康儷楷書" panose="03000509000000000000" pitchFamily="65" charset="-120"/>
                <a:ea typeface="華康儷楷書" panose="03000509000000000000" pitchFamily="65" charset="-120"/>
              </a:rPr>
              <a:t>件</a:t>
            </a:r>
          </a:p>
        </p:txBody>
      </p:sp>
      <p:sp>
        <p:nvSpPr>
          <p:cNvPr id="29" name="文字方塊 28">
            <a:extLst>
              <a:ext uri="{FF2B5EF4-FFF2-40B4-BE49-F238E27FC236}">
                <a16:creationId xmlns:a16="http://schemas.microsoft.com/office/drawing/2014/main" id="{773B3CB0-D3AE-7078-F68B-689BFFE7402C}"/>
              </a:ext>
            </a:extLst>
          </p:cNvPr>
          <p:cNvSpPr txBox="1"/>
          <p:nvPr/>
        </p:nvSpPr>
        <p:spPr>
          <a:xfrm>
            <a:off x="2826665" y="5728118"/>
            <a:ext cx="1480987" cy="369332"/>
          </a:xfrm>
          <a:prstGeom prst="rect">
            <a:avLst/>
          </a:prstGeom>
          <a:solidFill>
            <a:schemeClr val="bg1"/>
          </a:solidFill>
        </p:spPr>
        <p:txBody>
          <a:bodyPr wrap="square" rtlCol="0">
            <a:spAutoFit/>
          </a:bodyPr>
          <a:lstStyle/>
          <a:p>
            <a:r>
              <a:rPr lang="zh-TW" altLang="en-US" b="1" spc="-40" dirty="0">
                <a:solidFill>
                  <a:srgbClr val="FF0000"/>
                </a:solidFill>
                <a:latin typeface="華康儷楷書" panose="03000509000000000000" pitchFamily="65" charset="-120"/>
                <a:ea typeface="華康儷楷書" panose="03000509000000000000" pitchFamily="65" charset="-120"/>
              </a:rPr>
              <a:t>至多可採計</a:t>
            </a:r>
          </a:p>
        </p:txBody>
      </p:sp>
      <p:sp>
        <p:nvSpPr>
          <p:cNvPr id="14" name="圓角矩形 13"/>
          <p:cNvSpPr/>
          <p:nvPr/>
        </p:nvSpPr>
        <p:spPr>
          <a:xfrm>
            <a:off x="4072696" y="5750257"/>
            <a:ext cx="661915" cy="358001"/>
          </a:xfrm>
          <a:prstGeom prst="roundRect">
            <a:avLst/>
          </a:prstGeom>
          <a:solidFill>
            <a:srgbClr val="006600"/>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altLang="zh-TW" sz="2800" b="1" dirty="0">
                <a:latin typeface="Book Antiqua" panose="02040602050305030304" pitchFamily="18" charset="0"/>
              </a:rPr>
              <a:t>3</a:t>
            </a:r>
            <a:r>
              <a:rPr lang="zh-TW" altLang="en-US" sz="1200" dirty="0">
                <a:latin typeface="華康儷楷書" panose="03000509000000000000" pitchFamily="65" charset="-120"/>
                <a:ea typeface="華康儷楷書" panose="03000509000000000000" pitchFamily="65" charset="-120"/>
              </a:rPr>
              <a:t>件</a:t>
            </a:r>
          </a:p>
        </p:txBody>
      </p:sp>
      <p:sp>
        <p:nvSpPr>
          <p:cNvPr id="31" name="文字方塊 30">
            <a:extLst>
              <a:ext uri="{FF2B5EF4-FFF2-40B4-BE49-F238E27FC236}">
                <a16:creationId xmlns:a16="http://schemas.microsoft.com/office/drawing/2014/main" id="{1F9A0CE4-A481-CEB5-114D-8C5048171A5D}"/>
              </a:ext>
            </a:extLst>
          </p:cNvPr>
          <p:cNvSpPr txBox="1"/>
          <p:nvPr/>
        </p:nvSpPr>
        <p:spPr>
          <a:xfrm>
            <a:off x="7134022" y="3771701"/>
            <a:ext cx="1390279" cy="369332"/>
          </a:xfrm>
          <a:prstGeom prst="rect">
            <a:avLst/>
          </a:prstGeom>
          <a:solidFill>
            <a:schemeClr val="bg1"/>
          </a:solidFill>
        </p:spPr>
        <p:txBody>
          <a:bodyPr wrap="square" rtlCol="0">
            <a:spAutoFit/>
          </a:bodyPr>
          <a:lstStyle/>
          <a:p>
            <a:r>
              <a:rPr lang="zh-TW" altLang="en-US" b="1" spc="-100" dirty="0">
                <a:solidFill>
                  <a:srgbClr val="FF0000"/>
                </a:solidFill>
                <a:latin typeface="華康儷楷書" panose="03000509000000000000" pitchFamily="65" charset="-120"/>
                <a:ea typeface="華康儷楷書" panose="03000509000000000000" pitchFamily="65" charset="-120"/>
              </a:rPr>
              <a:t>至多可採計</a:t>
            </a:r>
          </a:p>
        </p:txBody>
      </p:sp>
      <p:sp>
        <p:nvSpPr>
          <p:cNvPr id="15" name="圓角矩形 14"/>
          <p:cNvSpPr/>
          <p:nvPr/>
        </p:nvSpPr>
        <p:spPr>
          <a:xfrm>
            <a:off x="8340049" y="3819145"/>
            <a:ext cx="672075" cy="297554"/>
          </a:xfrm>
          <a:prstGeom prst="roundRect">
            <a:avLst/>
          </a:prstGeom>
          <a:solidFill>
            <a:srgbClr val="0000FF"/>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altLang="zh-TW" sz="2800" b="1" dirty="0">
                <a:latin typeface="Book Antiqua" panose="02040602050305030304" pitchFamily="18" charset="0"/>
              </a:rPr>
              <a:t>10</a:t>
            </a:r>
            <a:r>
              <a:rPr lang="zh-TW" altLang="en-US" sz="1200" dirty="0">
                <a:latin typeface="華康儷楷書" panose="03000509000000000000" pitchFamily="65" charset="-120"/>
                <a:ea typeface="華康儷楷書" panose="03000509000000000000" pitchFamily="65" charset="-120"/>
              </a:rPr>
              <a:t>件</a:t>
            </a:r>
          </a:p>
        </p:txBody>
      </p:sp>
    </p:spTree>
    <p:extLst>
      <p:ext uri="{BB962C8B-B14F-4D97-AF65-F5344CB8AC3E}">
        <p14:creationId xmlns:p14="http://schemas.microsoft.com/office/powerpoint/2010/main" val="2741015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circle(in)">
                                      <p:cBhvr>
                                        <p:cTn id="7" dur="1250"/>
                                        <p:tgtEl>
                                          <p:spTgt spid="10"/>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circle(in)">
                                      <p:cBhvr>
                                        <p:cTn id="10" dur="1250"/>
                                        <p:tgtEl>
                                          <p:spTgt spid="11"/>
                                        </p:tgtEl>
                                      </p:cBhvr>
                                    </p:animEffect>
                                  </p:childTnLst>
                                </p:cTn>
                              </p:par>
                              <p:par>
                                <p:cTn id="11" presetID="6" presetClass="entr" presetSubtype="16"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circle(in)">
                                      <p:cBhvr>
                                        <p:cTn id="13" dur="1250"/>
                                        <p:tgtEl>
                                          <p:spTgt spid="12"/>
                                        </p:tgtEl>
                                      </p:cBhvr>
                                    </p:animEffect>
                                  </p:childTnLst>
                                </p:cTn>
                              </p:par>
                              <p:par>
                                <p:cTn id="14" presetID="6" presetClass="entr" presetSubtype="16" fill="hold" grpId="0" nodeType="with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circle(in)">
                                      <p:cBhvr>
                                        <p:cTn id="16" dur="1250"/>
                                        <p:tgtEl>
                                          <p:spTgt spid="13"/>
                                        </p:tgtEl>
                                      </p:cBhvr>
                                    </p:animEffect>
                                  </p:childTnLst>
                                </p:cTn>
                              </p:par>
                              <p:par>
                                <p:cTn id="17" presetID="6" presetClass="entr" presetSubtype="16"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circle(in)">
                                      <p:cBhvr>
                                        <p:cTn id="19" dur="1250"/>
                                        <p:tgtEl>
                                          <p:spTgt spid="14"/>
                                        </p:tgtEl>
                                      </p:cBhvr>
                                    </p:animEffect>
                                  </p:childTnLst>
                                </p:cTn>
                              </p:par>
                              <p:par>
                                <p:cTn id="20" presetID="6" presetClass="entr" presetSubtype="16" fill="hold" grpId="0" nodeType="with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circle(in)">
                                      <p:cBhvr>
                                        <p:cTn id="22" dur="1250"/>
                                        <p:tgtEl>
                                          <p:spTgt spid="15"/>
                                        </p:tgtEl>
                                      </p:cBhvr>
                                    </p:animEffect>
                                  </p:childTnLst>
                                </p:cTn>
                              </p:par>
                              <p:par>
                                <p:cTn id="23" presetID="6" presetClass="entr" presetSubtype="16"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circle(in)">
                                      <p:cBhvr>
                                        <p:cTn id="25" dur="1250"/>
                                        <p:tgtEl>
                                          <p:spTgt spid="20"/>
                                        </p:tgtEl>
                                      </p:cBhvr>
                                    </p:animEffect>
                                  </p:childTnLst>
                                </p:cTn>
                              </p:par>
                            </p:childTnLst>
                          </p:cTn>
                        </p:par>
                        <p:par>
                          <p:cTn id="26" fill="hold">
                            <p:stCondLst>
                              <p:cond delay="1250"/>
                            </p:stCondLst>
                            <p:childTnLst>
                              <p:par>
                                <p:cTn id="27" presetID="2" presetClass="entr" presetSubtype="1" fill="hold" grpId="0" nodeType="afterEffect">
                                  <p:stCondLst>
                                    <p:cond delay="0"/>
                                  </p:stCondLst>
                                  <p:childTnLst>
                                    <p:set>
                                      <p:cBhvr>
                                        <p:cTn id="28" dur="1" fill="hold">
                                          <p:stCondLst>
                                            <p:cond delay="0"/>
                                          </p:stCondLst>
                                        </p:cTn>
                                        <p:tgtEl>
                                          <p:spTgt spid="2"/>
                                        </p:tgtEl>
                                        <p:attrNameLst>
                                          <p:attrName>style.visibility</p:attrName>
                                        </p:attrNameLst>
                                      </p:cBhvr>
                                      <p:to>
                                        <p:strVal val="visible"/>
                                      </p:to>
                                    </p:set>
                                    <p:anim calcmode="lin" valueType="num">
                                      <p:cBhvr additive="base">
                                        <p:cTn id="29" dur="1000" fill="hold"/>
                                        <p:tgtEl>
                                          <p:spTgt spid="2"/>
                                        </p:tgtEl>
                                        <p:attrNameLst>
                                          <p:attrName>ppt_x</p:attrName>
                                        </p:attrNameLst>
                                      </p:cBhvr>
                                      <p:tavLst>
                                        <p:tav tm="0">
                                          <p:val>
                                            <p:strVal val="#ppt_x"/>
                                          </p:val>
                                        </p:tav>
                                        <p:tav tm="100000">
                                          <p:val>
                                            <p:strVal val="#ppt_x"/>
                                          </p:val>
                                        </p:tav>
                                      </p:tavLst>
                                    </p:anim>
                                    <p:anim calcmode="lin" valueType="num">
                                      <p:cBhvr additive="base">
                                        <p:cTn id="30" dur="1000" fill="hold"/>
                                        <p:tgtEl>
                                          <p:spTgt spid="2"/>
                                        </p:tgtEl>
                                        <p:attrNameLst>
                                          <p:attrName>ppt_y</p:attrName>
                                        </p:attrNameLst>
                                      </p:cBhvr>
                                      <p:tavLst>
                                        <p:tav tm="0">
                                          <p:val>
                                            <p:strVal val="0-#ppt_h/2"/>
                                          </p:val>
                                        </p:tav>
                                        <p:tav tm="100000">
                                          <p:val>
                                            <p:strVal val="#ppt_y"/>
                                          </p:val>
                                        </p:tav>
                                      </p:tavLst>
                                    </p:anim>
                                  </p:childTnLst>
                                </p:cTn>
                              </p:par>
                            </p:childTnLst>
                          </p:cTn>
                        </p:par>
                        <p:par>
                          <p:cTn id="31" fill="hold">
                            <p:stCondLst>
                              <p:cond delay="2250"/>
                            </p:stCondLst>
                            <p:childTnLst>
                              <p:par>
                                <p:cTn id="32" presetID="2" presetClass="entr" presetSubtype="1" fill="hold" grpId="0" nodeType="afterEffect">
                                  <p:stCondLst>
                                    <p:cond delay="0"/>
                                  </p:stCondLst>
                                  <p:childTnLst>
                                    <p:set>
                                      <p:cBhvr>
                                        <p:cTn id="33" dur="1" fill="hold">
                                          <p:stCondLst>
                                            <p:cond delay="0"/>
                                          </p:stCondLst>
                                        </p:cTn>
                                        <p:tgtEl>
                                          <p:spTgt spid="21"/>
                                        </p:tgtEl>
                                        <p:attrNameLst>
                                          <p:attrName>style.visibility</p:attrName>
                                        </p:attrNameLst>
                                      </p:cBhvr>
                                      <p:to>
                                        <p:strVal val="visible"/>
                                      </p:to>
                                    </p:set>
                                    <p:anim calcmode="lin" valueType="num">
                                      <p:cBhvr additive="base">
                                        <p:cTn id="34" dur="1000" fill="hold"/>
                                        <p:tgtEl>
                                          <p:spTgt spid="21"/>
                                        </p:tgtEl>
                                        <p:attrNameLst>
                                          <p:attrName>ppt_x</p:attrName>
                                        </p:attrNameLst>
                                      </p:cBhvr>
                                      <p:tavLst>
                                        <p:tav tm="0">
                                          <p:val>
                                            <p:strVal val="#ppt_x"/>
                                          </p:val>
                                        </p:tav>
                                        <p:tav tm="100000">
                                          <p:val>
                                            <p:strVal val="#ppt_x"/>
                                          </p:val>
                                        </p:tav>
                                      </p:tavLst>
                                    </p:anim>
                                    <p:anim calcmode="lin" valueType="num">
                                      <p:cBhvr additive="base">
                                        <p:cTn id="35" dur="1000" fill="hold"/>
                                        <p:tgtEl>
                                          <p:spTgt spid="21"/>
                                        </p:tgtEl>
                                        <p:attrNameLst>
                                          <p:attrName>ppt_y</p:attrName>
                                        </p:attrNameLst>
                                      </p:cBhvr>
                                      <p:tavLst>
                                        <p:tav tm="0">
                                          <p:val>
                                            <p:strVal val="0-#ppt_h/2"/>
                                          </p:val>
                                        </p:tav>
                                        <p:tav tm="100000">
                                          <p:val>
                                            <p:strVal val="#ppt_y"/>
                                          </p:val>
                                        </p:tav>
                                      </p:tavLst>
                                    </p:anim>
                                  </p:childTnLst>
                                </p:cTn>
                              </p:par>
                            </p:childTnLst>
                          </p:cTn>
                        </p:par>
                        <p:par>
                          <p:cTn id="36" fill="hold">
                            <p:stCondLst>
                              <p:cond delay="3250"/>
                            </p:stCondLst>
                            <p:childTnLst>
                              <p:par>
                                <p:cTn id="37" presetID="2" presetClass="entr" presetSubtype="1" fill="hold" grpId="0" nodeType="afterEffect">
                                  <p:stCondLst>
                                    <p:cond delay="0"/>
                                  </p:stCondLst>
                                  <p:childTnLst>
                                    <p:set>
                                      <p:cBhvr>
                                        <p:cTn id="38" dur="1" fill="hold">
                                          <p:stCondLst>
                                            <p:cond delay="0"/>
                                          </p:stCondLst>
                                        </p:cTn>
                                        <p:tgtEl>
                                          <p:spTgt spid="25"/>
                                        </p:tgtEl>
                                        <p:attrNameLst>
                                          <p:attrName>style.visibility</p:attrName>
                                        </p:attrNameLst>
                                      </p:cBhvr>
                                      <p:to>
                                        <p:strVal val="visible"/>
                                      </p:to>
                                    </p:set>
                                    <p:anim calcmode="lin" valueType="num">
                                      <p:cBhvr additive="base">
                                        <p:cTn id="39" dur="1000" fill="hold"/>
                                        <p:tgtEl>
                                          <p:spTgt spid="25"/>
                                        </p:tgtEl>
                                        <p:attrNameLst>
                                          <p:attrName>ppt_x</p:attrName>
                                        </p:attrNameLst>
                                      </p:cBhvr>
                                      <p:tavLst>
                                        <p:tav tm="0">
                                          <p:val>
                                            <p:strVal val="#ppt_x"/>
                                          </p:val>
                                        </p:tav>
                                        <p:tav tm="100000">
                                          <p:val>
                                            <p:strVal val="#ppt_x"/>
                                          </p:val>
                                        </p:tav>
                                      </p:tavLst>
                                    </p:anim>
                                    <p:anim calcmode="lin" valueType="num">
                                      <p:cBhvr additive="base">
                                        <p:cTn id="40" dur="1000" fill="hold"/>
                                        <p:tgtEl>
                                          <p:spTgt spid="25"/>
                                        </p:tgtEl>
                                        <p:attrNameLst>
                                          <p:attrName>ppt_y</p:attrName>
                                        </p:attrNameLst>
                                      </p:cBhvr>
                                      <p:tavLst>
                                        <p:tav tm="0">
                                          <p:val>
                                            <p:strVal val="0-#ppt_h/2"/>
                                          </p:val>
                                        </p:tav>
                                        <p:tav tm="100000">
                                          <p:val>
                                            <p:strVal val="#ppt_y"/>
                                          </p:val>
                                        </p:tav>
                                      </p:tavLst>
                                    </p:anim>
                                  </p:childTnLst>
                                </p:cTn>
                              </p:par>
                            </p:childTnLst>
                          </p:cTn>
                        </p:par>
                        <p:par>
                          <p:cTn id="41" fill="hold">
                            <p:stCondLst>
                              <p:cond delay="4250"/>
                            </p:stCondLst>
                            <p:childTnLst>
                              <p:par>
                                <p:cTn id="42" presetID="2" presetClass="entr" presetSubtype="1" fill="hold" grpId="0" nodeType="afterEffect">
                                  <p:stCondLst>
                                    <p:cond delay="0"/>
                                  </p:stCondLst>
                                  <p:childTnLst>
                                    <p:set>
                                      <p:cBhvr>
                                        <p:cTn id="43" dur="1" fill="hold">
                                          <p:stCondLst>
                                            <p:cond delay="0"/>
                                          </p:stCondLst>
                                        </p:cTn>
                                        <p:tgtEl>
                                          <p:spTgt spid="30"/>
                                        </p:tgtEl>
                                        <p:attrNameLst>
                                          <p:attrName>style.visibility</p:attrName>
                                        </p:attrNameLst>
                                      </p:cBhvr>
                                      <p:to>
                                        <p:strVal val="visible"/>
                                      </p:to>
                                    </p:set>
                                    <p:anim calcmode="lin" valueType="num">
                                      <p:cBhvr additive="base">
                                        <p:cTn id="44" dur="1000" fill="hold"/>
                                        <p:tgtEl>
                                          <p:spTgt spid="30"/>
                                        </p:tgtEl>
                                        <p:attrNameLst>
                                          <p:attrName>ppt_x</p:attrName>
                                        </p:attrNameLst>
                                      </p:cBhvr>
                                      <p:tavLst>
                                        <p:tav tm="0">
                                          <p:val>
                                            <p:strVal val="#ppt_x"/>
                                          </p:val>
                                        </p:tav>
                                        <p:tav tm="100000">
                                          <p:val>
                                            <p:strVal val="#ppt_x"/>
                                          </p:val>
                                        </p:tav>
                                      </p:tavLst>
                                    </p:anim>
                                    <p:anim calcmode="lin" valueType="num">
                                      <p:cBhvr additive="base">
                                        <p:cTn id="45" dur="1000" fill="hold"/>
                                        <p:tgtEl>
                                          <p:spTgt spid="30"/>
                                        </p:tgtEl>
                                        <p:attrNameLst>
                                          <p:attrName>ppt_y</p:attrName>
                                        </p:attrNameLst>
                                      </p:cBhvr>
                                      <p:tavLst>
                                        <p:tav tm="0">
                                          <p:val>
                                            <p:strVal val="0-#ppt_h/2"/>
                                          </p:val>
                                        </p:tav>
                                        <p:tav tm="100000">
                                          <p:val>
                                            <p:strVal val="#ppt_y"/>
                                          </p:val>
                                        </p:tav>
                                      </p:tavLst>
                                    </p:anim>
                                  </p:childTnLst>
                                </p:cTn>
                              </p:par>
                              <p:par>
                                <p:cTn id="46" presetID="2" presetClass="entr" presetSubtype="9" fill="hold" grpId="0" nodeType="withEffect">
                                  <p:stCondLst>
                                    <p:cond delay="0"/>
                                  </p:stCondLst>
                                  <p:childTnLst>
                                    <p:set>
                                      <p:cBhvr>
                                        <p:cTn id="47" dur="1" fill="hold">
                                          <p:stCondLst>
                                            <p:cond delay="0"/>
                                          </p:stCondLst>
                                        </p:cTn>
                                        <p:tgtEl>
                                          <p:spTgt spid="33"/>
                                        </p:tgtEl>
                                        <p:attrNameLst>
                                          <p:attrName>style.visibility</p:attrName>
                                        </p:attrNameLst>
                                      </p:cBhvr>
                                      <p:to>
                                        <p:strVal val="visible"/>
                                      </p:to>
                                    </p:set>
                                    <p:anim calcmode="lin" valueType="num">
                                      <p:cBhvr additive="base">
                                        <p:cTn id="48" dur="1250" fill="hold"/>
                                        <p:tgtEl>
                                          <p:spTgt spid="33"/>
                                        </p:tgtEl>
                                        <p:attrNameLst>
                                          <p:attrName>ppt_x</p:attrName>
                                        </p:attrNameLst>
                                      </p:cBhvr>
                                      <p:tavLst>
                                        <p:tav tm="0">
                                          <p:val>
                                            <p:strVal val="0-#ppt_w/2"/>
                                          </p:val>
                                        </p:tav>
                                        <p:tav tm="100000">
                                          <p:val>
                                            <p:strVal val="#ppt_x"/>
                                          </p:val>
                                        </p:tav>
                                      </p:tavLst>
                                    </p:anim>
                                    <p:anim calcmode="lin" valueType="num">
                                      <p:cBhvr additive="base">
                                        <p:cTn id="49" dur="1250" fill="hold"/>
                                        <p:tgtEl>
                                          <p:spTgt spid="33"/>
                                        </p:tgtEl>
                                        <p:attrNameLst>
                                          <p:attrName>ppt_y</p:attrName>
                                        </p:attrNameLst>
                                      </p:cBhvr>
                                      <p:tavLst>
                                        <p:tav tm="0">
                                          <p:val>
                                            <p:strVal val="0-#ppt_h/2"/>
                                          </p:val>
                                        </p:tav>
                                        <p:tav tm="100000">
                                          <p:val>
                                            <p:strVal val="#ppt_y"/>
                                          </p:val>
                                        </p:tav>
                                      </p:tavLst>
                                    </p:anim>
                                  </p:childTnLst>
                                </p:cTn>
                              </p:par>
                              <p:par>
                                <p:cTn id="50" presetID="2" presetClass="entr" presetSubtype="9" fill="hold" grpId="0" nodeType="withEffect">
                                  <p:stCondLst>
                                    <p:cond delay="0"/>
                                  </p:stCondLst>
                                  <p:childTnLst>
                                    <p:set>
                                      <p:cBhvr>
                                        <p:cTn id="51" dur="1" fill="hold">
                                          <p:stCondLst>
                                            <p:cond delay="0"/>
                                          </p:stCondLst>
                                        </p:cTn>
                                        <p:tgtEl>
                                          <p:spTgt spid="34"/>
                                        </p:tgtEl>
                                        <p:attrNameLst>
                                          <p:attrName>style.visibility</p:attrName>
                                        </p:attrNameLst>
                                      </p:cBhvr>
                                      <p:to>
                                        <p:strVal val="visible"/>
                                      </p:to>
                                    </p:set>
                                    <p:anim calcmode="lin" valueType="num">
                                      <p:cBhvr additive="base">
                                        <p:cTn id="52" dur="1250" fill="hold"/>
                                        <p:tgtEl>
                                          <p:spTgt spid="34"/>
                                        </p:tgtEl>
                                        <p:attrNameLst>
                                          <p:attrName>ppt_x</p:attrName>
                                        </p:attrNameLst>
                                      </p:cBhvr>
                                      <p:tavLst>
                                        <p:tav tm="0">
                                          <p:val>
                                            <p:strVal val="0-#ppt_w/2"/>
                                          </p:val>
                                        </p:tav>
                                        <p:tav tm="100000">
                                          <p:val>
                                            <p:strVal val="#ppt_x"/>
                                          </p:val>
                                        </p:tav>
                                      </p:tavLst>
                                    </p:anim>
                                    <p:anim calcmode="lin" valueType="num">
                                      <p:cBhvr additive="base">
                                        <p:cTn id="53" dur="1250" fill="hold"/>
                                        <p:tgtEl>
                                          <p:spTgt spid="34"/>
                                        </p:tgtEl>
                                        <p:attrNameLst>
                                          <p:attrName>ppt_y</p:attrName>
                                        </p:attrNameLst>
                                      </p:cBhvr>
                                      <p:tavLst>
                                        <p:tav tm="0">
                                          <p:val>
                                            <p:strVal val="0-#ppt_h/2"/>
                                          </p:val>
                                        </p:tav>
                                        <p:tav tm="100000">
                                          <p:val>
                                            <p:strVal val="#ppt_y"/>
                                          </p:val>
                                        </p:tav>
                                      </p:tavLst>
                                    </p:anim>
                                  </p:childTnLst>
                                </p:cTn>
                              </p:par>
                              <p:par>
                                <p:cTn id="54" presetID="2" presetClass="entr" presetSubtype="9" fill="hold" grpId="0" nodeType="withEffect">
                                  <p:stCondLst>
                                    <p:cond delay="0"/>
                                  </p:stCondLst>
                                  <p:childTnLst>
                                    <p:set>
                                      <p:cBhvr>
                                        <p:cTn id="55" dur="1" fill="hold">
                                          <p:stCondLst>
                                            <p:cond delay="0"/>
                                          </p:stCondLst>
                                        </p:cTn>
                                        <p:tgtEl>
                                          <p:spTgt spid="35"/>
                                        </p:tgtEl>
                                        <p:attrNameLst>
                                          <p:attrName>style.visibility</p:attrName>
                                        </p:attrNameLst>
                                      </p:cBhvr>
                                      <p:to>
                                        <p:strVal val="visible"/>
                                      </p:to>
                                    </p:set>
                                    <p:anim calcmode="lin" valueType="num">
                                      <p:cBhvr additive="base">
                                        <p:cTn id="56" dur="1250" fill="hold"/>
                                        <p:tgtEl>
                                          <p:spTgt spid="35"/>
                                        </p:tgtEl>
                                        <p:attrNameLst>
                                          <p:attrName>ppt_x</p:attrName>
                                        </p:attrNameLst>
                                      </p:cBhvr>
                                      <p:tavLst>
                                        <p:tav tm="0">
                                          <p:val>
                                            <p:strVal val="0-#ppt_w/2"/>
                                          </p:val>
                                        </p:tav>
                                        <p:tav tm="100000">
                                          <p:val>
                                            <p:strVal val="#ppt_x"/>
                                          </p:val>
                                        </p:tav>
                                      </p:tavLst>
                                    </p:anim>
                                    <p:anim calcmode="lin" valueType="num">
                                      <p:cBhvr additive="base">
                                        <p:cTn id="57" dur="1250" fill="hold"/>
                                        <p:tgtEl>
                                          <p:spTgt spid="35"/>
                                        </p:tgtEl>
                                        <p:attrNameLst>
                                          <p:attrName>ppt_y</p:attrName>
                                        </p:attrNameLst>
                                      </p:cBhvr>
                                      <p:tavLst>
                                        <p:tav tm="0">
                                          <p:val>
                                            <p:strVal val="0-#ppt_h/2"/>
                                          </p:val>
                                        </p:tav>
                                        <p:tav tm="100000">
                                          <p:val>
                                            <p:strVal val="#ppt_y"/>
                                          </p:val>
                                        </p:tav>
                                      </p:tavLst>
                                    </p:anim>
                                  </p:childTnLst>
                                </p:cTn>
                              </p:par>
                              <p:par>
                                <p:cTn id="58" presetID="2" presetClass="entr" presetSubtype="9" fill="hold" grpId="0" nodeType="withEffect">
                                  <p:stCondLst>
                                    <p:cond delay="0"/>
                                  </p:stCondLst>
                                  <p:childTnLst>
                                    <p:set>
                                      <p:cBhvr>
                                        <p:cTn id="59" dur="1" fill="hold">
                                          <p:stCondLst>
                                            <p:cond delay="0"/>
                                          </p:stCondLst>
                                        </p:cTn>
                                        <p:tgtEl>
                                          <p:spTgt spid="36"/>
                                        </p:tgtEl>
                                        <p:attrNameLst>
                                          <p:attrName>style.visibility</p:attrName>
                                        </p:attrNameLst>
                                      </p:cBhvr>
                                      <p:to>
                                        <p:strVal val="visible"/>
                                      </p:to>
                                    </p:set>
                                    <p:anim calcmode="lin" valueType="num">
                                      <p:cBhvr additive="base">
                                        <p:cTn id="60" dur="1250" fill="hold"/>
                                        <p:tgtEl>
                                          <p:spTgt spid="36"/>
                                        </p:tgtEl>
                                        <p:attrNameLst>
                                          <p:attrName>ppt_x</p:attrName>
                                        </p:attrNameLst>
                                      </p:cBhvr>
                                      <p:tavLst>
                                        <p:tav tm="0">
                                          <p:val>
                                            <p:strVal val="0-#ppt_w/2"/>
                                          </p:val>
                                        </p:tav>
                                        <p:tav tm="100000">
                                          <p:val>
                                            <p:strVal val="#ppt_x"/>
                                          </p:val>
                                        </p:tav>
                                      </p:tavLst>
                                    </p:anim>
                                    <p:anim calcmode="lin" valueType="num">
                                      <p:cBhvr additive="base">
                                        <p:cTn id="61" dur="1250" fill="hold"/>
                                        <p:tgtEl>
                                          <p:spTgt spid="36"/>
                                        </p:tgtEl>
                                        <p:attrNameLst>
                                          <p:attrName>ppt_y</p:attrName>
                                        </p:attrNameLst>
                                      </p:cBhvr>
                                      <p:tavLst>
                                        <p:tav tm="0">
                                          <p:val>
                                            <p:strVal val="0-#ppt_h/2"/>
                                          </p:val>
                                        </p:tav>
                                        <p:tav tm="100000">
                                          <p:val>
                                            <p:strVal val="#ppt_y"/>
                                          </p:val>
                                        </p:tav>
                                      </p:tavLst>
                                    </p:anim>
                                  </p:childTnLst>
                                </p:cTn>
                              </p:par>
                              <p:par>
                                <p:cTn id="62" presetID="6" presetClass="entr" presetSubtype="16" fill="hold" grpId="0" nodeType="withEffect">
                                  <p:stCondLst>
                                    <p:cond delay="0"/>
                                  </p:stCondLst>
                                  <p:childTnLst>
                                    <p:set>
                                      <p:cBhvr>
                                        <p:cTn id="63" dur="1" fill="hold">
                                          <p:stCondLst>
                                            <p:cond delay="0"/>
                                          </p:stCondLst>
                                        </p:cTn>
                                        <p:tgtEl>
                                          <p:spTgt spid="32"/>
                                        </p:tgtEl>
                                        <p:attrNameLst>
                                          <p:attrName>style.visibility</p:attrName>
                                        </p:attrNameLst>
                                      </p:cBhvr>
                                      <p:to>
                                        <p:strVal val="visible"/>
                                      </p:to>
                                    </p:set>
                                    <p:animEffect transition="in" filter="circle(in)">
                                      <p:cBhvr>
                                        <p:cTn id="64" dur="3000"/>
                                        <p:tgtEl>
                                          <p:spTgt spid="32"/>
                                        </p:tgtEl>
                                      </p:cBhvr>
                                    </p:animEffect>
                                  </p:childTnLst>
                                </p:cTn>
                              </p:par>
                              <p:par>
                                <p:cTn id="65" presetID="6" presetClass="entr" presetSubtype="16" fill="hold" grpId="0" nodeType="withEffect">
                                  <p:stCondLst>
                                    <p:cond delay="0"/>
                                  </p:stCondLst>
                                  <p:childTnLst>
                                    <p:set>
                                      <p:cBhvr>
                                        <p:cTn id="66" dur="1" fill="hold">
                                          <p:stCondLst>
                                            <p:cond delay="0"/>
                                          </p:stCondLst>
                                        </p:cTn>
                                        <p:tgtEl>
                                          <p:spTgt spid="37"/>
                                        </p:tgtEl>
                                        <p:attrNameLst>
                                          <p:attrName>style.visibility</p:attrName>
                                        </p:attrNameLst>
                                      </p:cBhvr>
                                      <p:to>
                                        <p:strVal val="visible"/>
                                      </p:to>
                                    </p:set>
                                    <p:animEffect transition="in" filter="circle(in)">
                                      <p:cBhvr>
                                        <p:cTn id="67" dur="3000"/>
                                        <p:tgtEl>
                                          <p:spTgt spid="37"/>
                                        </p:tgtEl>
                                      </p:cBhvr>
                                    </p:animEffect>
                                  </p:childTnLst>
                                </p:cTn>
                              </p:par>
                              <p:par>
                                <p:cTn id="68" presetID="6" presetClass="entr" presetSubtype="16" fill="hold" grpId="0" nodeType="withEffect">
                                  <p:stCondLst>
                                    <p:cond delay="0"/>
                                  </p:stCondLst>
                                  <p:childTnLst>
                                    <p:set>
                                      <p:cBhvr>
                                        <p:cTn id="69" dur="1" fill="hold">
                                          <p:stCondLst>
                                            <p:cond delay="0"/>
                                          </p:stCondLst>
                                        </p:cTn>
                                        <p:tgtEl>
                                          <p:spTgt spid="38"/>
                                        </p:tgtEl>
                                        <p:attrNameLst>
                                          <p:attrName>style.visibility</p:attrName>
                                        </p:attrNameLst>
                                      </p:cBhvr>
                                      <p:to>
                                        <p:strVal val="visible"/>
                                      </p:to>
                                    </p:set>
                                    <p:animEffect transition="in" filter="circle(in)">
                                      <p:cBhvr>
                                        <p:cTn id="70" dur="30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 grpId="0" animBg="1"/>
      <p:bldP spid="21" grpId="0" animBg="1"/>
      <p:bldP spid="25" grpId="0" animBg="1"/>
      <p:bldP spid="30" grpId="0" animBg="1"/>
      <p:bldP spid="33" grpId="0" animBg="1"/>
      <p:bldP spid="34" grpId="0" animBg="1"/>
      <p:bldP spid="35" grpId="0" animBg="1"/>
      <p:bldP spid="32" grpId="0" animBg="1"/>
      <p:bldP spid="37" grpId="0" animBg="1"/>
      <p:bldP spid="38" grpId="0" animBg="1"/>
      <p:bldP spid="36" grpId="0" animBg="1"/>
      <p:bldP spid="10" grpId="0" animBg="1"/>
      <p:bldP spid="11" grpId="0" animBg="1"/>
      <p:bldP spid="12" grpId="0" animBg="1"/>
      <p:bldP spid="13" grpId="0" animBg="1"/>
      <p:bldP spid="14" grpId="0" animBg="1"/>
      <p:bldP spid="1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a:graphicFrameLocks noGrp="1"/>
          </p:cNvGraphicFramePr>
          <p:nvPr>
            <p:extLst>
              <p:ext uri="{D42A27DB-BD31-4B8C-83A1-F6EECF244321}">
                <p14:modId xmlns:p14="http://schemas.microsoft.com/office/powerpoint/2010/main" val="1663993439"/>
              </p:ext>
            </p:extLst>
          </p:nvPr>
        </p:nvGraphicFramePr>
        <p:xfrm>
          <a:off x="632709" y="816395"/>
          <a:ext cx="10926581" cy="4608106"/>
        </p:xfrm>
        <a:graphic>
          <a:graphicData uri="http://schemas.openxmlformats.org/drawingml/2006/table">
            <a:tbl>
              <a:tblPr firstRow="1" firstCol="1" bandRow="1">
                <a:tableStyleId>{5C22544A-7EE6-4342-B048-85BDC9FD1C3A}</a:tableStyleId>
              </a:tblPr>
              <a:tblGrid>
                <a:gridCol w="426416">
                  <a:extLst>
                    <a:ext uri="{9D8B030D-6E8A-4147-A177-3AD203B41FA5}">
                      <a16:colId xmlns:a16="http://schemas.microsoft.com/office/drawing/2014/main" val="906334719"/>
                    </a:ext>
                  </a:extLst>
                </a:gridCol>
                <a:gridCol w="1463181">
                  <a:extLst>
                    <a:ext uri="{9D8B030D-6E8A-4147-A177-3AD203B41FA5}">
                      <a16:colId xmlns:a16="http://schemas.microsoft.com/office/drawing/2014/main" val="2880713014"/>
                    </a:ext>
                  </a:extLst>
                </a:gridCol>
                <a:gridCol w="745782">
                  <a:extLst>
                    <a:ext uri="{9D8B030D-6E8A-4147-A177-3AD203B41FA5}">
                      <a16:colId xmlns:a16="http://schemas.microsoft.com/office/drawing/2014/main" val="3272170717"/>
                    </a:ext>
                  </a:extLst>
                </a:gridCol>
                <a:gridCol w="3044066">
                  <a:extLst>
                    <a:ext uri="{9D8B030D-6E8A-4147-A177-3AD203B41FA5}">
                      <a16:colId xmlns:a16="http://schemas.microsoft.com/office/drawing/2014/main" val="245345194"/>
                    </a:ext>
                  </a:extLst>
                </a:gridCol>
                <a:gridCol w="3044066">
                  <a:extLst>
                    <a:ext uri="{9D8B030D-6E8A-4147-A177-3AD203B41FA5}">
                      <a16:colId xmlns:a16="http://schemas.microsoft.com/office/drawing/2014/main" val="1956236806"/>
                    </a:ext>
                  </a:extLst>
                </a:gridCol>
                <a:gridCol w="2203070">
                  <a:extLst>
                    <a:ext uri="{9D8B030D-6E8A-4147-A177-3AD203B41FA5}">
                      <a16:colId xmlns:a16="http://schemas.microsoft.com/office/drawing/2014/main" val="2371954030"/>
                    </a:ext>
                  </a:extLst>
                </a:gridCol>
              </a:tblGrid>
              <a:tr h="359484">
                <a:tc rowSpan="2" gridSpan="3">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zh-TW" sz="2200" u="none" strike="noStrike" kern="1200" spc="-100" baseline="0" dirty="0">
                          <a:solidFill>
                            <a:schemeClr val="dk1"/>
                          </a:solidFill>
                          <a:latin typeface="Book Antiqua" panose="02040602050305030304" pitchFamily="18" charset="0"/>
                          <a:ea typeface="華康儷楷書" panose="03000509000000000000" pitchFamily="65" charset="-120"/>
                          <a:cs typeface="+mn-cs"/>
                        </a:rPr>
                        <a:t>考生</a:t>
                      </a:r>
                      <a:r>
                        <a:rPr lang="zh-TW" altLang="en-US" sz="2200" u="sng" strike="noStrike" kern="1200" spc="-100" baseline="0" dirty="0">
                          <a:solidFill>
                            <a:srgbClr val="FF0000"/>
                          </a:solidFill>
                          <a:latin typeface="Book Antiqua" panose="02040602050305030304" pitchFamily="18" charset="0"/>
                          <a:ea typeface="華康儷楷書" panose="03000509000000000000" pitchFamily="65" charset="-120"/>
                          <a:cs typeface="+mn-cs"/>
                        </a:rPr>
                        <a:t>使用模式</a:t>
                      </a:r>
                      <a:r>
                        <a:rPr lang="zh-TW" sz="2200" u="none" strike="noStrike" kern="1200" spc="-100" baseline="0" dirty="0">
                          <a:solidFill>
                            <a:schemeClr val="dk1"/>
                          </a:solidFill>
                          <a:latin typeface="Book Antiqua" panose="02040602050305030304" pitchFamily="18" charset="0"/>
                          <a:ea typeface="華康儷楷書" panose="03000509000000000000" pitchFamily="65" charset="-120"/>
                          <a:cs typeface="+mn-cs"/>
                        </a:rPr>
                        <a:t>身</a:t>
                      </a:r>
                      <a:r>
                        <a:rPr lang="zh-TW" altLang="en-US" sz="2200" u="none" strike="noStrike" kern="1200" spc="-100" baseline="0" dirty="0">
                          <a:solidFill>
                            <a:schemeClr val="dk1"/>
                          </a:solidFill>
                          <a:latin typeface="Book Antiqua" panose="02040602050305030304" pitchFamily="18" charset="0"/>
                          <a:ea typeface="華康儷楷書" panose="03000509000000000000" pitchFamily="65" charset="-120"/>
                          <a:cs typeface="+mn-cs"/>
                        </a:rPr>
                        <a:t>分</a:t>
                      </a:r>
                      <a:r>
                        <a:rPr lang="zh-TW" sz="2200" u="none" strike="noStrike" kern="1200" spc="-100" baseline="0" dirty="0">
                          <a:solidFill>
                            <a:schemeClr val="dk1"/>
                          </a:solidFill>
                          <a:latin typeface="Book Antiqua" panose="02040602050305030304" pitchFamily="18" charset="0"/>
                          <a:ea typeface="華康儷楷書" panose="03000509000000000000" pitchFamily="65" charset="-120"/>
                          <a:cs typeface="+mn-cs"/>
                        </a:rPr>
                        <a:t>別</a:t>
                      </a:r>
                    </a:p>
                  </a:txBody>
                  <a:tcPr marL="68580" marR="68580" marT="0" marB="0"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2" hMerge="1">
                  <a:txBody>
                    <a:bodyPr/>
                    <a:lstStyle/>
                    <a:p>
                      <a:endParaRPr lang="zh-TW" altLang="en-US"/>
                    </a:p>
                  </a:txBody>
                  <a:tcPr/>
                </a:tc>
                <a:tc rowSpan="2" hMerge="1">
                  <a:txBody>
                    <a:bodyPr/>
                    <a:lstStyle/>
                    <a:p>
                      <a:endParaRPr lang="zh-TW" altLang="en-US"/>
                    </a:p>
                  </a:txBody>
                  <a:tcPr/>
                </a:tc>
                <a:tc gridSpan="2">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zh-TW" altLang="en-US" sz="2200" u="none" strike="noStrike" kern="1200" spc="-100" baseline="0" dirty="0">
                          <a:solidFill>
                            <a:schemeClr val="dk1"/>
                          </a:solidFill>
                          <a:latin typeface="Book Antiqua" panose="02040602050305030304" pitchFamily="18" charset="0"/>
                          <a:ea typeface="華康儷楷書" panose="03000509000000000000" pitchFamily="65" charset="-120"/>
                          <a:cs typeface="+mn-cs"/>
                        </a:rPr>
                        <a:t>具有</a:t>
                      </a:r>
                      <a:r>
                        <a:rPr lang="en-US" altLang="zh-TW" sz="2200" u="none" strike="noStrike" kern="1200" spc="-100" baseline="0" dirty="0">
                          <a:solidFill>
                            <a:schemeClr val="dk1"/>
                          </a:solidFill>
                          <a:latin typeface="Book Antiqua" panose="02040602050305030304" pitchFamily="18" charset="0"/>
                          <a:ea typeface="華康儷楷書" panose="03000509000000000000" pitchFamily="65" charset="-120"/>
                          <a:cs typeface="+mn-cs"/>
                        </a:rPr>
                        <a:t>EP</a:t>
                      </a:r>
                      <a:r>
                        <a:rPr lang="zh-TW" altLang="en-US" sz="2200" u="none" strike="noStrike" kern="1200" spc="-100" baseline="0" dirty="0">
                          <a:solidFill>
                            <a:schemeClr val="dk1"/>
                          </a:solidFill>
                          <a:latin typeface="Book Antiqua" panose="02040602050305030304" pitchFamily="18" charset="0"/>
                          <a:ea typeface="華康儷楷書" panose="03000509000000000000" pitchFamily="65" charset="-120"/>
                          <a:cs typeface="+mn-cs"/>
                        </a:rPr>
                        <a:t>資料之考生</a:t>
                      </a:r>
                      <a:endParaRPr lang="zh-TW" sz="2200" u="none" strike="noStrike" kern="1200" spc="-100" baseline="0" dirty="0">
                        <a:solidFill>
                          <a:schemeClr val="dk1"/>
                        </a:solidFill>
                        <a:latin typeface="Book Antiqua" panose="02040602050305030304" pitchFamily="18" charset="0"/>
                        <a:ea typeface="華康儷楷書" panose="03000509000000000000" pitchFamily="65" charset="-120"/>
                        <a:cs typeface="+mn-cs"/>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lnSpc>
                          <a:spcPts val="2400"/>
                        </a:lnSpc>
                        <a:spcAft>
                          <a:spcPts val="0"/>
                        </a:spcAft>
                      </a:pPr>
                      <a:endParaRPr lang="zh-TW" sz="12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tc>
                <a:tc rowSpan="2">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zh-TW" altLang="en-US" sz="2000" u="none" strike="noStrike" kern="1200" spc="-100" baseline="0" dirty="0">
                          <a:solidFill>
                            <a:srgbClr val="0000FF"/>
                          </a:solidFill>
                          <a:latin typeface="Book Antiqua" panose="02040602050305030304" pitchFamily="18" charset="0"/>
                          <a:ea typeface="華康儷楷書" panose="03000509000000000000" pitchFamily="65" charset="-120"/>
                          <a:cs typeface="+mn-cs"/>
                        </a:rPr>
                        <a:t>其餘考生</a:t>
                      </a:r>
                      <a:r>
                        <a:rPr lang="en-US" altLang="zh-TW" sz="2200" u="none" strike="noStrike" kern="1200" spc="-100" baseline="0" dirty="0">
                          <a:solidFill>
                            <a:srgbClr val="FF0000"/>
                          </a:solidFill>
                          <a:latin typeface="Book Antiqua" panose="02040602050305030304" pitchFamily="18" charset="0"/>
                          <a:ea typeface="華康儷楷書" panose="03000509000000000000" pitchFamily="65" charset="-120"/>
                          <a:cs typeface="+mn-cs"/>
                        </a:rPr>
                        <a:t>(3)</a:t>
                      </a:r>
                      <a:endParaRPr lang="zh-TW" sz="2200" u="none" strike="noStrike" kern="1200" spc="-100" baseline="0" dirty="0">
                        <a:solidFill>
                          <a:srgbClr val="FF0000"/>
                        </a:solidFill>
                        <a:latin typeface="Book Antiqua" panose="02040602050305030304" pitchFamily="18" charset="0"/>
                        <a:ea typeface="華康儷楷書" panose="03000509000000000000" pitchFamily="65" charset="-120"/>
                        <a:cs typeface="+mn-cs"/>
                      </a:endParaRPr>
                    </a:p>
                  </a:txBody>
                  <a:tcPr marL="68580" marR="68580" marT="0" marB="0" anchor="ctr">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80109187"/>
                  </a:ext>
                </a:extLst>
              </a:tr>
              <a:tr h="359484">
                <a:tc gridSpan="3" vMerge="1">
                  <a:txBody>
                    <a:bodyPr/>
                    <a:lstStyle/>
                    <a:p>
                      <a:pPr algn="ctr">
                        <a:lnSpc>
                          <a:spcPts val="2400"/>
                        </a:lnSpc>
                        <a:spcAft>
                          <a:spcPts val="0"/>
                        </a:spcAft>
                      </a:pPr>
                      <a:endParaRPr lang="zh-TW" sz="12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hMerge="1" vMerge="1">
                  <a:txBody>
                    <a:bodyPr/>
                    <a:lstStyle/>
                    <a:p>
                      <a:endParaRPr lang="zh-TW" altLang="en-US"/>
                    </a:p>
                  </a:txBody>
                  <a:tcPr/>
                </a:tc>
                <a:tc hMerge="1" vMerge="1">
                  <a:txBody>
                    <a:bodyPr/>
                    <a:lstStyle/>
                    <a:p>
                      <a:endParaRPr lang="zh-TW" altLang="en-US"/>
                    </a:p>
                  </a:txBody>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zh-TW" sz="2200" u="none" strike="noStrike" kern="1200" spc="-100" baseline="0" dirty="0">
                          <a:solidFill>
                            <a:schemeClr val="dk1"/>
                          </a:solidFill>
                          <a:latin typeface="Book Antiqua" panose="02040602050305030304" pitchFamily="18" charset="0"/>
                          <a:ea typeface="華康儷楷書" panose="03000509000000000000" pitchFamily="65" charset="-120"/>
                          <a:cs typeface="+mn-cs"/>
                        </a:rPr>
                        <a:t>選擇</a:t>
                      </a:r>
                      <a:r>
                        <a:rPr lang="zh-TW" sz="2200" u="none" strike="noStrike" kern="1200" spc="-100" baseline="0" dirty="0">
                          <a:solidFill>
                            <a:srgbClr val="FF0000"/>
                          </a:solidFill>
                          <a:latin typeface="Book Antiqua" panose="02040602050305030304" pitchFamily="18" charset="0"/>
                          <a:ea typeface="華康儷楷書" panose="03000509000000000000" pitchFamily="65" charset="-120"/>
                          <a:cs typeface="+mn-cs"/>
                        </a:rPr>
                        <a:t>使用</a:t>
                      </a:r>
                      <a:r>
                        <a:rPr lang="en-US" sz="2200" u="none" strike="noStrike" kern="1200" spc="-100" baseline="0" dirty="0">
                          <a:solidFill>
                            <a:srgbClr val="FF0000"/>
                          </a:solidFill>
                          <a:latin typeface="Book Antiqua" panose="02040602050305030304" pitchFamily="18" charset="0"/>
                          <a:ea typeface="華康儷楷書" panose="03000509000000000000" pitchFamily="65" charset="-120"/>
                          <a:cs typeface="+mn-cs"/>
                        </a:rPr>
                        <a:t>EP</a:t>
                      </a:r>
                      <a:r>
                        <a:rPr lang="zh-TW" sz="2200" u="none" strike="noStrike" kern="1200" spc="-100" baseline="0" dirty="0">
                          <a:solidFill>
                            <a:schemeClr val="dk1"/>
                          </a:solidFill>
                          <a:latin typeface="Book Antiqua" panose="02040602050305030304" pitchFamily="18" charset="0"/>
                          <a:ea typeface="華康儷楷書" panose="03000509000000000000" pitchFamily="65" charset="-120"/>
                          <a:cs typeface="+mn-cs"/>
                        </a:rPr>
                        <a:t>資料</a:t>
                      </a:r>
                      <a:r>
                        <a:rPr lang="en-US" altLang="zh-TW" sz="2200" u="none" strike="noStrike" kern="1200" spc="-100" baseline="0" dirty="0">
                          <a:solidFill>
                            <a:srgbClr val="FF0000"/>
                          </a:solidFill>
                          <a:latin typeface="Book Antiqua" panose="02040602050305030304" pitchFamily="18" charset="0"/>
                          <a:ea typeface="華康儷楷書" panose="03000509000000000000" pitchFamily="65" charset="-120"/>
                          <a:cs typeface="+mn-cs"/>
                        </a:rPr>
                        <a:t>(1)</a:t>
                      </a:r>
                      <a:endParaRPr lang="zh-TW" sz="2200" u="none" strike="noStrike" kern="1200" spc="-100" baseline="0" dirty="0">
                        <a:solidFill>
                          <a:srgbClr val="FF0000"/>
                        </a:solidFill>
                        <a:latin typeface="Book Antiqua" panose="02040602050305030304" pitchFamily="18" charset="0"/>
                        <a:ea typeface="華康儷楷書" panose="03000509000000000000" pitchFamily="65" charset="-120"/>
                        <a:cs typeface="+mn-cs"/>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D2FCFE"/>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zh-TW" sz="2200" u="none" strike="noStrike" kern="1200" spc="-100" baseline="0" dirty="0">
                          <a:solidFill>
                            <a:schemeClr val="dk1"/>
                          </a:solidFill>
                          <a:latin typeface="Book Antiqua" panose="02040602050305030304" pitchFamily="18" charset="0"/>
                          <a:ea typeface="華康儷楷書" panose="03000509000000000000" pitchFamily="65" charset="-120"/>
                          <a:cs typeface="+mn-cs"/>
                        </a:rPr>
                        <a:t>選擇</a:t>
                      </a:r>
                      <a:r>
                        <a:rPr lang="zh-TW" sz="2200" u="none" strike="noStrike" kern="1200" spc="-100" baseline="0" dirty="0">
                          <a:solidFill>
                            <a:srgbClr val="FF0000"/>
                          </a:solidFill>
                          <a:latin typeface="Book Antiqua" panose="02040602050305030304" pitchFamily="18" charset="0"/>
                          <a:ea typeface="華康儷楷書" panose="03000509000000000000" pitchFamily="65" charset="-120"/>
                          <a:cs typeface="+mn-cs"/>
                        </a:rPr>
                        <a:t>不使用</a:t>
                      </a:r>
                      <a:r>
                        <a:rPr lang="en-US" sz="2200" u="none" strike="noStrike" kern="1200" spc="-100" baseline="0" dirty="0">
                          <a:solidFill>
                            <a:srgbClr val="FF0000"/>
                          </a:solidFill>
                          <a:latin typeface="Book Antiqua" panose="02040602050305030304" pitchFamily="18" charset="0"/>
                          <a:ea typeface="華康儷楷書" panose="03000509000000000000" pitchFamily="65" charset="-120"/>
                          <a:cs typeface="+mn-cs"/>
                        </a:rPr>
                        <a:t>EP</a:t>
                      </a:r>
                      <a:r>
                        <a:rPr lang="zh-TW" sz="2200" u="none" strike="noStrike" kern="1200" spc="-100" baseline="0" dirty="0">
                          <a:solidFill>
                            <a:schemeClr val="dk1"/>
                          </a:solidFill>
                          <a:latin typeface="Book Antiqua" panose="02040602050305030304" pitchFamily="18" charset="0"/>
                          <a:ea typeface="華康儷楷書" panose="03000509000000000000" pitchFamily="65" charset="-120"/>
                          <a:cs typeface="+mn-cs"/>
                        </a:rPr>
                        <a:t>資料</a:t>
                      </a:r>
                      <a:r>
                        <a:rPr lang="en-US" altLang="zh-TW" sz="2200" u="none" strike="noStrike" kern="1200" spc="-100" baseline="0" dirty="0">
                          <a:solidFill>
                            <a:srgbClr val="FF0000"/>
                          </a:solidFill>
                          <a:latin typeface="Book Antiqua" panose="02040602050305030304" pitchFamily="18" charset="0"/>
                          <a:ea typeface="華康儷楷書" panose="03000509000000000000" pitchFamily="65" charset="-120"/>
                          <a:cs typeface="+mn-cs"/>
                        </a:rPr>
                        <a:t>(2)</a:t>
                      </a:r>
                      <a:endParaRPr lang="zh-TW" sz="2200" u="none" strike="noStrike" kern="1200" spc="-100" baseline="0" dirty="0">
                        <a:solidFill>
                          <a:srgbClr val="FF0000"/>
                        </a:solidFill>
                        <a:latin typeface="Book Antiqua" panose="02040602050305030304" pitchFamily="18" charset="0"/>
                        <a:ea typeface="華康儷楷書" panose="03000509000000000000" pitchFamily="65" charset="-120"/>
                        <a:cs typeface="+mn-cs"/>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FFFFCC"/>
                    </a:solidFill>
                  </a:tcPr>
                </a:tc>
                <a:tc vMerge="1">
                  <a:txBody>
                    <a:bodyPr/>
                    <a:lstStyle/>
                    <a:p>
                      <a:pPr algn="ctr">
                        <a:lnSpc>
                          <a:spcPts val="2400"/>
                        </a:lnSpc>
                        <a:spcAft>
                          <a:spcPts val="0"/>
                        </a:spcAft>
                      </a:pPr>
                      <a:endParaRPr lang="zh-TW" sz="12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extLst>
                  <a:ext uri="{0D108BD9-81ED-4DB2-BD59-A6C34878D82A}">
                    <a16:rowId xmlns:a16="http://schemas.microsoft.com/office/drawing/2014/main" val="2958371356"/>
                  </a:ext>
                </a:extLst>
              </a:tr>
              <a:tr h="749924">
                <a:tc gridSpan="3">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altLang="zh-TW" sz="2200" b="0" u="none" strike="noStrike" kern="1200" spc="-100" baseline="0" dirty="0">
                          <a:solidFill>
                            <a:schemeClr val="dk1"/>
                          </a:solidFill>
                          <a:latin typeface="Book Antiqua" panose="02040602050305030304" pitchFamily="18" charset="0"/>
                          <a:ea typeface="華康儷楷書" panose="03000509000000000000" pitchFamily="65" charset="-120"/>
                          <a:cs typeface="+mn-cs"/>
                        </a:rPr>
                        <a:t>A.</a:t>
                      </a:r>
                      <a:r>
                        <a:rPr lang="zh-TW" sz="2000" b="0" u="none" strike="noStrike" kern="1200" spc="-100" baseline="0" dirty="0">
                          <a:solidFill>
                            <a:schemeClr val="dk1"/>
                          </a:solidFill>
                          <a:latin typeface="Book Antiqua" panose="02040602050305030304" pitchFamily="18" charset="0"/>
                          <a:ea typeface="華康儷楷書" panose="03000509000000000000" pitchFamily="65" charset="-120"/>
                          <a:cs typeface="+mn-cs"/>
                        </a:rPr>
                        <a:t>修課紀錄</a:t>
                      </a:r>
                    </a:p>
                  </a:txBody>
                  <a:tcPr marL="68580" marR="68580" marT="0" marB="0"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hMerge="1">
                  <a:txBody>
                    <a:bodyPr/>
                    <a:lstStyle/>
                    <a:p>
                      <a:endParaRPr lang="zh-TW" altLang="en-US"/>
                    </a:p>
                  </a:txBody>
                  <a:tcPr/>
                </a:tc>
                <a:tc hMerge="1">
                  <a:txBody>
                    <a:bodyPr/>
                    <a:lstStyle/>
                    <a:p>
                      <a:endParaRPr lang="zh-TW" altLang="en-US"/>
                    </a:p>
                  </a:txBody>
                  <a:tcPr/>
                </a:tc>
                <a:tc gridSpan="2">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2200" u="none" strike="noStrike" kern="1200" spc="-100" baseline="0" dirty="0">
                          <a:solidFill>
                            <a:schemeClr val="dk1"/>
                          </a:solidFill>
                          <a:latin typeface="Book Antiqua" panose="02040602050305030304" pitchFamily="18" charset="0"/>
                          <a:ea typeface="華康儷楷書" panose="03000509000000000000" pitchFamily="65" charset="-120"/>
                          <a:cs typeface="+mn-cs"/>
                        </a:rPr>
                        <a:t>EP</a:t>
                      </a:r>
                      <a:endParaRPr lang="zh-TW" sz="2200" u="none" strike="noStrike" kern="1200" spc="-100" baseline="0" dirty="0">
                        <a:solidFill>
                          <a:schemeClr val="dk1"/>
                        </a:solidFill>
                        <a:latin typeface="Book Antiqua" panose="02040602050305030304" pitchFamily="18" charset="0"/>
                        <a:ea typeface="華康儷楷書" panose="03000509000000000000" pitchFamily="65" charset="-120"/>
                        <a:cs typeface="+mn-cs"/>
                      </a:endParaRPr>
                    </a:p>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zh-TW" altLang="en-US" sz="2000" u="none" strike="noStrike" kern="1200" spc="-100" baseline="0" dirty="0">
                          <a:solidFill>
                            <a:schemeClr val="dk1"/>
                          </a:solidFill>
                          <a:latin typeface="Book Antiqua" panose="02040602050305030304" pitchFamily="18" charset="0"/>
                          <a:ea typeface="華康儷楷書" panose="03000509000000000000" pitchFamily="65" charset="-120"/>
                          <a:cs typeface="+mn-cs"/>
                        </a:rPr>
                        <a:t>（</a:t>
                      </a:r>
                      <a:r>
                        <a:rPr lang="zh-TW" altLang="en-US" sz="2000" b="1" u="none" strike="noStrike" kern="1200" spc="-100" baseline="0" dirty="0">
                          <a:solidFill>
                            <a:srgbClr val="FF0000"/>
                          </a:solidFill>
                          <a:latin typeface="Book Antiqua" panose="02040602050305030304" pitchFamily="18" charset="0"/>
                          <a:ea typeface="華康儷楷書" panose="03000509000000000000" pitchFamily="65" charset="-120"/>
                          <a:cs typeface="+mn-cs"/>
                        </a:rPr>
                        <a:t>應屆畢業生</a:t>
                      </a:r>
                      <a:r>
                        <a:rPr lang="zh-TW" altLang="en-US" sz="2000" b="0" u="none" strike="noStrike" kern="1200" spc="-100" baseline="0" dirty="0">
                          <a:solidFill>
                            <a:schemeClr val="tx1"/>
                          </a:solidFill>
                          <a:latin typeface="Book Antiqua" panose="02040602050305030304" pitchFamily="18" charset="0"/>
                          <a:ea typeface="華康儷楷書" panose="03000509000000000000" pitchFamily="65" charset="-120"/>
                          <a:cs typeface="+mn-cs"/>
                        </a:rPr>
                        <a:t>由</a:t>
                      </a:r>
                      <a:r>
                        <a:rPr lang="zh-TW" altLang="en-US" sz="2000" b="0" u="sng" strike="noStrike" kern="1200" spc="-100" baseline="0" dirty="0">
                          <a:solidFill>
                            <a:schemeClr val="tx1"/>
                          </a:solidFill>
                          <a:latin typeface="Book Antiqua" panose="02040602050305030304" pitchFamily="18" charset="0"/>
                          <a:ea typeface="華康儷楷書" panose="03000509000000000000" pitchFamily="65" charset="-120"/>
                          <a:cs typeface="+mn-cs"/>
                        </a:rPr>
                        <a:t>就讀學校</a:t>
                      </a:r>
                      <a:r>
                        <a:rPr lang="zh-TW" altLang="zh-TW" sz="2000" b="0" u="none" strike="noStrike" kern="1200" spc="-100" baseline="0" dirty="0">
                          <a:solidFill>
                            <a:schemeClr val="tx1"/>
                          </a:solidFill>
                          <a:latin typeface="Book Antiqua" panose="02040602050305030304" pitchFamily="18" charset="0"/>
                          <a:ea typeface="華康儷楷書" panose="03000509000000000000" pitchFamily="65" charset="-120"/>
                          <a:cs typeface="+mn-cs"/>
                        </a:rPr>
                        <a:t>上傳</a:t>
                      </a:r>
                      <a:r>
                        <a:rPr lang="zh-TW" altLang="en-US" sz="2000" b="0" u="none" strike="noStrike" kern="1200" spc="-100" baseline="0" dirty="0">
                          <a:solidFill>
                            <a:schemeClr val="tx1"/>
                          </a:solidFill>
                          <a:latin typeface="Book Antiqua" panose="02040602050305030304" pitchFamily="18" charset="0"/>
                          <a:ea typeface="華康儷楷書" panose="03000509000000000000" pitchFamily="65" charset="-120"/>
                          <a:cs typeface="+mn-cs"/>
                        </a:rPr>
                        <a:t> </a:t>
                      </a:r>
                      <a:r>
                        <a:rPr lang="zh-TW" altLang="zh-TW" sz="2000" u="none" strike="noStrike" kern="1200" spc="-100" baseline="0" dirty="0">
                          <a:solidFill>
                            <a:srgbClr val="FF0000"/>
                          </a:solidFill>
                          <a:latin typeface="Book Antiqua" panose="02040602050305030304" pitchFamily="18" charset="0"/>
                          <a:ea typeface="華康儷楷書" panose="03000509000000000000" pitchFamily="65" charset="-120"/>
                          <a:cs typeface="+mn-cs"/>
                        </a:rPr>
                        <a:t>第</a:t>
                      </a:r>
                      <a:r>
                        <a:rPr lang="en-US" altLang="zh-TW" sz="2000" u="none" strike="noStrike" kern="1200" spc="-100" baseline="0" dirty="0">
                          <a:solidFill>
                            <a:srgbClr val="FF0000"/>
                          </a:solidFill>
                          <a:latin typeface="Book Antiqua" panose="02040602050305030304" pitchFamily="18" charset="0"/>
                          <a:ea typeface="華康儷楷書" panose="03000509000000000000" pitchFamily="65" charset="-120"/>
                          <a:cs typeface="+mn-cs"/>
                        </a:rPr>
                        <a:t>6</a:t>
                      </a:r>
                      <a:r>
                        <a:rPr lang="zh-TW" altLang="zh-TW" sz="2000" u="none" strike="noStrike" kern="1200" spc="-100" baseline="0" dirty="0">
                          <a:solidFill>
                            <a:srgbClr val="FF0000"/>
                          </a:solidFill>
                          <a:latin typeface="Book Antiqua" panose="02040602050305030304" pitchFamily="18" charset="0"/>
                          <a:ea typeface="華康儷楷書" panose="03000509000000000000" pitchFamily="65" charset="-120"/>
                          <a:cs typeface="+mn-cs"/>
                        </a:rPr>
                        <a:t>學期成績</a:t>
                      </a:r>
                      <a:r>
                        <a:rPr lang="zh-TW" altLang="en-US" sz="2000" u="none" strike="noStrike" kern="1200" spc="-100" baseline="0" dirty="0">
                          <a:solidFill>
                            <a:srgbClr val="FF0000"/>
                          </a:solidFill>
                          <a:latin typeface="Book Antiqua" panose="02040602050305030304" pitchFamily="18" charset="0"/>
                          <a:ea typeface="華康儷楷書" panose="03000509000000000000" pitchFamily="65" charset="-120"/>
                          <a:cs typeface="+mn-cs"/>
                        </a:rPr>
                        <a:t>證明</a:t>
                      </a:r>
                      <a:r>
                        <a:rPr lang="en-US" altLang="zh-TW" sz="2000" u="none" strike="noStrike" kern="1200" spc="-100" baseline="0" dirty="0">
                          <a:solidFill>
                            <a:schemeClr val="dk1"/>
                          </a:solidFill>
                          <a:latin typeface="Book Antiqua" panose="02040602050305030304" pitchFamily="18" charset="0"/>
                          <a:ea typeface="華康儷楷書" panose="03000509000000000000" pitchFamily="65" charset="-120"/>
                          <a:cs typeface="+mn-cs"/>
                        </a:rPr>
                        <a:t>PDF</a:t>
                      </a:r>
                      <a:r>
                        <a:rPr lang="zh-TW" altLang="en-US" sz="2000" u="none" strike="noStrike" kern="1200" spc="-100" baseline="0" dirty="0">
                          <a:solidFill>
                            <a:schemeClr val="dk1"/>
                          </a:solidFill>
                          <a:latin typeface="Book Antiqua" panose="02040602050305030304" pitchFamily="18" charset="0"/>
                          <a:ea typeface="華康儷楷書" panose="03000509000000000000" pitchFamily="65" charset="-120"/>
                          <a:cs typeface="+mn-cs"/>
                        </a:rPr>
                        <a:t>檔）</a:t>
                      </a:r>
                      <a:endParaRPr lang="zh-TW" sz="2000" u="none" strike="noStrike" kern="1200" spc="-100" baseline="0" dirty="0">
                        <a:solidFill>
                          <a:schemeClr val="dk1"/>
                        </a:solidFill>
                        <a:latin typeface="Book Antiqua" panose="02040602050305030304" pitchFamily="18" charset="0"/>
                        <a:ea typeface="華康儷楷書" panose="03000509000000000000" pitchFamily="65" charset="-120"/>
                        <a:cs typeface="+mn-cs"/>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zh-TW" sz="2200" u="none" strike="noStrike" kern="1200" spc="-100" baseline="0" dirty="0">
                        <a:solidFill>
                          <a:schemeClr val="dk1"/>
                        </a:solidFill>
                        <a:latin typeface="Book Antiqua" panose="02040602050305030304" pitchFamily="18" charset="0"/>
                        <a:ea typeface="華康儷楷書" panose="03000509000000000000" pitchFamily="65" charset="-120"/>
                        <a:cs typeface="+mn-cs"/>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zh-TW" altLang="zh-TW" sz="1800" u="none" strike="noStrike" kern="1200" spc="-100" baseline="0" dirty="0">
                          <a:solidFill>
                            <a:srgbClr val="0000FF"/>
                          </a:solidFill>
                          <a:latin typeface="Book Antiqua" panose="02040602050305030304" pitchFamily="18" charset="0"/>
                          <a:ea typeface="華康儷楷書" panose="03000509000000000000" pitchFamily="65" charset="-120"/>
                          <a:cs typeface="+mn-cs"/>
                        </a:rPr>
                        <a:t>考生</a:t>
                      </a:r>
                      <a:r>
                        <a:rPr lang="zh-TW" altLang="en-US" sz="1800" u="none" strike="noStrike" kern="1200" spc="-100" baseline="0" dirty="0">
                          <a:solidFill>
                            <a:srgbClr val="FF0000"/>
                          </a:solidFill>
                          <a:latin typeface="Book Antiqua" panose="02040602050305030304" pitchFamily="18" charset="0"/>
                          <a:ea typeface="華康儷楷書" panose="03000509000000000000" pitchFamily="65" charset="-120"/>
                          <a:cs typeface="+mn-cs"/>
                        </a:rPr>
                        <a:t>自行</a:t>
                      </a:r>
                      <a:r>
                        <a:rPr lang="zh-TW" altLang="zh-TW" sz="1800" u="none" strike="noStrike" kern="1200" spc="-100" baseline="0" dirty="0">
                          <a:solidFill>
                            <a:srgbClr val="0000FF"/>
                          </a:solidFill>
                          <a:latin typeface="Book Antiqua" panose="02040602050305030304" pitchFamily="18" charset="0"/>
                          <a:ea typeface="華康儷楷書" panose="03000509000000000000" pitchFamily="65" charset="-120"/>
                          <a:cs typeface="+mn-cs"/>
                        </a:rPr>
                        <a:t>上傳</a:t>
                      </a:r>
                      <a:r>
                        <a:rPr lang="en-US" altLang="zh-TW" sz="1800" u="none" strike="noStrike" kern="1200" spc="-100" baseline="0" dirty="0">
                          <a:solidFill>
                            <a:srgbClr val="0000FF"/>
                          </a:solidFill>
                          <a:latin typeface="Book Antiqua" panose="02040602050305030304" pitchFamily="18" charset="0"/>
                          <a:ea typeface="華康儷楷書" panose="03000509000000000000" pitchFamily="65" charset="-120"/>
                          <a:cs typeface="+mn-cs"/>
                        </a:rPr>
                        <a:t>PDF</a:t>
                      </a:r>
                      <a:r>
                        <a:rPr lang="zh-TW" altLang="en-US" sz="1800" u="none" strike="noStrike" kern="1200" spc="-100" baseline="0" dirty="0">
                          <a:solidFill>
                            <a:srgbClr val="0000FF"/>
                          </a:solidFill>
                          <a:latin typeface="Book Antiqua" panose="02040602050305030304" pitchFamily="18" charset="0"/>
                          <a:ea typeface="華康儷楷書" panose="03000509000000000000" pitchFamily="65" charset="-120"/>
                          <a:cs typeface="+mn-cs"/>
                        </a:rPr>
                        <a:t>檔</a:t>
                      </a:r>
                      <a:endParaRPr lang="en-US" altLang="zh-TW" sz="1800" u="none" strike="noStrike" kern="1200" spc="-100" baseline="0" dirty="0">
                        <a:solidFill>
                          <a:srgbClr val="0000FF"/>
                        </a:solidFill>
                        <a:latin typeface="Book Antiqua" panose="02040602050305030304" pitchFamily="18" charset="0"/>
                        <a:ea typeface="華康儷楷書" panose="03000509000000000000" pitchFamily="65" charset="-120"/>
                        <a:cs typeface="+mn-cs"/>
                      </a:endParaRPr>
                    </a:p>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ltLang="zh-TW" sz="2000" u="none" strike="noStrike" kern="1200" spc="-100" baseline="0" dirty="0">
                          <a:solidFill>
                            <a:srgbClr val="0000FF"/>
                          </a:solidFill>
                          <a:latin typeface="Book Antiqua" panose="02040602050305030304" pitchFamily="18" charset="0"/>
                          <a:ea typeface="華康儷楷書" panose="03000509000000000000" pitchFamily="65" charset="-120"/>
                          <a:cs typeface="+mn-cs"/>
                        </a:rPr>
                        <a:t>(1</a:t>
                      </a:r>
                      <a:r>
                        <a:rPr lang="zh-TW" altLang="en-US" sz="2000" u="none" strike="noStrike" kern="1200" spc="-100" baseline="0" dirty="0">
                          <a:solidFill>
                            <a:srgbClr val="0000FF"/>
                          </a:solidFill>
                          <a:latin typeface="Book Antiqua" panose="02040602050305030304" pitchFamily="18" charset="0"/>
                          <a:ea typeface="華康儷楷書" panose="03000509000000000000" pitchFamily="65" charset="-120"/>
                          <a:cs typeface="+mn-cs"/>
                        </a:rPr>
                        <a:t>件</a:t>
                      </a:r>
                      <a:r>
                        <a:rPr lang="en-US" altLang="zh-TW" sz="2000" u="none" strike="noStrike" kern="1200" spc="-100" baseline="0" dirty="0">
                          <a:solidFill>
                            <a:srgbClr val="0000FF"/>
                          </a:solidFill>
                          <a:latin typeface="Book Antiqua" panose="02040602050305030304" pitchFamily="18" charset="0"/>
                          <a:ea typeface="華康儷楷書" panose="03000509000000000000" pitchFamily="65" charset="-120"/>
                          <a:cs typeface="+mn-cs"/>
                        </a:rPr>
                        <a:t>)</a:t>
                      </a:r>
                      <a:endParaRPr lang="zh-TW" altLang="zh-TW" sz="2000" u="none" strike="noStrike" kern="1200" spc="-100" baseline="0" dirty="0">
                        <a:solidFill>
                          <a:srgbClr val="0000FF"/>
                        </a:solidFill>
                        <a:latin typeface="Book Antiqua" panose="02040602050305030304" pitchFamily="18" charset="0"/>
                        <a:ea typeface="華康儷楷書" panose="03000509000000000000" pitchFamily="65" charset="-120"/>
                        <a:cs typeface="+mn-cs"/>
                      </a:endParaRPr>
                    </a:p>
                  </a:txBody>
                  <a:tcPr marL="68580" marR="68580" marT="0" marB="0" anchor="ctr">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61283519"/>
                  </a:ext>
                </a:extLst>
              </a:tr>
              <a:tr h="324240">
                <a:tc rowSpan="2" gridSpan="2">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altLang="zh-TW" sz="2000" b="0" u="none" strike="noStrike" kern="1200" spc="-100" baseline="0" dirty="0">
                          <a:solidFill>
                            <a:schemeClr val="dk1"/>
                          </a:solidFill>
                          <a:latin typeface="Book Antiqua" panose="02040602050305030304" pitchFamily="18" charset="0"/>
                          <a:ea typeface="華康儷楷書" panose="03000509000000000000" pitchFamily="65" charset="-120"/>
                          <a:cs typeface="+mn-cs"/>
                        </a:rPr>
                        <a:t>B.</a:t>
                      </a:r>
                      <a:r>
                        <a:rPr lang="zh-TW" sz="2000" b="0" u="none" strike="noStrike" kern="1200" spc="-100" baseline="0" dirty="0">
                          <a:solidFill>
                            <a:schemeClr val="dk1"/>
                          </a:solidFill>
                          <a:latin typeface="Book Antiqua" panose="02040602050305030304" pitchFamily="18" charset="0"/>
                          <a:ea typeface="華康儷楷書" panose="03000509000000000000" pitchFamily="65" charset="-120"/>
                          <a:cs typeface="+mn-cs"/>
                        </a:rPr>
                        <a:t>課程學習成果</a:t>
                      </a:r>
                    </a:p>
                  </a:txBody>
                  <a:tcPr marL="68580" marR="68580" marT="0" marB="0"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2FCFE"/>
                    </a:solidFill>
                  </a:tcPr>
                </a:tc>
                <a:tc rowSpan="2" hMerge="1">
                  <a:txBody>
                    <a:bodyPr/>
                    <a:lstStyle/>
                    <a:p>
                      <a:endParaRPr lang="zh-TW" altLang="en-US"/>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altLang="zh-TW" sz="2200" b="0" u="none" strike="noStrike" kern="1200" spc="-100" baseline="0" dirty="0">
                          <a:solidFill>
                            <a:schemeClr val="dk1"/>
                          </a:solidFill>
                          <a:latin typeface="Book Antiqua" panose="02040602050305030304" pitchFamily="18" charset="0"/>
                          <a:ea typeface="華康儷楷書" panose="03000509000000000000" pitchFamily="65" charset="-120"/>
                          <a:cs typeface="+mn-cs"/>
                        </a:rPr>
                        <a:t>B-1</a:t>
                      </a:r>
                      <a:endParaRPr lang="zh-TW" sz="2200" b="0" u="none" strike="noStrike" kern="1200" spc="-100" baseline="0" dirty="0">
                        <a:solidFill>
                          <a:schemeClr val="dk1"/>
                        </a:solidFill>
                        <a:latin typeface="Book Antiqua" panose="02040602050305030304" pitchFamily="18" charset="0"/>
                        <a:ea typeface="華康儷楷書" panose="03000509000000000000" pitchFamily="65" charset="-120"/>
                        <a:cs typeface="+mn-cs"/>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2FCFE"/>
                    </a:solidFill>
                  </a:tcPr>
                </a:tc>
                <a:tc rowSpan="2">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2000" u="none" strike="noStrike" kern="1200" spc="-100" baseline="0" dirty="0">
                          <a:solidFill>
                            <a:schemeClr val="dk1"/>
                          </a:solidFill>
                          <a:latin typeface="Book Antiqua" panose="02040602050305030304" pitchFamily="18" charset="0"/>
                          <a:ea typeface="華康儷楷書" panose="03000509000000000000" pitchFamily="65" charset="-120"/>
                          <a:cs typeface="+mn-cs"/>
                        </a:rPr>
                        <a:t>EP</a:t>
                      </a:r>
                    </a:p>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zh-TW" altLang="en-US" sz="1400" b="1" u="none" strike="noStrike" kern="1200" spc="-100" baseline="0" dirty="0">
                          <a:solidFill>
                            <a:srgbClr val="FF0000"/>
                          </a:solidFill>
                          <a:latin typeface="Book Antiqua" panose="02040602050305030304" pitchFamily="18" charset="0"/>
                          <a:ea typeface="華康儷楷書" panose="03000509000000000000" pitchFamily="65" charset="-120"/>
                          <a:cs typeface="+mn-cs"/>
                        </a:rPr>
                        <a:t>（</a:t>
                      </a:r>
                      <a:r>
                        <a:rPr lang="en-US" sz="1400" b="1" u="none" strike="noStrike" kern="1200" spc="-100" baseline="0" dirty="0">
                          <a:solidFill>
                            <a:srgbClr val="FF0000"/>
                          </a:solidFill>
                          <a:latin typeface="Book Antiqua" panose="02040602050305030304" pitchFamily="18" charset="0"/>
                          <a:ea typeface="華康儷楷書" panose="03000509000000000000" pitchFamily="65" charset="-120"/>
                          <a:cs typeface="+mn-cs"/>
                        </a:rPr>
                        <a:t>3+3</a:t>
                      </a:r>
                      <a:r>
                        <a:rPr lang="zh-TW" sz="1400" b="1" u="none" strike="noStrike" kern="1200" spc="-100" baseline="0" dirty="0">
                          <a:solidFill>
                            <a:srgbClr val="FF0000"/>
                          </a:solidFill>
                          <a:latin typeface="Book Antiqua" panose="02040602050305030304" pitchFamily="18" charset="0"/>
                          <a:ea typeface="華康儷楷書" panose="03000509000000000000" pitchFamily="65" charset="-120"/>
                          <a:cs typeface="+mn-cs"/>
                        </a:rPr>
                        <a:t>件</a:t>
                      </a:r>
                      <a:r>
                        <a:rPr lang="zh-TW" altLang="en-US" sz="1400" u="none" strike="noStrike" kern="1200" spc="-100" baseline="0" dirty="0">
                          <a:solidFill>
                            <a:schemeClr val="dk1"/>
                          </a:solidFill>
                          <a:latin typeface="Book Antiqua" panose="02040602050305030304" pitchFamily="18" charset="0"/>
                          <a:ea typeface="華康儷楷書" panose="03000509000000000000" pitchFamily="65" charset="-120"/>
                          <a:cs typeface="+mn-cs"/>
                        </a:rPr>
                        <a:t>，依校系科組學程所訂件數上限）</a:t>
                      </a:r>
                      <a:endParaRPr lang="zh-TW" sz="1400" u="none" strike="noStrike" kern="1200" spc="-100" baseline="0" dirty="0">
                        <a:solidFill>
                          <a:schemeClr val="dk1"/>
                        </a:solidFill>
                        <a:latin typeface="Book Antiqua" panose="02040602050305030304" pitchFamily="18" charset="0"/>
                        <a:ea typeface="華康儷楷書" panose="03000509000000000000" pitchFamily="65" charset="-120"/>
                        <a:cs typeface="+mn-cs"/>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2">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zh-TW" sz="2000" u="none" strike="noStrike" kern="1200" spc="-100" baseline="0" dirty="0">
                          <a:solidFill>
                            <a:schemeClr val="dk1"/>
                          </a:solidFill>
                          <a:latin typeface="Book Antiqua" panose="02040602050305030304" pitchFamily="18" charset="0"/>
                          <a:ea typeface="華康儷楷書" panose="03000509000000000000" pitchFamily="65" charset="-120"/>
                          <a:cs typeface="+mn-cs"/>
                        </a:rPr>
                        <a:t>考生</a:t>
                      </a:r>
                      <a:r>
                        <a:rPr kumimoji="0" lang="zh-TW" altLang="en-US" sz="2000" b="0" i="0" u="none" strike="noStrike" kern="1200" cap="none" spc="-100" normalizeH="0" baseline="0" noProof="0" dirty="0">
                          <a:ln>
                            <a:noFill/>
                          </a:ln>
                          <a:solidFill>
                            <a:srgbClr val="FF0000"/>
                          </a:solidFill>
                          <a:effectLst/>
                          <a:uLnTx/>
                          <a:uFillTx/>
                          <a:latin typeface="Book Antiqua" panose="02040602050305030304" pitchFamily="18" charset="0"/>
                          <a:ea typeface="華康儷楷書" panose="03000509000000000000" pitchFamily="65" charset="-120"/>
                          <a:cs typeface="+mn-cs"/>
                        </a:rPr>
                        <a:t>自行</a:t>
                      </a:r>
                      <a:r>
                        <a:rPr lang="zh-TW" sz="2000" u="none" strike="noStrike" kern="1200" spc="-100" baseline="0" dirty="0">
                          <a:solidFill>
                            <a:schemeClr val="dk1"/>
                          </a:solidFill>
                          <a:latin typeface="Book Antiqua" panose="02040602050305030304" pitchFamily="18" charset="0"/>
                          <a:ea typeface="華康儷楷書" panose="03000509000000000000" pitchFamily="65" charset="-120"/>
                          <a:cs typeface="+mn-cs"/>
                        </a:rPr>
                        <a:t>上傳</a:t>
                      </a:r>
                      <a:r>
                        <a:rPr lang="en-US" altLang="zh-TW" sz="2000" u="none" strike="noStrike" kern="1200" spc="-100" baseline="0" dirty="0">
                          <a:solidFill>
                            <a:schemeClr val="dk1"/>
                          </a:solidFill>
                          <a:latin typeface="Book Antiqua" panose="02040602050305030304" pitchFamily="18" charset="0"/>
                          <a:ea typeface="華康儷楷書" panose="03000509000000000000" pitchFamily="65" charset="-120"/>
                          <a:cs typeface="+mn-cs"/>
                        </a:rPr>
                        <a:t>PDF</a:t>
                      </a:r>
                      <a:r>
                        <a:rPr lang="zh-TW" altLang="en-US" sz="2000" u="none" strike="noStrike" kern="1200" spc="-100" baseline="0" dirty="0">
                          <a:solidFill>
                            <a:schemeClr val="dk1"/>
                          </a:solidFill>
                          <a:latin typeface="Book Antiqua" panose="02040602050305030304" pitchFamily="18" charset="0"/>
                          <a:ea typeface="華康儷楷書" panose="03000509000000000000" pitchFamily="65" charset="-120"/>
                          <a:cs typeface="+mn-cs"/>
                        </a:rPr>
                        <a:t>檔</a:t>
                      </a:r>
                      <a:endParaRPr lang="en-US" altLang="zh-TW" sz="2000" u="none" strike="noStrike" kern="1200" spc="-100" baseline="0" dirty="0">
                        <a:solidFill>
                          <a:schemeClr val="dk1"/>
                        </a:solidFill>
                        <a:latin typeface="Book Antiqua" panose="02040602050305030304" pitchFamily="18" charset="0"/>
                        <a:ea typeface="華康儷楷書" panose="03000509000000000000" pitchFamily="65" charset="-120"/>
                        <a:cs typeface="+mn-cs"/>
                      </a:endParaRPr>
                    </a:p>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altLang="zh-TW" sz="1400" u="none" strike="noStrike" kern="1200" spc="-100" baseline="0" dirty="0">
                          <a:solidFill>
                            <a:schemeClr val="dk1"/>
                          </a:solidFill>
                          <a:latin typeface="Book Antiqua" panose="02040602050305030304" pitchFamily="18" charset="0"/>
                          <a:ea typeface="華康儷楷書" panose="03000509000000000000" pitchFamily="65" charset="-120"/>
                          <a:cs typeface="+mn-cs"/>
                        </a:rPr>
                        <a:t>(</a:t>
                      </a:r>
                      <a:r>
                        <a:rPr lang="zh-TW" altLang="en-US" sz="1400" u="none" strike="noStrike" kern="1200" spc="-100" baseline="0" dirty="0">
                          <a:solidFill>
                            <a:schemeClr val="dk1"/>
                          </a:solidFill>
                          <a:latin typeface="Book Antiqua" panose="02040602050305030304" pitchFamily="18" charset="0"/>
                          <a:ea typeface="華康儷楷書" panose="03000509000000000000" pitchFamily="65" charset="-120"/>
                          <a:cs typeface="+mn-cs"/>
                        </a:rPr>
                        <a:t>件數上限，依校系科組學程所訂</a:t>
                      </a:r>
                      <a:r>
                        <a:rPr lang="en-US" altLang="zh-TW" sz="1400" u="none" strike="noStrike" kern="1200" spc="-100" baseline="0" dirty="0">
                          <a:solidFill>
                            <a:schemeClr val="dk1"/>
                          </a:solidFill>
                          <a:latin typeface="Book Antiqua" panose="02040602050305030304" pitchFamily="18" charset="0"/>
                          <a:ea typeface="華康儷楷書" panose="03000509000000000000" pitchFamily="65" charset="-120"/>
                          <a:cs typeface="+mn-cs"/>
                        </a:rPr>
                        <a:t>)</a:t>
                      </a:r>
                      <a:endParaRPr lang="zh-TW" altLang="zh-TW" sz="1400" u="none" strike="noStrike" kern="1200" spc="-100" baseline="0" dirty="0">
                        <a:solidFill>
                          <a:schemeClr val="dk1"/>
                        </a:solidFill>
                        <a:latin typeface="Book Antiqua" panose="02040602050305030304" pitchFamily="18" charset="0"/>
                        <a:ea typeface="華康儷楷書" panose="03000509000000000000" pitchFamily="65" charset="-120"/>
                        <a:cs typeface="+mn-cs"/>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2">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zh-TW" altLang="zh-TW" sz="1800" u="none" strike="noStrike" kern="1200" spc="-100" baseline="0" dirty="0">
                          <a:solidFill>
                            <a:srgbClr val="0000FF"/>
                          </a:solidFill>
                          <a:latin typeface="Book Antiqua" panose="02040602050305030304" pitchFamily="18" charset="0"/>
                          <a:ea typeface="華康儷楷書" panose="03000509000000000000" pitchFamily="65" charset="-120"/>
                          <a:cs typeface="+mn-cs"/>
                        </a:rPr>
                        <a:t>考生</a:t>
                      </a:r>
                      <a:r>
                        <a:rPr lang="zh-TW" altLang="en-US" sz="1800" u="none" strike="noStrike" kern="1200" spc="-100" baseline="0" dirty="0">
                          <a:solidFill>
                            <a:srgbClr val="FF0000"/>
                          </a:solidFill>
                          <a:latin typeface="Book Antiqua" panose="02040602050305030304" pitchFamily="18" charset="0"/>
                          <a:ea typeface="華康儷楷書" panose="03000509000000000000" pitchFamily="65" charset="-120"/>
                          <a:cs typeface="+mn-cs"/>
                        </a:rPr>
                        <a:t>自行</a:t>
                      </a:r>
                      <a:r>
                        <a:rPr lang="zh-TW" altLang="zh-TW" sz="1800" u="none" strike="noStrike" kern="1200" spc="-100" baseline="0" dirty="0">
                          <a:solidFill>
                            <a:srgbClr val="0000FF"/>
                          </a:solidFill>
                          <a:latin typeface="Book Antiqua" panose="02040602050305030304" pitchFamily="18" charset="0"/>
                          <a:ea typeface="華康儷楷書" panose="03000509000000000000" pitchFamily="65" charset="-120"/>
                          <a:cs typeface="+mn-cs"/>
                        </a:rPr>
                        <a:t>上傳</a:t>
                      </a:r>
                      <a:r>
                        <a:rPr lang="en-US" altLang="zh-TW" sz="1800" u="none" strike="noStrike" kern="1200" spc="-100" baseline="0" dirty="0">
                          <a:solidFill>
                            <a:srgbClr val="0000FF"/>
                          </a:solidFill>
                          <a:latin typeface="Book Antiqua" panose="02040602050305030304" pitchFamily="18" charset="0"/>
                          <a:ea typeface="華康儷楷書" panose="03000509000000000000" pitchFamily="65" charset="-120"/>
                          <a:cs typeface="+mn-cs"/>
                        </a:rPr>
                        <a:t>PDF</a:t>
                      </a:r>
                      <a:r>
                        <a:rPr lang="zh-TW" altLang="en-US" sz="1800" u="none" strike="noStrike" kern="1200" spc="-100" baseline="0" dirty="0">
                          <a:solidFill>
                            <a:srgbClr val="0000FF"/>
                          </a:solidFill>
                          <a:latin typeface="Book Antiqua" panose="02040602050305030304" pitchFamily="18" charset="0"/>
                          <a:ea typeface="華康儷楷書" panose="03000509000000000000" pitchFamily="65" charset="-120"/>
                          <a:cs typeface="+mn-cs"/>
                        </a:rPr>
                        <a:t>檔</a:t>
                      </a:r>
                      <a:endParaRPr lang="en-US" altLang="zh-TW" sz="1800" u="none" strike="noStrike" kern="1200" spc="-100" baseline="0" dirty="0">
                        <a:solidFill>
                          <a:srgbClr val="0000FF"/>
                        </a:solidFill>
                        <a:latin typeface="Book Antiqua" panose="02040602050305030304" pitchFamily="18" charset="0"/>
                        <a:ea typeface="華康儷楷書" panose="03000509000000000000" pitchFamily="65" charset="-120"/>
                        <a:cs typeface="+mn-cs"/>
                      </a:endParaRPr>
                    </a:p>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ltLang="zh-TW" sz="1600" u="none" strike="noStrike" kern="1200" spc="-100" baseline="0" dirty="0">
                          <a:solidFill>
                            <a:srgbClr val="0000FF"/>
                          </a:solidFill>
                          <a:latin typeface="Book Antiqua" panose="02040602050305030304" pitchFamily="18" charset="0"/>
                          <a:ea typeface="華康儷楷書" panose="03000509000000000000" pitchFamily="65" charset="-120"/>
                          <a:cs typeface="+mn-cs"/>
                        </a:rPr>
                        <a:t>(</a:t>
                      </a:r>
                      <a:r>
                        <a:rPr lang="zh-TW" altLang="en-US" sz="1600" u="none" strike="noStrike" kern="1200" spc="-100" baseline="0" dirty="0">
                          <a:solidFill>
                            <a:srgbClr val="0000FF"/>
                          </a:solidFill>
                          <a:latin typeface="Book Antiqua" panose="02040602050305030304" pitchFamily="18" charset="0"/>
                          <a:ea typeface="華康儷楷書" panose="03000509000000000000" pitchFamily="65" charset="-120"/>
                          <a:cs typeface="+mn-cs"/>
                        </a:rPr>
                        <a:t>依校系規定之件數上限</a:t>
                      </a:r>
                      <a:r>
                        <a:rPr lang="en-US" altLang="zh-TW" sz="1600" u="none" strike="noStrike" kern="1200" spc="-100" baseline="0" dirty="0">
                          <a:solidFill>
                            <a:srgbClr val="0000FF"/>
                          </a:solidFill>
                          <a:latin typeface="Book Antiqua" panose="02040602050305030304" pitchFamily="18" charset="0"/>
                          <a:ea typeface="華康儷楷書" panose="03000509000000000000" pitchFamily="65" charset="-120"/>
                          <a:cs typeface="+mn-cs"/>
                        </a:rPr>
                        <a:t>)</a:t>
                      </a:r>
                      <a:endParaRPr lang="zh-TW" altLang="zh-TW" sz="1600" u="none" strike="noStrike" kern="1200" spc="-100" baseline="0" dirty="0">
                        <a:solidFill>
                          <a:srgbClr val="0000FF"/>
                        </a:solidFill>
                        <a:latin typeface="Book Antiqua" panose="02040602050305030304" pitchFamily="18" charset="0"/>
                        <a:ea typeface="華康儷楷書" panose="03000509000000000000" pitchFamily="65" charset="-120"/>
                        <a:cs typeface="+mn-cs"/>
                      </a:endParaRPr>
                    </a:p>
                  </a:txBody>
                  <a:tcPr marL="68580" marR="68580" marT="0" marB="0" anchor="ctr">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69688751"/>
                  </a:ext>
                </a:extLst>
              </a:tr>
              <a:tr h="324240">
                <a:tc gridSpan="2" vMerge="1">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zh-TW" sz="2200" b="0" u="none" strike="noStrike" kern="1200" spc="-100" baseline="0" dirty="0">
                        <a:solidFill>
                          <a:schemeClr val="dk1"/>
                        </a:solidFill>
                        <a:latin typeface="Book Antiqua" panose="02040602050305030304" pitchFamily="18" charset="0"/>
                        <a:ea typeface="華康儷楷書" panose="03000509000000000000" pitchFamily="65" charset="-120"/>
                        <a:cs typeface="+mn-cs"/>
                      </a:endParaRPr>
                    </a:p>
                  </a:txBody>
                  <a:tcPr marL="68580" marR="68580" marT="0" marB="0"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vMerge="1">
                  <a:txBody>
                    <a:bodyPr/>
                    <a:lstStyle/>
                    <a:p>
                      <a:endParaRPr lang="zh-TW" altLang="en-US"/>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altLang="zh-TW" sz="2200" b="0" u="none" strike="noStrike" kern="1200" spc="-100" baseline="0" dirty="0">
                          <a:solidFill>
                            <a:schemeClr val="dk1"/>
                          </a:solidFill>
                          <a:latin typeface="Book Antiqua" panose="02040602050305030304" pitchFamily="18" charset="0"/>
                          <a:ea typeface="華康儷楷書" panose="03000509000000000000" pitchFamily="65" charset="-120"/>
                          <a:cs typeface="+mn-cs"/>
                        </a:rPr>
                        <a:t>B-2</a:t>
                      </a:r>
                      <a:endParaRPr lang="zh-TW" sz="2200" b="0" u="none" strike="noStrike" kern="1200" spc="-100" baseline="0" dirty="0">
                        <a:solidFill>
                          <a:schemeClr val="dk1"/>
                        </a:solidFill>
                        <a:latin typeface="Book Antiqua" panose="02040602050305030304" pitchFamily="18" charset="0"/>
                        <a:ea typeface="華康儷楷書" panose="03000509000000000000" pitchFamily="65" charset="-120"/>
                        <a:cs typeface="+mn-cs"/>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2FCFE"/>
                    </a:solidFill>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extLst>
                  <a:ext uri="{0D108BD9-81ED-4DB2-BD59-A6C34878D82A}">
                    <a16:rowId xmlns:a16="http://schemas.microsoft.com/office/drawing/2014/main" val="183048521"/>
                  </a:ext>
                </a:extLst>
              </a:tr>
              <a:tr h="606398">
                <a:tc gridSpan="3">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altLang="zh-TW" sz="2000" b="0" u="none" strike="noStrike" kern="1200" spc="-100" baseline="0" dirty="0">
                          <a:solidFill>
                            <a:schemeClr val="dk1"/>
                          </a:solidFill>
                          <a:latin typeface="Book Antiqua" panose="02040602050305030304" pitchFamily="18" charset="0"/>
                          <a:ea typeface="華康儷楷書" panose="03000509000000000000" pitchFamily="65" charset="-120"/>
                          <a:cs typeface="+mn-cs"/>
                        </a:rPr>
                        <a:t>C.</a:t>
                      </a:r>
                      <a:r>
                        <a:rPr lang="zh-TW" sz="2000" b="0" u="none" strike="noStrike" kern="1200" spc="-100" baseline="0" dirty="0">
                          <a:solidFill>
                            <a:schemeClr val="dk1"/>
                          </a:solidFill>
                          <a:latin typeface="Book Antiqua" panose="02040602050305030304" pitchFamily="18" charset="0"/>
                          <a:ea typeface="華康儷楷書" panose="03000509000000000000" pitchFamily="65" charset="-120"/>
                          <a:cs typeface="+mn-cs"/>
                        </a:rPr>
                        <a:t>多元表</a:t>
                      </a:r>
                      <a:r>
                        <a:rPr lang="zh-TW" altLang="en-US" sz="2000" b="0" u="none" strike="noStrike" kern="1200" spc="-100" baseline="0" dirty="0">
                          <a:solidFill>
                            <a:schemeClr val="dk1"/>
                          </a:solidFill>
                          <a:latin typeface="Book Antiqua" panose="02040602050305030304" pitchFamily="18" charset="0"/>
                          <a:ea typeface="華康儷楷書" panose="03000509000000000000" pitchFamily="65" charset="-120"/>
                          <a:cs typeface="+mn-cs"/>
                        </a:rPr>
                        <a:t>現</a:t>
                      </a:r>
                      <a:endParaRPr lang="en-US" altLang="zh-TW" sz="2000" b="0" u="none" strike="noStrike" kern="1200" spc="-100" baseline="0" dirty="0">
                        <a:solidFill>
                          <a:schemeClr val="dk1"/>
                        </a:solidFill>
                        <a:latin typeface="Book Antiqua" panose="02040602050305030304" pitchFamily="18" charset="0"/>
                        <a:ea typeface="華康儷楷書" panose="03000509000000000000" pitchFamily="65" charset="-120"/>
                        <a:cs typeface="+mn-cs"/>
                      </a:endParaRP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zh-TW" altLang="en-US" sz="1800" b="0" u="none" strike="noStrike" kern="1200" spc="-100" baseline="0" dirty="0">
                          <a:solidFill>
                            <a:schemeClr val="dk1"/>
                          </a:solidFill>
                          <a:latin typeface="Book Antiqua" panose="02040602050305030304" pitchFamily="18" charset="0"/>
                          <a:ea typeface="華康儷楷書" panose="03000509000000000000" pitchFamily="65" charset="-120"/>
                          <a:cs typeface="+mn-cs"/>
                        </a:rPr>
                        <a:t>（項目序號：技高</a:t>
                      </a:r>
                      <a:r>
                        <a:rPr lang="en-US" altLang="zh-TW" sz="1800" b="0" u="none" strike="noStrike" kern="1200" spc="-100" baseline="0" dirty="0">
                          <a:solidFill>
                            <a:schemeClr val="dk1"/>
                          </a:solidFill>
                          <a:latin typeface="Book Antiqua" panose="02040602050305030304" pitchFamily="18" charset="0"/>
                          <a:ea typeface="華康儷楷書" panose="03000509000000000000" pitchFamily="65" charset="-120"/>
                          <a:cs typeface="+mn-cs"/>
                        </a:rPr>
                        <a:t>C1-C8</a:t>
                      </a:r>
                      <a:r>
                        <a:rPr lang="zh-TW" altLang="en-US" sz="1800" b="0" u="none" strike="noStrike" kern="1200" spc="-100" baseline="0" dirty="0">
                          <a:solidFill>
                            <a:schemeClr val="dk1"/>
                          </a:solidFill>
                          <a:latin typeface="Book Antiqua" panose="02040602050305030304" pitchFamily="18" charset="0"/>
                          <a:ea typeface="華康儷楷書" panose="03000509000000000000" pitchFamily="65" charset="-120"/>
                          <a:cs typeface="+mn-cs"/>
                        </a:rPr>
                        <a:t>）</a:t>
                      </a:r>
                      <a:endParaRPr lang="zh-TW" altLang="zh-TW" sz="1800" b="0" u="none" strike="noStrike" kern="1200" spc="-100" baseline="0" dirty="0">
                        <a:solidFill>
                          <a:schemeClr val="dk1"/>
                        </a:solidFill>
                        <a:latin typeface="Book Antiqua" panose="02040602050305030304" pitchFamily="18" charset="0"/>
                        <a:ea typeface="華康儷楷書" panose="03000509000000000000" pitchFamily="65" charset="-120"/>
                        <a:cs typeface="+mn-cs"/>
                      </a:endParaRPr>
                    </a:p>
                  </a:txBody>
                  <a:tcPr marL="68580" marR="68580" marT="0" marB="0"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5FE"/>
                    </a:solidFill>
                  </a:tcPr>
                </a:tc>
                <a:tc hMerge="1">
                  <a:txBody>
                    <a:bodyPr/>
                    <a:lstStyle/>
                    <a:p>
                      <a:endParaRPr lang="zh-TW" altLang="en-US"/>
                    </a:p>
                  </a:txBody>
                  <a:tcPr/>
                </a:tc>
                <a:tc hMerge="1">
                  <a:txBody>
                    <a:bodyPr/>
                    <a:lstStyle/>
                    <a:p>
                      <a:endParaRPr lang="zh-TW" altLang="en-US"/>
                    </a:p>
                  </a:txBody>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2000" u="none" strike="noStrike" kern="1200" spc="-100" baseline="0" dirty="0">
                          <a:solidFill>
                            <a:schemeClr val="dk1"/>
                          </a:solidFill>
                          <a:latin typeface="Book Antiqua" panose="02040602050305030304" pitchFamily="18" charset="0"/>
                          <a:ea typeface="華康儷楷書" panose="03000509000000000000" pitchFamily="65" charset="-120"/>
                          <a:cs typeface="+mn-cs"/>
                        </a:rPr>
                        <a:t>EP</a:t>
                      </a:r>
                    </a:p>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zh-TW" altLang="en-US" sz="1400" b="1" u="none" strike="noStrike" kern="1200" spc="-100" baseline="0" dirty="0">
                          <a:solidFill>
                            <a:srgbClr val="FF0000"/>
                          </a:solidFill>
                          <a:latin typeface="Book Antiqua" panose="02040602050305030304" pitchFamily="18" charset="0"/>
                          <a:ea typeface="華康儷楷書" panose="03000509000000000000" pitchFamily="65" charset="-120"/>
                          <a:cs typeface="+mn-cs"/>
                        </a:rPr>
                        <a:t>（</a:t>
                      </a:r>
                      <a:r>
                        <a:rPr lang="en-US" altLang="zh-TW" sz="1400" b="1" u="none" strike="noStrike" kern="1200" spc="-100" baseline="0" dirty="0">
                          <a:solidFill>
                            <a:srgbClr val="FF0000"/>
                          </a:solidFill>
                          <a:latin typeface="Book Antiqua" panose="02040602050305030304" pitchFamily="18" charset="0"/>
                          <a:ea typeface="華康儷楷書" panose="03000509000000000000" pitchFamily="65" charset="-120"/>
                          <a:cs typeface="+mn-cs"/>
                        </a:rPr>
                        <a:t>10</a:t>
                      </a:r>
                      <a:r>
                        <a:rPr lang="zh-TW" sz="1400" b="1" u="none" strike="noStrike" kern="1200" spc="-100" baseline="0" dirty="0">
                          <a:solidFill>
                            <a:srgbClr val="FF0000"/>
                          </a:solidFill>
                          <a:latin typeface="Book Antiqua" panose="02040602050305030304" pitchFamily="18" charset="0"/>
                          <a:ea typeface="華康儷楷書" panose="03000509000000000000" pitchFamily="65" charset="-120"/>
                          <a:cs typeface="+mn-cs"/>
                        </a:rPr>
                        <a:t>件</a:t>
                      </a:r>
                      <a:r>
                        <a:rPr lang="zh-TW" altLang="en-US" sz="1400" u="none" strike="noStrike" kern="1200" spc="-100" baseline="0" dirty="0">
                          <a:solidFill>
                            <a:schemeClr val="dk1"/>
                          </a:solidFill>
                          <a:latin typeface="Book Antiqua" panose="02040602050305030304" pitchFamily="18" charset="0"/>
                          <a:ea typeface="華康儷楷書" panose="03000509000000000000" pitchFamily="65" charset="-120"/>
                          <a:cs typeface="+mn-cs"/>
                        </a:rPr>
                        <a:t>，依校系科組學程所訂件數上限）</a:t>
                      </a:r>
                      <a:endParaRPr lang="zh-TW" altLang="zh-TW" sz="1400" u="none" strike="noStrike" kern="1200" spc="-100" baseline="0" dirty="0">
                        <a:solidFill>
                          <a:schemeClr val="dk1"/>
                        </a:solidFill>
                        <a:latin typeface="Book Antiqua" panose="02040602050305030304" pitchFamily="18" charset="0"/>
                        <a:ea typeface="華康儷楷書" panose="03000509000000000000" pitchFamily="65" charset="-120"/>
                        <a:cs typeface="+mn-cs"/>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zh-TW" sz="2000" u="none" strike="noStrike" kern="1200" spc="-100" baseline="0" dirty="0">
                          <a:solidFill>
                            <a:schemeClr val="dk1"/>
                          </a:solidFill>
                          <a:latin typeface="Book Antiqua" panose="02040602050305030304" pitchFamily="18" charset="0"/>
                          <a:ea typeface="華康儷楷書" panose="03000509000000000000" pitchFamily="65" charset="-120"/>
                          <a:cs typeface="+mn-cs"/>
                        </a:rPr>
                        <a:t>考生</a:t>
                      </a:r>
                      <a:r>
                        <a:rPr kumimoji="0" lang="zh-TW" altLang="en-US" sz="2000" b="0" i="0" u="none" strike="noStrike" kern="1200" cap="none" spc="-100" normalizeH="0" baseline="0" noProof="0" dirty="0">
                          <a:ln>
                            <a:noFill/>
                          </a:ln>
                          <a:solidFill>
                            <a:srgbClr val="FF0000"/>
                          </a:solidFill>
                          <a:effectLst/>
                          <a:uLnTx/>
                          <a:uFillTx/>
                          <a:latin typeface="Book Antiqua" panose="02040602050305030304" pitchFamily="18" charset="0"/>
                          <a:ea typeface="華康儷楷書" panose="03000509000000000000" pitchFamily="65" charset="-120"/>
                          <a:cs typeface="+mn-cs"/>
                        </a:rPr>
                        <a:t>自行</a:t>
                      </a:r>
                      <a:r>
                        <a:rPr lang="zh-TW" sz="2000" u="none" strike="noStrike" kern="1200" spc="-100" baseline="0" dirty="0">
                          <a:solidFill>
                            <a:schemeClr val="dk1"/>
                          </a:solidFill>
                          <a:latin typeface="Book Antiqua" panose="02040602050305030304" pitchFamily="18" charset="0"/>
                          <a:ea typeface="華康儷楷書" panose="03000509000000000000" pitchFamily="65" charset="-120"/>
                          <a:cs typeface="+mn-cs"/>
                        </a:rPr>
                        <a:t>上傳</a:t>
                      </a:r>
                      <a:r>
                        <a:rPr lang="en-US" altLang="zh-TW" sz="2000" u="none" strike="noStrike" kern="1200" spc="-100" baseline="0" dirty="0">
                          <a:solidFill>
                            <a:schemeClr val="dk1"/>
                          </a:solidFill>
                          <a:latin typeface="Book Antiqua" panose="02040602050305030304" pitchFamily="18" charset="0"/>
                          <a:ea typeface="華康儷楷書" panose="03000509000000000000" pitchFamily="65" charset="-120"/>
                          <a:cs typeface="+mn-cs"/>
                        </a:rPr>
                        <a:t>PDF</a:t>
                      </a:r>
                      <a:r>
                        <a:rPr lang="zh-TW" altLang="en-US" sz="2000" u="none" strike="noStrike" kern="1200" spc="-100" baseline="0" dirty="0">
                          <a:solidFill>
                            <a:schemeClr val="dk1"/>
                          </a:solidFill>
                          <a:latin typeface="Book Antiqua" panose="02040602050305030304" pitchFamily="18" charset="0"/>
                          <a:ea typeface="華康儷楷書" panose="03000509000000000000" pitchFamily="65" charset="-120"/>
                          <a:cs typeface="+mn-cs"/>
                        </a:rPr>
                        <a:t>檔</a:t>
                      </a:r>
                      <a:endParaRPr lang="en-US" altLang="zh-TW" sz="2000" u="none" strike="noStrike" kern="1200" spc="-100" baseline="0" dirty="0">
                        <a:solidFill>
                          <a:schemeClr val="dk1"/>
                        </a:solidFill>
                        <a:latin typeface="Book Antiqua" panose="02040602050305030304" pitchFamily="18" charset="0"/>
                        <a:ea typeface="華康儷楷書" panose="03000509000000000000" pitchFamily="65" charset="-120"/>
                        <a:cs typeface="+mn-cs"/>
                      </a:endParaRPr>
                    </a:p>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altLang="zh-TW" sz="1400" u="none" strike="noStrike" kern="1200" spc="-100" baseline="0" dirty="0">
                          <a:solidFill>
                            <a:schemeClr val="dk1"/>
                          </a:solidFill>
                          <a:latin typeface="Book Antiqua" panose="02040602050305030304" pitchFamily="18" charset="0"/>
                          <a:ea typeface="華康儷楷書" panose="03000509000000000000" pitchFamily="65" charset="-120"/>
                          <a:cs typeface="+mn-cs"/>
                        </a:rPr>
                        <a:t>(</a:t>
                      </a:r>
                      <a:r>
                        <a:rPr lang="zh-TW" altLang="en-US" sz="1400" u="none" strike="noStrike" kern="1200" spc="-100" baseline="0" dirty="0">
                          <a:solidFill>
                            <a:schemeClr val="dk1"/>
                          </a:solidFill>
                          <a:latin typeface="Book Antiqua" panose="02040602050305030304" pitchFamily="18" charset="0"/>
                          <a:ea typeface="華康儷楷書" panose="03000509000000000000" pitchFamily="65" charset="-120"/>
                          <a:cs typeface="+mn-cs"/>
                        </a:rPr>
                        <a:t>件數上限，依校系科組學程所訂</a:t>
                      </a:r>
                      <a:r>
                        <a:rPr lang="en-US" altLang="zh-TW" sz="1400" u="none" strike="noStrike" kern="1200" spc="-100" baseline="0" dirty="0">
                          <a:solidFill>
                            <a:schemeClr val="dk1"/>
                          </a:solidFill>
                          <a:latin typeface="Book Antiqua" panose="02040602050305030304" pitchFamily="18" charset="0"/>
                          <a:ea typeface="華康儷楷書" panose="03000509000000000000" pitchFamily="65" charset="-120"/>
                          <a:cs typeface="+mn-cs"/>
                        </a:rPr>
                        <a:t>)</a:t>
                      </a:r>
                      <a:endParaRPr lang="zh-TW" altLang="zh-TW" sz="1400" u="none" strike="noStrike" kern="1200" spc="-100" baseline="0" dirty="0">
                        <a:solidFill>
                          <a:schemeClr val="dk1"/>
                        </a:solidFill>
                        <a:latin typeface="Book Antiqua" panose="02040602050305030304" pitchFamily="18" charset="0"/>
                        <a:ea typeface="華康儷楷書" panose="03000509000000000000" pitchFamily="65" charset="-120"/>
                        <a:cs typeface="+mn-cs"/>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zh-TW" altLang="zh-TW" sz="1800" u="none" strike="noStrike" kern="1200" spc="-100" baseline="0" dirty="0">
                          <a:solidFill>
                            <a:srgbClr val="0000FF"/>
                          </a:solidFill>
                          <a:latin typeface="Book Antiqua" panose="02040602050305030304" pitchFamily="18" charset="0"/>
                          <a:ea typeface="華康儷楷書" panose="03000509000000000000" pitchFamily="65" charset="-120"/>
                          <a:cs typeface="+mn-cs"/>
                        </a:rPr>
                        <a:t>考生</a:t>
                      </a:r>
                      <a:r>
                        <a:rPr lang="zh-TW" altLang="en-US" sz="1800" u="none" strike="noStrike" kern="1200" spc="-100" baseline="0" dirty="0">
                          <a:solidFill>
                            <a:srgbClr val="FF0000"/>
                          </a:solidFill>
                          <a:latin typeface="Book Antiqua" panose="02040602050305030304" pitchFamily="18" charset="0"/>
                          <a:ea typeface="華康儷楷書" panose="03000509000000000000" pitchFamily="65" charset="-120"/>
                          <a:cs typeface="+mn-cs"/>
                        </a:rPr>
                        <a:t>自行</a:t>
                      </a:r>
                      <a:r>
                        <a:rPr lang="zh-TW" altLang="zh-TW" sz="1800" u="none" strike="noStrike" kern="1200" spc="-100" baseline="0" dirty="0">
                          <a:solidFill>
                            <a:srgbClr val="0000FF"/>
                          </a:solidFill>
                          <a:latin typeface="Book Antiqua" panose="02040602050305030304" pitchFamily="18" charset="0"/>
                          <a:ea typeface="華康儷楷書" panose="03000509000000000000" pitchFamily="65" charset="-120"/>
                          <a:cs typeface="+mn-cs"/>
                        </a:rPr>
                        <a:t>上傳</a:t>
                      </a:r>
                      <a:r>
                        <a:rPr lang="en-US" altLang="zh-TW" sz="1800" u="none" strike="noStrike" kern="1200" spc="-100" baseline="0" dirty="0">
                          <a:solidFill>
                            <a:srgbClr val="0000FF"/>
                          </a:solidFill>
                          <a:latin typeface="Book Antiqua" panose="02040602050305030304" pitchFamily="18" charset="0"/>
                          <a:ea typeface="華康儷楷書" panose="03000509000000000000" pitchFamily="65" charset="-120"/>
                          <a:cs typeface="+mn-cs"/>
                        </a:rPr>
                        <a:t>PDF</a:t>
                      </a:r>
                      <a:r>
                        <a:rPr lang="zh-TW" altLang="en-US" sz="1800" u="none" strike="noStrike" kern="1200" spc="-100" baseline="0" dirty="0">
                          <a:solidFill>
                            <a:srgbClr val="0000FF"/>
                          </a:solidFill>
                          <a:latin typeface="Book Antiqua" panose="02040602050305030304" pitchFamily="18" charset="0"/>
                          <a:ea typeface="華康儷楷書" panose="03000509000000000000" pitchFamily="65" charset="-120"/>
                          <a:cs typeface="+mn-cs"/>
                        </a:rPr>
                        <a:t>檔</a:t>
                      </a:r>
                      <a:endParaRPr lang="en-US" altLang="zh-TW" sz="1800" u="none" strike="noStrike" kern="1200" spc="-100" baseline="0" dirty="0">
                        <a:solidFill>
                          <a:srgbClr val="0000FF"/>
                        </a:solidFill>
                        <a:latin typeface="Book Antiqua" panose="02040602050305030304" pitchFamily="18" charset="0"/>
                        <a:ea typeface="華康儷楷書" panose="03000509000000000000" pitchFamily="65" charset="-120"/>
                        <a:cs typeface="+mn-cs"/>
                      </a:endParaRPr>
                    </a:p>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ltLang="zh-TW" sz="1600" u="none" strike="noStrike" kern="1200" spc="-100" baseline="0" dirty="0">
                          <a:solidFill>
                            <a:srgbClr val="0000FF"/>
                          </a:solidFill>
                          <a:latin typeface="Book Antiqua" panose="02040602050305030304" pitchFamily="18" charset="0"/>
                          <a:ea typeface="華康儷楷書" panose="03000509000000000000" pitchFamily="65" charset="-120"/>
                          <a:cs typeface="+mn-cs"/>
                        </a:rPr>
                        <a:t>(</a:t>
                      </a:r>
                      <a:r>
                        <a:rPr lang="zh-TW" altLang="en-US" sz="1600" u="none" strike="noStrike" kern="1200" spc="-100" baseline="0" dirty="0">
                          <a:solidFill>
                            <a:srgbClr val="0000FF"/>
                          </a:solidFill>
                          <a:latin typeface="Book Antiqua" panose="02040602050305030304" pitchFamily="18" charset="0"/>
                          <a:ea typeface="華康儷楷書" panose="03000509000000000000" pitchFamily="65" charset="-120"/>
                          <a:cs typeface="+mn-cs"/>
                        </a:rPr>
                        <a:t>依校系規定之件數上限</a:t>
                      </a:r>
                      <a:r>
                        <a:rPr lang="en-US" altLang="zh-TW" sz="1600" u="none" strike="noStrike" kern="1200" spc="-100" baseline="0" dirty="0">
                          <a:solidFill>
                            <a:srgbClr val="0000FF"/>
                          </a:solidFill>
                          <a:latin typeface="Book Antiqua" panose="02040602050305030304" pitchFamily="18" charset="0"/>
                          <a:ea typeface="華康儷楷書" panose="03000509000000000000" pitchFamily="65" charset="-120"/>
                          <a:cs typeface="+mn-cs"/>
                        </a:rPr>
                        <a:t>)</a:t>
                      </a:r>
                      <a:endParaRPr lang="zh-TW" altLang="zh-TW" sz="1600" u="none" strike="noStrike" kern="1200" spc="-100" baseline="0" dirty="0">
                        <a:solidFill>
                          <a:srgbClr val="0000FF"/>
                        </a:solidFill>
                        <a:latin typeface="Book Antiqua" panose="02040602050305030304" pitchFamily="18" charset="0"/>
                        <a:ea typeface="華康儷楷書" panose="03000509000000000000" pitchFamily="65" charset="-120"/>
                        <a:cs typeface="+mn-cs"/>
                      </a:endParaRPr>
                    </a:p>
                  </a:txBody>
                  <a:tcPr marL="68580" marR="68580" marT="0" marB="0" anchor="ctr">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34830939"/>
                  </a:ext>
                </a:extLst>
              </a:tr>
              <a:tr h="465564">
                <a:tc rowSpan="3">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altLang="zh-TW" sz="2000" b="0" u="none" strike="noStrike" kern="1200" spc="-100" baseline="0" dirty="0">
                          <a:solidFill>
                            <a:schemeClr val="dk1"/>
                          </a:solidFill>
                          <a:latin typeface="Book Antiqua" panose="02040602050305030304" pitchFamily="18" charset="0"/>
                          <a:ea typeface="華康儷楷書" panose="03000509000000000000" pitchFamily="65" charset="-120"/>
                          <a:cs typeface="+mn-cs"/>
                        </a:rPr>
                        <a:t>D.</a:t>
                      </a:r>
                      <a:endParaRPr lang="zh-TW" sz="2000" b="0" u="none" strike="noStrike" kern="1200" spc="-100" baseline="0" dirty="0">
                        <a:solidFill>
                          <a:schemeClr val="dk1"/>
                        </a:solidFill>
                        <a:latin typeface="Book Antiqua" panose="02040602050305030304" pitchFamily="18" charset="0"/>
                        <a:ea typeface="華康儷楷書" panose="03000509000000000000" pitchFamily="65" charset="-120"/>
                        <a:cs typeface="+mn-cs"/>
                      </a:endParaRPr>
                    </a:p>
                  </a:txBody>
                  <a:tcPr marL="68580" marR="68580" marT="0" marB="0"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gridSpan="2">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US" altLang="zh-TW" sz="1800" b="0" i="0" u="none" strike="noStrike" kern="1200" cap="none" spc="-100" normalizeH="0" baseline="0" noProof="0" dirty="0">
                          <a:ln>
                            <a:noFill/>
                          </a:ln>
                          <a:solidFill>
                            <a:prstClr val="black"/>
                          </a:solidFill>
                          <a:effectLst/>
                          <a:uLnTx/>
                          <a:uFillTx/>
                          <a:latin typeface="Book Antiqua" panose="02040602050305030304" pitchFamily="18" charset="0"/>
                          <a:ea typeface="華康儷楷書" panose="03000509000000000000" pitchFamily="65" charset="-120"/>
                          <a:cs typeface="+mn-cs"/>
                        </a:rPr>
                        <a:t>D-1</a:t>
                      </a:r>
                      <a:r>
                        <a:rPr kumimoji="0" lang="zh-TW" altLang="en-US" sz="1800" b="0" i="0" u="none" strike="noStrike" kern="1200" cap="none" spc="-100" normalizeH="0" baseline="0" noProof="0" dirty="0">
                          <a:ln>
                            <a:noFill/>
                          </a:ln>
                          <a:solidFill>
                            <a:prstClr val="black"/>
                          </a:solidFill>
                          <a:effectLst/>
                          <a:uLnTx/>
                          <a:uFillTx/>
                          <a:latin typeface="Book Antiqua" panose="02040602050305030304" pitchFamily="18" charset="0"/>
                          <a:ea typeface="華康儷楷書" panose="03000509000000000000" pitchFamily="65" charset="-120"/>
                          <a:cs typeface="+mn-cs"/>
                        </a:rPr>
                        <a:t>多元表現綜整心得</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hMerge="1">
                  <a:txBody>
                    <a:bodyPr/>
                    <a:lstStyle/>
                    <a:p>
                      <a:endParaRPr lang="zh-TW" altLang="en-US"/>
                    </a:p>
                  </a:txBody>
                  <a:tcPr/>
                </a:tc>
                <a:tc gridSpan="3">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zh-TW" altLang="zh-TW" sz="2000" u="none" strike="noStrike" kern="1200" spc="-100" baseline="0" dirty="0">
                          <a:solidFill>
                            <a:schemeClr val="dk1"/>
                          </a:solidFill>
                          <a:latin typeface="Book Antiqua" panose="02040602050305030304" pitchFamily="18" charset="0"/>
                          <a:ea typeface="華康儷楷書" panose="03000509000000000000" pitchFamily="65" charset="-120"/>
                          <a:cs typeface="+mn-cs"/>
                        </a:rPr>
                        <a:t>考生</a:t>
                      </a:r>
                      <a:r>
                        <a:rPr lang="zh-TW" altLang="en-US" sz="2000" u="none" strike="noStrike" kern="1200" spc="-100" baseline="0" dirty="0">
                          <a:solidFill>
                            <a:srgbClr val="FF0000"/>
                          </a:solidFill>
                          <a:latin typeface="Book Antiqua" panose="02040602050305030304" pitchFamily="18" charset="0"/>
                          <a:ea typeface="華康儷楷書" panose="03000509000000000000" pitchFamily="65" charset="-120"/>
                          <a:cs typeface="+mn-cs"/>
                        </a:rPr>
                        <a:t>自行</a:t>
                      </a:r>
                      <a:r>
                        <a:rPr lang="zh-TW" altLang="zh-TW" sz="2000" u="none" strike="noStrike" kern="1200" spc="-100" baseline="0" dirty="0">
                          <a:solidFill>
                            <a:schemeClr val="dk1"/>
                          </a:solidFill>
                          <a:latin typeface="Book Antiqua" panose="02040602050305030304" pitchFamily="18" charset="0"/>
                          <a:ea typeface="華康儷楷書" panose="03000509000000000000" pitchFamily="65" charset="-120"/>
                          <a:cs typeface="+mn-cs"/>
                        </a:rPr>
                        <a:t>上傳</a:t>
                      </a:r>
                      <a:r>
                        <a:rPr lang="en-US" altLang="zh-TW" sz="2000" u="none" strike="noStrike" kern="1200" spc="-100" baseline="0" dirty="0">
                          <a:solidFill>
                            <a:schemeClr val="dk1"/>
                          </a:solidFill>
                          <a:latin typeface="Book Antiqua" panose="02040602050305030304" pitchFamily="18" charset="0"/>
                          <a:ea typeface="華康儷楷書" panose="03000509000000000000" pitchFamily="65" charset="-120"/>
                          <a:cs typeface="+mn-cs"/>
                        </a:rPr>
                        <a:t>PDF</a:t>
                      </a:r>
                      <a:r>
                        <a:rPr lang="zh-TW" altLang="en-US" sz="2000" u="none" strike="noStrike" kern="1200" spc="-100" baseline="0" dirty="0">
                          <a:solidFill>
                            <a:schemeClr val="dk1"/>
                          </a:solidFill>
                          <a:latin typeface="Book Antiqua" panose="02040602050305030304" pitchFamily="18" charset="0"/>
                          <a:ea typeface="華康儷楷書" panose="03000509000000000000" pitchFamily="65" charset="-120"/>
                          <a:cs typeface="+mn-cs"/>
                        </a:rPr>
                        <a:t>檔 </a:t>
                      </a:r>
                      <a:r>
                        <a:rPr lang="en-US" altLang="zh-TW" sz="2000" u="none" strike="noStrike" kern="1200" spc="-100" baseline="0" dirty="0">
                          <a:solidFill>
                            <a:schemeClr val="dk1"/>
                          </a:solidFill>
                          <a:latin typeface="Book Antiqua" panose="02040602050305030304" pitchFamily="18" charset="0"/>
                          <a:ea typeface="華康儷楷書" panose="03000509000000000000" pitchFamily="65" charset="-120"/>
                          <a:cs typeface="+mn-cs"/>
                        </a:rPr>
                        <a:t>(1</a:t>
                      </a:r>
                      <a:r>
                        <a:rPr lang="zh-TW" altLang="en-US" sz="2000" u="none" strike="noStrike" kern="1200" spc="-100" baseline="0" dirty="0">
                          <a:solidFill>
                            <a:schemeClr val="dk1"/>
                          </a:solidFill>
                          <a:latin typeface="Book Antiqua" panose="02040602050305030304" pitchFamily="18" charset="0"/>
                          <a:ea typeface="華康儷楷書" panose="03000509000000000000" pitchFamily="65" charset="-120"/>
                          <a:cs typeface="+mn-cs"/>
                        </a:rPr>
                        <a:t>件</a:t>
                      </a:r>
                      <a:r>
                        <a:rPr lang="en-US" altLang="zh-TW" sz="2000" u="none" strike="noStrike" kern="1200" spc="-100" baseline="0" dirty="0">
                          <a:solidFill>
                            <a:schemeClr val="dk1"/>
                          </a:solidFill>
                          <a:latin typeface="Book Antiqua" panose="02040602050305030304" pitchFamily="18" charset="0"/>
                          <a:ea typeface="華康儷楷書" panose="03000509000000000000" pitchFamily="65" charset="-120"/>
                          <a:cs typeface="+mn-cs"/>
                        </a:rPr>
                        <a:t>)</a:t>
                      </a:r>
                      <a:endParaRPr lang="zh-TW" altLang="zh-TW" sz="2000" u="none" strike="noStrike" kern="1200" spc="-100" baseline="0" dirty="0">
                        <a:solidFill>
                          <a:schemeClr val="dk1"/>
                        </a:solidFill>
                        <a:latin typeface="Book Antiqua" panose="02040602050305030304" pitchFamily="18" charset="0"/>
                        <a:ea typeface="華康儷楷書" panose="03000509000000000000" pitchFamily="65" charset="-120"/>
                        <a:cs typeface="+mn-cs"/>
                      </a:endParaRPr>
                    </a:p>
                  </a:txBody>
                  <a:tcPr marL="68580" marR="68580" marT="0" marB="0" anchor="ctr">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zh-TW" sz="2000" u="none" strike="noStrike" kern="1200" spc="-100" baseline="0" dirty="0">
                        <a:solidFill>
                          <a:schemeClr val="dk1"/>
                        </a:solidFill>
                        <a:latin typeface="Book Antiqua" panose="02040602050305030304" pitchFamily="18" charset="0"/>
                        <a:ea typeface="華康儷楷書" panose="03000509000000000000" pitchFamily="65" charset="-120"/>
                        <a:cs typeface="+mn-cs"/>
                      </a:endParaRPr>
                    </a:p>
                  </a:txBody>
                  <a:tcPr marL="68580" marR="68580" marT="0" marB="0" anchor="ctr"/>
                </a:tc>
                <a:tc hMerge="1">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zh-TW" sz="2000" u="none" strike="noStrike" kern="1200" spc="-100" baseline="0" dirty="0">
                        <a:solidFill>
                          <a:schemeClr val="dk1"/>
                        </a:solidFill>
                        <a:latin typeface="Book Antiqua" panose="02040602050305030304" pitchFamily="18" charset="0"/>
                        <a:ea typeface="華康儷楷書" panose="03000509000000000000" pitchFamily="65" charset="-120"/>
                        <a:cs typeface="+mn-cs"/>
                      </a:endParaRPr>
                    </a:p>
                  </a:txBody>
                  <a:tcPr marL="68580" marR="68580" marT="0" marB="0" anchor="ctr"/>
                </a:tc>
                <a:extLst>
                  <a:ext uri="{0D108BD9-81ED-4DB2-BD59-A6C34878D82A}">
                    <a16:rowId xmlns:a16="http://schemas.microsoft.com/office/drawing/2014/main" val="1948712479"/>
                  </a:ext>
                </a:extLst>
              </a:tr>
              <a:tr h="465564">
                <a:tc vMerge="1">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zh-TW" sz="2200" b="0" u="none" strike="noStrike" kern="1200" spc="-100" baseline="0" dirty="0">
                        <a:solidFill>
                          <a:schemeClr val="dk1"/>
                        </a:solidFill>
                        <a:latin typeface="Book Antiqua" panose="02040602050305030304" pitchFamily="18" charset="0"/>
                        <a:ea typeface="華康儷楷書" panose="03000509000000000000" pitchFamily="65" charset="-120"/>
                        <a:cs typeface="+mn-cs"/>
                      </a:endParaRPr>
                    </a:p>
                  </a:txBody>
                  <a:tcPr marL="68580" marR="68580" marT="0" marB="0"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gridSpan="2">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US" altLang="zh-TW" sz="1800" b="0" i="0" u="none" strike="noStrike" kern="1200" cap="none" spc="-100" normalizeH="0" baseline="0" noProof="0" dirty="0">
                          <a:ln>
                            <a:noFill/>
                          </a:ln>
                          <a:solidFill>
                            <a:prstClr val="black"/>
                          </a:solidFill>
                          <a:effectLst/>
                          <a:uLnTx/>
                          <a:uFillTx/>
                          <a:latin typeface="Book Antiqua" panose="02040602050305030304" pitchFamily="18" charset="0"/>
                          <a:ea typeface="華康儷楷書" panose="03000509000000000000" pitchFamily="65" charset="-120"/>
                          <a:cs typeface="+mn-cs"/>
                        </a:rPr>
                        <a:t>D-2</a:t>
                      </a:r>
                      <a:r>
                        <a:rPr kumimoji="0" lang="zh-TW" altLang="en-US" sz="1800" b="0" i="0" u="none" strike="noStrike" kern="1200" cap="none" spc="-100" normalizeH="0" baseline="0" noProof="0" dirty="0">
                          <a:ln>
                            <a:noFill/>
                          </a:ln>
                          <a:solidFill>
                            <a:prstClr val="black"/>
                          </a:solidFill>
                          <a:effectLst/>
                          <a:uLnTx/>
                          <a:uFillTx/>
                          <a:latin typeface="Book Antiqua" panose="02040602050305030304" pitchFamily="18" charset="0"/>
                          <a:ea typeface="華康儷楷書" panose="03000509000000000000" pitchFamily="65" charset="-120"/>
                          <a:cs typeface="+mn-cs"/>
                        </a:rPr>
                        <a:t>學習歷程自述</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hMerge="1">
                  <a:txBody>
                    <a:bodyPr/>
                    <a:lstStyle/>
                    <a:p>
                      <a:endParaRPr lang="zh-TW" altLang="en-US"/>
                    </a:p>
                  </a:txBody>
                  <a:tcPr/>
                </a:tc>
                <a:tc gridSpan="3">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zh-TW" altLang="zh-TW" sz="2000" u="none" strike="noStrike" kern="1200" spc="-100" baseline="0" dirty="0">
                          <a:solidFill>
                            <a:schemeClr val="dk1"/>
                          </a:solidFill>
                          <a:latin typeface="Book Antiqua" panose="02040602050305030304" pitchFamily="18" charset="0"/>
                          <a:ea typeface="華康儷楷書" panose="03000509000000000000" pitchFamily="65" charset="-120"/>
                          <a:cs typeface="+mn-cs"/>
                        </a:rPr>
                        <a:t>考生</a:t>
                      </a:r>
                      <a:r>
                        <a:rPr lang="zh-TW" altLang="en-US" sz="2000" u="none" strike="noStrike" kern="1200" spc="-100" baseline="0" dirty="0">
                          <a:solidFill>
                            <a:srgbClr val="FF0000"/>
                          </a:solidFill>
                          <a:latin typeface="Book Antiqua" panose="02040602050305030304" pitchFamily="18" charset="0"/>
                          <a:ea typeface="華康儷楷書" panose="03000509000000000000" pitchFamily="65" charset="-120"/>
                          <a:cs typeface="+mn-cs"/>
                        </a:rPr>
                        <a:t>自行</a:t>
                      </a:r>
                      <a:r>
                        <a:rPr lang="zh-TW" altLang="zh-TW" sz="2000" u="none" strike="noStrike" kern="1200" spc="-100" baseline="0" dirty="0">
                          <a:solidFill>
                            <a:schemeClr val="dk1"/>
                          </a:solidFill>
                          <a:latin typeface="Book Antiqua" panose="02040602050305030304" pitchFamily="18" charset="0"/>
                          <a:ea typeface="華康儷楷書" panose="03000509000000000000" pitchFamily="65" charset="-120"/>
                          <a:cs typeface="+mn-cs"/>
                        </a:rPr>
                        <a:t>上傳</a:t>
                      </a:r>
                      <a:r>
                        <a:rPr lang="en-US" altLang="zh-TW" sz="2000" u="none" strike="noStrike" kern="1200" spc="-100" baseline="0" dirty="0">
                          <a:solidFill>
                            <a:schemeClr val="dk1"/>
                          </a:solidFill>
                          <a:latin typeface="Book Antiqua" panose="02040602050305030304" pitchFamily="18" charset="0"/>
                          <a:ea typeface="華康儷楷書" panose="03000509000000000000" pitchFamily="65" charset="-120"/>
                          <a:cs typeface="+mn-cs"/>
                        </a:rPr>
                        <a:t>PDF</a:t>
                      </a:r>
                      <a:r>
                        <a:rPr lang="zh-TW" altLang="en-US" sz="2000" u="none" strike="noStrike" kern="1200" spc="-100" baseline="0" dirty="0">
                          <a:solidFill>
                            <a:schemeClr val="dk1"/>
                          </a:solidFill>
                          <a:latin typeface="Book Antiqua" panose="02040602050305030304" pitchFamily="18" charset="0"/>
                          <a:ea typeface="華康儷楷書" panose="03000509000000000000" pitchFamily="65" charset="-120"/>
                          <a:cs typeface="+mn-cs"/>
                        </a:rPr>
                        <a:t>檔 </a:t>
                      </a:r>
                      <a:r>
                        <a:rPr lang="en-US" altLang="zh-TW" sz="2000" u="none" strike="noStrike" kern="1200" spc="-100" baseline="0" dirty="0">
                          <a:solidFill>
                            <a:schemeClr val="dk1"/>
                          </a:solidFill>
                          <a:latin typeface="Book Antiqua" panose="02040602050305030304" pitchFamily="18" charset="0"/>
                          <a:ea typeface="華康儷楷書" panose="03000509000000000000" pitchFamily="65" charset="-120"/>
                          <a:cs typeface="+mn-cs"/>
                        </a:rPr>
                        <a:t>(1</a:t>
                      </a:r>
                      <a:r>
                        <a:rPr lang="zh-TW" altLang="en-US" sz="2000" u="none" strike="noStrike" kern="1200" spc="-100" baseline="0" dirty="0">
                          <a:solidFill>
                            <a:schemeClr val="dk1"/>
                          </a:solidFill>
                          <a:latin typeface="Book Antiqua" panose="02040602050305030304" pitchFamily="18" charset="0"/>
                          <a:ea typeface="華康儷楷書" panose="03000509000000000000" pitchFamily="65" charset="-120"/>
                          <a:cs typeface="+mn-cs"/>
                        </a:rPr>
                        <a:t>件</a:t>
                      </a:r>
                      <a:r>
                        <a:rPr lang="en-US" altLang="zh-TW" sz="2000" u="none" strike="noStrike" kern="1200" spc="-100" baseline="0" dirty="0">
                          <a:solidFill>
                            <a:schemeClr val="dk1"/>
                          </a:solidFill>
                          <a:latin typeface="Book Antiqua" panose="02040602050305030304" pitchFamily="18" charset="0"/>
                          <a:ea typeface="華康儷楷書" panose="03000509000000000000" pitchFamily="65" charset="-120"/>
                          <a:cs typeface="+mn-cs"/>
                        </a:rPr>
                        <a:t>)</a:t>
                      </a:r>
                      <a:endParaRPr lang="zh-TW" altLang="zh-TW" sz="2000" u="none" strike="noStrike" kern="1200" spc="-100" baseline="0" dirty="0">
                        <a:solidFill>
                          <a:schemeClr val="dk1"/>
                        </a:solidFill>
                        <a:latin typeface="Book Antiqua" panose="02040602050305030304" pitchFamily="18" charset="0"/>
                        <a:ea typeface="華康儷楷書" panose="03000509000000000000" pitchFamily="65" charset="-120"/>
                        <a:cs typeface="+mn-cs"/>
                      </a:endParaRPr>
                    </a:p>
                  </a:txBody>
                  <a:tcPr marL="68580" marR="68580" marT="0" marB="0" anchor="ctr">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zh-TW" sz="2000" u="none" strike="noStrike" kern="1200" spc="-100" baseline="0" dirty="0">
                        <a:solidFill>
                          <a:schemeClr val="dk1"/>
                        </a:solidFill>
                        <a:latin typeface="Book Antiqua" panose="02040602050305030304" pitchFamily="18" charset="0"/>
                        <a:ea typeface="華康儷楷書" panose="03000509000000000000" pitchFamily="65" charset="-120"/>
                        <a:cs typeface="+mn-cs"/>
                      </a:endParaRPr>
                    </a:p>
                  </a:txBody>
                  <a:tcPr marL="68580" marR="68580" marT="0" marB="0" anchor="ctr"/>
                </a:tc>
                <a:tc hMerge="1">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zh-TW" sz="2000" u="none" strike="noStrike" kern="1200" spc="-100" baseline="0" dirty="0">
                        <a:solidFill>
                          <a:schemeClr val="dk1"/>
                        </a:solidFill>
                        <a:latin typeface="Book Antiqua" panose="02040602050305030304" pitchFamily="18" charset="0"/>
                        <a:ea typeface="華康儷楷書" panose="03000509000000000000" pitchFamily="65" charset="-120"/>
                        <a:cs typeface="+mn-cs"/>
                      </a:endParaRPr>
                    </a:p>
                  </a:txBody>
                  <a:tcPr marL="68580" marR="68580" marT="0" marB="0" anchor="ctr"/>
                </a:tc>
                <a:extLst>
                  <a:ext uri="{0D108BD9-81ED-4DB2-BD59-A6C34878D82A}">
                    <a16:rowId xmlns:a16="http://schemas.microsoft.com/office/drawing/2014/main" val="3885715548"/>
                  </a:ext>
                </a:extLst>
              </a:tr>
              <a:tr h="465564">
                <a:tc vMerge="1">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zh-TW" altLang="en-US" sz="2000" b="0" u="none" strike="noStrike" kern="1200" spc="-100" baseline="0" dirty="0">
                        <a:solidFill>
                          <a:schemeClr val="dk1"/>
                        </a:solidFill>
                        <a:latin typeface="Book Antiqua" panose="02040602050305030304" pitchFamily="18" charset="0"/>
                        <a:ea typeface="華康儷楷書" panose="03000509000000000000" pitchFamily="65" charset="-120"/>
                        <a:cs typeface="+mn-cs"/>
                      </a:endParaRPr>
                    </a:p>
                  </a:txBody>
                  <a:tcPr marL="68580" marR="68580" marT="0" marB="0"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gridSpan="2">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US" altLang="zh-TW" sz="1800" b="0" i="0" u="none" strike="noStrike" kern="1200" cap="none" spc="-100" normalizeH="0" baseline="0" noProof="0" dirty="0">
                          <a:ln>
                            <a:noFill/>
                          </a:ln>
                          <a:solidFill>
                            <a:prstClr val="black"/>
                          </a:solidFill>
                          <a:effectLst/>
                          <a:uLnTx/>
                          <a:uFillTx/>
                          <a:latin typeface="Book Antiqua" panose="02040602050305030304" pitchFamily="18" charset="0"/>
                          <a:ea typeface="華康儷楷書" panose="03000509000000000000" pitchFamily="65" charset="-120"/>
                          <a:cs typeface="+mn-cs"/>
                        </a:rPr>
                        <a:t>D-3</a:t>
                      </a:r>
                      <a:r>
                        <a:rPr kumimoji="0" lang="zh-TW" altLang="en-US" sz="1800" b="0" i="0" u="none" strike="noStrike" kern="1200" cap="none" spc="-100" normalizeH="0" baseline="0" noProof="0" dirty="0">
                          <a:ln>
                            <a:noFill/>
                          </a:ln>
                          <a:solidFill>
                            <a:prstClr val="black"/>
                          </a:solidFill>
                          <a:effectLst/>
                          <a:uLnTx/>
                          <a:uFillTx/>
                          <a:latin typeface="Book Antiqua" panose="02040602050305030304" pitchFamily="18" charset="0"/>
                          <a:ea typeface="華康儷楷書" panose="03000509000000000000" pitchFamily="65" charset="-120"/>
                          <a:cs typeface="+mn-cs"/>
                        </a:rPr>
                        <a:t>其他</a:t>
                      </a:r>
                      <a:r>
                        <a:rPr kumimoji="0" lang="zh-TW" altLang="zh-TW" sz="1800" b="0" i="0" u="none" strike="noStrike" kern="1200" cap="none" spc="-100" normalizeH="0" baseline="0" noProof="0" dirty="0">
                          <a:ln>
                            <a:noFill/>
                          </a:ln>
                          <a:solidFill>
                            <a:prstClr val="black"/>
                          </a:solidFill>
                          <a:effectLst/>
                          <a:uLnTx/>
                          <a:uFillTx/>
                          <a:latin typeface="Book Antiqua" panose="02040602050305030304" pitchFamily="18" charset="0"/>
                          <a:ea typeface="華康儷楷書" panose="03000509000000000000" pitchFamily="65" charset="-120"/>
                          <a:cs typeface="+mn-cs"/>
                        </a:rPr>
                        <a:t>有利審查資料</a:t>
                      </a:r>
                      <a:endParaRPr kumimoji="0" lang="zh-TW" altLang="en-US" sz="1800" b="0" i="0" u="none" strike="noStrike" kern="1200" cap="none" spc="-100" normalizeH="0" baseline="0" noProof="0" dirty="0">
                        <a:ln>
                          <a:noFill/>
                        </a:ln>
                        <a:solidFill>
                          <a:prstClr val="black"/>
                        </a:solidFill>
                        <a:effectLst/>
                        <a:uLnTx/>
                        <a:uFillTx/>
                        <a:latin typeface="Book Antiqua" panose="02040602050305030304" pitchFamily="18" charset="0"/>
                        <a:ea typeface="華康儷楷書" panose="03000509000000000000" pitchFamily="65" charset="-120"/>
                        <a:cs typeface="+mn-cs"/>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hMerge="1">
                  <a:txBody>
                    <a:bodyPr/>
                    <a:lstStyle/>
                    <a:p>
                      <a:endParaRPr lang="zh-TW" altLang="en-US"/>
                    </a:p>
                  </a:txBody>
                  <a:tcPr/>
                </a:tc>
                <a:tc gridSpan="3">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zh-TW" altLang="zh-TW" sz="2000" u="none" strike="noStrike" kern="1200" spc="-100" baseline="0" dirty="0">
                          <a:solidFill>
                            <a:schemeClr val="dk1"/>
                          </a:solidFill>
                          <a:latin typeface="Book Antiqua" panose="02040602050305030304" pitchFamily="18" charset="0"/>
                          <a:ea typeface="華康儷楷書" panose="03000509000000000000" pitchFamily="65" charset="-120"/>
                          <a:cs typeface="+mn-cs"/>
                        </a:rPr>
                        <a:t>考生</a:t>
                      </a:r>
                      <a:r>
                        <a:rPr lang="zh-TW" altLang="en-US" sz="2000" u="none" strike="noStrike" kern="1200" spc="-100" baseline="0" dirty="0">
                          <a:solidFill>
                            <a:srgbClr val="FF0000"/>
                          </a:solidFill>
                          <a:latin typeface="Book Antiqua" panose="02040602050305030304" pitchFamily="18" charset="0"/>
                          <a:ea typeface="華康儷楷書" panose="03000509000000000000" pitchFamily="65" charset="-120"/>
                          <a:cs typeface="+mn-cs"/>
                        </a:rPr>
                        <a:t>自行</a:t>
                      </a:r>
                      <a:r>
                        <a:rPr lang="zh-TW" altLang="zh-TW" sz="2000" u="none" strike="noStrike" kern="1200" spc="-100" baseline="0" dirty="0">
                          <a:solidFill>
                            <a:schemeClr val="dk1"/>
                          </a:solidFill>
                          <a:latin typeface="Book Antiqua" panose="02040602050305030304" pitchFamily="18" charset="0"/>
                          <a:ea typeface="華康儷楷書" panose="03000509000000000000" pitchFamily="65" charset="-120"/>
                          <a:cs typeface="+mn-cs"/>
                        </a:rPr>
                        <a:t>上傳</a:t>
                      </a:r>
                      <a:r>
                        <a:rPr lang="en-US" altLang="zh-TW" sz="2000" u="none" strike="noStrike" kern="1200" spc="-100" baseline="0" dirty="0">
                          <a:solidFill>
                            <a:schemeClr val="dk1"/>
                          </a:solidFill>
                          <a:latin typeface="Book Antiqua" panose="02040602050305030304" pitchFamily="18" charset="0"/>
                          <a:ea typeface="華康儷楷書" panose="03000509000000000000" pitchFamily="65" charset="-120"/>
                          <a:cs typeface="+mn-cs"/>
                        </a:rPr>
                        <a:t>PDF</a:t>
                      </a:r>
                      <a:r>
                        <a:rPr lang="zh-TW" altLang="en-US" sz="2000" u="none" strike="noStrike" kern="1200" spc="-100" baseline="0" dirty="0">
                          <a:solidFill>
                            <a:schemeClr val="dk1"/>
                          </a:solidFill>
                          <a:latin typeface="Book Antiqua" panose="02040602050305030304" pitchFamily="18" charset="0"/>
                          <a:ea typeface="華康儷楷書" panose="03000509000000000000" pitchFamily="65" charset="-120"/>
                          <a:cs typeface="+mn-cs"/>
                        </a:rPr>
                        <a:t>檔 </a:t>
                      </a:r>
                      <a:r>
                        <a:rPr lang="en-US" altLang="zh-TW" sz="2000" u="none" strike="noStrike" kern="1200" spc="-100" baseline="0" dirty="0">
                          <a:solidFill>
                            <a:schemeClr val="dk1"/>
                          </a:solidFill>
                          <a:latin typeface="Book Antiqua" panose="02040602050305030304" pitchFamily="18" charset="0"/>
                          <a:ea typeface="華康儷楷書" panose="03000509000000000000" pitchFamily="65" charset="-120"/>
                          <a:cs typeface="+mn-cs"/>
                        </a:rPr>
                        <a:t>(1</a:t>
                      </a:r>
                      <a:r>
                        <a:rPr lang="zh-TW" altLang="en-US" sz="2000" u="none" strike="noStrike" kern="1200" spc="-100" baseline="0" dirty="0">
                          <a:solidFill>
                            <a:schemeClr val="dk1"/>
                          </a:solidFill>
                          <a:latin typeface="Book Antiqua" panose="02040602050305030304" pitchFamily="18" charset="0"/>
                          <a:ea typeface="華康儷楷書" panose="03000509000000000000" pitchFamily="65" charset="-120"/>
                          <a:cs typeface="+mn-cs"/>
                        </a:rPr>
                        <a:t>件</a:t>
                      </a:r>
                      <a:r>
                        <a:rPr lang="en-US" altLang="zh-TW" sz="2000" u="none" strike="noStrike" kern="1200" spc="-100" baseline="0" dirty="0">
                          <a:solidFill>
                            <a:schemeClr val="dk1"/>
                          </a:solidFill>
                          <a:latin typeface="Book Antiqua" panose="02040602050305030304" pitchFamily="18" charset="0"/>
                          <a:ea typeface="華康儷楷書" panose="03000509000000000000" pitchFamily="65" charset="-120"/>
                          <a:cs typeface="+mn-cs"/>
                        </a:rPr>
                        <a:t>)</a:t>
                      </a:r>
                      <a:endParaRPr lang="zh-TW" altLang="zh-TW" sz="2000" u="none" strike="noStrike" kern="1200" spc="-100" baseline="0" dirty="0">
                        <a:solidFill>
                          <a:schemeClr val="dk1"/>
                        </a:solidFill>
                        <a:latin typeface="Book Antiqua" panose="02040602050305030304" pitchFamily="18" charset="0"/>
                        <a:ea typeface="華康儷楷書" panose="03000509000000000000" pitchFamily="65" charset="-120"/>
                        <a:cs typeface="+mn-cs"/>
                      </a:endParaRPr>
                    </a:p>
                  </a:txBody>
                  <a:tcPr marL="68580" marR="68580" marT="0" marB="0" anchor="ctr">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zh-TW" sz="2000" u="none" strike="noStrike" kern="1200" spc="-100" baseline="0" dirty="0">
                        <a:solidFill>
                          <a:schemeClr val="dk1"/>
                        </a:solidFill>
                        <a:latin typeface="Book Antiqua" panose="02040602050305030304" pitchFamily="18" charset="0"/>
                        <a:ea typeface="華康儷楷書" panose="03000509000000000000" pitchFamily="65" charset="-120"/>
                        <a:cs typeface="+mn-cs"/>
                      </a:endParaRPr>
                    </a:p>
                  </a:txBody>
                  <a:tcPr marL="68580" marR="68580" marT="0" marB="0" anchor="ctr"/>
                </a:tc>
                <a:tc hMerge="1">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zh-TW" sz="2000" u="none" strike="noStrike" kern="1200" spc="-100" baseline="0" dirty="0">
                        <a:solidFill>
                          <a:schemeClr val="dk1"/>
                        </a:solidFill>
                        <a:latin typeface="Book Antiqua" panose="02040602050305030304" pitchFamily="18" charset="0"/>
                        <a:ea typeface="華康儷楷書" panose="03000509000000000000" pitchFamily="65" charset="-120"/>
                        <a:cs typeface="+mn-cs"/>
                      </a:endParaRPr>
                    </a:p>
                  </a:txBody>
                  <a:tcPr marL="68580" marR="68580" marT="0" marB="0" anchor="ctr"/>
                </a:tc>
                <a:extLst>
                  <a:ext uri="{0D108BD9-81ED-4DB2-BD59-A6C34878D82A}">
                    <a16:rowId xmlns:a16="http://schemas.microsoft.com/office/drawing/2014/main" val="1574361929"/>
                  </a:ext>
                </a:extLst>
              </a:tr>
              <a:tr h="465564">
                <a:tc gridSpan="3">
                  <a:txBody>
                    <a:bodyPr/>
                    <a:lstStyle/>
                    <a:p>
                      <a:pPr marL="266700" marR="0" lvl="0" indent="-2667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zh-TW" altLang="en-US" sz="2200" b="0" u="none" strike="noStrike" kern="1200" spc="-100" baseline="0" dirty="0">
                          <a:solidFill>
                            <a:schemeClr val="dk1"/>
                          </a:solidFill>
                          <a:latin typeface="Book Antiqua" panose="02040602050305030304" pitchFamily="18" charset="0"/>
                          <a:ea typeface="華康儷楷書" panose="03000509000000000000" pitchFamily="65" charset="-120"/>
                          <a:cs typeface="+mn-cs"/>
                        </a:rPr>
                        <a:t>證照或得獎加分</a:t>
                      </a:r>
                    </a:p>
                  </a:txBody>
                  <a:tcPr marL="68580" marR="68580" marT="0" marB="0"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9DC"/>
                    </a:solidFill>
                  </a:tcPr>
                </a:tc>
                <a:tc hMerge="1">
                  <a:txBody>
                    <a:bodyPr/>
                    <a:lstStyle/>
                    <a:p>
                      <a:endParaRPr lang="zh-TW" altLang="en-US"/>
                    </a:p>
                  </a:txBody>
                  <a:tcPr/>
                </a:tc>
                <a:tc hMerge="1">
                  <a:txBody>
                    <a:bodyPr/>
                    <a:lstStyle/>
                    <a:p>
                      <a:endParaRPr lang="zh-TW" altLang="en-US"/>
                    </a:p>
                  </a:txBody>
                  <a:tcPr/>
                </a:tc>
                <a:tc gridSpan="3">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zh-TW" altLang="zh-TW" sz="2000" u="none" strike="noStrike" kern="1200" spc="-100" baseline="0" dirty="0">
                          <a:solidFill>
                            <a:schemeClr val="dk1"/>
                          </a:solidFill>
                          <a:latin typeface="Book Antiqua" panose="02040602050305030304" pitchFamily="18" charset="0"/>
                          <a:ea typeface="華康儷楷書" panose="03000509000000000000" pitchFamily="65" charset="-120"/>
                          <a:cs typeface="+mn-cs"/>
                        </a:rPr>
                        <a:t>考生</a:t>
                      </a:r>
                      <a:r>
                        <a:rPr lang="zh-TW" altLang="en-US" sz="2000" u="none" strike="noStrike" kern="1200" spc="-100" baseline="0" dirty="0">
                          <a:solidFill>
                            <a:srgbClr val="FF0000"/>
                          </a:solidFill>
                          <a:latin typeface="Book Antiqua" panose="02040602050305030304" pitchFamily="18" charset="0"/>
                          <a:ea typeface="華康儷楷書" panose="03000509000000000000" pitchFamily="65" charset="-120"/>
                          <a:cs typeface="+mn-cs"/>
                        </a:rPr>
                        <a:t>自行</a:t>
                      </a:r>
                      <a:r>
                        <a:rPr lang="zh-TW" altLang="zh-TW" sz="2000" u="none" strike="noStrike" kern="1200" spc="-100" baseline="0" dirty="0">
                          <a:solidFill>
                            <a:schemeClr val="dk1"/>
                          </a:solidFill>
                          <a:latin typeface="Book Antiqua" panose="02040602050305030304" pitchFamily="18" charset="0"/>
                          <a:ea typeface="華康儷楷書" panose="03000509000000000000" pitchFamily="65" charset="-120"/>
                          <a:cs typeface="+mn-cs"/>
                        </a:rPr>
                        <a:t>上傳</a:t>
                      </a:r>
                      <a:r>
                        <a:rPr lang="en-US" altLang="zh-TW" sz="2000" u="none" strike="noStrike" kern="1200" spc="-100" baseline="0" dirty="0">
                          <a:solidFill>
                            <a:schemeClr val="dk1"/>
                          </a:solidFill>
                          <a:latin typeface="Book Antiqua" panose="02040602050305030304" pitchFamily="18" charset="0"/>
                          <a:ea typeface="華康儷楷書" panose="03000509000000000000" pitchFamily="65" charset="-120"/>
                          <a:cs typeface="+mn-cs"/>
                        </a:rPr>
                        <a:t>PDF</a:t>
                      </a:r>
                      <a:r>
                        <a:rPr lang="zh-TW" altLang="en-US" sz="2000" u="none" strike="noStrike" kern="1200" spc="-100" baseline="0" dirty="0">
                          <a:solidFill>
                            <a:schemeClr val="dk1"/>
                          </a:solidFill>
                          <a:latin typeface="Book Antiqua" panose="02040602050305030304" pitchFamily="18" charset="0"/>
                          <a:ea typeface="華康儷楷書" panose="03000509000000000000" pitchFamily="65" charset="-120"/>
                          <a:cs typeface="+mn-cs"/>
                        </a:rPr>
                        <a:t>檔 </a:t>
                      </a:r>
                      <a:r>
                        <a:rPr lang="en-US" altLang="zh-TW" sz="2000" u="none" strike="noStrike" kern="1200" spc="-100" baseline="0" dirty="0">
                          <a:solidFill>
                            <a:schemeClr val="dk1"/>
                          </a:solidFill>
                          <a:latin typeface="Book Antiqua" panose="02040602050305030304" pitchFamily="18" charset="0"/>
                          <a:ea typeface="華康儷楷書" panose="03000509000000000000" pitchFamily="65" charset="-120"/>
                          <a:cs typeface="+mn-cs"/>
                        </a:rPr>
                        <a:t>(1</a:t>
                      </a:r>
                      <a:r>
                        <a:rPr lang="zh-TW" altLang="en-US" sz="2000" u="none" strike="noStrike" kern="1200" spc="-100" baseline="0" dirty="0">
                          <a:solidFill>
                            <a:schemeClr val="dk1"/>
                          </a:solidFill>
                          <a:latin typeface="Book Antiqua" panose="02040602050305030304" pitchFamily="18" charset="0"/>
                          <a:ea typeface="華康儷楷書" panose="03000509000000000000" pitchFamily="65" charset="-120"/>
                          <a:cs typeface="+mn-cs"/>
                        </a:rPr>
                        <a:t>件</a:t>
                      </a:r>
                      <a:r>
                        <a:rPr lang="en-US" altLang="zh-TW" sz="2000" u="none" strike="noStrike" kern="1200" spc="-100" baseline="0" dirty="0">
                          <a:solidFill>
                            <a:schemeClr val="dk1"/>
                          </a:solidFill>
                          <a:latin typeface="Book Antiqua" panose="02040602050305030304" pitchFamily="18" charset="0"/>
                          <a:ea typeface="華康儷楷書" panose="03000509000000000000" pitchFamily="65" charset="-120"/>
                          <a:cs typeface="+mn-cs"/>
                        </a:rPr>
                        <a:t>)</a:t>
                      </a:r>
                      <a:endParaRPr lang="zh-TW" altLang="zh-TW" sz="2000" u="none" strike="noStrike" kern="1200" spc="-100" baseline="0" dirty="0">
                        <a:solidFill>
                          <a:schemeClr val="dk1"/>
                        </a:solidFill>
                        <a:latin typeface="Book Antiqua" panose="02040602050305030304" pitchFamily="18" charset="0"/>
                        <a:ea typeface="華康儷楷書" panose="03000509000000000000" pitchFamily="65" charset="-120"/>
                        <a:cs typeface="+mn-cs"/>
                      </a:endParaRPr>
                    </a:p>
                  </a:txBody>
                  <a:tcPr marL="68580" marR="68580" marT="0" marB="0" anchor="ctr">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9DC"/>
                    </a:solidFill>
                  </a:tcPr>
                </a:tc>
                <a:tc hMerge="1">
                  <a:txBody>
                    <a:bodyPr/>
                    <a:lstStyle/>
                    <a:p>
                      <a:endParaRPr lang="zh-TW" altLang="en-US"/>
                    </a:p>
                  </a:txBody>
                  <a:tcPr/>
                </a:tc>
                <a:tc hMerge="1">
                  <a:txBody>
                    <a:bodyPr/>
                    <a:lstStyle/>
                    <a:p>
                      <a:endParaRPr lang="zh-TW" altLang="en-US"/>
                    </a:p>
                  </a:txBody>
                  <a:tcPr/>
                </a:tc>
                <a:extLst>
                  <a:ext uri="{0D108BD9-81ED-4DB2-BD59-A6C34878D82A}">
                    <a16:rowId xmlns:a16="http://schemas.microsoft.com/office/drawing/2014/main" val="314476816"/>
                  </a:ext>
                </a:extLst>
              </a:tr>
            </a:tbl>
          </a:graphicData>
        </a:graphic>
      </p:graphicFrame>
      <p:sp>
        <p:nvSpPr>
          <p:cNvPr id="5" name="右大括弧 4"/>
          <p:cNvSpPr/>
          <p:nvPr/>
        </p:nvSpPr>
        <p:spPr>
          <a:xfrm>
            <a:off x="8924781" y="3629581"/>
            <a:ext cx="291973" cy="1726192"/>
          </a:xfrm>
          <a:prstGeom prst="rightBrace">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sp>
        <p:nvSpPr>
          <p:cNvPr id="6" name="矩形 5"/>
          <p:cNvSpPr/>
          <p:nvPr/>
        </p:nvSpPr>
        <p:spPr>
          <a:xfrm>
            <a:off x="4787594" y="1645928"/>
            <a:ext cx="3329152" cy="307777"/>
          </a:xfrm>
          <a:prstGeom prst="rect">
            <a:avLst/>
          </a:prstGeom>
          <a:solidFill>
            <a:srgbClr val="9900FF"/>
          </a:solidFill>
          <a:ln w="12700">
            <a:solidFill>
              <a:schemeClr val="bg1"/>
            </a:solidFill>
          </a:ln>
        </p:spPr>
        <p:txBody>
          <a:bodyPr wrap="square" tIns="0" bIns="0" anchor="ctr">
            <a:spAutoFit/>
          </a:bodyPr>
          <a:lstStyle/>
          <a:p>
            <a:pPr algn="ctr"/>
            <a:r>
              <a:rPr lang="zh-TW" altLang="en-US" sz="2000" b="1" dirty="0">
                <a:solidFill>
                  <a:schemeClr val="bg1"/>
                </a:solidFill>
                <a:latin typeface="華康儷楷書"/>
                <a:ea typeface="華康儷楷書"/>
              </a:rPr>
              <a:t> </a:t>
            </a:r>
            <a:r>
              <a:rPr lang="en-US" altLang="zh-TW" sz="2000" b="1" dirty="0">
                <a:solidFill>
                  <a:schemeClr val="bg1"/>
                </a:solidFill>
                <a:latin typeface="Book Antiqua" panose="02040602050305030304" pitchFamily="18" charset="0"/>
                <a:ea typeface="華康儷楷書" panose="03000509000000000000" pitchFamily="65" charset="-120"/>
              </a:rPr>
              <a:t>EP</a:t>
            </a:r>
            <a:r>
              <a:rPr lang="zh-TW" altLang="en-US" sz="2000" b="1" dirty="0">
                <a:solidFill>
                  <a:schemeClr val="bg1"/>
                </a:solidFill>
                <a:latin typeface="Book Antiqua" panose="02040602050305030304" pitchFamily="18" charset="0"/>
                <a:ea typeface="華康儷楷書" panose="03000509000000000000" pitchFamily="65" charset="-120"/>
              </a:rPr>
              <a:t>修課紀錄檔案 </a:t>
            </a:r>
            <a:endParaRPr lang="zh-TW" altLang="en-US" sz="1600" dirty="0">
              <a:solidFill>
                <a:schemeClr val="bg1"/>
              </a:solidFill>
              <a:latin typeface="Book Antiqua" panose="02040602050305030304" pitchFamily="18" charset="0"/>
              <a:ea typeface="華康儷楷書" panose="03000509000000000000" pitchFamily="65" charset="-120"/>
            </a:endParaRPr>
          </a:p>
        </p:txBody>
      </p:sp>
      <p:sp>
        <p:nvSpPr>
          <p:cNvPr id="7" name="矩形 6"/>
          <p:cNvSpPr/>
          <p:nvPr/>
        </p:nvSpPr>
        <p:spPr>
          <a:xfrm>
            <a:off x="3274343" y="2359874"/>
            <a:ext cx="3026502" cy="307777"/>
          </a:xfrm>
          <a:prstGeom prst="rect">
            <a:avLst/>
          </a:prstGeom>
          <a:solidFill>
            <a:srgbClr val="9900FF"/>
          </a:solidFill>
          <a:ln w="12700">
            <a:solidFill>
              <a:schemeClr val="bg1"/>
            </a:solidFill>
          </a:ln>
        </p:spPr>
        <p:txBody>
          <a:bodyPr wrap="square" tIns="0" bIns="0" anchor="ctr">
            <a:spAutoFit/>
          </a:bodyPr>
          <a:lstStyle/>
          <a:p>
            <a:pPr algn="ctr"/>
            <a:r>
              <a:rPr lang="zh-TW" altLang="en-US" sz="2000" b="1" dirty="0">
                <a:solidFill>
                  <a:schemeClr val="bg1"/>
                </a:solidFill>
                <a:latin typeface="華康儷楷書"/>
                <a:ea typeface="華康儷楷書"/>
              </a:rPr>
              <a:t> </a:t>
            </a:r>
            <a:r>
              <a:rPr lang="en-US" altLang="zh-TW" sz="2000" b="1" dirty="0">
                <a:solidFill>
                  <a:schemeClr val="bg1"/>
                </a:solidFill>
                <a:latin typeface="Book Antiqua" panose="02040602050305030304" pitchFamily="18" charset="0"/>
                <a:ea typeface="華康儷楷書" panose="03000509000000000000" pitchFamily="65" charset="-120"/>
              </a:rPr>
              <a:t>EP</a:t>
            </a:r>
            <a:r>
              <a:rPr lang="zh-TW" altLang="en-US" sz="2000" b="1" dirty="0">
                <a:solidFill>
                  <a:schemeClr val="bg1"/>
                </a:solidFill>
                <a:latin typeface="Book Antiqua" panose="02040602050305030304" pitchFamily="18" charset="0"/>
                <a:ea typeface="華康儷楷書" panose="03000509000000000000" pitchFamily="65" charset="-120"/>
              </a:rPr>
              <a:t>項目檔案</a:t>
            </a:r>
          </a:p>
        </p:txBody>
      </p:sp>
      <p:sp>
        <p:nvSpPr>
          <p:cNvPr id="8" name="矩形 7"/>
          <p:cNvSpPr/>
          <p:nvPr/>
        </p:nvSpPr>
        <p:spPr>
          <a:xfrm>
            <a:off x="3274343" y="3010939"/>
            <a:ext cx="3026502" cy="307777"/>
          </a:xfrm>
          <a:prstGeom prst="rect">
            <a:avLst/>
          </a:prstGeom>
          <a:solidFill>
            <a:srgbClr val="9900FF"/>
          </a:solidFill>
          <a:ln w="12700">
            <a:solidFill>
              <a:schemeClr val="bg1"/>
            </a:solidFill>
          </a:ln>
        </p:spPr>
        <p:txBody>
          <a:bodyPr wrap="square" tIns="0" bIns="0" anchor="ctr">
            <a:spAutoFit/>
          </a:bodyPr>
          <a:lstStyle/>
          <a:p>
            <a:pPr algn="ctr"/>
            <a:r>
              <a:rPr lang="zh-TW" altLang="en-US" sz="2000" b="1" dirty="0">
                <a:solidFill>
                  <a:schemeClr val="bg1"/>
                </a:solidFill>
                <a:latin typeface="華康儷楷書"/>
                <a:ea typeface="華康儷楷書"/>
              </a:rPr>
              <a:t> </a:t>
            </a:r>
            <a:r>
              <a:rPr lang="en-US" altLang="zh-TW" sz="2000" b="1" dirty="0">
                <a:solidFill>
                  <a:schemeClr val="bg1"/>
                </a:solidFill>
                <a:latin typeface="Book Antiqua" panose="02040602050305030304" pitchFamily="18" charset="0"/>
                <a:ea typeface="華康儷楷書" panose="03000509000000000000" pitchFamily="65" charset="-120"/>
              </a:rPr>
              <a:t>EP</a:t>
            </a:r>
            <a:r>
              <a:rPr lang="zh-TW" altLang="en-US" sz="2000" b="1" dirty="0">
                <a:solidFill>
                  <a:schemeClr val="bg1"/>
                </a:solidFill>
                <a:latin typeface="Book Antiqua" panose="02040602050305030304" pitchFamily="18" charset="0"/>
                <a:ea typeface="華康儷楷書" panose="03000509000000000000" pitchFamily="65" charset="-120"/>
              </a:rPr>
              <a:t>項目檔案</a:t>
            </a:r>
          </a:p>
        </p:txBody>
      </p:sp>
      <p:sp>
        <p:nvSpPr>
          <p:cNvPr id="9" name="矩形 8"/>
          <p:cNvSpPr/>
          <p:nvPr/>
        </p:nvSpPr>
        <p:spPr>
          <a:xfrm>
            <a:off x="562844" y="5455206"/>
            <a:ext cx="10996446" cy="861774"/>
          </a:xfrm>
          <a:prstGeom prst="rect">
            <a:avLst/>
          </a:prstGeom>
          <a:solidFill>
            <a:schemeClr val="bg1">
              <a:lumMod val="95000"/>
            </a:schemeClr>
          </a:solidFill>
        </p:spPr>
        <p:txBody>
          <a:bodyPr wrap="square">
            <a:spAutoFit/>
          </a:bodyPr>
          <a:lstStyle/>
          <a:p>
            <a:pPr marL="285750" indent="-285750">
              <a:buFont typeface="Wingdings" panose="05000000000000000000" pitchFamily="2" charset="2"/>
              <a:buChar char="u"/>
            </a:pPr>
            <a:r>
              <a:rPr lang="zh-TW" altLang="zh-TW" sz="1600" spc="-100" dirty="0">
                <a:solidFill>
                  <a:schemeClr val="dk1"/>
                </a:solidFill>
                <a:latin typeface="Book Antiqua" panose="02040602050305030304" pitchFamily="18" charset="0"/>
                <a:ea typeface="華康儷楷書" panose="03000509000000000000" pitchFamily="65" charset="-120"/>
              </a:rPr>
              <a:t>使用</a:t>
            </a:r>
            <a:r>
              <a:rPr lang="en-US" altLang="zh-TW" sz="1600" spc="-100" dirty="0">
                <a:solidFill>
                  <a:schemeClr val="dk1"/>
                </a:solidFill>
                <a:latin typeface="Book Antiqua" panose="02040602050305030304" pitchFamily="18" charset="0"/>
                <a:ea typeface="華康儷楷書" panose="03000509000000000000" pitchFamily="65" charset="-120"/>
              </a:rPr>
              <a:t>EP</a:t>
            </a:r>
            <a:r>
              <a:rPr lang="zh-TW" altLang="zh-TW" sz="1600" spc="-100" dirty="0">
                <a:solidFill>
                  <a:schemeClr val="dk1"/>
                </a:solidFill>
                <a:latin typeface="Book Antiqua" panose="02040602050305030304" pitchFamily="18" charset="0"/>
                <a:ea typeface="華康儷楷書" panose="03000509000000000000" pitchFamily="65" charset="-120"/>
              </a:rPr>
              <a:t>及未使用</a:t>
            </a:r>
            <a:r>
              <a:rPr lang="en-US" altLang="zh-TW" sz="1600" spc="-100" dirty="0">
                <a:solidFill>
                  <a:schemeClr val="dk1"/>
                </a:solidFill>
                <a:latin typeface="Book Antiqua" panose="02040602050305030304" pitchFamily="18" charset="0"/>
                <a:ea typeface="華康儷楷書" panose="03000509000000000000" pitchFamily="65" charset="-120"/>
              </a:rPr>
              <a:t>EP</a:t>
            </a:r>
            <a:r>
              <a:rPr lang="zh-TW" altLang="zh-TW" sz="1600" spc="-100" dirty="0">
                <a:solidFill>
                  <a:schemeClr val="dk1"/>
                </a:solidFill>
                <a:latin typeface="Book Antiqua" panose="02040602050305030304" pitchFamily="18" charset="0"/>
                <a:ea typeface="華康儷楷書" panose="03000509000000000000" pitchFamily="65" charset="-120"/>
              </a:rPr>
              <a:t>之</a:t>
            </a:r>
            <a:r>
              <a:rPr lang="zh-TW" altLang="en-US" sz="1600" spc="-100" dirty="0">
                <a:solidFill>
                  <a:schemeClr val="dk1"/>
                </a:solidFill>
                <a:latin typeface="Book Antiqua" panose="02040602050305030304" pitchFamily="18" charset="0"/>
                <a:ea typeface="華康儷楷書" panose="03000509000000000000" pitchFamily="65" charset="-120"/>
              </a:rPr>
              <a:t>全體</a:t>
            </a:r>
            <a:r>
              <a:rPr lang="zh-TW" altLang="zh-TW" sz="1600" spc="-100" dirty="0">
                <a:solidFill>
                  <a:schemeClr val="dk1"/>
                </a:solidFill>
                <a:latin typeface="Book Antiqua" panose="02040602050305030304" pitchFamily="18" charset="0"/>
                <a:ea typeface="華康儷楷書" panose="03000509000000000000" pitchFamily="65" charset="-120"/>
              </a:rPr>
              <a:t>考生，</a:t>
            </a:r>
            <a:r>
              <a:rPr lang="zh-TW" altLang="zh-TW" sz="1600" spc="-100" dirty="0">
                <a:solidFill>
                  <a:srgbClr val="FF0000"/>
                </a:solidFill>
                <a:latin typeface="Book Antiqua" panose="02040602050305030304" pitchFamily="18" charset="0"/>
                <a:ea typeface="華康儷楷書" panose="03000509000000000000" pitchFamily="65" charset="-120"/>
              </a:rPr>
              <a:t>皆</a:t>
            </a:r>
            <a:r>
              <a:rPr lang="zh-TW" altLang="en-US" sz="1600" spc="-100" dirty="0">
                <a:solidFill>
                  <a:srgbClr val="FF0000"/>
                </a:solidFill>
                <a:latin typeface="Book Antiqua" panose="02040602050305030304" pitchFamily="18" charset="0"/>
                <a:ea typeface="華康儷楷書" panose="03000509000000000000" pitchFamily="65" charset="-120"/>
              </a:rPr>
              <a:t>依據報名校系所</a:t>
            </a:r>
            <a:r>
              <a:rPr lang="zh-TW" altLang="zh-TW" sz="1600" spc="-100" dirty="0">
                <a:solidFill>
                  <a:srgbClr val="FF0000"/>
                </a:solidFill>
                <a:latin typeface="Book Antiqua" panose="02040602050305030304" pitchFamily="18" charset="0"/>
                <a:ea typeface="華康儷楷書" panose="03000509000000000000" pitchFamily="65" charset="-120"/>
              </a:rPr>
              <a:t>採</a:t>
            </a:r>
            <a:r>
              <a:rPr lang="zh-TW" altLang="en-US" sz="1600" spc="-100" dirty="0">
                <a:solidFill>
                  <a:srgbClr val="FF0000"/>
                </a:solidFill>
                <a:latin typeface="Book Antiqua" panose="02040602050305030304" pitchFamily="18" charset="0"/>
                <a:ea typeface="華康儷楷書" panose="03000509000000000000" pitchFamily="65" charset="-120"/>
              </a:rPr>
              <a:t>計之</a:t>
            </a:r>
            <a:r>
              <a:rPr lang="zh-TW" altLang="zh-TW" sz="1600" spc="-100" dirty="0">
                <a:solidFill>
                  <a:srgbClr val="FF0000"/>
                </a:solidFill>
                <a:latin typeface="Book Antiqua" panose="02040602050305030304" pitchFamily="18" charset="0"/>
                <a:ea typeface="華康儷楷書" panose="03000509000000000000" pitchFamily="65" charset="-120"/>
              </a:rPr>
              <a:t>「件數」為上限</a:t>
            </a:r>
            <a:r>
              <a:rPr lang="zh-TW" altLang="en-US" sz="1600" spc="-100" dirty="0">
                <a:solidFill>
                  <a:schemeClr val="dk1"/>
                </a:solidFill>
                <a:latin typeface="Book Antiqua" panose="02040602050305030304" pitchFamily="18" charset="0"/>
                <a:ea typeface="華康儷楷書" panose="03000509000000000000" pitchFamily="65" charset="-120"/>
              </a:rPr>
              <a:t>。</a:t>
            </a:r>
            <a:endParaRPr lang="en-US" altLang="zh-TW" sz="1600" spc="-100" dirty="0">
              <a:solidFill>
                <a:schemeClr val="dk1"/>
              </a:solidFill>
              <a:latin typeface="Book Antiqua" panose="02040602050305030304" pitchFamily="18" charset="0"/>
              <a:ea typeface="華康儷楷書" panose="03000509000000000000" pitchFamily="65" charset="-120"/>
            </a:endParaRPr>
          </a:p>
          <a:p>
            <a:pPr marL="285750" indent="-285750">
              <a:buFont typeface="Wingdings" panose="05000000000000000000" pitchFamily="2" charset="2"/>
              <a:buChar char="u"/>
            </a:pPr>
            <a:r>
              <a:rPr lang="zh-TW" altLang="zh-TW" sz="1600" spc="-100" dirty="0">
                <a:solidFill>
                  <a:schemeClr val="dk1"/>
                </a:solidFill>
                <a:latin typeface="Book Antiqua" panose="02040602050305030304" pitchFamily="18" charset="0"/>
                <a:ea typeface="華康儷楷書" panose="03000509000000000000" pitchFamily="65" charset="-120"/>
              </a:rPr>
              <a:t>每</a:t>
            </a:r>
            <a:r>
              <a:rPr lang="zh-TW" altLang="en-US" sz="1600" spc="-100" dirty="0">
                <a:solidFill>
                  <a:schemeClr val="dk1"/>
                </a:solidFill>
                <a:latin typeface="Book Antiqua" panose="02040602050305030304" pitchFamily="18" charset="0"/>
                <a:ea typeface="華康儷楷書" panose="03000509000000000000" pitchFamily="65" charset="-120"/>
              </a:rPr>
              <a:t>一</a:t>
            </a:r>
            <a:r>
              <a:rPr lang="zh-TW" altLang="zh-TW" sz="1600" spc="-100" dirty="0">
                <a:solidFill>
                  <a:schemeClr val="dk1"/>
                </a:solidFill>
                <a:latin typeface="Book Antiqua" panose="02040602050305030304" pitchFamily="18" charset="0"/>
                <a:ea typeface="華康儷楷書" panose="03000509000000000000" pitchFamily="65" charset="-120"/>
              </a:rPr>
              <a:t>件文件檔案容量上限</a:t>
            </a:r>
            <a:r>
              <a:rPr lang="zh-TW" altLang="en-US" sz="1600" spc="-100" dirty="0">
                <a:solidFill>
                  <a:srgbClr val="FF0000"/>
                </a:solidFill>
                <a:latin typeface="Book Antiqua" panose="02040602050305030304" pitchFamily="18" charset="0"/>
                <a:ea typeface="華康儷楷書" panose="03000509000000000000" pitchFamily="65" charset="-120"/>
              </a:rPr>
              <a:t>皆</a:t>
            </a:r>
            <a:r>
              <a:rPr lang="zh-TW" altLang="zh-TW" sz="1600" spc="-100" dirty="0">
                <a:solidFill>
                  <a:srgbClr val="FF0000"/>
                </a:solidFill>
                <a:latin typeface="Book Antiqua" panose="02040602050305030304" pitchFamily="18" charset="0"/>
                <a:ea typeface="華康儷楷書" panose="03000509000000000000" pitchFamily="65" charset="-120"/>
              </a:rPr>
              <a:t>為</a:t>
            </a:r>
            <a:r>
              <a:rPr lang="en-US" altLang="zh-TW" sz="1600" u="sng" spc="-100" dirty="0">
                <a:solidFill>
                  <a:srgbClr val="FF0000"/>
                </a:solidFill>
                <a:latin typeface="Book Antiqua" panose="02040602050305030304" pitchFamily="18" charset="0"/>
                <a:ea typeface="華康儷楷書" panose="03000509000000000000" pitchFamily="65" charset="-120"/>
              </a:rPr>
              <a:t>4 MB</a:t>
            </a:r>
            <a:r>
              <a:rPr lang="zh-TW" altLang="zh-TW" sz="1600" spc="-100" dirty="0">
                <a:solidFill>
                  <a:schemeClr val="dk1"/>
                </a:solidFill>
                <a:latin typeface="Book Antiqua" panose="02040602050305030304" pitchFamily="18" charset="0"/>
                <a:ea typeface="華康儷楷書" panose="03000509000000000000" pitchFamily="65" charset="-120"/>
              </a:rPr>
              <a:t>，</a:t>
            </a:r>
            <a:r>
              <a:rPr lang="zh-TW" altLang="en-US" sz="1600" spc="-100" dirty="0">
                <a:solidFill>
                  <a:schemeClr val="dk1"/>
                </a:solidFill>
                <a:latin typeface="Book Antiqua" panose="02040602050305030304" pitchFamily="18" charset="0"/>
                <a:ea typeface="華康儷楷書" panose="03000509000000000000" pitchFamily="65" charset="-120"/>
              </a:rPr>
              <a:t>惟</a:t>
            </a:r>
            <a:r>
              <a:rPr lang="zh-TW" altLang="zh-TW" sz="1600" spc="-100" dirty="0">
                <a:solidFill>
                  <a:schemeClr val="dk1"/>
                </a:solidFill>
                <a:latin typeface="Book Antiqua" panose="02040602050305030304" pitchFamily="18" charset="0"/>
                <a:ea typeface="華康儷楷書" panose="03000509000000000000" pitchFamily="65" charset="-120"/>
              </a:rPr>
              <a:t>未使用</a:t>
            </a:r>
            <a:r>
              <a:rPr lang="en-US" altLang="zh-TW" sz="1600" spc="-100" dirty="0">
                <a:solidFill>
                  <a:schemeClr val="dk1"/>
                </a:solidFill>
                <a:latin typeface="Book Antiqua" panose="02040602050305030304" pitchFamily="18" charset="0"/>
                <a:ea typeface="華康儷楷書" panose="03000509000000000000" pitchFamily="65" charset="-120"/>
              </a:rPr>
              <a:t>EP</a:t>
            </a:r>
            <a:r>
              <a:rPr lang="zh-TW" altLang="zh-TW" sz="1600" spc="-100" dirty="0">
                <a:solidFill>
                  <a:schemeClr val="dk1"/>
                </a:solidFill>
                <a:latin typeface="Book Antiqua" panose="02040602050305030304" pitchFamily="18" charset="0"/>
                <a:ea typeface="華康儷楷書" panose="03000509000000000000" pitchFamily="65" charset="-120"/>
              </a:rPr>
              <a:t>考生</a:t>
            </a:r>
            <a:r>
              <a:rPr lang="zh-TW" altLang="zh-TW" sz="1600" u="sng" spc="-100" dirty="0">
                <a:solidFill>
                  <a:schemeClr val="dk1"/>
                </a:solidFill>
                <a:latin typeface="Book Antiqua" panose="02040602050305030304" pitchFamily="18" charset="0"/>
                <a:ea typeface="華康儷楷書" panose="03000509000000000000" pitchFamily="65" charset="-120"/>
              </a:rPr>
              <a:t>無法</a:t>
            </a:r>
            <a:r>
              <a:rPr lang="zh-TW" altLang="en-US" sz="1600" u="sng" spc="-100" dirty="0">
                <a:solidFill>
                  <a:schemeClr val="dk1"/>
                </a:solidFill>
                <a:latin typeface="Book Antiqua" panose="02040602050305030304" pitchFamily="18" charset="0"/>
                <a:ea typeface="華康儷楷書" panose="03000509000000000000" pitchFamily="65" charset="-120"/>
              </a:rPr>
              <a:t>上傳</a:t>
            </a:r>
            <a:r>
              <a:rPr lang="zh-TW" altLang="zh-TW" sz="1600" u="sng" spc="-100" dirty="0">
                <a:solidFill>
                  <a:schemeClr val="dk1"/>
                </a:solidFill>
                <a:latin typeface="Book Antiqua" panose="02040602050305030304" pitchFamily="18" charset="0"/>
                <a:ea typeface="華康儷楷書" panose="03000509000000000000" pitchFamily="65" charset="-120"/>
              </a:rPr>
              <a:t>影音</a:t>
            </a:r>
            <a:r>
              <a:rPr lang="zh-TW" altLang="zh-TW" sz="1600" spc="-100" dirty="0">
                <a:solidFill>
                  <a:schemeClr val="dk1"/>
                </a:solidFill>
                <a:latin typeface="Book Antiqua" panose="02040602050305030304" pitchFamily="18" charset="0"/>
                <a:ea typeface="華康儷楷書" panose="03000509000000000000" pitchFamily="65" charset="-120"/>
              </a:rPr>
              <a:t>檔案</a:t>
            </a:r>
            <a:r>
              <a:rPr lang="zh-TW" altLang="en-US" sz="1600" spc="-100" dirty="0">
                <a:solidFill>
                  <a:schemeClr val="dk1"/>
                </a:solidFill>
                <a:latin typeface="Book Antiqua" panose="02040602050305030304" pitchFamily="18" charset="0"/>
                <a:ea typeface="華康儷楷書" panose="03000509000000000000" pitchFamily="65" charset="-120"/>
              </a:rPr>
              <a:t>。</a:t>
            </a:r>
            <a:endParaRPr lang="en-US" altLang="zh-TW" sz="1600" spc="-100" dirty="0">
              <a:solidFill>
                <a:schemeClr val="dk1"/>
              </a:solidFill>
              <a:latin typeface="Book Antiqua" panose="02040602050305030304" pitchFamily="18" charset="0"/>
              <a:ea typeface="華康儷楷書" panose="03000509000000000000" pitchFamily="65" charset="-120"/>
            </a:endParaRPr>
          </a:p>
          <a:p>
            <a:pPr marL="285750" indent="-285750">
              <a:buFont typeface="Wingdings" panose="05000000000000000000" pitchFamily="2" charset="2"/>
              <a:buChar char="u"/>
            </a:pPr>
            <a:r>
              <a:rPr lang="en-US" altLang="zh-TW" spc="-50" dirty="0">
                <a:solidFill>
                  <a:srgbClr val="FF0000"/>
                </a:solidFill>
                <a:latin typeface="Times New Roman" panose="02020603050405020304" pitchFamily="18" charset="0"/>
                <a:ea typeface="標楷體" panose="03000509000000000000" pitchFamily="65" charset="-120"/>
              </a:rPr>
              <a:t>B-1</a:t>
            </a:r>
            <a:r>
              <a:rPr lang="zh-TW" altLang="zh-TW" spc="-50" dirty="0">
                <a:latin typeface="Times New Roman" panose="02020603050405020304" pitchFamily="18" charset="0"/>
                <a:ea typeface="標楷體" panose="03000509000000000000" pitchFamily="65" charset="-120"/>
                <a:cs typeface="Times New Roman" panose="02020603050405020304" pitchFamily="18" charset="0"/>
              </a:rPr>
              <a:t>專題實作</a:t>
            </a:r>
            <a:r>
              <a:rPr lang="zh-TW" altLang="en-US" spc="-50" dirty="0">
                <a:latin typeface="Times New Roman" panose="02020603050405020304" pitchFamily="18" charset="0"/>
                <a:ea typeface="標楷體" panose="03000509000000000000" pitchFamily="65" charset="-120"/>
                <a:cs typeface="Times New Roman" panose="02020603050405020304" pitchFamily="18" charset="0"/>
              </a:rPr>
              <a:t>、</a:t>
            </a:r>
            <a:r>
              <a:rPr lang="zh-TW" altLang="zh-TW" spc="-50" dirty="0">
                <a:latin typeface="Times New Roman" panose="02020603050405020304" pitchFamily="18" charset="0"/>
                <a:ea typeface="標楷體" panose="03000509000000000000" pitchFamily="65" charset="-120"/>
                <a:cs typeface="Times New Roman" panose="02020603050405020304" pitchFamily="18" charset="0"/>
              </a:rPr>
              <a:t>實習科目學習成果</a:t>
            </a:r>
            <a:r>
              <a:rPr lang="en-US" altLang="zh-TW" spc="-50" dirty="0">
                <a:latin typeface="Times New Roman" panose="02020603050405020304" pitchFamily="18" charset="0"/>
                <a:ea typeface="標楷體" panose="03000509000000000000" pitchFamily="65" charset="-120"/>
              </a:rPr>
              <a:t>(</a:t>
            </a:r>
            <a:r>
              <a:rPr lang="zh-TW" altLang="zh-TW" spc="-50" dirty="0">
                <a:latin typeface="Times New Roman" panose="02020603050405020304" pitchFamily="18" charset="0"/>
                <a:ea typeface="標楷體" panose="03000509000000000000" pitchFamily="65" charset="-120"/>
                <a:cs typeface="Times New Roman" panose="02020603050405020304" pitchFamily="18" charset="0"/>
              </a:rPr>
              <a:t>含技能領域</a:t>
            </a:r>
            <a:r>
              <a:rPr lang="en-US" altLang="zh-TW" spc="-50" dirty="0">
                <a:latin typeface="Times New Roman" panose="02020603050405020304" pitchFamily="18" charset="0"/>
                <a:ea typeface="標楷體" panose="03000509000000000000" pitchFamily="65" charset="-120"/>
              </a:rPr>
              <a:t>) (*</a:t>
            </a:r>
            <a:r>
              <a:rPr lang="zh-TW" altLang="zh-TW" spc="-50" dirty="0">
                <a:latin typeface="Times New Roman" panose="02020603050405020304" pitchFamily="18" charset="0"/>
                <a:ea typeface="標楷體" panose="03000509000000000000" pitchFamily="65" charset="-120"/>
                <a:cs typeface="Times New Roman" panose="02020603050405020304" pitchFamily="18" charset="0"/>
              </a:rPr>
              <a:t>須至少上傳</a:t>
            </a:r>
            <a:r>
              <a:rPr lang="en-US" altLang="zh-TW" spc="-50" dirty="0">
                <a:latin typeface="Times New Roman" panose="02020603050405020304" pitchFamily="18" charset="0"/>
                <a:ea typeface="標楷體" panose="03000509000000000000" pitchFamily="65" charset="-120"/>
              </a:rPr>
              <a:t>1</a:t>
            </a:r>
            <a:r>
              <a:rPr lang="zh-TW" altLang="zh-TW" spc="-50" dirty="0">
                <a:latin typeface="Times New Roman" panose="02020603050405020304" pitchFamily="18" charset="0"/>
                <a:ea typeface="標楷體" panose="03000509000000000000" pitchFamily="65" charset="-120"/>
                <a:cs typeface="Times New Roman" panose="02020603050405020304" pitchFamily="18" charset="0"/>
              </a:rPr>
              <a:t>件</a:t>
            </a:r>
            <a:r>
              <a:rPr lang="en-US" altLang="zh-TW" spc="-50" dirty="0">
                <a:latin typeface="Times New Roman" panose="02020603050405020304" pitchFamily="18" charset="0"/>
                <a:ea typeface="標楷體" panose="03000509000000000000" pitchFamily="65" charset="-120"/>
              </a:rPr>
              <a:t>)</a:t>
            </a:r>
            <a:r>
              <a:rPr lang="zh-TW" altLang="en-US" spc="-50" dirty="0">
                <a:latin typeface="Times New Roman" panose="02020603050405020304" pitchFamily="18" charset="0"/>
                <a:ea typeface="標楷體" panose="03000509000000000000" pitchFamily="65" charset="-120"/>
              </a:rPr>
              <a:t>；</a:t>
            </a:r>
            <a:r>
              <a:rPr lang="en-US" altLang="zh-TW" spc="-50" dirty="0">
                <a:solidFill>
                  <a:srgbClr val="FF0000"/>
                </a:solidFill>
                <a:latin typeface="Times New Roman" panose="02020603050405020304" pitchFamily="18" charset="0"/>
                <a:ea typeface="標楷體" panose="03000509000000000000" pitchFamily="65" charset="-120"/>
              </a:rPr>
              <a:t>B-2</a:t>
            </a:r>
            <a:r>
              <a:rPr lang="zh-TW" altLang="zh-TW" spc="-50" dirty="0">
                <a:latin typeface="Times New Roman" panose="02020603050405020304" pitchFamily="18" charset="0"/>
                <a:ea typeface="標楷體" panose="03000509000000000000" pitchFamily="65" charset="-120"/>
                <a:cs typeface="Times New Roman" panose="02020603050405020304" pitchFamily="18" charset="0"/>
              </a:rPr>
              <a:t>其他課程學習</a:t>
            </a:r>
            <a:r>
              <a:rPr lang="en-US" altLang="zh-TW" spc="-50" dirty="0">
                <a:latin typeface="Times New Roman" panose="02020603050405020304" pitchFamily="18" charset="0"/>
                <a:ea typeface="標楷體" panose="03000509000000000000" pitchFamily="65" charset="-120"/>
              </a:rPr>
              <a:t>(</a:t>
            </a:r>
            <a:r>
              <a:rPr lang="zh-TW" altLang="zh-TW" spc="-50" dirty="0">
                <a:latin typeface="Times New Roman" panose="02020603050405020304" pitchFamily="18" charset="0"/>
                <a:ea typeface="標楷體" panose="03000509000000000000" pitchFamily="65" charset="-120"/>
                <a:cs typeface="Times New Roman" panose="02020603050405020304" pitchFamily="18" charset="0"/>
              </a:rPr>
              <a:t>作品</a:t>
            </a:r>
            <a:r>
              <a:rPr lang="en-US" altLang="zh-TW" spc="-50" dirty="0">
                <a:latin typeface="Times New Roman" panose="02020603050405020304" pitchFamily="18" charset="0"/>
                <a:ea typeface="標楷體" panose="03000509000000000000" pitchFamily="65" charset="-120"/>
              </a:rPr>
              <a:t>)</a:t>
            </a:r>
            <a:r>
              <a:rPr lang="zh-TW" altLang="zh-TW" spc="-50" dirty="0">
                <a:latin typeface="Times New Roman" panose="02020603050405020304" pitchFamily="18" charset="0"/>
                <a:ea typeface="標楷體" panose="03000509000000000000" pitchFamily="65" charset="-120"/>
                <a:cs typeface="Times New Roman" panose="02020603050405020304" pitchFamily="18" charset="0"/>
              </a:rPr>
              <a:t>成果</a:t>
            </a:r>
            <a:endParaRPr lang="en-US" altLang="zh-TW" sz="1600" spc="-100" dirty="0">
              <a:solidFill>
                <a:schemeClr val="dk1"/>
              </a:solidFill>
              <a:latin typeface="Book Antiqua" panose="02040602050305030304" pitchFamily="18" charset="0"/>
              <a:ea typeface="華康儷楷書" panose="03000509000000000000" pitchFamily="65" charset="-120"/>
            </a:endParaRPr>
          </a:p>
        </p:txBody>
      </p:sp>
      <p:sp>
        <p:nvSpPr>
          <p:cNvPr id="10" name="矩形 9"/>
          <p:cNvSpPr/>
          <p:nvPr/>
        </p:nvSpPr>
        <p:spPr>
          <a:xfrm>
            <a:off x="9234172" y="3671374"/>
            <a:ext cx="461665" cy="1836400"/>
          </a:xfrm>
          <a:prstGeom prst="rect">
            <a:avLst/>
          </a:prstGeom>
          <a:solidFill>
            <a:srgbClr val="D2FCFE"/>
          </a:solidFill>
        </p:spPr>
        <p:txBody>
          <a:bodyPr vert="eaVert" wrap="none">
            <a:spAutoFit/>
          </a:bodyPr>
          <a:lstStyle/>
          <a:p>
            <a:pPr algn="ctr"/>
            <a:r>
              <a:rPr lang="zh-TW" altLang="en-US" spc="-100" dirty="0">
                <a:solidFill>
                  <a:srgbClr val="FF0000"/>
                </a:solidFill>
                <a:latin typeface="Book Antiqua" panose="02040602050305030304" pitchFamily="18" charset="0"/>
                <a:ea typeface="華康儷楷書" panose="03000509000000000000" pitchFamily="65" charset="-120"/>
              </a:rPr>
              <a:t>全體考生作業一致</a:t>
            </a:r>
            <a:endParaRPr lang="zh-TW" altLang="en-US" dirty="0">
              <a:solidFill>
                <a:srgbClr val="FF0000"/>
              </a:solidFill>
            </a:endParaRPr>
          </a:p>
        </p:txBody>
      </p:sp>
      <p:sp>
        <p:nvSpPr>
          <p:cNvPr id="11" name="標題 1"/>
          <p:cNvSpPr txBox="1">
            <a:spLocks/>
          </p:cNvSpPr>
          <p:nvPr/>
        </p:nvSpPr>
        <p:spPr>
          <a:xfrm>
            <a:off x="0" y="144605"/>
            <a:ext cx="12192000" cy="535285"/>
          </a:xfrm>
          <a:prstGeom prst="rect">
            <a:avLst/>
          </a:prstGeom>
          <a:no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57200" indent="-457200" algn="ctr">
              <a:buFont typeface="Wingdings" panose="05000000000000000000" pitchFamily="2" charset="2"/>
              <a:buChar char="u"/>
            </a:pPr>
            <a:r>
              <a:rPr lang="zh-TW" altLang="en-US" sz="2800" b="1" u="sng" spc="-100" dirty="0">
                <a:solidFill>
                  <a:srgbClr val="FF0000"/>
                </a:solidFill>
                <a:latin typeface="Book Antiqua" panose="02040602050305030304" pitchFamily="18" charset="0"/>
                <a:ea typeface="華康儷楷書" panose="03000509000000000000" pitchFamily="65" charset="-120"/>
              </a:rPr>
              <a:t>甄選入學</a:t>
            </a:r>
            <a:r>
              <a:rPr lang="zh-TW" altLang="en-US" sz="2800" b="1" spc="-100" dirty="0">
                <a:latin typeface="Book Antiqua" panose="02040602050305030304" pitchFamily="18" charset="0"/>
                <a:ea typeface="華康儷楷書" panose="03000509000000000000" pitchFamily="65" charset="-120"/>
              </a:rPr>
              <a:t>二階甄試考生勾選</a:t>
            </a:r>
            <a:r>
              <a:rPr lang="en-US" altLang="zh-TW" sz="2800" b="1" spc="-100" dirty="0">
                <a:latin typeface="Book Antiqua" panose="02040602050305030304" pitchFamily="18" charset="0"/>
                <a:ea typeface="華康儷楷書" panose="03000509000000000000" pitchFamily="65" charset="-120"/>
              </a:rPr>
              <a:t>EP</a:t>
            </a:r>
            <a:r>
              <a:rPr lang="zh-TW" altLang="en-US" sz="2800" b="1" spc="-100" dirty="0">
                <a:latin typeface="Book Antiqua" panose="02040602050305030304" pitchFamily="18" charset="0"/>
                <a:ea typeface="華康儷楷書" panose="03000509000000000000" pitchFamily="65" charset="-120"/>
              </a:rPr>
              <a:t>項目與上傳</a:t>
            </a:r>
            <a:r>
              <a:rPr lang="en-US" altLang="zh-TW" sz="2800" b="1" spc="-100" dirty="0">
                <a:latin typeface="Book Antiqua" panose="02040602050305030304" pitchFamily="18" charset="0"/>
                <a:ea typeface="華康儷楷書" panose="03000509000000000000" pitchFamily="65" charset="-120"/>
              </a:rPr>
              <a:t>PDF</a:t>
            </a:r>
            <a:r>
              <a:rPr lang="zh-TW" altLang="en-US" sz="2800" b="1" spc="-100" dirty="0">
                <a:latin typeface="Book Antiqua" panose="02040602050305030304" pitchFamily="18" charset="0"/>
                <a:ea typeface="華康儷楷書" panose="03000509000000000000" pitchFamily="65" charset="-120"/>
              </a:rPr>
              <a:t>之規範</a:t>
            </a:r>
          </a:p>
        </p:txBody>
      </p:sp>
    </p:spTree>
    <p:extLst>
      <p:ext uri="{BB962C8B-B14F-4D97-AF65-F5344CB8AC3E}">
        <p14:creationId xmlns:p14="http://schemas.microsoft.com/office/powerpoint/2010/main" val="15403647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out)">
                                      <p:cBhvr>
                                        <p:cTn id="7" dur="1250"/>
                                        <p:tgtEl>
                                          <p:spTgt spid="6"/>
                                        </p:tgtEl>
                                      </p:cBhvr>
                                    </p:animEffect>
                                  </p:childTnLst>
                                </p:cTn>
                              </p:par>
                              <p:par>
                                <p:cTn id="8" presetID="6" presetClass="entr" presetSubtype="32"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circle(out)">
                                      <p:cBhvr>
                                        <p:cTn id="10" dur="1250"/>
                                        <p:tgtEl>
                                          <p:spTgt spid="7"/>
                                        </p:tgtEl>
                                      </p:cBhvr>
                                    </p:animEffect>
                                  </p:childTnLst>
                                </p:cTn>
                              </p:par>
                              <p:par>
                                <p:cTn id="11" presetID="6" presetClass="entr" presetSubtype="32"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circle(out)">
                                      <p:cBhvr>
                                        <p:cTn id="13" dur="12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1"/>
          <p:cNvSpPr txBox="1">
            <a:spLocks/>
          </p:cNvSpPr>
          <p:nvPr/>
        </p:nvSpPr>
        <p:spPr>
          <a:xfrm>
            <a:off x="0" y="176792"/>
            <a:ext cx="12192000" cy="433865"/>
          </a:xfrm>
          <a:prstGeom prst="rect">
            <a:avLst/>
          </a:prstGeom>
          <a:no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57200" indent="-457200" algn="ctr">
              <a:buFont typeface="Wingdings" panose="05000000000000000000" pitchFamily="2" charset="2"/>
              <a:buChar char="u"/>
            </a:pPr>
            <a:r>
              <a:rPr lang="en-US" altLang="zh-TW" sz="2800" b="1" spc="-100" dirty="0">
                <a:solidFill>
                  <a:srgbClr val="FF0000"/>
                </a:solidFill>
                <a:latin typeface="Book Antiqua" panose="02040602050305030304" pitchFamily="18" charset="0"/>
                <a:ea typeface="華康儷楷書" panose="03000509000000000000" pitchFamily="65" charset="-120"/>
              </a:rPr>
              <a:t>B.</a:t>
            </a:r>
            <a:r>
              <a:rPr lang="zh-TW" altLang="en-US" sz="2800" b="1" spc="-100" dirty="0">
                <a:solidFill>
                  <a:srgbClr val="FF0000"/>
                </a:solidFill>
                <a:latin typeface="Book Antiqua" panose="02040602050305030304" pitchFamily="18" charset="0"/>
                <a:ea typeface="華康儷楷書" panose="03000509000000000000" pitchFamily="65" charset="-120"/>
              </a:rPr>
              <a:t>課程學習成果</a:t>
            </a:r>
            <a:r>
              <a:rPr lang="en-US" altLang="zh-TW" sz="2800" b="1" spc="-100" dirty="0">
                <a:latin typeface="Book Antiqua" panose="02040602050305030304" pitchFamily="18" charset="0"/>
                <a:ea typeface="華康儷楷書" panose="03000509000000000000" pitchFamily="65" charset="-120"/>
              </a:rPr>
              <a:t>~ EP</a:t>
            </a:r>
            <a:r>
              <a:rPr lang="zh-TW" altLang="en-US" sz="2800" b="1" spc="-100" dirty="0">
                <a:latin typeface="Book Antiqua" panose="02040602050305030304" pitchFamily="18" charset="0"/>
                <a:ea typeface="華康儷楷書" panose="03000509000000000000" pitchFamily="65" charset="-120"/>
              </a:rPr>
              <a:t>項目檔案審閱注意事項</a:t>
            </a:r>
          </a:p>
        </p:txBody>
      </p:sp>
      <p:graphicFrame>
        <p:nvGraphicFramePr>
          <p:cNvPr id="5" name="表格 4"/>
          <p:cNvGraphicFramePr>
            <a:graphicFrameLocks noGrp="1"/>
          </p:cNvGraphicFramePr>
          <p:nvPr>
            <p:extLst>
              <p:ext uri="{D42A27DB-BD31-4B8C-83A1-F6EECF244321}">
                <p14:modId xmlns:p14="http://schemas.microsoft.com/office/powerpoint/2010/main" val="1970028671"/>
              </p:ext>
            </p:extLst>
          </p:nvPr>
        </p:nvGraphicFramePr>
        <p:xfrm>
          <a:off x="875375" y="695007"/>
          <a:ext cx="10689094" cy="4154895"/>
        </p:xfrm>
        <a:graphic>
          <a:graphicData uri="http://schemas.openxmlformats.org/drawingml/2006/table">
            <a:tbl>
              <a:tblPr>
                <a:tableStyleId>{5C22544A-7EE6-4342-B048-85BDC9FD1C3A}</a:tableStyleId>
              </a:tblPr>
              <a:tblGrid>
                <a:gridCol w="680356">
                  <a:extLst>
                    <a:ext uri="{9D8B030D-6E8A-4147-A177-3AD203B41FA5}">
                      <a16:colId xmlns:a16="http://schemas.microsoft.com/office/drawing/2014/main" val="587329319"/>
                    </a:ext>
                  </a:extLst>
                </a:gridCol>
                <a:gridCol w="3547058">
                  <a:extLst>
                    <a:ext uri="{9D8B030D-6E8A-4147-A177-3AD203B41FA5}">
                      <a16:colId xmlns:a16="http://schemas.microsoft.com/office/drawing/2014/main" val="2997043178"/>
                    </a:ext>
                  </a:extLst>
                </a:gridCol>
                <a:gridCol w="4286788">
                  <a:extLst>
                    <a:ext uri="{9D8B030D-6E8A-4147-A177-3AD203B41FA5}">
                      <a16:colId xmlns:a16="http://schemas.microsoft.com/office/drawing/2014/main" val="191151021"/>
                    </a:ext>
                  </a:extLst>
                </a:gridCol>
                <a:gridCol w="2174892">
                  <a:extLst>
                    <a:ext uri="{9D8B030D-6E8A-4147-A177-3AD203B41FA5}">
                      <a16:colId xmlns:a16="http://schemas.microsoft.com/office/drawing/2014/main" val="3353661207"/>
                    </a:ext>
                  </a:extLst>
                </a:gridCol>
              </a:tblGrid>
              <a:tr h="345724">
                <a:tc rowSpan="2">
                  <a:txBody>
                    <a:bodyPr/>
                    <a:lstStyle/>
                    <a:p>
                      <a:pPr algn="ctr">
                        <a:spcAft>
                          <a:spcPts val="0"/>
                        </a:spcAft>
                      </a:pPr>
                      <a:r>
                        <a:rPr lang="zh-TW" sz="1800" kern="0" spc="-150" baseline="0" dirty="0">
                          <a:effectLst/>
                          <a:latin typeface="標楷體" panose="03000509000000000000" pitchFamily="65" charset="-120"/>
                          <a:ea typeface="標楷體" panose="03000509000000000000" pitchFamily="65" charset="-120"/>
                        </a:rPr>
                        <a:t>分類</a:t>
                      </a:r>
                      <a:endParaRPr lang="en-US" altLang="zh-TW" sz="1800" kern="0" spc="-150" baseline="0" dirty="0">
                        <a:effectLst/>
                        <a:latin typeface="標楷體" panose="03000509000000000000" pitchFamily="65" charset="-120"/>
                        <a:ea typeface="標楷體" panose="03000509000000000000" pitchFamily="65" charset="-120"/>
                      </a:endParaRPr>
                    </a:p>
                    <a:p>
                      <a:pPr algn="ctr">
                        <a:spcAft>
                          <a:spcPts val="0"/>
                        </a:spcAft>
                      </a:pPr>
                      <a:r>
                        <a:rPr lang="zh-TW" altLang="en-US" sz="1800" kern="0" spc="-150" baseline="0" dirty="0">
                          <a:effectLst/>
                          <a:latin typeface="標楷體" panose="03000509000000000000" pitchFamily="65" charset="-120"/>
                          <a:ea typeface="標楷體" panose="03000509000000000000" pitchFamily="65" charset="-120"/>
                        </a:rPr>
                        <a:t>項目</a:t>
                      </a:r>
                      <a:endParaRPr lang="zh-TW" sz="1800" kern="100" spc="-150" baseline="0" dirty="0">
                        <a:effectLst/>
                        <a:latin typeface="標楷體" panose="03000509000000000000" pitchFamily="65" charset="-120"/>
                        <a:ea typeface="標楷體" panose="03000509000000000000" pitchFamily="65" charset="-120"/>
                        <a:cs typeface="Times New Roman" panose="02020603050405020304" pitchFamily="18" charset="0"/>
                      </a:endParaRPr>
                    </a:p>
                  </a:txBody>
                  <a:tcPr marL="7252" marR="7252" marT="0" marB="0"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zh-TW" sz="2200" b="1" kern="100" spc="-150" baseline="0" dirty="0">
                          <a:effectLst/>
                          <a:latin typeface="標楷體" panose="03000509000000000000" pitchFamily="65" charset="-120"/>
                          <a:ea typeface="標楷體" panose="03000509000000000000" pitchFamily="65" charset="-120"/>
                        </a:rPr>
                        <a:t>招策會公告之</a:t>
                      </a:r>
                      <a:r>
                        <a:rPr lang="zh-TW" altLang="en-US" sz="2200" b="1" kern="100" spc="-150" baseline="0" dirty="0">
                          <a:effectLst/>
                          <a:latin typeface="標楷體" panose="03000509000000000000" pitchFamily="65" charset="-120"/>
                          <a:ea typeface="標楷體" panose="03000509000000000000" pitchFamily="65" charset="-120"/>
                        </a:rPr>
                        <a:t>學習準備建議方向</a:t>
                      </a:r>
                      <a:r>
                        <a:rPr lang="zh-TW" altLang="zh-TW" sz="2200" b="1" kern="100" spc="-150" baseline="0" dirty="0">
                          <a:effectLst/>
                          <a:latin typeface="標楷體" panose="03000509000000000000" pitchFamily="65" charset="-120"/>
                          <a:ea typeface="標楷體" panose="03000509000000000000" pitchFamily="65" charset="-120"/>
                        </a:rPr>
                        <a:t>資料項目</a:t>
                      </a:r>
                      <a:endParaRPr lang="zh-TW" altLang="zh-TW" sz="2200" b="1" kern="100" spc="-150" baseline="0" dirty="0">
                        <a:effectLst/>
                        <a:latin typeface="標楷體" panose="03000509000000000000" pitchFamily="65" charset="-120"/>
                        <a:ea typeface="標楷體" panose="03000509000000000000" pitchFamily="65" charset="-120"/>
                        <a:cs typeface="Times New Roman" panose="02020603050405020304" pitchFamily="18" charset="0"/>
                      </a:endParaRPr>
                    </a:p>
                  </a:txBody>
                  <a:tcPr marL="7252" marR="72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accent1">
                        <a:lumMod val="40000"/>
                        <a:lumOff val="60000"/>
                      </a:schemeClr>
                    </a:solidFill>
                  </a:tcPr>
                </a:tc>
                <a:tc hMerge="1">
                  <a:txBody>
                    <a:bodyPr/>
                    <a:lstStyle/>
                    <a:p>
                      <a:endParaRPr lang="zh-TW" altLang="en-US"/>
                    </a:p>
                  </a:txBody>
                  <a:tcPr/>
                </a:tc>
                <a:tc rowSpan="2">
                  <a:txBody>
                    <a:bodyPr/>
                    <a:lstStyle/>
                    <a:p>
                      <a:pPr algn="ctr">
                        <a:spcAft>
                          <a:spcPts val="0"/>
                        </a:spcAft>
                      </a:pPr>
                      <a:r>
                        <a:rPr lang="zh-TW" sz="2000" b="1" kern="100" spc="-150" baseline="0" dirty="0">
                          <a:solidFill>
                            <a:srgbClr val="FF0000"/>
                          </a:solidFill>
                          <a:effectLst/>
                          <a:latin typeface="標楷體" panose="03000509000000000000" pitchFamily="65" charset="-120"/>
                          <a:ea typeface="標楷體" panose="03000509000000000000" pitchFamily="65" charset="-120"/>
                        </a:rPr>
                        <a:t>對應</a:t>
                      </a:r>
                      <a:r>
                        <a:rPr lang="zh-TW" altLang="en-US" sz="2000" b="1" kern="100" spc="-150" baseline="0" dirty="0">
                          <a:solidFill>
                            <a:srgbClr val="FF0000"/>
                          </a:solidFill>
                          <a:effectLst/>
                          <a:latin typeface="標楷體" panose="03000509000000000000" pitchFamily="65" charset="-120"/>
                          <a:ea typeface="標楷體" panose="03000509000000000000" pitchFamily="65" charset="-120"/>
                        </a:rPr>
                        <a:t>ＥＰ</a:t>
                      </a:r>
                      <a:br>
                        <a:rPr lang="en-US" altLang="zh-TW" sz="2000" b="1" kern="100" spc="-150" baseline="0" dirty="0">
                          <a:solidFill>
                            <a:srgbClr val="FF0000"/>
                          </a:solidFill>
                          <a:effectLst/>
                          <a:latin typeface="標楷體" panose="03000509000000000000" pitchFamily="65" charset="-120"/>
                          <a:ea typeface="標楷體" panose="03000509000000000000" pitchFamily="65" charset="-120"/>
                        </a:rPr>
                      </a:br>
                      <a:r>
                        <a:rPr lang="zh-TW" altLang="en-US" sz="2000" b="1" kern="100" spc="-150" baseline="0" dirty="0">
                          <a:solidFill>
                            <a:srgbClr val="FF0000"/>
                          </a:solidFill>
                          <a:effectLst/>
                          <a:latin typeface="標楷體" panose="03000509000000000000" pitchFamily="65" charset="-120"/>
                          <a:ea typeface="標楷體" panose="03000509000000000000" pitchFamily="65" charset="-120"/>
                        </a:rPr>
                        <a:t>學</a:t>
                      </a:r>
                      <a:r>
                        <a:rPr lang="zh-TW" sz="2000" b="1" kern="100" spc="-150" baseline="0" dirty="0">
                          <a:solidFill>
                            <a:srgbClr val="FF0000"/>
                          </a:solidFill>
                          <a:effectLst/>
                          <a:latin typeface="標楷體" panose="03000509000000000000" pitchFamily="65" charset="-120"/>
                          <a:ea typeface="標楷體" panose="03000509000000000000" pitchFamily="65" charset="-120"/>
                        </a:rPr>
                        <a:t>習歷程資料</a:t>
                      </a:r>
                      <a:br>
                        <a:rPr lang="en-US" sz="2000" b="1" kern="100" spc="-150" baseline="0" dirty="0">
                          <a:solidFill>
                            <a:srgbClr val="FF0000"/>
                          </a:solidFill>
                          <a:effectLst/>
                          <a:latin typeface="標楷體" panose="03000509000000000000" pitchFamily="65" charset="-120"/>
                          <a:ea typeface="標楷體" panose="03000509000000000000" pitchFamily="65" charset="-120"/>
                        </a:rPr>
                      </a:br>
                      <a:r>
                        <a:rPr lang="zh-TW" sz="2000" b="1" kern="100" spc="-150" baseline="0" dirty="0">
                          <a:solidFill>
                            <a:srgbClr val="FF0000"/>
                          </a:solidFill>
                          <a:effectLst/>
                          <a:latin typeface="標楷體" panose="03000509000000000000" pitchFamily="65" charset="-120"/>
                          <a:ea typeface="標楷體" panose="03000509000000000000" pitchFamily="65" charset="-120"/>
                        </a:rPr>
                        <a:t>欄位名稱</a:t>
                      </a:r>
                      <a:endParaRPr lang="zh-TW" sz="2000" b="1" kern="100" spc="-150" baseline="0" dirty="0">
                        <a:solidFill>
                          <a:srgbClr val="FF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7252" marR="7252" marT="0" marB="0"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240031057"/>
                  </a:ext>
                </a:extLst>
              </a:tr>
              <a:tr h="677029">
                <a:tc vMerge="1">
                  <a:txBody>
                    <a:bodyPr/>
                    <a:lstStyle/>
                    <a:p>
                      <a:endParaRPr lang="zh-TW" altLang="en-US"/>
                    </a:p>
                  </a:txBody>
                  <a:tcPr/>
                </a:tc>
                <a:tc>
                  <a:txBody>
                    <a:bodyPr/>
                    <a:lstStyle/>
                    <a:p>
                      <a:pPr algn="ctr">
                        <a:spcAft>
                          <a:spcPts val="0"/>
                        </a:spcAft>
                      </a:pPr>
                      <a:endParaRPr lang="zh-TW" sz="1800" kern="100" spc="-150" baseline="0" dirty="0">
                        <a:effectLst/>
                        <a:latin typeface="標楷體" panose="03000509000000000000" pitchFamily="65" charset="-120"/>
                        <a:ea typeface="標楷體" panose="03000509000000000000" pitchFamily="65" charset="-120"/>
                        <a:cs typeface="Times New Roman" panose="02020603050405020304" pitchFamily="18" charset="0"/>
                      </a:endParaRPr>
                    </a:p>
                  </a:txBody>
                  <a:tcPr marL="7252" marR="72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spcAft>
                          <a:spcPts val="0"/>
                        </a:spcAft>
                      </a:pPr>
                      <a:endParaRPr lang="zh-TW" sz="1800" kern="100" spc="-150" baseline="0" dirty="0">
                        <a:effectLst/>
                        <a:latin typeface="標楷體" panose="03000509000000000000" pitchFamily="65" charset="-120"/>
                        <a:ea typeface="標楷體" panose="03000509000000000000" pitchFamily="65" charset="-120"/>
                        <a:cs typeface="Times New Roman" panose="02020603050405020304" pitchFamily="18" charset="0"/>
                      </a:endParaRPr>
                    </a:p>
                  </a:txBody>
                  <a:tcPr marL="7252" marR="72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vMerge="1">
                  <a:txBody>
                    <a:bodyPr/>
                    <a:lstStyle/>
                    <a:p>
                      <a:endParaRPr lang="zh-TW" altLang="en-US"/>
                    </a:p>
                  </a:txBody>
                  <a:tcPr/>
                </a:tc>
                <a:extLst>
                  <a:ext uri="{0D108BD9-81ED-4DB2-BD59-A6C34878D82A}">
                    <a16:rowId xmlns:a16="http://schemas.microsoft.com/office/drawing/2014/main" val="1656449094"/>
                  </a:ext>
                </a:extLst>
              </a:tr>
              <a:tr h="439307">
                <a:tc rowSpan="6">
                  <a:txBody>
                    <a:bodyPr/>
                    <a:lstStyle/>
                    <a:p>
                      <a:pPr algn="ctr">
                        <a:spcAft>
                          <a:spcPts val="0"/>
                        </a:spcAft>
                      </a:pPr>
                      <a:r>
                        <a:rPr lang="en-US" altLang="zh-TW" sz="2800" kern="0" spc="-150" baseline="0" dirty="0">
                          <a:solidFill>
                            <a:schemeClr val="bg1"/>
                          </a:solidFill>
                          <a:effectLst/>
                          <a:latin typeface="標楷體" panose="03000509000000000000" pitchFamily="65" charset="-120"/>
                          <a:ea typeface="標楷體" panose="03000509000000000000" pitchFamily="65" charset="-120"/>
                        </a:rPr>
                        <a:t>(B)</a:t>
                      </a:r>
                    </a:p>
                    <a:p>
                      <a:pPr algn="ctr">
                        <a:spcAft>
                          <a:spcPts val="0"/>
                        </a:spcAft>
                      </a:pPr>
                      <a:r>
                        <a:rPr lang="zh-TW" sz="2800" kern="0" spc="-150" baseline="0" dirty="0">
                          <a:solidFill>
                            <a:schemeClr val="bg1"/>
                          </a:solidFill>
                          <a:effectLst/>
                          <a:latin typeface="標楷體" panose="03000509000000000000" pitchFamily="65" charset="-120"/>
                          <a:ea typeface="標楷體" panose="03000509000000000000" pitchFamily="65" charset="-120"/>
                        </a:rPr>
                        <a:t>課</a:t>
                      </a:r>
                      <a:endParaRPr lang="en-US" altLang="zh-TW" sz="2800" kern="0" spc="-150" baseline="0" dirty="0">
                        <a:solidFill>
                          <a:schemeClr val="bg1"/>
                        </a:solidFill>
                        <a:effectLst/>
                        <a:latin typeface="標楷體" panose="03000509000000000000" pitchFamily="65" charset="-120"/>
                        <a:ea typeface="標楷體" panose="03000509000000000000" pitchFamily="65" charset="-120"/>
                      </a:endParaRPr>
                    </a:p>
                    <a:p>
                      <a:pPr algn="ctr">
                        <a:spcAft>
                          <a:spcPts val="0"/>
                        </a:spcAft>
                      </a:pPr>
                      <a:r>
                        <a:rPr lang="zh-TW" sz="2800" kern="0" spc="-150" baseline="0" dirty="0">
                          <a:solidFill>
                            <a:schemeClr val="bg1"/>
                          </a:solidFill>
                          <a:effectLst/>
                          <a:latin typeface="標楷體" panose="03000509000000000000" pitchFamily="65" charset="-120"/>
                          <a:ea typeface="標楷體" panose="03000509000000000000" pitchFamily="65" charset="-120"/>
                        </a:rPr>
                        <a:t>程</a:t>
                      </a:r>
                      <a:endParaRPr lang="zh-TW" sz="2800" kern="100" spc="-150" baseline="0" dirty="0">
                        <a:solidFill>
                          <a:schemeClr val="bg1"/>
                        </a:solidFill>
                        <a:effectLst/>
                        <a:latin typeface="標楷體" panose="03000509000000000000" pitchFamily="65" charset="-120"/>
                        <a:ea typeface="標楷體" panose="03000509000000000000" pitchFamily="65" charset="-120"/>
                      </a:endParaRPr>
                    </a:p>
                    <a:p>
                      <a:pPr algn="ctr">
                        <a:spcAft>
                          <a:spcPts val="0"/>
                        </a:spcAft>
                      </a:pPr>
                      <a:r>
                        <a:rPr lang="zh-TW" sz="2800" kern="0" spc="-150" baseline="0" dirty="0">
                          <a:solidFill>
                            <a:schemeClr val="bg1"/>
                          </a:solidFill>
                          <a:effectLst/>
                          <a:latin typeface="標楷體" panose="03000509000000000000" pitchFamily="65" charset="-120"/>
                          <a:ea typeface="標楷體" panose="03000509000000000000" pitchFamily="65" charset="-120"/>
                        </a:rPr>
                        <a:t>學</a:t>
                      </a:r>
                      <a:endParaRPr lang="en-US" altLang="zh-TW" sz="2800" kern="0" spc="-150" baseline="0" dirty="0">
                        <a:solidFill>
                          <a:schemeClr val="bg1"/>
                        </a:solidFill>
                        <a:effectLst/>
                        <a:latin typeface="標楷體" panose="03000509000000000000" pitchFamily="65" charset="-120"/>
                        <a:ea typeface="標楷體" panose="03000509000000000000" pitchFamily="65" charset="-120"/>
                      </a:endParaRPr>
                    </a:p>
                    <a:p>
                      <a:pPr algn="ctr">
                        <a:spcAft>
                          <a:spcPts val="0"/>
                        </a:spcAft>
                      </a:pPr>
                      <a:r>
                        <a:rPr lang="zh-TW" sz="2800" kern="0" spc="-150" baseline="0" dirty="0">
                          <a:solidFill>
                            <a:schemeClr val="bg1"/>
                          </a:solidFill>
                          <a:effectLst/>
                          <a:latin typeface="標楷體" panose="03000509000000000000" pitchFamily="65" charset="-120"/>
                          <a:ea typeface="標楷體" panose="03000509000000000000" pitchFamily="65" charset="-120"/>
                        </a:rPr>
                        <a:t>習</a:t>
                      </a:r>
                      <a:endParaRPr lang="zh-TW" sz="2800" kern="100" spc="-150" baseline="0" dirty="0">
                        <a:solidFill>
                          <a:schemeClr val="bg1"/>
                        </a:solidFill>
                        <a:effectLst/>
                        <a:latin typeface="標楷體" panose="03000509000000000000" pitchFamily="65" charset="-120"/>
                        <a:ea typeface="標楷體" panose="03000509000000000000" pitchFamily="65" charset="-120"/>
                      </a:endParaRPr>
                    </a:p>
                    <a:p>
                      <a:pPr algn="ctr">
                        <a:spcAft>
                          <a:spcPts val="0"/>
                        </a:spcAft>
                      </a:pPr>
                      <a:r>
                        <a:rPr lang="zh-TW" sz="2800" kern="0" spc="-150" baseline="0" dirty="0">
                          <a:solidFill>
                            <a:schemeClr val="bg1"/>
                          </a:solidFill>
                          <a:effectLst/>
                          <a:latin typeface="標楷體" panose="03000509000000000000" pitchFamily="65" charset="-120"/>
                          <a:ea typeface="標楷體" panose="03000509000000000000" pitchFamily="65" charset="-120"/>
                        </a:rPr>
                        <a:t>成</a:t>
                      </a:r>
                      <a:endParaRPr lang="en-US" altLang="zh-TW" sz="2800" kern="0" spc="-150" baseline="0" dirty="0">
                        <a:solidFill>
                          <a:schemeClr val="bg1"/>
                        </a:solidFill>
                        <a:effectLst/>
                        <a:latin typeface="標楷體" panose="03000509000000000000" pitchFamily="65" charset="-120"/>
                        <a:ea typeface="標楷體" panose="03000509000000000000" pitchFamily="65" charset="-120"/>
                      </a:endParaRPr>
                    </a:p>
                    <a:p>
                      <a:pPr algn="ctr">
                        <a:spcAft>
                          <a:spcPts val="0"/>
                        </a:spcAft>
                      </a:pPr>
                      <a:r>
                        <a:rPr lang="zh-TW" sz="2800" kern="0" spc="-150" baseline="0" dirty="0">
                          <a:solidFill>
                            <a:schemeClr val="bg1"/>
                          </a:solidFill>
                          <a:effectLst/>
                          <a:latin typeface="標楷體" panose="03000509000000000000" pitchFamily="65" charset="-120"/>
                          <a:ea typeface="標楷體" panose="03000509000000000000" pitchFamily="65" charset="-120"/>
                        </a:rPr>
                        <a:t>果</a:t>
                      </a:r>
                      <a:endParaRPr lang="zh-TW" sz="2800" kern="100" spc="-150" baseline="0" dirty="0">
                        <a:solidFill>
                          <a:schemeClr val="bg1"/>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7252" marR="7252"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00B0F0"/>
                    </a:solidFill>
                  </a:tcPr>
                </a:tc>
                <a:tc>
                  <a:txBody>
                    <a:bodyPr/>
                    <a:lstStyle/>
                    <a:p>
                      <a:pPr marL="0" indent="0" algn="ctr">
                        <a:spcAft>
                          <a:spcPts val="0"/>
                        </a:spcAft>
                        <a:buFont typeface="Wingdings" panose="05000000000000000000" pitchFamily="2" charset="2"/>
                        <a:buNone/>
                      </a:pPr>
                      <a:r>
                        <a:rPr lang="zh-TW" altLang="en-US" sz="1800" kern="100" spc="-50" baseline="0" dirty="0">
                          <a:solidFill>
                            <a:srgbClr val="FF0000"/>
                          </a:solidFill>
                          <a:effectLst/>
                          <a:latin typeface="標楷體" panose="03000509000000000000" pitchFamily="65" charset="-120"/>
                          <a:ea typeface="標楷體" panose="03000509000000000000" pitchFamily="65" charset="-120"/>
                          <a:cs typeface="Times New Roman" panose="02020603050405020304" pitchFamily="18" charset="0"/>
                        </a:rPr>
                        <a:t>技高生、綜高生</a:t>
                      </a:r>
                      <a:r>
                        <a:rPr lang="en-US" altLang="zh-TW" sz="1800" kern="100" spc="-50" baseline="0" dirty="0">
                          <a:solidFill>
                            <a:srgbClr val="FF0000"/>
                          </a:solidFill>
                          <a:effectLst/>
                          <a:latin typeface="標楷體" panose="03000509000000000000" pitchFamily="65" charset="-120"/>
                          <a:ea typeface="標楷體" panose="03000509000000000000" pitchFamily="65" charset="-120"/>
                          <a:cs typeface="Times New Roman" panose="02020603050405020304" pitchFamily="18" charset="0"/>
                        </a:rPr>
                        <a:t>(</a:t>
                      </a:r>
                      <a:r>
                        <a:rPr lang="zh-TW" altLang="en-US" sz="1800" kern="100" spc="-50" baseline="0" dirty="0">
                          <a:solidFill>
                            <a:srgbClr val="FF0000"/>
                          </a:solidFill>
                          <a:effectLst/>
                          <a:latin typeface="標楷體" panose="03000509000000000000" pitchFamily="65" charset="-120"/>
                          <a:ea typeface="標楷體" panose="03000509000000000000" pitchFamily="65" charset="-120"/>
                          <a:cs typeface="Times New Roman" panose="02020603050405020304" pitchFamily="18" charset="0"/>
                        </a:rPr>
                        <a:t>專門學程</a:t>
                      </a:r>
                      <a:r>
                        <a:rPr lang="en-US" altLang="zh-TW" sz="1800" kern="100" spc="-50" baseline="0" dirty="0">
                          <a:solidFill>
                            <a:srgbClr val="FF0000"/>
                          </a:solidFill>
                          <a:effectLst/>
                          <a:latin typeface="標楷體" panose="03000509000000000000" pitchFamily="65" charset="-120"/>
                          <a:ea typeface="標楷體" panose="03000509000000000000" pitchFamily="65" charset="-120"/>
                          <a:cs typeface="Times New Roman" panose="02020603050405020304" pitchFamily="18" charset="0"/>
                        </a:rPr>
                        <a:t>)</a:t>
                      </a:r>
                      <a:endParaRPr lang="zh-TW" sz="1800" kern="100" spc="-50" baseline="0" dirty="0">
                        <a:solidFill>
                          <a:srgbClr val="FF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7252" marR="72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kern="100" spc="-150" baseline="0" dirty="0">
                          <a:effectLst/>
                          <a:latin typeface="標楷體" panose="03000509000000000000" pitchFamily="65" charset="-120"/>
                          <a:ea typeface="標楷體" panose="03000509000000000000" pitchFamily="65" charset="-120"/>
                        </a:rPr>
                        <a:t> </a:t>
                      </a:r>
                      <a:r>
                        <a:rPr lang="zh-TW" altLang="en-US" sz="1800" kern="100" spc="-50" baseline="0" dirty="0">
                          <a:solidFill>
                            <a:srgbClr val="FF0000"/>
                          </a:solidFill>
                          <a:effectLst/>
                          <a:latin typeface="標楷體" panose="03000509000000000000" pitchFamily="65" charset="-120"/>
                          <a:ea typeface="標楷體" panose="03000509000000000000" pitchFamily="65" charset="-120"/>
                          <a:cs typeface="Times New Roman" panose="02020603050405020304" pitchFamily="18" charset="0"/>
                        </a:rPr>
                        <a:t>普高生、綜高生</a:t>
                      </a:r>
                      <a:r>
                        <a:rPr lang="en-US" altLang="zh-TW" sz="1800" kern="100" spc="-50" baseline="0" dirty="0">
                          <a:solidFill>
                            <a:srgbClr val="FF0000"/>
                          </a:solidFill>
                          <a:effectLst/>
                          <a:latin typeface="標楷體" panose="03000509000000000000" pitchFamily="65" charset="-120"/>
                          <a:ea typeface="標楷體" panose="03000509000000000000" pitchFamily="65" charset="-120"/>
                          <a:cs typeface="Times New Roman" panose="02020603050405020304" pitchFamily="18" charset="0"/>
                        </a:rPr>
                        <a:t>(</a:t>
                      </a:r>
                      <a:r>
                        <a:rPr lang="zh-TW" altLang="en-US" sz="1800" kern="100" spc="-50" baseline="0" dirty="0">
                          <a:solidFill>
                            <a:srgbClr val="FF0000"/>
                          </a:solidFill>
                          <a:effectLst/>
                          <a:latin typeface="標楷體" panose="03000509000000000000" pitchFamily="65" charset="-120"/>
                          <a:ea typeface="標楷體" panose="03000509000000000000" pitchFamily="65" charset="-120"/>
                          <a:cs typeface="Times New Roman" panose="02020603050405020304" pitchFamily="18" charset="0"/>
                        </a:rPr>
                        <a:t>學術學程</a:t>
                      </a:r>
                      <a:r>
                        <a:rPr lang="en-US" altLang="zh-TW" sz="1800" kern="100" spc="-50" baseline="0" dirty="0">
                          <a:solidFill>
                            <a:srgbClr val="FF0000"/>
                          </a:solidFill>
                          <a:effectLst/>
                          <a:latin typeface="標楷體" panose="03000509000000000000" pitchFamily="65" charset="-120"/>
                          <a:ea typeface="標楷體" panose="03000509000000000000" pitchFamily="65" charset="-120"/>
                          <a:cs typeface="Times New Roman" panose="02020603050405020304" pitchFamily="18" charset="0"/>
                        </a:rPr>
                        <a:t>)</a:t>
                      </a:r>
                      <a:endParaRPr lang="zh-TW" sz="1800" kern="100" spc="-150" baseline="0" dirty="0">
                        <a:effectLst/>
                        <a:latin typeface="標楷體" panose="03000509000000000000" pitchFamily="65" charset="-120"/>
                        <a:ea typeface="標楷體" panose="03000509000000000000" pitchFamily="65" charset="-120"/>
                        <a:cs typeface="Times New Roman" panose="02020603050405020304" pitchFamily="18" charset="0"/>
                      </a:endParaRPr>
                    </a:p>
                  </a:txBody>
                  <a:tcPr marL="7252" marR="72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rowSpan="6">
                  <a:txBody>
                    <a:bodyPr/>
                    <a:lstStyle/>
                    <a:p>
                      <a:pPr marL="285750" indent="-285750" algn="l">
                        <a:spcAft>
                          <a:spcPts val="0"/>
                        </a:spcAft>
                        <a:buFont typeface="Wingdings" panose="05000000000000000000" pitchFamily="2" charset="2"/>
                        <a:buChar char="u"/>
                      </a:pPr>
                      <a:r>
                        <a:rPr lang="zh-TW" sz="1800" kern="0" spc="-150" baseline="0" dirty="0">
                          <a:solidFill>
                            <a:srgbClr val="FF0000"/>
                          </a:solidFill>
                          <a:effectLst/>
                          <a:latin typeface="標楷體" panose="03000509000000000000" pitchFamily="65" charset="-120"/>
                          <a:ea typeface="標楷體" panose="03000509000000000000" pitchFamily="65" charset="-120"/>
                        </a:rPr>
                        <a:t>課程學習成果</a:t>
                      </a:r>
                      <a:endParaRPr lang="zh-TW" sz="1800" kern="100" spc="-150" baseline="0" dirty="0">
                        <a:solidFill>
                          <a:srgbClr val="FF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7252" marR="7252"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chemeClr val="accent2">
                        <a:lumMod val="20000"/>
                        <a:lumOff val="80000"/>
                      </a:schemeClr>
                    </a:solidFill>
                  </a:tcPr>
                </a:tc>
                <a:extLst>
                  <a:ext uri="{0D108BD9-81ED-4DB2-BD59-A6C34878D82A}">
                    <a16:rowId xmlns:a16="http://schemas.microsoft.com/office/drawing/2014/main" val="3242039242"/>
                  </a:ext>
                </a:extLst>
              </a:tr>
              <a:tr h="439307">
                <a:tc vMerge="1">
                  <a:txBody>
                    <a:bodyPr/>
                    <a:lstStyle/>
                    <a:p>
                      <a:endParaRPr lang="zh-TW" altLang="en-US"/>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zh-TW" altLang="en-US" sz="1600" kern="100" spc="-50" baseline="0" dirty="0">
                          <a:effectLst/>
                          <a:latin typeface="標楷體" panose="03000509000000000000" pitchFamily="65" charset="-120"/>
                          <a:ea typeface="標楷體" panose="03000509000000000000" pitchFamily="65" charset="-120"/>
                        </a:rPr>
                        <a:t>◆ </a:t>
                      </a:r>
                      <a:r>
                        <a:rPr lang="en-US" altLang="zh-TW" sz="1800" kern="100" spc="-50" baseline="0" dirty="0">
                          <a:effectLst/>
                          <a:latin typeface="標楷體" panose="03000509000000000000" pitchFamily="65" charset="-120"/>
                          <a:ea typeface="標楷體" panose="03000509000000000000" pitchFamily="65" charset="-120"/>
                        </a:rPr>
                        <a:t>B-1</a:t>
                      </a:r>
                      <a:r>
                        <a:rPr lang="zh-TW" altLang="zh-TW" sz="1800" kern="100" spc="-50" baseline="0" dirty="0">
                          <a:effectLst/>
                          <a:latin typeface="標楷體" panose="03000509000000000000" pitchFamily="65" charset="-120"/>
                          <a:ea typeface="標楷體" panose="03000509000000000000" pitchFamily="65" charset="-120"/>
                        </a:rPr>
                        <a:t>專題實作</a:t>
                      </a:r>
                      <a:r>
                        <a:rPr lang="zh-TW" altLang="en-US" sz="1800" kern="100" spc="-50" baseline="0" dirty="0">
                          <a:effectLst/>
                          <a:latin typeface="標楷體" panose="03000509000000000000" pitchFamily="65" charset="-120"/>
                          <a:ea typeface="標楷體" panose="03000509000000000000" pitchFamily="65" charset="-120"/>
                        </a:rPr>
                        <a:t>、</a:t>
                      </a:r>
                      <a:r>
                        <a:rPr lang="zh-TW" altLang="zh-TW" sz="1800" kern="100" spc="-50" baseline="0" dirty="0">
                          <a:effectLst/>
                          <a:latin typeface="標楷體" panose="03000509000000000000" pitchFamily="65" charset="-120"/>
                          <a:ea typeface="標楷體" panose="03000509000000000000" pitchFamily="65" charset="-120"/>
                        </a:rPr>
                        <a:t>實習科目學習成果</a:t>
                      </a:r>
                      <a:endParaRPr lang="zh-TW" sz="1800" kern="100" spc="-50" baseline="0" dirty="0">
                        <a:effectLst/>
                        <a:latin typeface="標楷體" panose="03000509000000000000" pitchFamily="65" charset="-120"/>
                        <a:ea typeface="標楷體" panose="03000509000000000000" pitchFamily="65" charset="-120"/>
                        <a:cs typeface="Times New Roman" panose="02020603050405020304" pitchFamily="18" charset="0"/>
                      </a:endParaRPr>
                    </a:p>
                  </a:txBody>
                  <a:tcPr marL="7252" marR="72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l">
                        <a:spcAft>
                          <a:spcPts val="0"/>
                        </a:spcAft>
                      </a:pPr>
                      <a:r>
                        <a:rPr lang="en-US" sz="1800" kern="100" spc="-150" baseline="0" dirty="0">
                          <a:effectLst/>
                          <a:latin typeface="標楷體" panose="03000509000000000000" pitchFamily="65" charset="-120"/>
                          <a:ea typeface="標楷體" panose="03000509000000000000" pitchFamily="65" charset="-120"/>
                        </a:rPr>
                        <a:t> </a:t>
                      </a:r>
                      <a:endParaRPr lang="zh-TW" sz="1800" kern="100" spc="-150" baseline="0" dirty="0">
                        <a:effectLst/>
                        <a:latin typeface="標楷體" panose="03000509000000000000" pitchFamily="65" charset="-120"/>
                        <a:ea typeface="標楷體" panose="03000509000000000000" pitchFamily="65" charset="-120"/>
                        <a:cs typeface="Times New Roman" panose="02020603050405020304" pitchFamily="18" charset="0"/>
                      </a:endParaRPr>
                    </a:p>
                  </a:txBody>
                  <a:tcPr marL="7252" marR="72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vMerge="1">
                  <a:txBody>
                    <a:bodyPr/>
                    <a:lstStyle/>
                    <a:p>
                      <a:endParaRPr lang="zh-TW" altLang="en-US"/>
                    </a:p>
                  </a:txBody>
                  <a:tcPr/>
                </a:tc>
                <a:extLst>
                  <a:ext uri="{0D108BD9-81ED-4DB2-BD59-A6C34878D82A}">
                    <a16:rowId xmlns:a16="http://schemas.microsoft.com/office/drawing/2014/main" val="4173074694"/>
                  </a:ext>
                </a:extLst>
              </a:tr>
              <a:tr h="439307">
                <a:tc vMerge="1">
                  <a:txBody>
                    <a:bodyPr/>
                    <a:lstStyle/>
                    <a:p>
                      <a:endParaRPr lang="zh-TW" altLang="en-US"/>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800" kern="100" spc="-50" baseline="0" dirty="0">
                          <a:effectLst/>
                          <a:latin typeface="標楷體" panose="03000509000000000000" pitchFamily="65" charset="-120"/>
                          <a:ea typeface="標楷體" panose="03000509000000000000" pitchFamily="65" charset="-120"/>
                        </a:rPr>
                        <a:t>◆ </a:t>
                      </a:r>
                      <a:r>
                        <a:rPr lang="en-US" altLang="zh-TW" sz="1800" kern="100" spc="-50" baseline="0" dirty="0">
                          <a:effectLst/>
                          <a:latin typeface="標楷體" panose="03000509000000000000" pitchFamily="65" charset="-120"/>
                          <a:ea typeface="標楷體" panose="03000509000000000000" pitchFamily="65" charset="-120"/>
                        </a:rPr>
                        <a:t>B-2</a:t>
                      </a:r>
                      <a:r>
                        <a:rPr lang="zh-TW" altLang="zh-TW" sz="1800" kern="100" spc="-50" baseline="0" dirty="0">
                          <a:effectLst/>
                          <a:latin typeface="標楷體" panose="03000509000000000000" pitchFamily="65" charset="-120"/>
                          <a:ea typeface="標楷體" panose="03000509000000000000" pitchFamily="65" charset="-120"/>
                        </a:rPr>
                        <a:t>其他課程學習</a:t>
                      </a:r>
                      <a:r>
                        <a:rPr lang="en-US" altLang="zh-TW" sz="1800" kern="100" spc="-50" baseline="0" dirty="0">
                          <a:effectLst/>
                          <a:latin typeface="標楷體" panose="03000509000000000000" pitchFamily="65" charset="-120"/>
                          <a:ea typeface="標楷體" panose="03000509000000000000" pitchFamily="65" charset="-120"/>
                        </a:rPr>
                        <a:t>(</a:t>
                      </a:r>
                      <a:r>
                        <a:rPr lang="zh-TW" altLang="zh-TW" sz="1800" kern="100" spc="-50" baseline="0" dirty="0">
                          <a:effectLst/>
                          <a:latin typeface="標楷體" panose="03000509000000000000" pitchFamily="65" charset="-120"/>
                          <a:ea typeface="標楷體" panose="03000509000000000000" pitchFamily="65" charset="-120"/>
                        </a:rPr>
                        <a:t>作品</a:t>
                      </a:r>
                      <a:r>
                        <a:rPr lang="en-US" altLang="zh-TW" sz="1800" kern="100" spc="-50" baseline="0" dirty="0">
                          <a:effectLst/>
                          <a:latin typeface="標楷體" panose="03000509000000000000" pitchFamily="65" charset="-120"/>
                          <a:ea typeface="標楷體" panose="03000509000000000000" pitchFamily="65" charset="-120"/>
                        </a:rPr>
                        <a:t>)</a:t>
                      </a:r>
                      <a:r>
                        <a:rPr lang="zh-TW" altLang="zh-TW" sz="1800" kern="100" spc="-50" baseline="0" dirty="0">
                          <a:effectLst/>
                          <a:latin typeface="標楷體" panose="03000509000000000000" pitchFamily="65" charset="-120"/>
                          <a:ea typeface="標楷體" panose="03000509000000000000" pitchFamily="65" charset="-120"/>
                        </a:rPr>
                        <a:t>成果</a:t>
                      </a:r>
                      <a:endParaRPr lang="zh-TW" altLang="zh-TW" sz="1800" kern="100" spc="-50" baseline="0" dirty="0">
                        <a:effectLst/>
                        <a:latin typeface="標楷體" panose="03000509000000000000" pitchFamily="65" charset="-120"/>
                        <a:ea typeface="標楷體" panose="03000509000000000000" pitchFamily="65" charset="-120"/>
                        <a:cs typeface="Times New Roman" panose="02020603050405020304" pitchFamily="18" charset="0"/>
                      </a:endParaRPr>
                    </a:p>
                  </a:txBody>
                  <a:tcPr marL="7252" marR="72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285750" indent="-285750" algn="l">
                        <a:spcAft>
                          <a:spcPts val="0"/>
                        </a:spcAft>
                        <a:buFont typeface="Wingdings" panose="05000000000000000000" pitchFamily="2" charset="2"/>
                        <a:buChar char="u"/>
                      </a:pPr>
                      <a:r>
                        <a:rPr lang="en-US" altLang="zh-TW" sz="1800" kern="100" spc="-50" baseline="0" dirty="0">
                          <a:effectLst/>
                          <a:latin typeface="標楷體" panose="03000509000000000000" pitchFamily="65" charset="-120"/>
                          <a:ea typeface="標楷體" panose="03000509000000000000" pitchFamily="65" charset="-120"/>
                        </a:rPr>
                        <a:t>B-1</a:t>
                      </a:r>
                      <a:r>
                        <a:rPr lang="zh-TW" sz="1800" kern="100" spc="-50" baseline="0" dirty="0">
                          <a:solidFill>
                            <a:srgbClr val="0000FF"/>
                          </a:solidFill>
                          <a:effectLst/>
                          <a:latin typeface="標楷體" panose="03000509000000000000" pitchFamily="65" charset="-120"/>
                          <a:ea typeface="標楷體" panose="03000509000000000000" pitchFamily="65" charset="-120"/>
                        </a:rPr>
                        <a:t>書面報告</a:t>
                      </a:r>
                      <a:endParaRPr lang="zh-TW" sz="1800" kern="100" spc="-50" baseline="0" dirty="0">
                        <a:solidFill>
                          <a:srgbClr val="0000FF"/>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7252" marR="72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vMerge="1">
                  <a:txBody>
                    <a:bodyPr/>
                    <a:lstStyle/>
                    <a:p>
                      <a:endParaRPr lang="zh-TW" altLang="en-US"/>
                    </a:p>
                  </a:txBody>
                  <a:tcPr/>
                </a:tc>
                <a:extLst>
                  <a:ext uri="{0D108BD9-81ED-4DB2-BD59-A6C34878D82A}">
                    <a16:rowId xmlns:a16="http://schemas.microsoft.com/office/drawing/2014/main" val="95744868"/>
                  </a:ext>
                </a:extLst>
              </a:tr>
              <a:tr h="439307">
                <a:tc vMerge="1">
                  <a:txBody>
                    <a:bodyPr/>
                    <a:lstStyle/>
                    <a:p>
                      <a:endParaRPr lang="zh-TW" altLang="en-US"/>
                    </a:p>
                  </a:txBody>
                  <a:tcPr/>
                </a:tc>
                <a:tc>
                  <a:txBody>
                    <a:bodyPr/>
                    <a:lstStyle/>
                    <a:p>
                      <a:pPr algn="l">
                        <a:spcAft>
                          <a:spcPts val="0"/>
                        </a:spcAft>
                      </a:pPr>
                      <a:r>
                        <a:rPr lang="en-US" sz="1800" kern="100" spc="-150" baseline="0" dirty="0">
                          <a:effectLst/>
                          <a:latin typeface="標楷體" panose="03000509000000000000" pitchFamily="65" charset="-120"/>
                          <a:ea typeface="標楷體" panose="03000509000000000000" pitchFamily="65" charset="-120"/>
                        </a:rPr>
                        <a:t> </a:t>
                      </a:r>
                      <a:endParaRPr lang="zh-TW" sz="1800" kern="100" spc="-150" baseline="0" dirty="0">
                        <a:effectLst/>
                        <a:latin typeface="標楷體" panose="03000509000000000000" pitchFamily="65" charset="-120"/>
                        <a:ea typeface="標楷體" panose="03000509000000000000" pitchFamily="65" charset="-120"/>
                        <a:cs typeface="Times New Roman" panose="02020603050405020304" pitchFamily="18" charset="0"/>
                      </a:endParaRPr>
                    </a:p>
                  </a:txBody>
                  <a:tcPr marL="7252" marR="72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285750" indent="-285750" algn="l">
                        <a:spcAft>
                          <a:spcPts val="0"/>
                        </a:spcAft>
                        <a:buFont typeface="Wingdings" panose="05000000000000000000" pitchFamily="2" charset="2"/>
                        <a:buChar char="u"/>
                      </a:pPr>
                      <a:r>
                        <a:rPr lang="en-US" altLang="zh-TW" sz="1800" kern="100" spc="-50" baseline="0" dirty="0">
                          <a:effectLst/>
                          <a:latin typeface="標楷體" panose="03000509000000000000" pitchFamily="65" charset="-120"/>
                          <a:ea typeface="標楷體" panose="03000509000000000000" pitchFamily="65" charset="-120"/>
                        </a:rPr>
                        <a:t>B-2</a:t>
                      </a:r>
                      <a:r>
                        <a:rPr lang="zh-TW" sz="1800" kern="100" spc="-50" baseline="0" dirty="0">
                          <a:solidFill>
                            <a:srgbClr val="0000FF"/>
                          </a:solidFill>
                          <a:effectLst/>
                          <a:latin typeface="標楷體" panose="03000509000000000000" pitchFamily="65" charset="-120"/>
                          <a:ea typeface="標楷體" panose="03000509000000000000" pitchFamily="65" charset="-120"/>
                        </a:rPr>
                        <a:t>實作作品</a:t>
                      </a:r>
                      <a:endParaRPr lang="zh-TW" sz="1800" kern="100" spc="-50" baseline="0" dirty="0">
                        <a:solidFill>
                          <a:srgbClr val="0000FF"/>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7252" marR="72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vMerge="1">
                  <a:txBody>
                    <a:bodyPr/>
                    <a:lstStyle/>
                    <a:p>
                      <a:endParaRPr lang="zh-TW" altLang="en-US"/>
                    </a:p>
                  </a:txBody>
                  <a:tcPr/>
                </a:tc>
                <a:extLst>
                  <a:ext uri="{0D108BD9-81ED-4DB2-BD59-A6C34878D82A}">
                    <a16:rowId xmlns:a16="http://schemas.microsoft.com/office/drawing/2014/main" val="2630325759"/>
                  </a:ext>
                </a:extLst>
              </a:tr>
              <a:tr h="687457">
                <a:tc vMerge="1">
                  <a:txBody>
                    <a:bodyPr/>
                    <a:lstStyle/>
                    <a:p>
                      <a:endParaRPr lang="zh-TW" altLang="en-US"/>
                    </a:p>
                  </a:txBody>
                  <a:tcPr/>
                </a:tc>
                <a:tc>
                  <a:txBody>
                    <a:bodyPr/>
                    <a:lstStyle/>
                    <a:p>
                      <a:pPr algn="l">
                        <a:spcAft>
                          <a:spcPts val="0"/>
                        </a:spcAft>
                      </a:pPr>
                      <a:r>
                        <a:rPr lang="en-US" sz="1800" kern="100" spc="-150" baseline="0" dirty="0">
                          <a:effectLst/>
                          <a:latin typeface="標楷體" panose="03000509000000000000" pitchFamily="65" charset="-120"/>
                          <a:ea typeface="標楷體" panose="03000509000000000000" pitchFamily="65" charset="-120"/>
                        </a:rPr>
                        <a:t> </a:t>
                      </a:r>
                      <a:endParaRPr lang="zh-TW" sz="1800" kern="100" spc="-150" baseline="0" dirty="0">
                        <a:effectLst/>
                        <a:latin typeface="標楷體" panose="03000509000000000000" pitchFamily="65" charset="-120"/>
                        <a:ea typeface="標楷體" panose="03000509000000000000" pitchFamily="65" charset="-120"/>
                        <a:cs typeface="Times New Roman" panose="02020603050405020304" pitchFamily="18" charset="0"/>
                      </a:endParaRPr>
                    </a:p>
                  </a:txBody>
                  <a:tcPr marL="7252" marR="72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285750" indent="-285750" algn="l">
                        <a:spcAft>
                          <a:spcPts val="0"/>
                        </a:spcAft>
                        <a:buFont typeface="Wingdings" panose="05000000000000000000" pitchFamily="2" charset="2"/>
                        <a:buChar char="u"/>
                      </a:pPr>
                      <a:r>
                        <a:rPr lang="en-US" altLang="zh-TW" sz="1800" kern="100" spc="-50" baseline="0" dirty="0">
                          <a:effectLst/>
                          <a:latin typeface="標楷體" panose="03000509000000000000" pitchFamily="65" charset="-120"/>
                          <a:ea typeface="標楷體" panose="03000509000000000000" pitchFamily="65" charset="-120"/>
                        </a:rPr>
                        <a:t>B-3</a:t>
                      </a:r>
                      <a:r>
                        <a:rPr lang="zh-TW" sz="1800" kern="100" spc="-50" baseline="0" dirty="0">
                          <a:solidFill>
                            <a:srgbClr val="0000FF"/>
                          </a:solidFill>
                          <a:effectLst/>
                          <a:latin typeface="標楷體" panose="03000509000000000000" pitchFamily="65" charset="-120"/>
                          <a:ea typeface="標楷體" panose="03000509000000000000" pitchFamily="65" charset="-120"/>
                        </a:rPr>
                        <a:t>自然科學領域</a:t>
                      </a:r>
                      <a:r>
                        <a:rPr lang="zh-TW" sz="1800" kern="100" spc="-50" baseline="0" dirty="0">
                          <a:effectLst/>
                          <a:latin typeface="標楷體" panose="03000509000000000000" pitchFamily="65" charset="-120"/>
                          <a:ea typeface="標楷體" panose="03000509000000000000" pitchFamily="65" charset="-120"/>
                        </a:rPr>
                        <a:t>探究與實作成果，</a:t>
                      </a:r>
                      <a:endParaRPr lang="en-US" altLang="zh-TW" sz="1800" kern="100" spc="-50" baseline="0" dirty="0">
                        <a:effectLst/>
                        <a:latin typeface="標楷體" panose="03000509000000000000" pitchFamily="65" charset="-120"/>
                        <a:ea typeface="標楷體" panose="03000509000000000000" pitchFamily="65" charset="-120"/>
                      </a:endParaRPr>
                    </a:p>
                    <a:p>
                      <a:pPr marL="0" indent="0" algn="l">
                        <a:spcAft>
                          <a:spcPts val="0"/>
                        </a:spcAft>
                        <a:buFont typeface="Wingdings" panose="05000000000000000000" pitchFamily="2" charset="2"/>
                        <a:buNone/>
                      </a:pPr>
                      <a:r>
                        <a:rPr lang="en-US" altLang="zh-TW" sz="1800" kern="100" spc="-50" baseline="0" dirty="0">
                          <a:effectLst/>
                          <a:latin typeface="標楷體" panose="03000509000000000000" pitchFamily="65" charset="-120"/>
                          <a:ea typeface="標楷體" panose="03000509000000000000" pitchFamily="65" charset="-120"/>
                        </a:rPr>
                        <a:t>     </a:t>
                      </a:r>
                      <a:r>
                        <a:rPr lang="en-US" altLang="zh-TW" sz="1400" kern="100" spc="-50" baseline="0" dirty="0">
                          <a:effectLst/>
                          <a:latin typeface="標楷體" panose="03000509000000000000" pitchFamily="65" charset="-120"/>
                          <a:ea typeface="標楷體" panose="03000509000000000000" pitchFamily="65" charset="-120"/>
                        </a:rPr>
                        <a:t> </a:t>
                      </a:r>
                      <a:r>
                        <a:rPr lang="zh-TW" sz="1800" kern="100" spc="-50" baseline="0" dirty="0">
                          <a:effectLst/>
                          <a:latin typeface="標楷體" panose="03000509000000000000" pitchFamily="65" charset="-120"/>
                          <a:ea typeface="標楷體" panose="03000509000000000000" pitchFamily="65" charset="-120"/>
                        </a:rPr>
                        <a:t>或特殊類型班級之相關課程學習成果</a:t>
                      </a:r>
                      <a:endParaRPr lang="zh-TW" sz="1800" kern="100" spc="-50" baseline="0" dirty="0">
                        <a:effectLst/>
                        <a:latin typeface="標楷體" panose="03000509000000000000" pitchFamily="65" charset="-120"/>
                        <a:ea typeface="標楷體" panose="03000509000000000000" pitchFamily="65" charset="-120"/>
                        <a:cs typeface="Times New Roman" panose="02020603050405020304" pitchFamily="18" charset="0"/>
                      </a:endParaRPr>
                    </a:p>
                  </a:txBody>
                  <a:tcPr marL="7252" marR="72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vMerge="1">
                  <a:txBody>
                    <a:bodyPr/>
                    <a:lstStyle/>
                    <a:p>
                      <a:endParaRPr lang="zh-TW" altLang="en-US"/>
                    </a:p>
                  </a:txBody>
                  <a:tcPr/>
                </a:tc>
                <a:extLst>
                  <a:ext uri="{0D108BD9-81ED-4DB2-BD59-A6C34878D82A}">
                    <a16:rowId xmlns:a16="http://schemas.microsoft.com/office/drawing/2014/main" val="2174627544"/>
                  </a:ext>
                </a:extLst>
              </a:tr>
              <a:tr h="687457">
                <a:tc vMerge="1">
                  <a:txBody>
                    <a:bodyPr/>
                    <a:lstStyle/>
                    <a:p>
                      <a:endParaRPr lang="zh-TW" altLang="en-US"/>
                    </a:p>
                  </a:txBody>
                  <a:tcPr/>
                </a:tc>
                <a:tc>
                  <a:txBody>
                    <a:bodyPr/>
                    <a:lstStyle/>
                    <a:p>
                      <a:pPr algn="l">
                        <a:spcAft>
                          <a:spcPts val="0"/>
                        </a:spcAft>
                      </a:pPr>
                      <a:r>
                        <a:rPr lang="en-US" sz="1800" kern="100" spc="-150" baseline="0">
                          <a:effectLst/>
                          <a:latin typeface="標楷體" panose="03000509000000000000" pitchFamily="65" charset="-120"/>
                          <a:ea typeface="標楷體" panose="03000509000000000000" pitchFamily="65" charset="-120"/>
                        </a:rPr>
                        <a:t> </a:t>
                      </a:r>
                      <a:endParaRPr lang="zh-TW" sz="1800" kern="100" spc="-150" baseline="0">
                        <a:effectLst/>
                        <a:latin typeface="標楷體" panose="03000509000000000000" pitchFamily="65" charset="-120"/>
                        <a:ea typeface="標楷體" panose="03000509000000000000" pitchFamily="65" charset="-120"/>
                        <a:cs typeface="Times New Roman" panose="02020603050405020304" pitchFamily="18" charset="0"/>
                      </a:endParaRPr>
                    </a:p>
                  </a:txBody>
                  <a:tcPr marL="7252" marR="72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285750" indent="-285750" algn="l">
                        <a:spcAft>
                          <a:spcPts val="0"/>
                        </a:spcAft>
                        <a:buFont typeface="Wingdings" panose="05000000000000000000" pitchFamily="2" charset="2"/>
                        <a:buChar char="u"/>
                      </a:pPr>
                      <a:r>
                        <a:rPr lang="en-US" altLang="zh-TW" sz="1800" kern="100" spc="-50" baseline="0" dirty="0">
                          <a:effectLst/>
                          <a:latin typeface="標楷體" panose="03000509000000000000" pitchFamily="65" charset="-120"/>
                          <a:ea typeface="標楷體" panose="03000509000000000000" pitchFamily="65" charset="-120"/>
                        </a:rPr>
                        <a:t>B-4</a:t>
                      </a:r>
                      <a:r>
                        <a:rPr lang="zh-TW" sz="1800" kern="100" spc="-50" baseline="0" dirty="0">
                          <a:solidFill>
                            <a:srgbClr val="0000FF"/>
                          </a:solidFill>
                          <a:effectLst/>
                          <a:latin typeface="標楷體" panose="03000509000000000000" pitchFamily="65" charset="-120"/>
                          <a:ea typeface="標楷體" panose="03000509000000000000" pitchFamily="65" charset="-120"/>
                        </a:rPr>
                        <a:t>社會領域</a:t>
                      </a:r>
                      <a:r>
                        <a:rPr lang="zh-TW" sz="1800" kern="100" spc="-50" baseline="0" dirty="0">
                          <a:effectLst/>
                          <a:latin typeface="標楷體" panose="03000509000000000000" pitchFamily="65" charset="-120"/>
                          <a:ea typeface="標楷體" panose="03000509000000000000" pitchFamily="65" charset="-120"/>
                        </a:rPr>
                        <a:t>探究活動成果，</a:t>
                      </a:r>
                      <a:endParaRPr lang="en-US" altLang="zh-TW" sz="1800" kern="100" spc="-50" baseline="0" dirty="0">
                        <a:effectLst/>
                        <a:latin typeface="標楷體" panose="03000509000000000000" pitchFamily="65" charset="-120"/>
                        <a:ea typeface="標楷體" panose="03000509000000000000" pitchFamily="65" charset="-120"/>
                      </a:endParaRPr>
                    </a:p>
                    <a:p>
                      <a:pPr marL="0" indent="0" algn="l">
                        <a:spcAft>
                          <a:spcPts val="0"/>
                        </a:spcAft>
                        <a:buFont typeface="Wingdings" panose="05000000000000000000" pitchFamily="2" charset="2"/>
                        <a:buNone/>
                      </a:pPr>
                      <a:r>
                        <a:rPr lang="en-US" altLang="zh-TW" sz="1800" kern="100" spc="-50" baseline="0" dirty="0">
                          <a:effectLst/>
                          <a:latin typeface="標楷體" panose="03000509000000000000" pitchFamily="65" charset="-120"/>
                          <a:ea typeface="標楷體" panose="03000509000000000000" pitchFamily="65" charset="-120"/>
                        </a:rPr>
                        <a:t>     </a:t>
                      </a:r>
                      <a:r>
                        <a:rPr lang="en-US" altLang="zh-TW" sz="1100" kern="100" spc="-50" baseline="0" dirty="0">
                          <a:effectLst/>
                          <a:latin typeface="標楷體" panose="03000509000000000000" pitchFamily="65" charset="-120"/>
                          <a:ea typeface="標楷體" panose="03000509000000000000" pitchFamily="65" charset="-120"/>
                        </a:rPr>
                        <a:t> </a:t>
                      </a:r>
                      <a:r>
                        <a:rPr lang="zh-TW" sz="1800" kern="100" spc="-50" baseline="0" dirty="0">
                          <a:effectLst/>
                          <a:latin typeface="標楷體" panose="03000509000000000000" pitchFamily="65" charset="-120"/>
                          <a:ea typeface="標楷體" panose="03000509000000000000" pitchFamily="65" charset="-120"/>
                        </a:rPr>
                        <a:t>或特殊類型班級之相關課程學習成果</a:t>
                      </a:r>
                      <a:endParaRPr lang="zh-TW" sz="1800" kern="100" spc="-50" baseline="0" dirty="0">
                        <a:effectLst/>
                        <a:latin typeface="標楷體" panose="03000509000000000000" pitchFamily="65" charset="-120"/>
                        <a:ea typeface="標楷體" panose="03000509000000000000" pitchFamily="65" charset="-120"/>
                        <a:cs typeface="Times New Roman" panose="02020603050405020304" pitchFamily="18" charset="0"/>
                      </a:endParaRPr>
                    </a:p>
                  </a:txBody>
                  <a:tcPr marL="7252" marR="72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vMerge="1">
                  <a:txBody>
                    <a:bodyPr/>
                    <a:lstStyle/>
                    <a:p>
                      <a:endParaRPr lang="zh-TW" altLang="en-US"/>
                    </a:p>
                  </a:txBody>
                  <a:tcPr/>
                </a:tc>
                <a:extLst>
                  <a:ext uri="{0D108BD9-81ED-4DB2-BD59-A6C34878D82A}">
                    <a16:rowId xmlns:a16="http://schemas.microsoft.com/office/drawing/2014/main" val="166623545"/>
                  </a:ext>
                </a:extLst>
              </a:tr>
            </a:tbl>
          </a:graphicData>
        </a:graphic>
      </p:graphicFrame>
      <p:sp>
        <p:nvSpPr>
          <p:cNvPr id="7" name="矩形 6"/>
          <p:cNvSpPr/>
          <p:nvPr/>
        </p:nvSpPr>
        <p:spPr>
          <a:xfrm>
            <a:off x="875375" y="695008"/>
            <a:ext cx="10689094" cy="4154897"/>
          </a:xfrm>
          <a:prstGeom prst="rect">
            <a:avLst/>
          </a:prstGeom>
          <a:noFill/>
          <a:ln w="285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 name="矩形 7"/>
          <p:cNvSpPr/>
          <p:nvPr/>
        </p:nvSpPr>
        <p:spPr>
          <a:xfrm>
            <a:off x="875375" y="4939004"/>
            <a:ext cx="10145977" cy="1028487"/>
          </a:xfrm>
          <a:prstGeom prst="rect">
            <a:avLst/>
          </a:prstGeom>
          <a:solidFill>
            <a:schemeClr val="bg1"/>
          </a:solidFill>
        </p:spPr>
        <p:txBody>
          <a:bodyPr wrap="square">
            <a:spAutoFit/>
          </a:bodyPr>
          <a:lstStyle/>
          <a:p>
            <a:pPr marL="285750" indent="-285750">
              <a:lnSpc>
                <a:spcPts val="2300"/>
              </a:lnSpc>
              <a:spcBef>
                <a:spcPts val="600"/>
              </a:spcBef>
              <a:buFont typeface="Wingdings" panose="05000000000000000000" pitchFamily="2" charset="2"/>
              <a:buChar char="u"/>
            </a:pPr>
            <a:r>
              <a:rPr lang="zh-TW" altLang="zh-TW" kern="100" spc="-50" dirty="0">
                <a:latin typeface="Book Antiqua" panose="02040602050305030304" pitchFamily="18" charset="0"/>
                <a:ea typeface="華康儷楷書" panose="03000509000000000000" pitchFamily="65" charset="-120"/>
                <a:cs typeface="Times New Roman" panose="02020603050405020304" pitchFamily="18" charset="0"/>
              </a:rPr>
              <a:t>聯合會</a:t>
            </a:r>
            <a:r>
              <a:rPr lang="zh-TW" altLang="en-US" kern="100" spc="-50" dirty="0">
                <a:latin typeface="Book Antiqua" panose="02040602050305030304" pitchFamily="18" charset="0"/>
                <a:ea typeface="華康儷楷書" panose="03000509000000000000" pitchFamily="65" charset="-120"/>
                <a:cs typeface="Times New Roman" panose="02020603050405020304" pitchFamily="18" charset="0"/>
              </a:rPr>
              <a:t>備審資料</a:t>
            </a:r>
            <a:r>
              <a:rPr lang="zh-TW" altLang="zh-TW" kern="100" spc="-50" dirty="0">
                <a:latin typeface="Book Antiqua" panose="02040602050305030304" pitchFamily="18" charset="0"/>
                <a:ea typeface="華康儷楷書" panose="03000509000000000000" pitchFamily="65" charset="-120"/>
                <a:cs typeface="Times New Roman" panose="02020603050405020304" pitchFamily="18" charset="0"/>
              </a:rPr>
              <a:t>上傳</a:t>
            </a:r>
            <a:r>
              <a:rPr lang="en-US" altLang="zh-TW" kern="100" spc="-50" dirty="0">
                <a:latin typeface="Book Antiqua" panose="02040602050305030304" pitchFamily="18" charset="0"/>
                <a:ea typeface="華康儷楷書" panose="03000509000000000000" pitchFamily="65" charset="-120"/>
                <a:cs typeface="Times New Roman" panose="02020603050405020304" pitchFamily="18" charset="0"/>
              </a:rPr>
              <a:t>(</a:t>
            </a:r>
            <a:r>
              <a:rPr lang="zh-TW" altLang="en-US" kern="100" spc="-50" dirty="0">
                <a:latin typeface="Book Antiqua" panose="02040602050305030304" pitchFamily="18" charset="0"/>
                <a:ea typeface="華康儷楷書" panose="03000509000000000000" pitchFamily="65" charset="-120"/>
                <a:cs typeface="Times New Roman" panose="02020603050405020304" pitchFamily="18" charset="0"/>
              </a:rPr>
              <a:t>含勾選</a:t>
            </a:r>
            <a:r>
              <a:rPr lang="en-US" altLang="zh-TW" kern="100" spc="-50" dirty="0">
                <a:latin typeface="Book Antiqua" panose="02040602050305030304" pitchFamily="18" charset="0"/>
                <a:ea typeface="華康儷楷書" panose="03000509000000000000" pitchFamily="65" charset="-120"/>
                <a:cs typeface="Times New Roman" panose="02020603050405020304" pitchFamily="18" charset="0"/>
              </a:rPr>
              <a:t>)</a:t>
            </a:r>
            <a:r>
              <a:rPr lang="zh-TW" altLang="zh-TW" kern="100" spc="-50" dirty="0">
                <a:latin typeface="Book Antiqua" panose="02040602050305030304" pitchFamily="18" charset="0"/>
                <a:ea typeface="華康儷楷書" panose="03000509000000000000" pitchFamily="65" charset="-120"/>
                <a:cs typeface="Times New Roman" panose="02020603050405020304" pitchFamily="18" charset="0"/>
              </a:rPr>
              <a:t>系統，由考生就</a:t>
            </a:r>
            <a:r>
              <a:rPr lang="en-US" altLang="zh-TW" kern="100" spc="-50" dirty="0">
                <a:latin typeface="Book Antiqua" panose="02040602050305030304" pitchFamily="18" charset="0"/>
                <a:ea typeface="華康儷楷書" panose="03000509000000000000" pitchFamily="65" charset="-120"/>
                <a:cs typeface="Times New Roman" panose="02020603050405020304" pitchFamily="18" charset="0"/>
              </a:rPr>
              <a:t>EP</a:t>
            </a:r>
            <a:r>
              <a:rPr lang="zh-TW" altLang="zh-TW" kern="100" spc="-50" dirty="0">
                <a:solidFill>
                  <a:srgbClr val="0000FF"/>
                </a:solidFill>
                <a:latin typeface="Book Antiqua" panose="02040602050305030304" pitchFamily="18" charset="0"/>
                <a:ea typeface="華康儷楷書" panose="03000509000000000000" pitchFamily="65" charset="-120"/>
                <a:cs typeface="Times New Roman" panose="02020603050405020304" pitchFamily="18" charset="0"/>
              </a:rPr>
              <a:t>「課程學習成果」</a:t>
            </a:r>
            <a:r>
              <a:rPr lang="zh-TW" altLang="zh-TW" kern="100" spc="-50" dirty="0">
                <a:latin typeface="Book Antiqua" panose="02040602050305030304" pitchFamily="18" charset="0"/>
                <a:ea typeface="華康儷楷書" panose="03000509000000000000" pitchFamily="65" charset="-120"/>
                <a:cs typeface="Times New Roman" panose="02020603050405020304" pitchFamily="18" charset="0"/>
              </a:rPr>
              <a:t>及</a:t>
            </a:r>
            <a:r>
              <a:rPr lang="zh-TW" altLang="zh-TW" kern="100" spc="-50" dirty="0">
                <a:solidFill>
                  <a:srgbClr val="0000FF"/>
                </a:solidFill>
                <a:latin typeface="Book Antiqua" panose="02040602050305030304" pitchFamily="18" charset="0"/>
                <a:ea typeface="華康儷楷書" panose="03000509000000000000" pitchFamily="65" charset="-120"/>
                <a:cs typeface="Times New Roman" panose="02020603050405020304" pitchFamily="18" charset="0"/>
              </a:rPr>
              <a:t>「多元表現」</a:t>
            </a:r>
            <a:r>
              <a:rPr lang="zh-TW" altLang="zh-TW" kern="100" spc="-50" dirty="0">
                <a:latin typeface="Book Antiqua" panose="02040602050305030304" pitchFamily="18" charset="0"/>
                <a:ea typeface="華康儷楷書" panose="03000509000000000000" pitchFamily="65" charset="-120"/>
                <a:cs typeface="Times New Roman" panose="02020603050405020304" pitchFamily="18" charset="0"/>
              </a:rPr>
              <a:t>之項目</a:t>
            </a:r>
            <a:r>
              <a:rPr lang="zh-TW" altLang="zh-TW" b="1" kern="100" spc="-50" dirty="0">
                <a:latin typeface="Book Antiqua" panose="02040602050305030304" pitchFamily="18" charset="0"/>
                <a:ea typeface="華康儷楷書" panose="03000509000000000000" pitchFamily="65" charset="-120"/>
                <a:cs typeface="Times New Roman" panose="02020603050405020304" pitchFamily="18" charset="0"/>
              </a:rPr>
              <a:t>自主評估勾選</a:t>
            </a:r>
            <a:r>
              <a:rPr lang="zh-TW" altLang="zh-TW" kern="100" spc="-50" dirty="0">
                <a:latin typeface="Book Antiqua" panose="02040602050305030304" pitchFamily="18" charset="0"/>
                <a:ea typeface="華康儷楷書" panose="03000509000000000000" pitchFamily="65" charset="-120"/>
                <a:cs typeface="Times New Roman" panose="02020603050405020304" pitchFamily="18" charset="0"/>
              </a:rPr>
              <a:t>，系統僅就所勾選</a:t>
            </a:r>
            <a:r>
              <a:rPr lang="en-US" altLang="zh-TW" kern="100" spc="-50" dirty="0">
                <a:latin typeface="Book Antiqua" panose="02040602050305030304" pitchFamily="18" charset="0"/>
                <a:ea typeface="華康儷楷書" panose="03000509000000000000" pitchFamily="65" charset="-120"/>
                <a:cs typeface="Times New Roman" panose="02020603050405020304" pitchFamily="18" charset="0"/>
              </a:rPr>
              <a:t>EP</a:t>
            </a:r>
            <a:r>
              <a:rPr lang="zh-TW" altLang="zh-TW" kern="100" spc="-50" dirty="0">
                <a:latin typeface="Book Antiqua" panose="02040602050305030304" pitchFamily="18" charset="0"/>
                <a:ea typeface="華康儷楷書" panose="03000509000000000000" pitchFamily="65" charset="-120"/>
                <a:cs typeface="Times New Roman" panose="02020603050405020304" pitchFamily="18" charset="0"/>
              </a:rPr>
              <a:t>檔案</a:t>
            </a:r>
            <a:r>
              <a:rPr lang="zh-TW" altLang="zh-TW" kern="100" spc="-50" dirty="0">
                <a:solidFill>
                  <a:srgbClr val="FF0000"/>
                </a:solidFill>
                <a:latin typeface="Book Antiqua" panose="02040602050305030304" pitchFamily="18" charset="0"/>
                <a:ea typeface="華康儷楷書" panose="03000509000000000000" pitchFamily="65" charset="-120"/>
                <a:cs typeface="Times New Roman" panose="02020603050405020304" pitchFamily="18" charset="0"/>
              </a:rPr>
              <a:t>容量上限</a:t>
            </a:r>
            <a:r>
              <a:rPr lang="en-US" altLang="zh-TW" kern="100" spc="-50" dirty="0">
                <a:solidFill>
                  <a:srgbClr val="FF0000"/>
                </a:solidFill>
                <a:latin typeface="Book Antiqua" panose="02040602050305030304" pitchFamily="18" charset="0"/>
                <a:ea typeface="華康儷楷書" panose="03000509000000000000" pitchFamily="65" charset="-120"/>
                <a:cs typeface="Times New Roman" panose="02020603050405020304" pitchFamily="18" charset="0"/>
              </a:rPr>
              <a:t>(MB)</a:t>
            </a:r>
            <a:r>
              <a:rPr lang="zh-TW" altLang="zh-TW" kern="100" spc="-50" dirty="0">
                <a:latin typeface="Book Antiqua" panose="02040602050305030304" pitchFamily="18" charset="0"/>
                <a:ea typeface="華康儷楷書" panose="03000509000000000000" pitchFamily="65" charset="-120"/>
                <a:cs typeface="Times New Roman" panose="02020603050405020304" pitchFamily="18" charset="0"/>
              </a:rPr>
              <a:t>及上傳</a:t>
            </a:r>
            <a:r>
              <a:rPr lang="en-US" altLang="zh-TW" kern="100" spc="-50" dirty="0">
                <a:latin typeface="Book Antiqua" panose="02040602050305030304" pitchFamily="18" charset="0"/>
                <a:ea typeface="華康儷楷書" panose="03000509000000000000" pitchFamily="65" charset="-120"/>
                <a:cs typeface="Times New Roman" panose="02020603050405020304" pitchFamily="18" charset="0"/>
              </a:rPr>
              <a:t>(</a:t>
            </a:r>
            <a:r>
              <a:rPr lang="zh-TW" altLang="zh-TW" kern="100" spc="-50" dirty="0">
                <a:latin typeface="Book Antiqua" panose="02040602050305030304" pitchFamily="18" charset="0"/>
                <a:ea typeface="華康儷楷書" panose="03000509000000000000" pitchFamily="65" charset="-120"/>
                <a:cs typeface="Times New Roman" panose="02020603050405020304" pitchFamily="18" charset="0"/>
              </a:rPr>
              <a:t>勾選</a:t>
            </a:r>
            <a:r>
              <a:rPr lang="en-US" altLang="zh-TW" kern="100" spc="-50" dirty="0">
                <a:latin typeface="Book Antiqua" panose="02040602050305030304" pitchFamily="18" charset="0"/>
                <a:ea typeface="華康儷楷書" panose="03000509000000000000" pitchFamily="65" charset="-120"/>
                <a:cs typeface="Times New Roman" panose="02020603050405020304" pitchFamily="18" charset="0"/>
              </a:rPr>
              <a:t>)</a:t>
            </a:r>
            <a:r>
              <a:rPr lang="zh-TW" altLang="zh-TW" kern="100" spc="-50" dirty="0">
                <a:solidFill>
                  <a:srgbClr val="FF0000"/>
                </a:solidFill>
                <a:latin typeface="Book Antiqua" panose="02040602050305030304" pitchFamily="18" charset="0"/>
                <a:ea typeface="華康儷楷書" panose="03000509000000000000" pitchFamily="65" charset="-120"/>
                <a:cs typeface="Times New Roman" panose="02020603050405020304" pitchFamily="18" charset="0"/>
              </a:rPr>
              <a:t>件數上限</a:t>
            </a:r>
            <a:r>
              <a:rPr lang="zh-TW" altLang="zh-TW" kern="100" spc="-50" dirty="0">
                <a:latin typeface="Book Antiqua" panose="02040602050305030304" pitchFamily="18" charset="0"/>
                <a:ea typeface="華康儷楷書" panose="03000509000000000000" pitchFamily="65" charset="-120"/>
                <a:cs typeface="Times New Roman" panose="02020603050405020304" pitchFamily="18" charset="0"/>
              </a:rPr>
              <a:t>作控管。</a:t>
            </a:r>
            <a:endParaRPr lang="en-US" altLang="zh-TW" kern="100" spc="-50" dirty="0">
              <a:latin typeface="Book Antiqua" panose="02040602050305030304" pitchFamily="18" charset="0"/>
              <a:ea typeface="華康儷楷書" panose="03000509000000000000" pitchFamily="65" charset="-120"/>
              <a:cs typeface="Times New Roman" panose="02020603050405020304" pitchFamily="18" charset="0"/>
            </a:endParaRPr>
          </a:p>
          <a:p>
            <a:pPr marL="285750" indent="-285750">
              <a:lnSpc>
                <a:spcPts val="2100"/>
              </a:lnSpc>
              <a:spcBef>
                <a:spcPts val="600"/>
              </a:spcBef>
              <a:buFont typeface="Wingdings" panose="05000000000000000000" pitchFamily="2" charset="2"/>
              <a:buChar char="u"/>
            </a:pPr>
            <a:r>
              <a:rPr lang="zh-TW" altLang="en-US" b="1" kern="100" spc="-50" dirty="0">
                <a:solidFill>
                  <a:srgbClr val="FF0000"/>
                </a:solidFill>
                <a:latin typeface="Book Antiqua" panose="02040602050305030304" pitchFamily="18" charset="0"/>
                <a:ea typeface="華康儷楷書" panose="03000509000000000000" pitchFamily="65" charset="-120"/>
                <a:cs typeface="Times New Roman" panose="02020603050405020304" pitchFamily="18" charset="0"/>
              </a:rPr>
              <a:t>甄選入學</a:t>
            </a:r>
            <a:r>
              <a:rPr lang="zh-TW" altLang="en-US" kern="100" spc="-50" dirty="0">
                <a:latin typeface="Book Antiqua" panose="02040602050305030304" pitchFamily="18" charset="0"/>
                <a:ea typeface="華康儷楷書" panose="03000509000000000000" pitchFamily="65" charset="-120"/>
                <a:cs typeface="Times New Roman" panose="02020603050405020304" pitchFamily="18" charset="0"/>
              </a:rPr>
              <a:t>之「</a:t>
            </a:r>
            <a:r>
              <a:rPr lang="zh-TW" altLang="zh-TW" b="1" kern="100" spc="-50" dirty="0">
                <a:latin typeface="Book Antiqua" panose="02040602050305030304" pitchFamily="18" charset="0"/>
                <a:ea typeface="華康儷楷書" panose="03000509000000000000" pitchFamily="65" charset="-120"/>
              </a:rPr>
              <a:t>專題實作</a:t>
            </a:r>
            <a:r>
              <a:rPr lang="zh-TW" altLang="en-US" b="1" kern="100" spc="-50" dirty="0">
                <a:latin typeface="Book Antiqua" panose="02040602050305030304" pitchFamily="18" charset="0"/>
                <a:ea typeface="華康儷楷書" panose="03000509000000000000" pitchFamily="65" charset="-120"/>
              </a:rPr>
              <a:t>、</a:t>
            </a:r>
            <a:r>
              <a:rPr lang="zh-TW" altLang="zh-TW" b="1" kern="100" spc="-50" dirty="0">
                <a:latin typeface="Book Antiqua" panose="02040602050305030304" pitchFamily="18" charset="0"/>
                <a:ea typeface="華康儷楷書" panose="03000509000000000000" pitchFamily="65" charset="-120"/>
              </a:rPr>
              <a:t>實習科目學習成果</a:t>
            </a:r>
            <a:r>
              <a:rPr lang="zh-TW" altLang="en-US" kern="100" spc="-50" dirty="0">
                <a:latin typeface="Book Antiqua" panose="02040602050305030304" pitchFamily="18" charset="0"/>
                <a:ea typeface="華康儷楷書" panose="03000509000000000000" pitchFamily="65" charset="-120"/>
              </a:rPr>
              <a:t>」與「</a:t>
            </a:r>
            <a:r>
              <a:rPr lang="zh-TW" altLang="en-US" b="1" kern="100" spc="-50" dirty="0">
                <a:latin typeface="Book Antiqua" panose="02040602050305030304" pitchFamily="18" charset="0"/>
                <a:ea typeface="華康儷楷書" panose="03000509000000000000" pitchFamily="65" charset="-120"/>
              </a:rPr>
              <a:t>學習歷程備審資料</a:t>
            </a:r>
            <a:r>
              <a:rPr lang="zh-TW" altLang="en-US" kern="100" spc="-50" dirty="0">
                <a:latin typeface="Book Antiqua" panose="02040602050305030304" pitchFamily="18" charset="0"/>
                <a:ea typeface="華康儷楷書" panose="03000509000000000000" pitchFamily="65" charset="-120"/>
              </a:rPr>
              <a:t>」分列為</a:t>
            </a:r>
            <a:r>
              <a:rPr lang="en-US" altLang="zh-TW" kern="100" spc="-50" dirty="0">
                <a:latin typeface="Book Antiqua" panose="02040602050305030304" pitchFamily="18" charset="0"/>
                <a:ea typeface="華康儷楷書" panose="03000509000000000000" pitchFamily="65" charset="-120"/>
              </a:rPr>
              <a:t>2</a:t>
            </a:r>
            <a:r>
              <a:rPr lang="zh-TW" altLang="en-US" kern="100" spc="-50" dirty="0">
                <a:latin typeface="Book Antiqua" panose="02040602050305030304" pitchFamily="18" charset="0"/>
                <a:ea typeface="華康儷楷書" panose="03000509000000000000" pitchFamily="65" charset="-120"/>
              </a:rPr>
              <a:t>項成績，獨立計分。</a:t>
            </a:r>
            <a:endParaRPr lang="zh-TW" altLang="zh-TW" kern="100" spc="-50" dirty="0">
              <a:latin typeface="Book Antiqua" panose="02040602050305030304" pitchFamily="18" charset="0"/>
              <a:ea typeface="華康儷楷書" panose="03000509000000000000" pitchFamily="65" charset="-120"/>
              <a:cs typeface="Times New Roman" panose="02020603050405020304" pitchFamily="18" charset="0"/>
            </a:endParaRPr>
          </a:p>
        </p:txBody>
      </p:sp>
      <p:sp>
        <p:nvSpPr>
          <p:cNvPr id="9" name="矩形 8"/>
          <p:cNvSpPr/>
          <p:nvPr/>
        </p:nvSpPr>
        <p:spPr>
          <a:xfrm>
            <a:off x="1853229" y="1142734"/>
            <a:ext cx="1313180" cy="430887"/>
          </a:xfrm>
          <a:prstGeom prst="rect">
            <a:avLst/>
          </a:prstGeom>
          <a:solidFill>
            <a:srgbClr val="0000FF"/>
          </a:solidFill>
        </p:spPr>
        <p:txBody>
          <a:bodyPr wrap="none">
            <a:spAutoFit/>
          </a:bodyPr>
          <a:lstStyle/>
          <a:p>
            <a:pPr algn="ctr"/>
            <a:r>
              <a:rPr lang="zh-TW" altLang="en-US" sz="2200" b="1" dirty="0">
                <a:solidFill>
                  <a:schemeClr val="bg1"/>
                </a:solidFill>
                <a:latin typeface="華康儷楷書" panose="03000509000000000000" pitchFamily="65" charset="-120"/>
                <a:ea typeface="華康儷楷書" panose="03000509000000000000" pitchFamily="65" charset="-120"/>
              </a:rPr>
              <a:t>甄選入學</a:t>
            </a:r>
          </a:p>
        </p:txBody>
      </p:sp>
      <p:sp>
        <p:nvSpPr>
          <p:cNvPr id="10" name="矩形 9"/>
          <p:cNvSpPr/>
          <p:nvPr/>
        </p:nvSpPr>
        <p:spPr>
          <a:xfrm>
            <a:off x="7231294" y="1142732"/>
            <a:ext cx="1313180" cy="430887"/>
          </a:xfrm>
          <a:prstGeom prst="rect">
            <a:avLst/>
          </a:prstGeom>
          <a:solidFill>
            <a:srgbClr val="0000FF"/>
          </a:solidFill>
        </p:spPr>
        <p:txBody>
          <a:bodyPr wrap="none">
            <a:spAutoFit/>
          </a:bodyPr>
          <a:lstStyle/>
          <a:p>
            <a:pPr algn="ctr"/>
            <a:r>
              <a:rPr lang="zh-TW" altLang="en-US" sz="2200" b="1" dirty="0">
                <a:solidFill>
                  <a:schemeClr val="bg1"/>
                </a:solidFill>
                <a:latin typeface="華康儷楷書" panose="03000509000000000000" pitchFamily="65" charset="-120"/>
                <a:ea typeface="華康儷楷書" panose="03000509000000000000" pitchFamily="65" charset="-120"/>
              </a:rPr>
              <a:t>技優甄審</a:t>
            </a:r>
          </a:p>
        </p:txBody>
      </p:sp>
      <p:sp>
        <p:nvSpPr>
          <p:cNvPr id="11" name="矩形 10"/>
          <p:cNvSpPr/>
          <p:nvPr/>
        </p:nvSpPr>
        <p:spPr>
          <a:xfrm>
            <a:off x="5768278" y="1142733"/>
            <a:ext cx="1313181" cy="430887"/>
          </a:xfrm>
          <a:prstGeom prst="rect">
            <a:avLst/>
          </a:prstGeom>
          <a:solidFill>
            <a:srgbClr val="008000"/>
          </a:solidFill>
        </p:spPr>
        <p:txBody>
          <a:bodyPr wrap="none">
            <a:spAutoFit/>
          </a:bodyPr>
          <a:lstStyle/>
          <a:p>
            <a:pPr algn="ctr"/>
            <a:r>
              <a:rPr lang="zh-TW" altLang="en-US" sz="2200" b="1" dirty="0">
                <a:solidFill>
                  <a:schemeClr val="bg1"/>
                </a:solidFill>
                <a:latin typeface="華康儷楷書" panose="03000509000000000000" pitchFamily="65" charset="-120"/>
                <a:ea typeface="華康儷楷書" panose="03000509000000000000" pitchFamily="65" charset="-120"/>
              </a:rPr>
              <a:t>四技申請</a:t>
            </a:r>
          </a:p>
        </p:txBody>
      </p:sp>
      <p:sp>
        <p:nvSpPr>
          <p:cNvPr id="12" name="矩形 11"/>
          <p:cNvSpPr/>
          <p:nvPr/>
        </p:nvSpPr>
        <p:spPr>
          <a:xfrm>
            <a:off x="3316245" y="1142733"/>
            <a:ext cx="1313180" cy="430887"/>
          </a:xfrm>
          <a:prstGeom prst="rect">
            <a:avLst/>
          </a:prstGeom>
          <a:solidFill>
            <a:srgbClr val="0000FF"/>
          </a:solidFill>
        </p:spPr>
        <p:txBody>
          <a:bodyPr wrap="none">
            <a:spAutoFit/>
          </a:bodyPr>
          <a:lstStyle/>
          <a:p>
            <a:pPr algn="ctr"/>
            <a:r>
              <a:rPr lang="zh-TW" altLang="en-US" sz="2200" b="1" dirty="0">
                <a:solidFill>
                  <a:schemeClr val="bg1"/>
                </a:solidFill>
                <a:latin typeface="華康儷楷書" panose="03000509000000000000" pitchFamily="65" charset="-120"/>
                <a:ea typeface="華康儷楷書" panose="03000509000000000000" pitchFamily="65" charset="-120"/>
              </a:rPr>
              <a:t>技優甄審</a:t>
            </a:r>
          </a:p>
        </p:txBody>
      </p:sp>
      <p:sp>
        <p:nvSpPr>
          <p:cNvPr id="13" name="投影片編號版面配置區 15"/>
          <p:cNvSpPr>
            <a:spLocks noGrp="1"/>
          </p:cNvSpPr>
          <p:nvPr>
            <p:ph type="sldNum" sz="quarter" idx="12"/>
          </p:nvPr>
        </p:nvSpPr>
        <p:spPr>
          <a:xfrm>
            <a:off x="9142228" y="6230346"/>
            <a:ext cx="2743200" cy="365125"/>
          </a:xfrm>
        </p:spPr>
        <p:txBody>
          <a:bodyPr/>
          <a:lstStyle/>
          <a:p>
            <a:fld id="{BFD9D296-0923-4B30-8558-81C121D8C7E7}" type="slidenum">
              <a:rPr lang="zh-TW" altLang="en-US" smtClean="0"/>
              <a:pPr/>
              <a:t>5</a:t>
            </a:fld>
            <a:endParaRPr lang="zh-TW" altLang="en-US" dirty="0"/>
          </a:p>
        </p:txBody>
      </p:sp>
    </p:spTree>
    <p:extLst>
      <p:ext uri="{BB962C8B-B14F-4D97-AF65-F5344CB8AC3E}">
        <p14:creationId xmlns:p14="http://schemas.microsoft.com/office/powerpoint/2010/main" val="1894291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circle(in)">
                                      <p:cBhvr>
                                        <p:cTn id="7" dur="3000"/>
                                        <p:tgtEl>
                                          <p:spTgt spid="9"/>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circle(in)">
                                      <p:cBhvr>
                                        <p:cTn id="10" dur="3000"/>
                                        <p:tgtEl>
                                          <p:spTgt spid="10"/>
                                        </p:tgtEl>
                                      </p:cBhvr>
                                    </p:animEffect>
                                  </p:childTnLst>
                                </p:cTn>
                              </p:par>
                              <p:par>
                                <p:cTn id="11" presetID="6" presetClass="entr" presetSubtype="16"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circle(in)">
                                      <p:cBhvr>
                                        <p:cTn id="13" dur="3000"/>
                                        <p:tgtEl>
                                          <p:spTgt spid="11"/>
                                        </p:tgtEl>
                                      </p:cBhvr>
                                    </p:animEffect>
                                  </p:childTnLst>
                                </p:cTn>
                              </p:par>
                              <p:par>
                                <p:cTn id="14" presetID="6" presetClass="entr" presetSubtype="16"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circle(in)">
                                      <p:cBhvr>
                                        <p:cTn id="16" dur="3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1"/>
          <p:cNvSpPr txBox="1">
            <a:spLocks/>
          </p:cNvSpPr>
          <p:nvPr/>
        </p:nvSpPr>
        <p:spPr>
          <a:xfrm>
            <a:off x="0" y="165906"/>
            <a:ext cx="12192000" cy="433865"/>
          </a:xfrm>
          <a:prstGeom prst="rect">
            <a:avLst/>
          </a:prstGeom>
          <a:no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zh-TW" sz="2800" b="1" spc="-100" dirty="0">
                <a:solidFill>
                  <a:srgbClr val="FF0000"/>
                </a:solidFill>
                <a:latin typeface="Book Antiqua" panose="02040602050305030304" pitchFamily="18" charset="0"/>
                <a:ea typeface="華康儷楷書" panose="03000509000000000000" pitchFamily="65" charset="-120"/>
              </a:rPr>
              <a:t>C.</a:t>
            </a:r>
            <a:r>
              <a:rPr lang="zh-TW" altLang="en-US" sz="2800" b="1" spc="-100" dirty="0">
                <a:solidFill>
                  <a:srgbClr val="FF0000"/>
                </a:solidFill>
                <a:latin typeface="Book Antiqua" panose="02040602050305030304" pitchFamily="18" charset="0"/>
                <a:ea typeface="華康儷楷書" panose="03000509000000000000" pitchFamily="65" charset="-120"/>
              </a:rPr>
              <a:t>多元表現</a:t>
            </a:r>
            <a:r>
              <a:rPr lang="en-US" altLang="zh-TW" sz="2800" b="1" spc="-100" dirty="0">
                <a:latin typeface="Book Antiqua" panose="02040602050305030304" pitchFamily="18" charset="0"/>
                <a:ea typeface="華康儷楷書" panose="03000509000000000000" pitchFamily="65" charset="-120"/>
              </a:rPr>
              <a:t>~EP</a:t>
            </a:r>
            <a:r>
              <a:rPr lang="zh-TW" altLang="en-US" sz="2800" b="1" spc="-100" dirty="0">
                <a:latin typeface="Book Antiqua" panose="02040602050305030304" pitchFamily="18" charset="0"/>
                <a:ea typeface="華康儷楷書" panose="03000509000000000000" pitchFamily="65" charset="-120"/>
              </a:rPr>
              <a:t>項目檔案審閱注意事項</a:t>
            </a:r>
          </a:p>
        </p:txBody>
      </p:sp>
      <p:graphicFrame>
        <p:nvGraphicFramePr>
          <p:cNvPr id="6" name="表格 5"/>
          <p:cNvGraphicFramePr>
            <a:graphicFrameLocks noGrp="1"/>
          </p:cNvGraphicFramePr>
          <p:nvPr>
            <p:extLst>
              <p:ext uri="{D42A27DB-BD31-4B8C-83A1-F6EECF244321}">
                <p14:modId xmlns:p14="http://schemas.microsoft.com/office/powerpoint/2010/main" val="2650396125"/>
              </p:ext>
            </p:extLst>
          </p:nvPr>
        </p:nvGraphicFramePr>
        <p:xfrm>
          <a:off x="726141" y="739847"/>
          <a:ext cx="10912484" cy="4576176"/>
        </p:xfrm>
        <a:graphic>
          <a:graphicData uri="http://schemas.openxmlformats.org/drawingml/2006/table">
            <a:tbl>
              <a:tblPr>
                <a:tableStyleId>{5C22544A-7EE6-4342-B048-85BDC9FD1C3A}</a:tableStyleId>
              </a:tblPr>
              <a:tblGrid>
                <a:gridCol w="731741">
                  <a:extLst>
                    <a:ext uri="{9D8B030D-6E8A-4147-A177-3AD203B41FA5}">
                      <a16:colId xmlns:a16="http://schemas.microsoft.com/office/drawing/2014/main" val="587329319"/>
                    </a:ext>
                  </a:extLst>
                </a:gridCol>
                <a:gridCol w="3635524">
                  <a:extLst>
                    <a:ext uri="{9D8B030D-6E8A-4147-A177-3AD203B41FA5}">
                      <a16:colId xmlns:a16="http://schemas.microsoft.com/office/drawing/2014/main" val="2997043178"/>
                    </a:ext>
                  </a:extLst>
                </a:gridCol>
                <a:gridCol w="3247325">
                  <a:extLst>
                    <a:ext uri="{9D8B030D-6E8A-4147-A177-3AD203B41FA5}">
                      <a16:colId xmlns:a16="http://schemas.microsoft.com/office/drawing/2014/main" val="191151021"/>
                    </a:ext>
                  </a:extLst>
                </a:gridCol>
                <a:gridCol w="3297894">
                  <a:extLst>
                    <a:ext uri="{9D8B030D-6E8A-4147-A177-3AD203B41FA5}">
                      <a16:colId xmlns:a16="http://schemas.microsoft.com/office/drawing/2014/main" val="3353661207"/>
                    </a:ext>
                  </a:extLst>
                </a:gridCol>
              </a:tblGrid>
              <a:tr h="441399">
                <a:tc rowSpan="2">
                  <a:txBody>
                    <a:bodyPr/>
                    <a:lstStyle/>
                    <a:p>
                      <a:pPr algn="ctr">
                        <a:spcAft>
                          <a:spcPts val="0"/>
                        </a:spcAft>
                      </a:pPr>
                      <a:r>
                        <a:rPr lang="zh-TW" sz="1800" kern="0" spc="-150" baseline="0" dirty="0">
                          <a:effectLst/>
                          <a:latin typeface="Times New Roman" panose="02020603050405020304" pitchFamily="18" charset="0"/>
                          <a:ea typeface="標楷體" panose="03000509000000000000" pitchFamily="65" charset="-120"/>
                          <a:cs typeface="Times New Roman" panose="02020603050405020304" pitchFamily="18" charset="0"/>
                        </a:rPr>
                        <a:t>分類</a:t>
                      </a:r>
                      <a:endParaRPr lang="en-US" altLang="zh-TW" sz="1800" kern="0" spc="-150" baseline="0" dirty="0">
                        <a:effectLst/>
                        <a:latin typeface="Times New Roman" panose="02020603050405020304" pitchFamily="18" charset="0"/>
                        <a:ea typeface="標楷體" panose="03000509000000000000" pitchFamily="65" charset="-120"/>
                        <a:cs typeface="Times New Roman" panose="02020603050405020304" pitchFamily="18" charset="0"/>
                      </a:endParaRPr>
                    </a:p>
                    <a:p>
                      <a:pPr algn="ctr">
                        <a:spcAft>
                          <a:spcPts val="0"/>
                        </a:spcAft>
                      </a:pPr>
                      <a:r>
                        <a:rPr lang="zh-TW" altLang="en-US" sz="1800" kern="0" spc="-150" baseline="0" dirty="0">
                          <a:effectLst/>
                          <a:latin typeface="Times New Roman" panose="02020603050405020304" pitchFamily="18" charset="0"/>
                          <a:ea typeface="標楷體" panose="03000509000000000000" pitchFamily="65" charset="-120"/>
                          <a:cs typeface="Times New Roman" panose="02020603050405020304" pitchFamily="18" charset="0"/>
                        </a:rPr>
                        <a:t>項目</a:t>
                      </a:r>
                      <a:endParaRPr lang="zh-TW" sz="1800" kern="100" spc="-150" baseline="0" dirty="0">
                        <a:effectLst/>
                        <a:latin typeface="Times New Roman" panose="02020603050405020304" pitchFamily="18" charset="0"/>
                        <a:ea typeface="標楷體" panose="03000509000000000000" pitchFamily="65" charset="-120"/>
                        <a:cs typeface="Times New Roman" panose="02020603050405020304" pitchFamily="18" charset="0"/>
                      </a:endParaRPr>
                    </a:p>
                  </a:txBody>
                  <a:tcPr marL="7252" marR="7252" marT="0" marB="0"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zh-TW" sz="2200" b="1" kern="100" spc="-150" baseline="0" dirty="0">
                          <a:effectLst/>
                          <a:latin typeface="Times New Roman" panose="02020603050405020304" pitchFamily="18" charset="0"/>
                          <a:ea typeface="標楷體" panose="03000509000000000000" pitchFamily="65" charset="-120"/>
                          <a:cs typeface="Times New Roman" panose="02020603050405020304" pitchFamily="18" charset="0"/>
                        </a:rPr>
                        <a:t>招策會公告之</a:t>
                      </a:r>
                      <a:r>
                        <a:rPr lang="zh-TW" altLang="en-US" sz="2200" b="1" kern="100" spc="-150" baseline="0" dirty="0">
                          <a:effectLst/>
                          <a:latin typeface="Times New Roman" panose="02020603050405020304" pitchFamily="18" charset="0"/>
                          <a:ea typeface="標楷體" panose="03000509000000000000" pitchFamily="65" charset="-120"/>
                          <a:cs typeface="Times New Roman" panose="02020603050405020304" pitchFamily="18" charset="0"/>
                        </a:rPr>
                        <a:t>學習準備建議方向</a:t>
                      </a:r>
                      <a:r>
                        <a:rPr lang="zh-TW" altLang="zh-TW" sz="2200" b="1" kern="100" spc="-150" baseline="0" dirty="0">
                          <a:effectLst/>
                          <a:latin typeface="Times New Roman" panose="02020603050405020304" pitchFamily="18" charset="0"/>
                          <a:ea typeface="標楷體" panose="03000509000000000000" pitchFamily="65" charset="-120"/>
                          <a:cs typeface="Times New Roman" panose="02020603050405020304" pitchFamily="18" charset="0"/>
                        </a:rPr>
                        <a:t>資料項目</a:t>
                      </a:r>
                    </a:p>
                  </a:txBody>
                  <a:tcPr marL="7252" marR="72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accent1">
                        <a:lumMod val="40000"/>
                        <a:lumOff val="60000"/>
                      </a:schemeClr>
                    </a:solidFill>
                  </a:tcPr>
                </a:tc>
                <a:tc hMerge="1">
                  <a:txBody>
                    <a:bodyPr/>
                    <a:lstStyle/>
                    <a:p>
                      <a:endParaRPr lang="zh-TW" altLang="en-US"/>
                    </a:p>
                  </a:txBody>
                  <a:tcPr/>
                </a:tc>
                <a:tc rowSpan="2">
                  <a:txBody>
                    <a:bodyPr/>
                    <a:lstStyle/>
                    <a:p>
                      <a:pPr algn="ctr">
                        <a:spcAft>
                          <a:spcPts val="0"/>
                        </a:spcAft>
                      </a:pPr>
                      <a:r>
                        <a:rPr lang="zh-TW" sz="2000" b="1" kern="100" spc="-150" baseline="0" dirty="0">
                          <a:solidFill>
                            <a:srgbClr val="FF0000"/>
                          </a:solidFill>
                          <a:effectLst/>
                          <a:latin typeface="Times New Roman" panose="02020603050405020304" pitchFamily="18" charset="0"/>
                          <a:ea typeface="標楷體" panose="03000509000000000000" pitchFamily="65" charset="-120"/>
                          <a:cs typeface="Times New Roman" panose="02020603050405020304" pitchFamily="18" charset="0"/>
                        </a:rPr>
                        <a:t>對應</a:t>
                      </a:r>
                      <a:r>
                        <a:rPr lang="zh-TW" altLang="en-US" sz="2000" b="1" kern="100" spc="-150" baseline="0" dirty="0">
                          <a:solidFill>
                            <a:srgbClr val="FF0000"/>
                          </a:solidFill>
                          <a:effectLst/>
                          <a:latin typeface="Times New Roman" panose="02020603050405020304" pitchFamily="18" charset="0"/>
                          <a:ea typeface="標楷體" panose="03000509000000000000" pitchFamily="65" charset="-120"/>
                          <a:cs typeface="Times New Roman" panose="02020603050405020304" pitchFamily="18" charset="0"/>
                        </a:rPr>
                        <a:t>ＥＰ</a:t>
                      </a:r>
                      <a:endParaRPr lang="zh-TW" sz="2000" b="1" kern="100" spc="-150" baseline="0" dirty="0">
                        <a:solidFill>
                          <a:srgbClr val="FF0000"/>
                        </a:solidFill>
                        <a:effectLst/>
                        <a:latin typeface="Times New Roman" panose="02020603050405020304" pitchFamily="18" charset="0"/>
                        <a:ea typeface="標楷體" panose="03000509000000000000" pitchFamily="65" charset="-120"/>
                        <a:cs typeface="Times New Roman" panose="02020603050405020304" pitchFamily="18" charset="0"/>
                      </a:endParaRPr>
                    </a:p>
                    <a:p>
                      <a:pPr algn="ctr">
                        <a:spcAft>
                          <a:spcPts val="0"/>
                        </a:spcAft>
                      </a:pPr>
                      <a:r>
                        <a:rPr lang="zh-TW" sz="2000" b="1" kern="100" spc="-150" baseline="0" dirty="0">
                          <a:solidFill>
                            <a:srgbClr val="FF0000"/>
                          </a:solidFill>
                          <a:effectLst/>
                          <a:latin typeface="Times New Roman" panose="02020603050405020304" pitchFamily="18" charset="0"/>
                          <a:ea typeface="標楷體" panose="03000509000000000000" pitchFamily="65" charset="-120"/>
                          <a:cs typeface="Times New Roman" panose="02020603050405020304" pitchFamily="18" charset="0"/>
                        </a:rPr>
                        <a:t>學習歷程資料</a:t>
                      </a:r>
                      <a:br>
                        <a:rPr lang="en-US" sz="2000" b="1" kern="100" spc="-150" baseline="0" dirty="0">
                          <a:solidFill>
                            <a:srgbClr val="FF0000"/>
                          </a:solidFill>
                          <a:effectLst/>
                          <a:latin typeface="Times New Roman" panose="02020603050405020304" pitchFamily="18" charset="0"/>
                          <a:ea typeface="標楷體" panose="03000509000000000000" pitchFamily="65" charset="-120"/>
                          <a:cs typeface="Times New Roman" panose="02020603050405020304" pitchFamily="18" charset="0"/>
                        </a:rPr>
                      </a:br>
                      <a:r>
                        <a:rPr lang="zh-TW" sz="2000" b="1" kern="100" spc="-150" baseline="0" dirty="0">
                          <a:solidFill>
                            <a:srgbClr val="FF0000"/>
                          </a:solidFill>
                          <a:effectLst/>
                          <a:latin typeface="Times New Roman" panose="02020603050405020304" pitchFamily="18" charset="0"/>
                          <a:ea typeface="標楷體" panose="03000509000000000000" pitchFamily="65" charset="-120"/>
                          <a:cs typeface="Times New Roman" panose="02020603050405020304" pitchFamily="18" charset="0"/>
                        </a:rPr>
                        <a:t>欄位名稱</a:t>
                      </a:r>
                    </a:p>
                  </a:txBody>
                  <a:tcPr marL="7252" marR="7252" marT="0" marB="0"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rgbClr val="FFFFCC"/>
                    </a:solidFill>
                  </a:tcPr>
                </a:tc>
                <a:extLst>
                  <a:ext uri="{0D108BD9-81ED-4DB2-BD59-A6C34878D82A}">
                    <a16:rowId xmlns:a16="http://schemas.microsoft.com/office/drawing/2014/main" val="240031057"/>
                  </a:ext>
                </a:extLst>
              </a:tr>
              <a:tr h="462560">
                <a:tc vMerge="1">
                  <a:txBody>
                    <a:bodyPr/>
                    <a:lstStyle/>
                    <a:p>
                      <a:endParaRPr lang="zh-TW" altLang="en-US"/>
                    </a:p>
                  </a:txBody>
                  <a:tcPr/>
                </a:tc>
                <a:tc>
                  <a:txBody>
                    <a:bodyPr/>
                    <a:lstStyle/>
                    <a:p>
                      <a:pPr algn="ctr">
                        <a:spcAft>
                          <a:spcPts val="0"/>
                        </a:spcAft>
                      </a:pPr>
                      <a:endParaRPr lang="zh-TW" sz="1800" kern="100" spc="-150" baseline="0" dirty="0">
                        <a:effectLst/>
                        <a:latin typeface="Times New Roman" panose="02020603050405020304" pitchFamily="18" charset="0"/>
                        <a:ea typeface="標楷體" panose="03000509000000000000" pitchFamily="65" charset="-120"/>
                        <a:cs typeface="Times New Roman" panose="02020603050405020304" pitchFamily="18" charset="0"/>
                      </a:endParaRPr>
                    </a:p>
                  </a:txBody>
                  <a:tcPr marL="7252" marR="72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spcAft>
                          <a:spcPts val="0"/>
                        </a:spcAft>
                      </a:pPr>
                      <a:endParaRPr lang="zh-TW" sz="1800" kern="100" spc="-150" baseline="0" dirty="0">
                        <a:effectLst/>
                        <a:latin typeface="Times New Roman" panose="02020603050405020304" pitchFamily="18" charset="0"/>
                        <a:ea typeface="標楷體" panose="03000509000000000000" pitchFamily="65" charset="-120"/>
                        <a:cs typeface="Times New Roman" panose="02020603050405020304" pitchFamily="18" charset="0"/>
                      </a:endParaRPr>
                    </a:p>
                  </a:txBody>
                  <a:tcPr marL="7252" marR="72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vMerge="1">
                  <a:txBody>
                    <a:bodyPr/>
                    <a:lstStyle/>
                    <a:p>
                      <a:endParaRPr lang="zh-TW" altLang="en-US"/>
                    </a:p>
                  </a:txBody>
                  <a:tcPr/>
                </a:tc>
                <a:extLst>
                  <a:ext uri="{0D108BD9-81ED-4DB2-BD59-A6C34878D82A}">
                    <a16:rowId xmlns:a16="http://schemas.microsoft.com/office/drawing/2014/main" val="1656449094"/>
                  </a:ext>
                </a:extLst>
              </a:tr>
              <a:tr h="471600">
                <a:tc rowSpan="10">
                  <a:txBody>
                    <a:bodyPr/>
                    <a:lstStyle/>
                    <a:p>
                      <a:pPr algn="ctr">
                        <a:spcAft>
                          <a:spcPts val="0"/>
                        </a:spcAft>
                      </a:pPr>
                      <a:r>
                        <a:rPr lang="en-US" altLang="zh-TW" sz="2800" kern="100" spc="-150" baseline="0" dirty="0">
                          <a:solidFill>
                            <a:schemeClr val="bg1"/>
                          </a:solidFill>
                          <a:effectLst/>
                          <a:latin typeface="Times New Roman" panose="02020603050405020304" pitchFamily="18" charset="0"/>
                          <a:ea typeface="標楷體" panose="03000509000000000000" pitchFamily="65" charset="-120"/>
                          <a:cs typeface="Times New Roman" panose="02020603050405020304" pitchFamily="18" charset="0"/>
                        </a:rPr>
                        <a:t>(C)</a:t>
                      </a:r>
                    </a:p>
                    <a:p>
                      <a:pPr algn="ctr">
                        <a:spcAft>
                          <a:spcPts val="0"/>
                        </a:spcAft>
                      </a:pPr>
                      <a:r>
                        <a:rPr lang="zh-TW" sz="2800" kern="100" spc="-150" baseline="0" dirty="0">
                          <a:solidFill>
                            <a:schemeClr val="bg1"/>
                          </a:solidFill>
                          <a:effectLst/>
                          <a:latin typeface="Times New Roman" panose="02020603050405020304" pitchFamily="18" charset="0"/>
                          <a:ea typeface="標楷體" panose="03000509000000000000" pitchFamily="65" charset="-120"/>
                          <a:cs typeface="Times New Roman" panose="02020603050405020304" pitchFamily="18" charset="0"/>
                        </a:rPr>
                        <a:t>多</a:t>
                      </a:r>
                      <a:endParaRPr lang="en-US" altLang="zh-TW" sz="2800" kern="100" spc="-150" baseline="0" dirty="0">
                        <a:solidFill>
                          <a:schemeClr val="bg1"/>
                        </a:solidFill>
                        <a:effectLst/>
                        <a:latin typeface="Times New Roman" panose="02020603050405020304" pitchFamily="18" charset="0"/>
                        <a:ea typeface="標楷體" panose="03000509000000000000" pitchFamily="65" charset="-120"/>
                        <a:cs typeface="Times New Roman" panose="02020603050405020304" pitchFamily="18" charset="0"/>
                      </a:endParaRPr>
                    </a:p>
                    <a:p>
                      <a:pPr algn="ctr">
                        <a:spcAft>
                          <a:spcPts val="0"/>
                        </a:spcAft>
                      </a:pPr>
                      <a:r>
                        <a:rPr lang="zh-TW" sz="2800" kern="100" spc="-150" baseline="0" dirty="0">
                          <a:solidFill>
                            <a:schemeClr val="bg1"/>
                          </a:solidFill>
                          <a:effectLst/>
                          <a:latin typeface="Times New Roman" panose="02020603050405020304" pitchFamily="18" charset="0"/>
                          <a:ea typeface="標楷體" panose="03000509000000000000" pitchFamily="65" charset="-120"/>
                          <a:cs typeface="Times New Roman" panose="02020603050405020304" pitchFamily="18" charset="0"/>
                        </a:rPr>
                        <a:t>元</a:t>
                      </a:r>
                    </a:p>
                    <a:p>
                      <a:pPr algn="ctr">
                        <a:spcAft>
                          <a:spcPts val="0"/>
                        </a:spcAft>
                      </a:pPr>
                      <a:r>
                        <a:rPr lang="zh-TW" sz="2800" kern="100" spc="-150" baseline="0" dirty="0">
                          <a:solidFill>
                            <a:schemeClr val="bg1"/>
                          </a:solidFill>
                          <a:effectLst/>
                          <a:latin typeface="Times New Roman" panose="02020603050405020304" pitchFamily="18" charset="0"/>
                          <a:ea typeface="標楷體" panose="03000509000000000000" pitchFamily="65" charset="-120"/>
                          <a:cs typeface="Times New Roman" panose="02020603050405020304" pitchFamily="18" charset="0"/>
                        </a:rPr>
                        <a:t>表</a:t>
                      </a:r>
                      <a:endParaRPr lang="en-US" altLang="zh-TW" sz="2800" kern="100" spc="-150" baseline="0" dirty="0">
                        <a:solidFill>
                          <a:schemeClr val="bg1"/>
                        </a:solidFill>
                        <a:effectLst/>
                        <a:latin typeface="Times New Roman" panose="02020603050405020304" pitchFamily="18" charset="0"/>
                        <a:ea typeface="標楷體" panose="03000509000000000000" pitchFamily="65" charset="-120"/>
                        <a:cs typeface="Times New Roman" panose="02020603050405020304" pitchFamily="18" charset="0"/>
                      </a:endParaRPr>
                    </a:p>
                    <a:p>
                      <a:pPr algn="ctr">
                        <a:spcAft>
                          <a:spcPts val="0"/>
                        </a:spcAft>
                      </a:pPr>
                      <a:r>
                        <a:rPr lang="zh-TW" sz="2800" kern="100" spc="-150" baseline="0" dirty="0">
                          <a:solidFill>
                            <a:schemeClr val="bg1"/>
                          </a:solidFill>
                          <a:effectLst/>
                          <a:latin typeface="Times New Roman" panose="02020603050405020304" pitchFamily="18" charset="0"/>
                          <a:ea typeface="標楷體" panose="03000509000000000000" pitchFamily="65" charset="-120"/>
                          <a:cs typeface="Times New Roman" panose="02020603050405020304" pitchFamily="18" charset="0"/>
                        </a:rPr>
                        <a:t>現</a:t>
                      </a:r>
                    </a:p>
                  </a:txBody>
                  <a:tcPr marL="7252" marR="7252"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00B0F0"/>
                    </a:solidFill>
                  </a:tcPr>
                </a:tc>
                <a:tc>
                  <a:txBody>
                    <a:bodyPr/>
                    <a:lstStyle/>
                    <a:p>
                      <a:pPr marL="36000" indent="0" algn="l">
                        <a:lnSpc>
                          <a:spcPct val="90000"/>
                        </a:lnSpc>
                        <a:spcAft>
                          <a:spcPts val="0"/>
                        </a:spcAft>
                        <a:buFont typeface="Wingdings" panose="05000000000000000000" pitchFamily="2" charset="2"/>
                        <a:buNone/>
                      </a:pPr>
                      <a:r>
                        <a:rPr lang="en-US" altLang="zh-TW" sz="1800" kern="100" spc="0" baseline="0" dirty="0">
                          <a:solidFill>
                            <a:srgbClr val="0000FF"/>
                          </a:solidFill>
                          <a:effectLst/>
                          <a:latin typeface="Times New Roman" panose="02020603050405020304" pitchFamily="18" charset="0"/>
                          <a:ea typeface="標楷體" panose="03000509000000000000" pitchFamily="65" charset="-120"/>
                          <a:cs typeface="Times New Roman" panose="02020603050405020304" pitchFamily="18" charset="0"/>
                        </a:rPr>
                        <a:t>C-1</a:t>
                      </a:r>
                      <a:r>
                        <a:rPr lang="zh-TW" sz="1800" kern="100" spc="0" baseline="0" dirty="0">
                          <a:solidFill>
                            <a:schemeClr val="dk1"/>
                          </a:solidFill>
                          <a:effectLst/>
                          <a:latin typeface="Times New Roman" panose="02020603050405020304" pitchFamily="18" charset="0"/>
                          <a:ea typeface="標楷體" panose="03000509000000000000" pitchFamily="65" charset="-120"/>
                          <a:cs typeface="Times New Roman" panose="02020603050405020304" pitchFamily="18" charset="0"/>
                        </a:rPr>
                        <a:t>彈性學習時間學習成果</a:t>
                      </a:r>
                      <a:br>
                        <a:rPr lang="en-US" sz="1800" kern="100" spc="0" baseline="0" dirty="0">
                          <a:solidFill>
                            <a:srgbClr val="0000FF"/>
                          </a:solidFill>
                          <a:effectLst/>
                          <a:latin typeface="Times New Roman" panose="02020603050405020304" pitchFamily="18" charset="0"/>
                          <a:ea typeface="標楷體" panose="03000509000000000000" pitchFamily="65" charset="-120"/>
                          <a:cs typeface="Times New Roman" panose="02020603050405020304" pitchFamily="18" charset="0"/>
                        </a:rPr>
                      </a:br>
                      <a:r>
                        <a:rPr lang="en-US" sz="1800" kern="100" spc="0" baseline="0" dirty="0">
                          <a:solidFill>
                            <a:srgbClr val="0000FF"/>
                          </a:solidFill>
                          <a:effectLst/>
                          <a:latin typeface="Times New Roman" panose="02020603050405020304" pitchFamily="18" charset="0"/>
                          <a:ea typeface="標楷體" panose="03000509000000000000" pitchFamily="65" charset="-120"/>
                          <a:cs typeface="Times New Roman" panose="02020603050405020304" pitchFamily="18" charset="0"/>
                        </a:rPr>
                        <a:t>   </a:t>
                      </a:r>
                      <a:r>
                        <a:rPr lang="en-US" sz="1300" kern="100" spc="0" baseline="0" dirty="0">
                          <a:solidFill>
                            <a:srgbClr val="0000FF"/>
                          </a:solidFill>
                          <a:effectLst/>
                          <a:latin typeface="Times New Roman" panose="02020603050405020304" pitchFamily="18" charset="0"/>
                          <a:ea typeface="標楷體" panose="03000509000000000000" pitchFamily="65" charset="-120"/>
                          <a:cs typeface="Times New Roman" panose="02020603050405020304" pitchFamily="18" charset="0"/>
                        </a:rPr>
                        <a:t>(</a:t>
                      </a:r>
                      <a:r>
                        <a:rPr lang="zh-TW" sz="1300" kern="100" spc="0" baseline="0" dirty="0">
                          <a:solidFill>
                            <a:srgbClr val="0000FF"/>
                          </a:solidFill>
                          <a:effectLst/>
                          <a:latin typeface="Times New Roman" panose="02020603050405020304" pitchFamily="18" charset="0"/>
                          <a:ea typeface="標楷體" panose="03000509000000000000" pitchFamily="65" charset="-120"/>
                          <a:cs typeface="Times New Roman" panose="02020603050405020304" pitchFamily="18" charset="0"/>
                        </a:rPr>
                        <a:t>包含</a:t>
                      </a:r>
                      <a:r>
                        <a:rPr lang="zh-TW" sz="1300" kern="100" spc="0" baseline="0" dirty="0">
                          <a:solidFill>
                            <a:srgbClr val="FF0000"/>
                          </a:solidFill>
                          <a:effectLst/>
                          <a:latin typeface="Times New Roman" panose="02020603050405020304" pitchFamily="18" charset="0"/>
                          <a:ea typeface="標楷體" panose="03000509000000000000" pitchFamily="65" charset="-120"/>
                          <a:cs typeface="Times New Roman" panose="02020603050405020304" pitchFamily="18" charset="0"/>
                        </a:rPr>
                        <a:t>自主學習</a:t>
                      </a:r>
                      <a:r>
                        <a:rPr lang="zh-TW" sz="1300" kern="100" spc="0" baseline="0" dirty="0">
                          <a:solidFill>
                            <a:srgbClr val="0000FF"/>
                          </a:solidFill>
                          <a:effectLst/>
                          <a:latin typeface="Times New Roman" panose="02020603050405020304" pitchFamily="18" charset="0"/>
                          <a:ea typeface="標楷體" panose="03000509000000000000" pitchFamily="65" charset="-120"/>
                          <a:cs typeface="Times New Roman" panose="02020603050405020304" pitchFamily="18" charset="0"/>
                        </a:rPr>
                        <a:t>或選手培訓或學校特色活動</a:t>
                      </a:r>
                      <a:r>
                        <a:rPr lang="en-US" sz="1300" kern="100" spc="0" baseline="0" dirty="0">
                          <a:solidFill>
                            <a:srgbClr val="0000FF"/>
                          </a:solidFill>
                          <a:effectLst/>
                          <a:latin typeface="Times New Roman" panose="02020603050405020304" pitchFamily="18" charset="0"/>
                          <a:ea typeface="標楷體" panose="03000509000000000000" pitchFamily="65" charset="-120"/>
                          <a:cs typeface="Times New Roman" panose="02020603050405020304" pitchFamily="18" charset="0"/>
                        </a:rPr>
                        <a:t>)</a:t>
                      </a:r>
                      <a:endParaRPr lang="zh-TW" sz="1300" kern="100" spc="0" baseline="0" dirty="0">
                        <a:solidFill>
                          <a:srgbClr val="0000FF"/>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7252" marR="72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36000" indent="0" algn="l">
                        <a:spcAft>
                          <a:spcPts val="0"/>
                        </a:spcAft>
                        <a:buFont typeface="Wingdings" panose="05000000000000000000" pitchFamily="2" charset="2"/>
                        <a:buNone/>
                      </a:pPr>
                      <a:r>
                        <a:rPr lang="en-US" altLang="zh-TW" sz="1800" kern="100" spc="0" baseline="0" dirty="0">
                          <a:solidFill>
                            <a:srgbClr val="0000FF"/>
                          </a:solidFill>
                          <a:effectLst/>
                          <a:latin typeface="Times New Roman" panose="02020603050405020304" pitchFamily="18" charset="0"/>
                          <a:ea typeface="標楷體" panose="03000509000000000000" pitchFamily="65" charset="-120"/>
                          <a:cs typeface="Times New Roman" panose="02020603050405020304" pitchFamily="18" charset="0"/>
                        </a:rPr>
                        <a:t>C-1</a:t>
                      </a:r>
                      <a:r>
                        <a:rPr lang="zh-TW" sz="1800" kern="100" spc="0" baseline="0" dirty="0">
                          <a:solidFill>
                            <a:schemeClr val="dk1"/>
                          </a:solidFill>
                          <a:effectLst/>
                          <a:latin typeface="Times New Roman" panose="02020603050405020304" pitchFamily="18" charset="0"/>
                          <a:ea typeface="標楷體" panose="03000509000000000000" pitchFamily="65" charset="-120"/>
                          <a:cs typeface="Times New Roman" panose="02020603050405020304" pitchFamily="18" charset="0"/>
                        </a:rPr>
                        <a:t>高中自主學習計畫與成果</a:t>
                      </a:r>
                    </a:p>
                  </a:txBody>
                  <a:tcPr marL="7252" marR="72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285750" indent="-285750" algn="l">
                        <a:spcAft>
                          <a:spcPts val="0"/>
                        </a:spcAft>
                        <a:buFont typeface="Wingdings" panose="05000000000000000000" pitchFamily="2" charset="2"/>
                        <a:buChar char="u"/>
                        <a:tabLst>
                          <a:tab pos="196215" algn="l"/>
                        </a:tabLst>
                      </a:pPr>
                      <a:r>
                        <a:rPr lang="zh-TW" sz="1800" kern="100" spc="0" baseline="0" dirty="0">
                          <a:effectLst/>
                          <a:latin typeface="Times New Roman" panose="02020603050405020304" pitchFamily="18" charset="0"/>
                          <a:ea typeface="標楷體" panose="03000509000000000000" pitchFamily="65" charset="-120"/>
                          <a:cs typeface="Times New Roman" panose="02020603050405020304" pitchFamily="18" charset="0"/>
                        </a:rPr>
                        <a:t>彈性學習時間</a:t>
                      </a:r>
                      <a:r>
                        <a:rPr lang="zh-TW" sz="1800" kern="100" spc="0" baseline="0" dirty="0">
                          <a:solidFill>
                            <a:srgbClr val="FF0000"/>
                          </a:solidFill>
                          <a:effectLst/>
                          <a:latin typeface="Times New Roman" panose="02020603050405020304" pitchFamily="18" charset="0"/>
                          <a:ea typeface="標楷體" panose="03000509000000000000" pitchFamily="65" charset="-120"/>
                          <a:cs typeface="Times New Roman" panose="02020603050405020304" pitchFamily="18" charset="0"/>
                        </a:rPr>
                        <a:t>紀錄</a:t>
                      </a:r>
                    </a:p>
                  </a:txBody>
                  <a:tcPr marL="7252" marR="7252"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rgbClr val="FFFFCC"/>
                    </a:solidFill>
                  </a:tcPr>
                </a:tc>
                <a:extLst>
                  <a:ext uri="{0D108BD9-81ED-4DB2-BD59-A6C34878D82A}">
                    <a16:rowId xmlns:a16="http://schemas.microsoft.com/office/drawing/2014/main" val="825384047"/>
                  </a:ext>
                </a:extLst>
              </a:tr>
              <a:tr h="342000">
                <a:tc vMerge="1">
                  <a:txBody>
                    <a:bodyPr/>
                    <a:lstStyle/>
                    <a:p>
                      <a:endParaRPr lang="zh-TW" altLang="en-US"/>
                    </a:p>
                  </a:txBody>
                  <a:tcPr/>
                </a:tc>
                <a:tc>
                  <a:txBody>
                    <a:bodyPr/>
                    <a:lstStyle/>
                    <a:p>
                      <a:pPr marL="36000" indent="0" algn="l">
                        <a:spcAft>
                          <a:spcPts val="0"/>
                        </a:spcAft>
                        <a:buFont typeface="Wingdings" panose="05000000000000000000" pitchFamily="2" charset="2"/>
                        <a:buNone/>
                      </a:pPr>
                      <a:r>
                        <a:rPr lang="en-US" altLang="zh-TW" sz="1800" kern="100" spc="0" baseline="0" dirty="0">
                          <a:solidFill>
                            <a:srgbClr val="0000FF"/>
                          </a:solidFill>
                          <a:effectLst/>
                          <a:latin typeface="Times New Roman" panose="02020603050405020304" pitchFamily="18" charset="0"/>
                          <a:ea typeface="標楷體" panose="03000509000000000000" pitchFamily="65" charset="-120"/>
                          <a:cs typeface="Times New Roman" panose="02020603050405020304" pitchFamily="18" charset="0"/>
                        </a:rPr>
                        <a:t>C-2</a:t>
                      </a:r>
                      <a:r>
                        <a:rPr lang="zh-TW" sz="1800" kern="100" spc="0" baseline="0" dirty="0">
                          <a:effectLst/>
                          <a:latin typeface="Times New Roman" panose="02020603050405020304" pitchFamily="18" charset="0"/>
                          <a:ea typeface="標楷體" panose="03000509000000000000" pitchFamily="65" charset="-120"/>
                          <a:cs typeface="Times New Roman" panose="02020603050405020304" pitchFamily="18" charset="0"/>
                        </a:rPr>
                        <a:t>社團活動經驗</a:t>
                      </a:r>
                    </a:p>
                  </a:txBody>
                  <a:tcPr marL="7252" marR="72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36000" indent="0" algn="l">
                        <a:spcAft>
                          <a:spcPts val="0"/>
                        </a:spcAft>
                        <a:buFont typeface="Wingdings" panose="05000000000000000000" pitchFamily="2" charset="2"/>
                        <a:buNone/>
                      </a:pPr>
                      <a:r>
                        <a:rPr lang="en-US" altLang="zh-TW" sz="1800" kern="100" spc="0" baseline="0" dirty="0">
                          <a:solidFill>
                            <a:srgbClr val="0000FF"/>
                          </a:solidFill>
                          <a:effectLst/>
                          <a:latin typeface="Times New Roman" panose="02020603050405020304" pitchFamily="18" charset="0"/>
                          <a:ea typeface="標楷體" panose="03000509000000000000" pitchFamily="65" charset="-120"/>
                          <a:cs typeface="Times New Roman" panose="02020603050405020304" pitchFamily="18" charset="0"/>
                        </a:rPr>
                        <a:t>C-2</a:t>
                      </a:r>
                      <a:r>
                        <a:rPr lang="zh-TW" sz="1800" kern="100" spc="0" baseline="0" dirty="0">
                          <a:effectLst/>
                          <a:latin typeface="Times New Roman" panose="02020603050405020304" pitchFamily="18" charset="0"/>
                          <a:ea typeface="標楷體" panose="03000509000000000000" pitchFamily="65" charset="-120"/>
                          <a:cs typeface="Times New Roman" panose="02020603050405020304" pitchFamily="18" charset="0"/>
                        </a:rPr>
                        <a:t>社團活動經驗</a:t>
                      </a:r>
                    </a:p>
                  </a:txBody>
                  <a:tcPr marL="7252" marR="72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285750" indent="-285750" algn="l">
                        <a:spcAft>
                          <a:spcPts val="0"/>
                        </a:spcAft>
                        <a:buFont typeface="Wingdings" panose="05000000000000000000" pitchFamily="2" charset="2"/>
                        <a:buChar char="u"/>
                        <a:tabLst>
                          <a:tab pos="196215" algn="l"/>
                        </a:tabLst>
                      </a:pPr>
                      <a:r>
                        <a:rPr lang="zh-TW" sz="1800" kern="100" spc="0" baseline="0" dirty="0">
                          <a:effectLst/>
                          <a:latin typeface="Times New Roman" panose="02020603050405020304" pitchFamily="18" charset="0"/>
                          <a:ea typeface="標楷體" panose="03000509000000000000" pitchFamily="65" charset="-120"/>
                          <a:cs typeface="Times New Roman" panose="02020603050405020304" pitchFamily="18" charset="0"/>
                        </a:rPr>
                        <a:t>團體活動時間</a:t>
                      </a:r>
                      <a:r>
                        <a:rPr lang="zh-TW" sz="1800" kern="100" spc="0" baseline="0" dirty="0">
                          <a:solidFill>
                            <a:srgbClr val="FF0000"/>
                          </a:solidFill>
                          <a:effectLst/>
                          <a:latin typeface="Times New Roman" panose="02020603050405020304" pitchFamily="18" charset="0"/>
                          <a:ea typeface="標楷體" panose="03000509000000000000" pitchFamily="65" charset="-120"/>
                          <a:cs typeface="Times New Roman" panose="02020603050405020304" pitchFamily="18" charset="0"/>
                        </a:rPr>
                        <a:t>紀錄</a:t>
                      </a:r>
                    </a:p>
                  </a:txBody>
                  <a:tcPr marL="7252" marR="7252" marT="0" marB="0" anchor="ctr">
                    <a:lnL w="12700" cap="flat" cmpd="sng" algn="ctr">
                      <a:solidFill>
                        <a:schemeClr val="tx1"/>
                      </a:solidFill>
                      <a:prstDash val="solid"/>
                      <a:round/>
                      <a:headEnd type="none" w="med" len="med"/>
                      <a:tailEnd type="none" w="med" len="med"/>
                    </a:lnL>
                    <a:solidFill>
                      <a:srgbClr val="FFFFCC"/>
                    </a:solidFill>
                  </a:tcPr>
                </a:tc>
                <a:extLst>
                  <a:ext uri="{0D108BD9-81ED-4DB2-BD59-A6C34878D82A}">
                    <a16:rowId xmlns:a16="http://schemas.microsoft.com/office/drawing/2014/main" val="485562920"/>
                  </a:ext>
                </a:extLst>
              </a:tr>
              <a:tr h="342000">
                <a:tc vMerge="1">
                  <a:txBody>
                    <a:bodyPr/>
                    <a:lstStyle/>
                    <a:p>
                      <a:endParaRPr lang="zh-TW" altLang="en-US"/>
                    </a:p>
                  </a:txBody>
                  <a:tcPr/>
                </a:tc>
                <a:tc>
                  <a:txBody>
                    <a:bodyPr/>
                    <a:lstStyle/>
                    <a:p>
                      <a:pPr marL="36000" indent="0" algn="l">
                        <a:spcAft>
                          <a:spcPts val="0"/>
                        </a:spcAft>
                        <a:buFont typeface="Wingdings" panose="05000000000000000000" pitchFamily="2" charset="2"/>
                        <a:buNone/>
                      </a:pPr>
                      <a:r>
                        <a:rPr lang="en-US" altLang="zh-TW" sz="1800" kern="100" spc="0" baseline="0" dirty="0">
                          <a:solidFill>
                            <a:srgbClr val="0000FF"/>
                          </a:solidFill>
                          <a:effectLst/>
                          <a:latin typeface="Times New Roman" panose="02020603050405020304" pitchFamily="18" charset="0"/>
                          <a:ea typeface="標楷體" panose="03000509000000000000" pitchFamily="65" charset="-120"/>
                          <a:cs typeface="Times New Roman" panose="02020603050405020304" pitchFamily="18" charset="0"/>
                        </a:rPr>
                        <a:t>C-3</a:t>
                      </a:r>
                      <a:r>
                        <a:rPr lang="zh-TW" sz="1800" kern="100" spc="0" baseline="0" dirty="0">
                          <a:effectLst/>
                          <a:latin typeface="Times New Roman" panose="02020603050405020304" pitchFamily="18" charset="0"/>
                          <a:ea typeface="標楷體" panose="03000509000000000000" pitchFamily="65" charset="-120"/>
                          <a:cs typeface="Times New Roman" panose="02020603050405020304" pitchFamily="18" charset="0"/>
                        </a:rPr>
                        <a:t>擔任幹部經驗</a:t>
                      </a:r>
                    </a:p>
                  </a:txBody>
                  <a:tcPr marL="7252" marR="72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36000" indent="0" algn="l">
                        <a:spcAft>
                          <a:spcPts val="0"/>
                        </a:spcAft>
                        <a:buFont typeface="Wingdings" panose="05000000000000000000" pitchFamily="2" charset="2"/>
                        <a:buNone/>
                      </a:pPr>
                      <a:r>
                        <a:rPr lang="en-US" altLang="zh-TW" sz="1800" kern="100" spc="0" baseline="0" dirty="0">
                          <a:solidFill>
                            <a:srgbClr val="0000FF"/>
                          </a:solidFill>
                          <a:effectLst/>
                          <a:latin typeface="Times New Roman" panose="02020603050405020304" pitchFamily="18" charset="0"/>
                          <a:ea typeface="標楷體" panose="03000509000000000000" pitchFamily="65" charset="-120"/>
                          <a:cs typeface="Times New Roman" panose="02020603050405020304" pitchFamily="18" charset="0"/>
                        </a:rPr>
                        <a:t>C-3</a:t>
                      </a:r>
                      <a:r>
                        <a:rPr lang="zh-TW" sz="1800" kern="100" spc="0" baseline="0" dirty="0">
                          <a:effectLst/>
                          <a:latin typeface="Times New Roman" panose="02020603050405020304" pitchFamily="18" charset="0"/>
                          <a:ea typeface="標楷體" panose="03000509000000000000" pitchFamily="65" charset="-120"/>
                          <a:cs typeface="Times New Roman" panose="02020603050405020304" pitchFamily="18" charset="0"/>
                        </a:rPr>
                        <a:t>擔任幹部經驗</a:t>
                      </a:r>
                    </a:p>
                  </a:txBody>
                  <a:tcPr marL="7252" marR="72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285750" indent="-285750" algn="l">
                        <a:spcAft>
                          <a:spcPts val="0"/>
                        </a:spcAft>
                        <a:buFont typeface="Wingdings" panose="05000000000000000000" pitchFamily="2" charset="2"/>
                        <a:buChar char="u"/>
                        <a:tabLst>
                          <a:tab pos="196215" algn="l"/>
                        </a:tabLst>
                      </a:pPr>
                      <a:r>
                        <a:rPr lang="zh-TW" sz="1800" kern="100" spc="0" baseline="0" dirty="0">
                          <a:effectLst/>
                          <a:latin typeface="Times New Roman" panose="02020603050405020304" pitchFamily="18" charset="0"/>
                          <a:ea typeface="標楷體" panose="03000509000000000000" pitchFamily="65" charset="-120"/>
                          <a:cs typeface="Times New Roman" panose="02020603050405020304" pitchFamily="18" charset="0"/>
                        </a:rPr>
                        <a:t>幹部經歷暨事蹟</a:t>
                      </a:r>
                      <a:r>
                        <a:rPr lang="zh-TW" sz="1800" kern="100" spc="0" baseline="0" dirty="0">
                          <a:solidFill>
                            <a:srgbClr val="FF0000"/>
                          </a:solidFill>
                          <a:effectLst/>
                          <a:latin typeface="Times New Roman" panose="02020603050405020304" pitchFamily="18" charset="0"/>
                          <a:ea typeface="標楷體" panose="03000509000000000000" pitchFamily="65" charset="-120"/>
                          <a:cs typeface="Times New Roman" panose="02020603050405020304" pitchFamily="18" charset="0"/>
                        </a:rPr>
                        <a:t>紀錄</a:t>
                      </a:r>
                    </a:p>
                  </a:txBody>
                  <a:tcPr marL="7252" marR="7252" marT="0" marB="0" anchor="ctr">
                    <a:lnL w="12700" cap="flat" cmpd="sng" algn="ctr">
                      <a:solidFill>
                        <a:schemeClr val="tx1"/>
                      </a:solidFill>
                      <a:prstDash val="solid"/>
                      <a:round/>
                      <a:headEnd type="none" w="med" len="med"/>
                      <a:tailEnd type="none" w="med" len="med"/>
                    </a:lnL>
                    <a:solidFill>
                      <a:srgbClr val="FFFFCC"/>
                    </a:solidFill>
                  </a:tcPr>
                </a:tc>
                <a:extLst>
                  <a:ext uri="{0D108BD9-81ED-4DB2-BD59-A6C34878D82A}">
                    <a16:rowId xmlns:a16="http://schemas.microsoft.com/office/drawing/2014/main" val="3528938419"/>
                  </a:ext>
                </a:extLst>
              </a:tr>
              <a:tr h="342000">
                <a:tc vMerge="1">
                  <a:txBody>
                    <a:bodyPr/>
                    <a:lstStyle/>
                    <a:p>
                      <a:endParaRPr lang="zh-TW" altLang="en-US"/>
                    </a:p>
                  </a:txBody>
                  <a:tcPr/>
                </a:tc>
                <a:tc>
                  <a:txBody>
                    <a:bodyPr/>
                    <a:lstStyle/>
                    <a:p>
                      <a:pPr marL="36000" indent="0" algn="l">
                        <a:spcAft>
                          <a:spcPts val="0"/>
                        </a:spcAft>
                        <a:buFont typeface="Wingdings" panose="05000000000000000000" pitchFamily="2" charset="2"/>
                        <a:buNone/>
                      </a:pPr>
                      <a:r>
                        <a:rPr lang="en-US" altLang="zh-TW" sz="1800" kern="100" spc="0" baseline="0" dirty="0">
                          <a:solidFill>
                            <a:srgbClr val="0000FF"/>
                          </a:solidFill>
                          <a:effectLst/>
                          <a:latin typeface="Times New Roman" panose="02020603050405020304" pitchFamily="18" charset="0"/>
                          <a:ea typeface="標楷體" panose="03000509000000000000" pitchFamily="65" charset="-120"/>
                          <a:cs typeface="Times New Roman" panose="02020603050405020304" pitchFamily="18" charset="0"/>
                        </a:rPr>
                        <a:t>C-4</a:t>
                      </a:r>
                      <a:r>
                        <a:rPr lang="zh-TW" sz="1800" kern="100" spc="0" baseline="0" dirty="0">
                          <a:effectLst/>
                          <a:latin typeface="Times New Roman" panose="02020603050405020304" pitchFamily="18" charset="0"/>
                          <a:ea typeface="標楷體" panose="03000509000000000000" pitchFamily="65" charset="-120"/>
                          <a:cs typeface="Times New Roman" panose="02020603050405020304" pitchFamily="18" charset="0"/>
                        </a:rPr>
                        <a:t>服務學習經驗</a:t>
                      </a:r>
                    </a:p>
                  </a:txBody>
                  <a:tcPr marL="7252" marR="72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36000" indent="0" algn="l">
                        <a:spcAft>
                          <a:spcPts val="0"/>
                        </a:spcAft>
                        <a:buFont typeface="Wingdings" panose="05000000000000000000" pitchFamily="2" charset="2"/>
                        <a:buNone/>
                      </a:pPr>
                      <a:r>
                        <a:rPr lang="en-US" altLang="zh-TW" sz="1800" kern="100" spc="0" baseline="0" dirty="0">
                          <a:solidFill>
                            <a:srgbClr val="0000FF"/>
                          </a:solidFill>
                          <a:effectLst/>
                          <a:latin typeface="Times New Roman" panose="02020603050405020304" pitchFamily="18" charset="0"/>
                          <a:ea typeface="標楷體" panose="03000509000000000000" pitchFamily="65" charset="-120"/>
                          <a:cs typeface="Times New Roman" panose="02020603050405020304" pitchFamily="18" charset="0"/>
                        </a:rPr>
                        <a:t>C-4</a:t>
                      </a:r>
                      <a:r>
                        <a:rPr lang="zh-TW" sz="1800" kern="100" spc="0" baseline="0" dirty="0">
                          <a:effectLst/>
                          <a:latin typeface="Times New Roman" panose="02020603050405020304" pitchFamily="18" charset="0"/>
                          <a:ea typeface="標楷體" panose="03000509000000000000" pitchFamily="65" charset="-120"/>
                          <a:cs typeface="Times New Roman" panose="02020603050405020304" pitchFamily="18" charset="0"/>
                        </a:rPr>
                        <a:t>服務學習經驗</a:t>
                      </a:r>
                    </a:p>
                  </a:txBody>
                  <a:tcPr marL="7252" marR="72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285750" indent="-285750" algn="l">
                        <a:spcAft>
                          <a:spcPts val="0"/>
                        </a:spcAft>
                        <a:buFont typeface="Wingdings" panose="05000000000000000000" pitchFamily="2" charset="2"/>
                        <a:buChar char="u"/>
                        <a:tabLst>
                          <a:tab pos="196215" algn="l"/>
                        </a:tabLst>
                      </a:pPr>
                      <a:r>
                        <a:rPr lang="zh-TW" sz="1800" kern="100" spc="0" baseline="0" dirty="0">
                          <a:effectLst/>
                          <a:latin typeface="Times New Roman" panose="02020603050405020304" pitchFamily="18" charset="0"/>
                          <a:ea typeface="標楷體" panose="03000509000000000000" pitchFamily="65" charset="-120"/>
                          <a:cs typeface="Times New Roman" panose="02020603050405020304" pitchFamily="18" charset="0"/>
                        </a:rPr>
                        <a:t>服務學習</a:t>
                      </a:r>
                      <a:r>
                        <a:rPr lang="zh-TW" sz="1800" kern="100" spc="0" baseline="0" dirty="0">
                          <a:solidFill>
                            <a:srgbClr val="FF0000"/>
                          </a:solidFill>
                          <a:effectLst/>
                          <a:latin typeface="Times New Roman" panose="02020603050405020304" pitchFamily="18" charset="0"/>
                          <a:ea typeface="標楷體" panose="03000509000000000000" pitchFamily="65" charset="-120"/>
                          <a:cs typeface="Times New Roman" panose="02020603050405020304" pitchFamily="18" charset="0"/>
                        </a:rPr>
                        <a:t>紀錄</a:t>
                      </a:r>
                    </a:p>
                  </a:txBody>
                  <a:tcPr marL="7252" marR="7252" marT="0" marB="0" anchor="ctr">
                    <a:lnL w="12700" cap="flat" cmpd="sng" algn="ctr">
                      <a:solidFill>
                        <a:schemeClr val="tx1"/>
                      </a:solidFill>
                      <a:prstDash val="solid"/>
                      <a:round/>
                      <a:headEnd type="none" w="med" len="med"/>
                      <a:tailEnd type="none" w="med" len="med"/>
                    </a:lnL>
                    <a:solidFill>
                      <a:srgbClr val="FFFFCC"/>
                    </a:solidFill>
                  </a:tcPr>
                </a:tc>
                <a:extLst>
                  <a:ext uri="{0D108BD9-81ED-4DB2-BD59-A6C34878D82A}">
                    <a16:rowId xmlns:a16="http://schemas.microsoft.com/office/drawing/2014/main" val="4220877251"/>
                  </a:ext>
                </a:extLst>
              </a:tr>
              <a:tr h="342000">
                <a:tc vMerge="1">
                  <a:txBody>
                    <a:bodyPr/>
                    <a:lstStyle/>
                    <a:p>
                      <a:endParaRPr lang="zh-TW" altLang="en-US"/>
                    </a:p>
                  </a:txBody>
                  <a:tcPr/>
                </a:tc>
                <a:tc>
                  <a:txBody>
                    <a:bodyPr/>
                    <a:lstStyle/>
                    <a:p>
                      <a:pPr marL="36000" indent="0" algn="l">
                        <a:spcAft>
                          <a:spcPts val="0"/>
                        </a:spcAft>
                        <a:buFont typeface="Wingdings" panose="05000000000000000000" pitchFamily="2" charset="2"/>
                        <a:buNone/>
                      </a:pPr>
                      <a:r>
                        <a:rPr lang="en-US" altLang="zh-TW" sz="1800" kern="100" spc="0" baseline="0" dirty="0">
                          <a:solidFill>
                            <a:srgbClr val="0000FF"/>
                          </a:solidFill>
                          <a:effectLst/>
                          <a:latin typeface="Times New Roman" panose="02020603050405020304" pitchFamily="18" charset="0"/>
                          <a:ea typeface="標楷體" panose="03000509000000000000" pitchFamily="65" charset="-120"/>
                          <a:cs typeface="Times New Roman" panose="02020603050405020304" pitchFamily="18" charset="0"/>
                        </a:rPr>
                        <a:t>C-5</a:t>
                      </a:r>
                      <a:r>
                        <a:rPr lang="zh-TW" sz="1800" kern="100" spc="0" baseline="0" dirty="0">
                          <a:effectLst/>
                          <a:latin typeface="Times New Roman" panose="02020603050405020304" pitchFamily="18" charset="0"/>
                          <a:ea typeface="標楷體" panose="03000509000000000000" pitchFamily="65" charset="-120"/>
                          <a:cs typeface="Times New Roman" panose="02020603050405020304" pitchFamily="18" charset="0"/>
                        </a:rPr>
                        <a:t>競賽表現</a:t>
                      </a:r>
                    </a:p>
                  </a:txBody>
                  <a:tcPr marL="7252" marR="72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36000" indent="0" algn="l">
                        <a:spcAft>
                          <a:spcPts val="0"/>
                        </a:spcAft>
                        <a:buFont typeface="Wingdings" panose="05000000000000000000" pitchFamily="2" charset="2"/>
                        <a:buNone/>
                      </a:pPr>
                      <a:r>
                        <a:rPr lang="en-US" altLang="zh-TW" sz="1800" kern="100" spc="0" baseline="0" dirty="0">
                          <a:solidFill>
                            <a:srgbClr val="0000FF"/>
                          </a:solidFill>
                          <a:effectLst/>
                          <a:latin typeface="Times New Roman" panose="02020603050405020304" pitchFamily="18" charset="0"/>
                          <a:ea typeface="標楷體" panose="03000509000000000000" pitchFamily="65" charset="-120"/>
                          <a:cs typeface="Times New Roman" panose="02020603050405020304" pitchFamily="18" charset="0"/>
                        </a:rPr>
                        <a:t>C-5</a:t>
                      </a:r>
                      <a:r>
                        <a:rPr lang="zh-TW" sz="1800" kern="100" spc="0" baseline="0" dirty="0">
                          <a:effectLst/>
                          <a:latin typeface="Times New Roman" panose="02020603050405020304" pitchFamily="18" charset="0"/>
                          <a:ea typeface="標楷體" panose="03000509000000000000" pitchFamily="65" charset="-120"/>
                          <a:cs typeface="Times New Roman" panose="02020603050405020304" pitchFamily="18" charset="0"/>
                        </a:rPr>
                        <a:t>競賽表現</a:t>
                      </a:r>
                    </a:p>
                  </a:txBody>
                  <a:tcPr marL="7252" marR="72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285750" indent="-285750" algn="l">
                        <a:spcAft>
                          <a:spcPts val="0"/>
                        </a:spcAft>
                        <a:buFont typeface="Wingdings" panose="05000000000000000000" pitchFamily="2" charset="2"/>
                        <a:buChar char="u"/>
                        <a:tabLst>
                          <a:tab pos="196215" algn="l"/>
                        </a:tabLst>
                      </a:pPr>
                      <a:r>
                        <a:rPr lang="zh-TW" sz="1800" kern="100" spc="0" baseline="0" dirty="0">
                          <a:effectLst/>
                          <a:latin typeface="Times New Roman" panose="02020603050405020304" pitchFamily="18" charset="0"/>
                          <a:ea typeface="標楷體" panose="03000509000000000000" pitchFamily="65" charset="-120"/>
                          <a:cs typeface="Times New Roman" panose="02020603050405020304" pitchFamily="18" charset="0"/>
                        </a:rPr>
                        <a:t>競賽參與</a:t>
                      </a:r>
                      <a:r>
                        <a:rPr lang="zh-TW" sz="1800" kern="100" spc="0" baseline="0" dirty="0">
                          <a:solidFill>
                            <a:srgbClr val="FF0000"/>
                          </a:solidFill>
                          <a:effectLst/>
                          <a:latin typeface="Times New Roman" panose="02020603050405020304" pitchFamily="18" charset="0"/>
                          <a:ea typeface="標楷體" panose="03000509000000000000" pitchFamily="65" charset="-120"/>
                          <a:cs typeface="Times New Roman" panose="02020603050405020304" pitchFamily="18" charset="0"/>
                        </a:rPr>
                        <a:t>紀錄</a:t>
                      </a:r>
                    </a:p>
                  </a:txBody>
                  <a:tcPr marL="7252" marR="7252" marT="0" marB="0" anchor="ctr">
                    <a:lnL w="12700" cap="flat" cmpd="sng" algn="ctr">
                      <a:solidFill>
                        <a:schemeClr val="tx1"/>
                      </a:solidFill>
                      <a:prstDash val="solid"/>
                      <a:round/>
                      <a:headEnd type="none" w="med" len="med"/>
                      <a:tailEnd type="none" w="med" len="med"/>
                    </a:lnL>
                    <a:solidFill>
                      <a:srgbClr val="FFFFCC"/>
                    </a:solidFill>
                  </a:tcPr>
                </a:tc>
                <a:extLst>
                  <a:ext uri="{0D108BD9-81ED-4DB2-BD59-A6C34878D82A}">
                    <a16:rowId xmlns:a16="http://schemas.microsoft.com/office/drawing/2014/main" val="874617842"/>
                  </a:ext>
                </a:extLst>
              </a:tr>
              <a:tr h="432000">
                <a:tc vMerge="1">
                  <a:txBody>
                    <a:bodyPr/>
                    <a:lstStyle/>
                    <a:p>
                      <a:endParaRPr lang="zh-TW" altLang="en-US"/>
                    </a:p>
                  </a:txBody>
                  <a:tcPr/>
                </a:tc>
                <a:tc>
                  <a:txBody>
                    <a:bodyPr/>
                    <a:lstStyle/>
                    <a:p>
                      <a:pPr marL="36000" indent="0" algn="l">
                        <a:lnSpc>
                          <a:spcPct val="90000"/>
                        </a:lnSpc>
                        <a:spcAft>
                          <a:spcPts val="0"/>
                        </a:spcAft>
                        <a:buFont typeface="Wingdings" panose="05000000000000000000" pitchFamily="2" charset="2"/>
                        <a:buNone/>
                      </a:pPr>
                      <a:r>
                        <a:rPr lang="en-US" altLang="zh-TW" sz="1800" kern="100" spc="0" baseline="0" dirty="0">
                          <a:solidFill>
                            <a:srgbClr val="0000FF"/>
                          </a:solidFill>
                          <a:effectLst/>
                          <a:latin typeface="Times New Roman" panose="02020603050405020304" pitchFamily="18" charset="0"/>
                          <a:ea typeface="標楷體" panose="03000509000000000000" pitchFamily="65" charset="-120"/>
                          <a:cs typeface="Times New Roman" panose="02020603050405020304" pitchFamily="18" charset="0"/>
                        </a:rPr>
                        <a:t>C-6</a:t>
                      </a:r>
                      <a:r>
                        <a:rPr lang="zh-TW" sz="1800" kern="100" spc="0" baseline="0" dirty="0">
                          <a:effectLst/>
                          <a:latin typeface="Times New Roman" panose="02020603050405020304" pitchFamily="18" charset="0"/>
                          <a:ea typeface="標楷體" panose="03000509000000000000" pitchFamily="65" charset="-120"/>
                          <a:cs typeface="Times New Roman" panose="02020603050405020304" pitchFamily="18" charset="0"/>
                        </a:rPr>
                        <a:t>非修課紀錄之成果作品</a:t>
                      </a:r>
                      <a:br>
                        <a:rPr lang="en-US" altLang="zh-TW" sz="1800" kern="100" spc="0" baseline="0" dirty="0">
                          <a:effectLst/>
                          <a:latin typeface="Times New Roman" panose="02020603050405020304" pitchFamily="18" charset="0"/>
                          <a:ea typeface="標楷體" panose="03000509000000000000" pitchFamily="65" charset="-120"/>
                          <a:cs typeface="Times New Roman" panose="02020603050405020304" pitchFamily="18" charset="0"/>
                        </a:rPr>
                      </a:br>
                      <a:r>
                        <a:rPr lang="en-US" altLang="zh-TW" sz="1300" kern="100" spc="0" baseline="0" dirty="0">
                          <a:effectLst/>
                          <a:latin typeface="Times New Roman" panose="02020603050405020304" pitchFamily="18" charset="0"/>
                          <a:ea typeface="標楷體" panose="03000509000000000000" pitchFamily="65" charset="-120"/>
                          <a:cs typeface="Times New Roman" panose="02020603050405020304" pitchFamily="18" charset="0"/>
                        </a:rPr>
                        <a:t>        </a:t>
                      </a:r>
                      <a:r>
                        <a:rPr lang="en-US" sz="1300" kern="100" spc="0" baseline="0" dirty="0">
                          <a:solidFill>
                            <a:srgbClr val="0000FF"/>
                          </a:solidFill>
                          <a:effectLst/>
                          <a:latin typeface="Times New Roman" panose="02020603050405020304" pitchFamily="18" charset="0"/>
                          <a:ea typeface="標楷體" panose="03000509000000000000" pitchFamily="65" charset="-120"/>
                          <a:cs typeface="Times New Roman" panose="02020603050405020304" pitchFamily="18" charset="0"/>
                        </a:rPr>
                        <a:t>(</a:t>
                      </a:r>
                      <a:r>
                        <a:rPr lang="zh-TW" sz="1300" kern="100" spc="0" baseline="0" dirty="0">
                          <a:solidFill>
                            <a:srgbClr val="0000FF"/>
                          </a:solidFill>
                          <a:effectLst/>
                          <a:latin typeface="Times New Roman" panose="02020603050405020304" pitchFamily="18" charset="0"/>
                          <a:ea typeface="標楷體" panose="03000509000000000000" pitchFamily="65" charset="-120"/>
                          <a:cs typeface="Times New Roman" panose="02020603050405020304" pitchFamily="18" charset="0"/>
                        </a:rPr>
                        <a:t>如職場學習成果</a:t>
                      </a:r>
                      <a:r>
                        <a:rPr lang="en-US" sz="1300" kern="100" spc="0" baseline="0" dirty="0">
                          <a:solidFill>
                            <a:srgbClr val="0000FF"/>
                          </a:solidFill>
                          <a:effectLst/>
                          <a:latin typeface="Times New Roman" panose="02020603050405020304" pitchFamily="18" charset="0"/>
                          <a:ea typeface="標楷體" panose="03000509000000000000" pitchFamily="65" charset="-120"/>
                          <a:cs typeface="Times New Roman" panose="02020603050405020304" pitchFamily="18" charset="0"/>
                        </a:rPr>
                        <a:t>)</a:t>
                      </a:r>
                      <a:endParaRPr lang="zh-TW" sz="1300" kern="100" spc="0" baseline="0" dirty="0">
                        <a:solidFill>
                          <a:srgbClr val="0000FF"/>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7252" marR="72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36000" indent="0" algn="l">
                        <a:spcAft>
                          <a:spcPts val="0"/>
                        </a:spcAft>
                        <a:buFont typeface="Wingdings" panose="05000000000000000000" pitchFamily="2" charset="2"/>
                        <a:buNone/>
                      </a:pPr>
                      <a:r>
                        <a:rPr lang="en-US" altLang="zh-TW" sz="1800" kern="100" spc="0" baseline="0" dirty="0">
                          <a:solidFill>
                            <a:srgbClr val="0000FF"/>
                          </a:solidFill>
                          <a:effectLst/>
                          <a:latin typeface="Times New Roman" panose="02020603050405020304" pitchFamily="18" charset="0"/>
                          <a:ea typeface="標楷體" panose="03000509000000000000" pitchFamily="65" charset="-120"/>
                          <a:cs typeface="Times New Roman" panose="02020603050405020304" pitchFamily="18" charset="0"/>
                        </a:rPr>
                        <a:t>C-6</a:t>
                      </a:r>
                      <a:r>
                        <a:rPr lang="zh-TW" sz="1800" kern="100" spc="0" baseline="0" dirty="0">
                          <a:effectLst/>
                          <a:latin typeface="Times New Roman" panose="02020603050405020304" pitchFamily="18" charset="0"/>
                          <a:ea typeface="標楷體" panose="03000509000000000000" pitchFamily="65" charset="-120"/>
                          <a:cs typeface="Times New Roman" panose="02020603050405020304" pitchFamily="18" charset="0"/>
                        </a:rPr>
                        <a:t>非修課紀錄之成果作品</a:t>
                      </a:r>
                    </a:p>
                  </a:txBody>
                  <a:tcPr marL="7252" marR="72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285750" indent="-285750" algn="l">
                        <a:spcAft>
                          <a:spcPts val="0"/>
                        </a:spcAft>
                        <a:buFont typeface="Wingdings" panose="05000000000000000000" pitchFamily="2" charset="2"/>
                        <a:buChar char="u"/>
                        <a:tabLst>
                          <a:tab pos="196215" algn="l"/>
                        </a:tabLst>
                      </a:pPr>
                      <a:r>
                        <a:rPr lang="zh-TW" sz="1800" kern="100" spc="0" baseline="0" dirty="0">
                          <a:effectLst/>
                          <a:latin typeface="Times New Roman" panose="02020603050405020304" pitchFamily="18" charset="0"/>
                          <a:ea typeface="標楷體" panose="03000509000000000000" pitchFamily="65" charset="-120"/>
                          <a:cs typeface="Times New Roman" panose="02020603050405020304" pitchFamily="18" charset="0"/>
                        </a:rPr>
                        <a:t>職場學習</a:t>
                      </a:r>
                      <a:r>
                        <a:rPr lang="zh-TW" sz="1800" kern="100" spc="0" baseline="0" dirty="0">
                          <a:solidFill>
                            <a:srgbClr val="FF0000"/>
                          </a:solidFill>
                          <a:effectLst/>
                          <a:latin typeface="Times New Roman" panose="02020603050405020304" pitchFamily="18" charset="0"/>
                          <a:ea typeface="標楷體" panose="03000509000000000000" pitchFamily="65" charset="-120"/>
                          <a:cs typeface="Times New Roman" panose="02020603050405020304" pitchFamily="18" charset="0"/>
                        </a:rPr>
                        <a:t>紀錄</a:t>
                      </a:r>
                    </a:p>
                  </a:txBody>
                  <a:tcPr marL="7252" marR="7252" marT="0" marB="0" anchor="ctr">
                    <a:lnL w="12700" cap="flat" cmpd="sng" algn="ctr">
                      <a:solidFill>
                        <a:schemeClr val="tx1"/>
                      </a:solidFill>
                      <a:prstDash val="solid"/>
                      <a:round/>
                      <a:headEnd type="none" w="med" len="med"/>
                      <a:tailEnd type="none" w="med" len="med"/>
                    </a:lnL>
                    <a:solidFill>
                      <a:srgbClr val="FFFFCC"/>
                    </a:solidFill>
                  </a:tcPr>
                </a:tc>
                <a:extLst>
                  <a:ext uri="{0D108BD9-81ED-4DB2-BD59-A6C34878D82A}">
                    <a16:rowId xmlns:a16="http://schemas.microsoft.com/office/drawing/2014/main" val="2890409007"/>
                  </a:ext>
                </a:extLst>
              </a:tr>
              <a:tr h="342000">
                <a:tc vMerge="1">
                  <a:txBody>
                    <a:bodyPr/>
                    <a:lstStyle/>
                    <a:p>
                      <a:endParaRPr lang="zh-TW" altLang="en-US"/>
                    </a:p>
                  </a:txBody>
                  <a:tcPr/>
                </a:tc>
                <a:tc>
                  <a:txBody>
                    <a:bodyPr/>
                    <a:lstStyle/>
                    <a:p>
                      <a:pPr marL="36000" indent="0" algn="l">
                        <a:spcAft>
                          <a:spcPts val="0"/>
                        </a:spcAft>
                        <a:buFont typeface="Wingdings" panose="05000000000000000000" pitchFamily="2" charset="2"/>
                        <a:buNone/>
                      </a:pPr>
                      <a:r>
                        <a:rPr lang="en-US" altLang="zh-TW" sz="1800" kern="100" spc="0" baseline="0" dirty="0">
                          <a:solidFill>
                            <a:srgbClr val="0000FF"/>
                          </a:solidFill>
                          <a:effectLst/>
                          <a:latin typeface="Times New Roman" panose="02020603050405020304" pitchFamily="18" charset="0"/>
                          <a:ea typeface="標楷體" panose="03000509000000000000" pitchFamily="65" charset="-120"/>
                          <a:cs typeface="Times New Roman" panose="02020603050405020304" pitchFamily="18" charset="0"/>
                        </a:rPr>
                        <a:t>C-7</a:t>
                      </a:r>
                      <a:r>
                        <a:rPr lang="zh-TW" sz="1800" kern="100" spc="0" baseline="0" dirty="0">
                          <a:effectLst/>
                          <a:latin typeface="Times New Roman" panose="02020603050405020304" pitchFamily="18" charset="0"/>
                          <a:ea typeface="標楷體" panose="03000509000000000000" pitchFamily="65" charset="-120"/>
                          <a:cs typeface="Times New Roman" panose="02020603050405020304" pitchFamily="18" charset="0"/>
                        </a:rPr>
                        <a:t>檢定證照</a:t>
                      </a:r>
                    </a:p>
                  </a:txBody>
                  <a:tcPr marL="7252" marR="72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36000" indent="0" algn="l">
                        <a:spcAft>
                          <a:spcPts val="0"/>
                        </a:spcAft>
                        <a:buFont typeface="Wingdings" panose="05000000000000000000" pitchFamily="2" charset="2"/>
                        <a:buNone/>
                      </a:pPr>
                      <a:r>
                        <a:rPr lang="en-US" altLang="zh-TW" sz="1800" kern="100" spc="0" baseline="0" dirty="0">
                          <a:solidFill>
                            <a:srgbClr val="0000FF"/>
                          </a:solidFill>
                          <a:effectLst/>
                          <a:latin typeface="Times New Roman" panose="02020603050405020304" pitchFamily="18" charset="0"/>
                          <a:ea typeface="標楷體" panose="03000509000000000000" pitchFamily="65" charset="-120"/>
                          <a:cs typeface="Times New Roman" panose="02020603050405020304" pitchFamily="18" charset="0"/>
                        </a:rPr>
                        <a:t>C-7</a:t>
                      </a:r>
                      <a:r>
                        <a:rPr lang="zh-TW" sz="1800" kern="100" spc="0" baseline="0" dirty="0">
                          <a:effectLst/>
                          <a:latin typeface="Times New Roman" panose="02020603050405020304" pitchFamily="18" charset="0"/>
                          <a:ea typeface="標楷體" panose="03000509000000000000" pitchFamily="65" charset="-120"/>
                          <a:cs typeface="Times New Roman" panose="02020603050405020304" pitchFamily="18" charset="0"/>
                        </a:rPr>
                        <a:t>檢定證照</a:t>
                      </a:r>
                    </a:p>
                  </a:txBody>
                  <a:tcPr marL="7252" marR="72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285750" indent="-285750" algn="l">
                        <a:spcAft>
                          <a:spcPts val="0"/>
                        </a:spcAft>
                        <a:buFont typeface="Wingdings" panose="05000000000000000000" pitchFamily="2" charset="2"/>
                        <a:buChar char="u"/>
                        <a:tabLst>
                          <a:tab pos="196215" algn="l"/>
                        </a:tabLst>
                      </a:pPr>
                      <a:r>
                        <a:rPr lang="zh-TW" sz="1800" kern="100" spc="0" baseline="0" dirty="0">
                          <a:effectLst/>
                          <a:latin typeface="Times New Roman" panose="02020603050405020304" pitchFamily="18" charset="0"/>
                          <a:ea typeface="標楷體" panose="03000509000000000000" pitchFamily="65" charset="-120"/>
                          <a:cs typeface="Times New Roman" panose="02020603050405020304" pitchFamily="18" charset="0"/>
                        </a:rPr>
                        <a:t>檢定證照</a:t>
                      </a:r>
                      <a:r>
                        <a:rPr lang="zh-TW" sz="1800" kern="100" spc="0" baseline="0" dirty="0">
                          <a:solidFill>
                            <a:srgbClr val="FF0000"/>
                          </a:solidFill>
                          <a:effectLst/>
                          <a:latin typeface="Times New Roman" panose="02020603050405020304" pitchFamily="18" charset="0"/>
                          <a:ea typeface="標楷體" panose="03000509000000000000" pitchFamily="65" charset="-120"/>
                          <a:cs typeface="Times New Roman" panose="02020603050405020304" pitchFamily="18" charset="0"/>
                        </a:rPr>
                        <a:t>紀錄</a:t>
                      </a:r>
                    </a:p>
                  </a:txBody>
                  <a:tcPr marL="7252" marR="7252" marT="0" marB="0" anchor="ctr">
                    <a:lnL w="12700" cap="flat" cmpd="sng" algn="ctr">
                      <a:solidFill>
                        <a:schemeClr val="tx1"/>
                      </a:solidFill>
                      <a:prstDash val="solid"/>
                      <a:round/>
                      <a:headEnd type="none" w="med" len="med"/>
                      <a:tailEnd type="none" w="med" len="med"/>
                    </a:lnL>
                    <a:solidFill>
                      <a:srgbClr val="FFFFCC"/>
                    </a:solidFill>
                  </a:tcPr>
                </a:tc>
                <a:extLst>
                  <a:ext uri="{0D108BD9-81ED-4DB2-BD59-A6C34878D82A}">
                    <a16:rowId xmlns:a16="http://schemas.microsoft.com/office/drawing/2014/main" val="3676205985"/>
                  </a:ext>
                </a:extLst>
              </a:tr>
              <a:tr h="342000">
                <a:tc vMerge="1">
                  <a:txBody>
                    <a:bodyPr/>
                    <a:lstStyle/>
                    <a:p>
                      <a:endParaRPr lang="zh-TW" altLang="en-US"/>
                    </a:p>
                  </a:txBody>
                  <a:tcPr/>
                </a:tc>
                <a:tc>
                  <a:txBody>
                    <a:bodyPr/>
                    <a:lstStyle/>
                    <a:p>
                      <a:pPr marL="36000" indent="0" algn="l">
                        <a:spcAft>
                          <a:spcPts val="0"/>
                        </a:spcAft>
                        <a:buFont typeface="Wingdings" panose="05000000000000000000" pitchFamily="2" charset="2"/>
                        <a:buNone/>
                      </a:pPr>
                      <a:r>
                        <a:rPr lang="en-US" altLang="zh-TW" sz="1800" kern="100" spc="0" baseline="0" dirty="0">
                          <a:solidFill>
                            <a:srgbClr val="0000FF"/>
                          </a:solidFill>
                          <a:effectLst/>
                          <a:latin typeface="Times New Roman" panose="02020603050405020304" pitchFamily="18" charset="0"/>
                          <a:ea typeface="標楷體" panose="03000509000000000000" pitchFamily="65" charset="-120"/>
                          <a:cs typeface="Times New Roman" panose="02020603050405020304" pitchFamily="18" charset="0"/>
                        </a:rPr>
                        <a:t>C-8</a:t>
                      </a:r>
                      <a:r>
                        <a:rPr lang="zh-TW" sz="1800" kern="100" spc="0" baseline="0" dirty="0">
                          <a:effectLst/>
                          <a:latin typeface="Times New Roman" panose="02020603050405020304" pitchFamily="18" charset="0"/>
                          <a:ea typeface="標楷體" panose="03000509000000000000" pitchFamily="65" charset="-120"/>
                          <a:cs typeface="Times New Roman" panose="02020603050405020304" pitchFamily="18" charset="0"/>
                        </a:rPr>
                        <a:t>特殊優良表現證明</a:t>
                      </a:r>
                    </a:p>
                  </a:txBody>
                  <a:tcPr marL="7252" marR="72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36000" indent="0" algn="l">
                        <a:spcAft>
                          <a:spcPts val="0"/>
                        </a:spcAft>
                        <a:buFont typeface="Wingdings" panose="05000000000000000000" pitchFamily="2" charset="2"/>
                        <a:buNone/>
                      </a:pPr>
                      <a:r>
                        <a:rPr lang="en-US" altLang="zh-TW" sz="1800" kern="100" spc="0" baseline="0" dirty="0">
                          <a:solidFill>
                            <a:srgbClr val="0000FF"/>
                          </a:solidFill>
                          <a:effectLst/>
                          <a:latin typeface="Times New Roman" panose="02020603050405020304" pitchFamily="18" charset="0"/>
                          <a:ea typeface="標楷體" panose="03000509000000000000" pitchFamily="65" charset="-120"/>
                          <a:cs typeface="Times New Roman" panose="02020603050405020304" pitchFamily="18" charset="0"/>
                        </a:rPr>
                        <a:t>C-8</a:t>
                      </a:r>
                      <a:r>
                        <a:rPr lang="zh-TW" sz="1800" kern="100" spc="0" baseline="0" dirty="0">
                          <a:effectLst/>
                          <a:latin typeface="Times New Roman" panose="02020603050405020304" pitchFamily="18" charset="0"/>
                          <a:ea typeface="標楷體" panose="03000509000000000000" pitchFamily="65" charset="-120"/>
                          <a:cs typeface="Times New Roman" panose="02020603050405020304" pitchFamily="18" charset="0"/>
                        </a:rPr>
                        <a:t>特殊優良表現證明</a:t>
                      </a:r>
                    </a:p>
                  </a:txBody>
                  <a:tcPr marL="7252" marR="72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285750" indent="-285750" algn="l">
                        <a:spcAft>
                          <a:spcPts val="0"/>
                        </a:spcAft>
                        <a:buFont typeface="Wingdings" panose="05000000000000000000" pitchFamily="2" charset="2"/>
                        <a:buChar char="u"/>
                        <a:tabLst>
                          <a:tab pos="196215" algn="l"/>
                        </a:tabLst>
                      </a:pPr>
                      <a:r>
                        <a:rPr lang="zh-TW" sz="1800" kern="100" spc="0" baseline="0" dirty="0">
                          <a:effectLst/>
                          <a:latin typeface="Times New Roman" panose="02020603050405020304" pitchFamily="18" charset="0"/>
                          <a:ea typeface="標楷體" panose="03000509000000000000" pitchFamily="65" charset="-120"/>
                          <a:cs typeface="Times New Roman" panose="02020603050405020304" pitchFamily="18" charset="0"/>
                        </a:rPr>
                        <a:t>其他多元表現</a:t>
                      </a:r>
                      <a:r>
                        <a:rPr lang="zh-TW" sz="1800" kern="100" spc="0" baseline="0" dirty="0">
                          <a:solidFill>
                            <a:srgbClr val="FF0000"/>
                          </a:solidFill>
                          <a:effectLst/>
                          <a:latin typeface="Times New Roman" panose="02020603050405020304" pitchFamily="18" charset="0"/>
                          <a:ea typeface="標楷體" panose="03000509000000000000" pitchFamily="65" charset="-120"/>
                          <a:cs typeface="Times New Roman" panose="02020603050405020304" pitchFamily="18" charset="0"/>
                        </a:rPr>
                        <a:t>紀錄</a:t>
                      </a:r>
                    </a:p>
                  </a:txBody>
                  <a:tcPr marL="7252" marR="7252" marT="0" marB="0" anchor="ctr">
                    <a:lnL w="12700" cap="flat" cmpd="sng" algn="ctr">
                      <a:solidFill>
                        <a:schemeClr val="tx1"/>
                      </a:solidFill>
                      <a:prstDash val="solid"/>
                      <a:round/>
                      <a:headEnd type="none" w="med" len="med"/>
                      <a:tailEnd type="none" w="med" len="med"/>
                    </a:lnL>
                    <a:solidFill>
                      <a:srgbClr val="FFFFCC"/>
                    </a:solidFill>
                  </a:tcPr>
                </a:tc>
                <a:extLst>
                  <a:ext uri="{0D108BD9-81ED-4DB2-BD59-A6C34878D82A}">
                    <a16:rowId xmlns:a16="http://schemas.microsoft.com/office/drawing/2014/main" val="2272932352"/>
                  </a:ext>
                </a:extLst>
              </a:tr>
              <a:tr h="342000">
                <a:tc vMerge="1">
                  <a:txBody>
                    <a:bodyPr/>
                    <a:lstStyle/>
                    <a:p>
                      <a:endParaRPr lang="zh-TW" altLang="en-US"/>
                    </a:p>
                  </a:txBody>
                  <a:tcPr/>
                </a:tc>
                <a:tc>
                  <a:txBody>
                    <a:bodyPr/>
                    <a:lstStyle/>
                    <a:p>
                      <a:pPr algn="l">
                        <a:spcAft>
                          <a:spcPts val="0"/>
                        </a:spcAft>
                      </a:pPr>
                      <a:r>
                        <a:rPr lang="en-US" sz="1800" kern="100" spc="-150" baseline="0" dirty="0">
                          <a:effectLst/>
                          <a:latin typeface="Times New Roman" panose="02020603050405020304" pitchFamily="18" charset="0"/>
                          <a:ea typeface="標楷體" panose="03000509000000000000" pitchFamily="65" charset="-120"/>
                          <a:cs typeface="Times New Roman" panose="02020603050405020304" pitchFamily="18" charset="0"/>
                        </a:rPr>
                        <a:t> </a:t>
                      </a:r>
                      <a:endParaRPr lang="zh-TW" sz="1800" kern="100" spc="-150" baseline="0" dirty="0">
                        <a:effectLst/>
                        <a:latin typeface="Times New Roman" panose="02020603050405020304" pitchFamily="18" charset="0"/>
                        <a:ea typeface="標楷體" panose="03000509000000000000" pitchFamily="65" charset="-120"/>
                        <a:cs typeface="Times New Roman" panose="02020603050405020304" pitchFamily="18" charset="0"/>
                      </a:endParaRPr>
                    </a:p>
                  </a:txBody>
                  <a:tcPr marL="7252" marR="72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l">
                        <a:spcAft>
                          <a:spcPts val="0"/>
                        </a:spcAft>
                      </a:pPr>
                      <a:r>
                        <a:rPr lang="en-US" sz="1800" kern="100" spc="0" baseline="0" dirty="0">
                          <a:effectLst/>
                          <a:latin typeface="Times New Roman" panose="02020603050405020304" pitchFamily="18" charset="0"/>
                          <a:ea typeface="標楷體" panose="03000509000000000000" pitchFamily="65" charset="-120"/>
                          <a:cs typeface="Times New Roman" panose="02020603050405020304" pitchFamily="18" charset="0"/>
                        </a:rPr>
                        <a:t> </a:t>
                      </a:r>
                      <a:endParaRPr lang="zh-TW" sz="1800" kern="100" spc="0" baseline="0" dirty="0">
                        <a:effectLst/>
                        <a:latin typeface="Times New Roman" panose="02020603050405020304" pitchFamily="18" charset="0"/>
                        <a:ea typeface="標楷體" panose="03000509000000000000" pitchFamily="65" charset="-120"/>
                        <a:cs typeface="Times New Roman" panose="02020603050405020304" pitchFamily="18" charset="0"/>
                      </a:endParaRPr>
                    </a:p>
                  </a:txBody>
                  <a:tcPr marL="7252" marR="72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285750" indent="-285750" algn="l">
                        <a:spcAft>
                          <a:spcPts val="0"/>
                        </a:spcAft>
                        <a:buFont typeface="Wingdings" panose="05000000000000000000" pitchFamily="2" charset="2"/>
                        <a:buChar char="u"/>
                        <a:tabLst>
                          <a:tab pos="196215" algn="l"/>
                        </a:tabLst>
                      </a:pPr>
                      <a:r>
                        <a:rPr lang="zh-TW" sz="1800" kern="100" spc="0" baseline="0" dirty="0">
                          <a:effectLst/>
                          <a:latin typeface="Times New Roman" panose="02020603050405020304" pitchFamily="18" charset="0"/>
                          <a:ea typeface="標楷體" panose="03000509000000000000" pitchFamily="65" charset="-120"/>
                          <a:cs typeface="Times New Roman" panose="02020603050405020304" pitchFamily="18" charset="0"/>
                        </a:rPr>
                        <a:t>作品成果</a:t>
                      </a:r>
                      <a:r>
                        <a:rPr lang="zh-TW" sz="1800" kern="100" spc="0" baseline="0" dirty="0">
                          <a:solidFill>
                            <a:srgbClr val="FF0000"/>
                          </a:solidFill>
                          <a:effectLst/>
                          <a:latin typeface="Times New Roman" panose="02020603050405020304" pitchFamily="18" charset="0"/>
                          <a:ea typeface="標楷體" panose="03000509000000000000" pitchFamily="65" charset="-120"/>
                          <a:cs typeface="Times New Roman" panose="02020603050405020304" pitchFamily="18" charset="0"/>
                        </a:rPr>
                        <a:t>紀錄</a:t>
                      </a:r>
                    </a:p>
                  </a:txBody>
                  <a:tcPr marL="7252" marR="7252" marT="0" marB="0" anchor="ctr">
                    <a:lnL w="12700" cap="flat" cmpd="sng" algn="ctr">
                      <a:solidFill>
                        <a:schemeClr val="tx1"/>
                      </a:solidFill>
                      <a:prstDash val="solid"/>
                      <a:round/>
                      <a:headEnd type="none" w="med" len="med"/>
                      <a:tailEnd type="none" w="med" len="med"/>
                    </a:lnL>
                    <a:solidFill>
                      <a:srgbClr val="D2FCFE"/>
                    </a:solidFill>
                  </a:tcPr>
                </a:tc>
                <a:extLst>
                  <a:ext uri="{0D108BD9-81ED-4DB2-BD59-A6C34878D82A}">
                    <a16:rowId xmlns:a16="http://schemas.microsoft.com/office/drawing/2014/main" val="2300188856"/>
                  </a:ext>
                </a:extLst>
              </a:tr>
              <a:tr h="342000">
                <a:tc vMerge="1">
                  <a:txBody>
                    <a:bodyPr/>
                    <a:lstStyle/>
                    <a:p>
                      <a:endParaRPr lang="zh-TW" altLang="en-US"/>
                    </a:p>
                  </a:txBody>
                  <a:tcPr/>
                </a:tc>
                <a:tc>
                  <a:txBody>
                    <a:bodyPr/>
                    <a:lstStyle/>
                    <a:p>
                      <a:pPr algn="l">
                        <a:spcAft>
                          <a:spcPts val="0"/>
                        </a:spcAft>
                      </a:pPr>
                      <a:r>
                        <a:rPr lang="en-US" sz="1800" kern="100" spc="-150" baseline="0" dirty="0">
                          <a:effectLst/>
                          <a:latin typeface="Times New Roman" panose="02020603050405020304" pitchFamily="18" charset="0"/>
                          <a:ea typeface="標楷體" panose="03000509000000000000" pitchFamily="65" charset="-120"/>
                          <a:cs typeface="Times New Roman" panose="02020603050405020304" pitchFamily="18" charset="0"/>
                        </a:rPr>
                        <a:t> </a:t>
                      </a:r>
                      <a:endParaRPr lang="zh-TW" sz="1800" kern="100" spc="-150" baseline="0" dirty="0">
                        <a:effectLst/>
                        <a:latin typeface="Times New Roman" panose="02020603050405020304" pitchFamily="18" charset="0"/>
                        <a:ea typeface="標楷體" panose="03000509000000000000" pitchFamily="65" charset="-120"/>
                        <a:cs typeface="Times New Roman" panose="02020603050405020304" pitchFamily="18" charset="0"/>
                      </a:endParaRPr>
                    </a:p>
                  </a:txBody>
                  <a:tcPr marL="7252" marR="72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l">
                        <a:spcAft>
                          <a:spcPts val="0"/>
                        </a:spcAft>
                      </a:pPr>
                      <a:r>
                        <a:rPr lang="en-US" sz="1800" kern="100" spc="-150" baseline="0" dirty="0">
                          <a:effectLst/>
                          <a:latin typeface="Times New Roman" panose="02020603050405020304" pitchFamily="18" charset="0"/>
                          <a:ea typeface="標楷體" panose="03000509000000000000" pitchFamily="65" charset="-120"/>
                          <a:cs typeface="Times New Roman" panose="02020603050405020304" pitchFamily="18" charset="0"/>
                        </a:rPr>
                        <a:t> </a:t>
                      </a:r>
                      <a:endParaRPr lang="zh-TW" sz="1800" kern="100" spc="-150" baseline="0" dirty="0">
                        <a:effectLst/>
                        <a:latin typeface="Times New Roman" panose="02020603050405020304" pitchFamily="18" charset="0"/>
                        <a:ea typeface="標楷體" panose="03000509000000000000" pitchFamily="65" charset="-120"/>
                        <a:cs typeface="Times New Roman" panose="02020603050405020304" pitchFamily="18" charset="0"/>
                      </a:endParaRPr>
                    </a:p>
                  </a:txBody>
                  <a:tcPr marL="7252" marR="72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285750" indent="-285750" algn="l">
                        <a:spcAft>
                          <a:spcPts val="0"/>
                        </a:spcAft>
                        <a:buFont typeface="Wingdings" panose="05000000000000000000" pitchFamily="2" charset="2"/>
                        <a:buChar char="u"/>
                        <a:tabLst>
                          <a:tab pos="196215" algn="l"/>
                        </a:tabLst>
                      </a:pPr>
                      <a:r>
                        <a:rPr lang="zh-TW" sz="1800" kern="100" spc="-150" baseline="0" dirty="0">
                          <a:effectLst/>
                          <a:latin typeface="Times New Roman" panose="02020603050405020304" pitchFamily="18" charset="0"/>
                          <a:ea typeface="標楷體" panose="03000509000000000000" pitchFamily="65" charset="-120"/>
                          <a:cs typeface="Times New Roman" panose="02020603050405020304" pitchFamily="18" charset="0"/>
                        </a:rPr>
                        <a:t>大學及技專校院先修課程</a:t>
                      </a:r>
                      <a:r>
                        <a:rPr lang="zh-TW" sz="1800" kern="100" spc="-150" baseline="0" dirty="0">
                          <a:solidFill>
                            <a:srgbClr val="FF0000"/>
                          </a:solidFill>
                          <a:effectLst/>
                          <a:latin typeface="Times New Roman" panose="02020603050405020304" pitchFamily="18" charset="0"/>
                          <a:ea typeface="標楷體" panose="03000509000000000000" pitchFamily="65" charset="-120"/>
                          <a:cs typeface="Times New Roman" panose="02020603050405020304" pitchFamily="18" charset="0"/>
                        </a:rPr>
                        <a:t>紀錄</a:t>
                      </a:r>
                    </a:p>
                  </a:txBody>
                  <a:tcPr marL="7252" marR="7252" marT="0" marB="0" anchor="ctr">
                    <a:lnL w="12700" cap="flat" cmpd="sng" algn="ctr">
                      <a:solidFill>
                        <a:schemeClr val="tx1"/>
                      </a:solidFill>
                      <a:prstDash val="solid"/>
                      <a:round/>
                      <a:headEnd type="none" w="med" len="med"/>
                      <a:tailEnd type="none" w="med" len="med"/>
                    </a:lnL>
                    <a:solidFill>
                      <a:srgbClr val="D2FCFE"/>
                    </a:solidFill>
                  </a:tcPr>
                </a:tc>
                <a:extLst>
                  <a:ext uri="{0D108BD9-81ED-4DB2-BD59-A6C34878D82A}">
                    <a16:rowId xmlns:a16="http://schemas.microsoft.com/office/drawing/2014/main" val="2911353150"/>
                  </a:ext>
                </a:extLst>
              </a:tr>
            </a:tbl>
          </a:graphicData>
        </a:graphic>
      </p:graphicFrame>
      <p:sp>
        <p:nvSpPr>
          <p:cNvPr id="7" name="矩形 6"/>
          <p:cNvSpPr/>
          <p:nvPr/>
        </p:nvSpPr>
        <p:spPr>
          <a:xfrm>
            <a:off x="726141" y="5387235"/>
            <a:ext cx="10924249" cy="708335"/>
          </a:xfrm>
          <a:prstGeom prst="rect">
            <a:avLst/>
          </a:prstGeom>
          <a:solidFill>
            <a:schemeClr val="bg1">
              <a:lumMod val="95000"/>
            </a:schemeClr>
          </a:solidFill>
        </p:spPr>
        <p:txBody>
          <a:bodyPr wrap="square">
            <a:spAutoFit/>
          </a:bodyPr>
          <a:lstStyle/>
          <a:p>
            <a:pPr marL="285750" indent="-285750">
              <a:lnSpc>
                <a:spcPts val="2500"/>
              </a:lnSpc>
              <a:spcBef>
                <a:spcPts val="600"/>
              </a:spcBef>
              <a:buFont typeface="Wingdings" panose="05000000000000000000" pitchFamily="2" charset="2"/>
              <a:buChar char="u"/>
            </a:pPr>
            <a:r>
              <a:rPr lang="zh-TW" altLang="zh-TW" dirty="0">
                <a:latin typeface="Times New Roman" panose="02020603050405020304" pitchFamily="18" charset="0"/>
                <a:ea typeface="標楷體" panose="03000509000000000000" pitchFamily="65" charset="-120"/>
                <a:cs typeface="Times New Roman" panose="02020603050405020304" pitchFamily="18" charset="0"/>
              </a:rPr>
              <a:t>聯合會</a:t>
            </a:r>
            <a:r>
              <a:rPr lang="zh-TW" altLang="en-US" dirty="0">
                <a:latin typeface="Times New Roman" panose="02020603050405020304" pitchFamily="18" charset="0"/>
                <a:ea typeface="標楷體" panose="03000509000000000000" pitchFamily="65" charset="-120"/>
                <a:cs typeface="Times New Roman" panose="02020603050405020304" pitchFamily="18" charset="0"/>
              </a:rPr>
              <a:t>備審資料</a:t>
            </a:r>
            <a:r>
              <a:rPr lang="zh-TW" altLang="zh-TW" dirty="0">
                <a:latin typeface="Times New Roman" panose="02020603050405020304" pitchFamily="18" charset="0"/>
                <a:ea typeface="標楷體" panose="03000509000000000000" pitchFamily="65" charset="-120"/>
                <a:cs typeface="Times New Roman" panose="02020603050405020304" pitchFamily="18" charset="0"/>
              </a:rPr>
              <a:t>上傳</a:t>
            </a:r>
            <a:r>
              <a:rPr lang="en-US" altLang="zh-TW"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dirty="0">
                <a:latin typeface="Times New Roman" panose="02020603050405020304" pitchFamily="18" charset="0"/>
                <a:ea typeface="標楷體" panose="03000509000000000000" pitchFamily="65" charset="-120"/>
                <a:cs typeface="Times New Roman" panose="02020603050405020304" pitchFamily="18" charset="0"/>
              </a:rPr>
              <a:t>含勾選</a:t>
            </a:r>
            <a:r>
              <a:rPr lang="en-US" altLang="zh-TW" dirty="0">
                <a:latin typeface="Times New Roman" panose="02020603050405020304" pitchFamily="18" charset="0"/>
                <a:ea typeface="標楷體" panose="03000509000000000000" pitchFamily="65" charset="-120"/>
                <a:cs typeface="Times New Roman" panose="02020603050405020304" pitchFamily="18" charset="0"/>
              </a:rPr>
              <a:t>)</a:t>
            </a:r>
            <a:r>
              <a:rPr lang="zh-TW" altLang="zh-TW" dirty="0">
                <a:latin typeface="Times New Roman" panose="02020603050405020304" pitchFamily="18" charset="0"/>
                <a:ea typeface="標楷體" panose="03000509000000000000" pitchFamily="65" charset="-120"/>
                <a:cs typeface="Times New Roman" panose="02020603050405020304" pitchFamily="18" charset="0"/>
              </a:rPr>
              <a:t>系統，由考生就</a:t>
            </a:r>
            <a:r>
              <a:rPr lang="en-US" altLang="zh-TW" dirty="0">
                <a:latin typeface="Times New Roman" panose="02020603050405020304" pitchFamily="18" charset="0"/>
                <a:ea typeface="標楷體" panose="03000509000000000000" pitchFamily="65" charset="-120"/>
                <a:cs typeface="Times New Roman" panose="02020603050405020304" pitchFamily="18" charset="0"/>
              </a:rPr>
              <a:t>EP</a:t>
            </a:r>
            <a:r>
              <a:rPr lang="zh-TW" altLang="zh-TW" dirty="0">
                <a:solidFill>
                  <a:srgbClr val="0000FF"/>
                </a:solidFill>
                <a:latin typeface="Times New Roman" panose="02020603050405020304" pitchFamily="18" charset="0"/>
                <a:ea typeface="標楷體" panose="03000509000000000000" pitchFamily="65" charset="-120"/>
                <a:cs typeface="Times New Roman" panose="02020603050405020304" pitchFamily="18" charset="0"/>
              </a:rPr>
              <a:t>「課程學習成果」</a:t>
            </a:r>
            <a:r>
              <a:rPr lang="zh-TW" altLang="zh-TW" dirty="0">
                <a:latin typeface="Times New Roman" panose="02020603050405020304" pitchFamily="18" charset="0"/>
                <a:ea typeface="標楷體" panose="03000509000000000000" pitchFamily="65" charset="-120"/>
                <a:cs typeface="Times New Roman" panose="02020603050405020304" pitchFamily="18" charset="0"/>
              </a:rPr>
              <a:t>及</a:t>
            </a:r>
            <a:r>
              <a:rPr lang="zh-TW" altLang="zh-TW" dirty="0">
                <a:solidFill>
                  <a:srgbClr val="0000FF"/>
                </a:solidFill>
                <a:latin typeface="Times New Roman" panose="02020603050405020304" pitchFamily="18" charset="0"/>
                <a:ea typeface="標楷體" panose="03000509000000000000" pitchFamily="65" charset="-120"/>
                <a:cs typeface="Times New Roman" panose="02020603050405020304" pitchFamily="18" charset="0"/>
              </a:rPr>
              <a:t>「多元表現」</a:t>
            </a:r>
            <a:r>
              <a:rPr lang="zh-TW" altLang="zh-TW" dirty="0">
                <a:latin typeface="Times New Roman" panose="02020603050405020304" pitchFamily="18" charset="0"/>
                <a:ea typeface="標楷體" panose="03000509000000000000" pitchFamily="65" charset="-120"/>
                <a:cs typeface="Times New Roman" panose="02020603050405020304" pitchFamily="18" charset="0"/>
              </a:rPr>
              <a:t>之項目</a:t>
            </a:r>
            <a:br>
              <a:rPr lang="en-US" altLang="zh-TW" dirty="0">
                <a:latin typeface="Times New Roman" panose="02020603050405020304" pitchFamily="18" charset="0"/>
                <a:ea typeface="標楷體" panose="03000509000000000000" pitchFamily="65" charset="-120"/>
                <a:cs typeface="Times New Roman" panose="02020603050405020304" pitchFamily="18" charset="0"/>
              </a:rPr>
            </a:br>
            <a:r>
              <a:rPr lang="zh-TW" altLang="zh-TW" b="1" dirty="0">
                <a:latin typeface="Times New Roman" panose="02020603050405020304" pitchFamily="18" charset="0"/>
                <a:ea typeface="標楷體" panose="03000509000000000000" pitchFamily="65" charset="-120"/>
                <a:cs typeface="Times New Roman" panose="02020603050405020304" pitchFamily="18" charset="0"/>
              </a:rPr>
              <a:t>自主評估勾選</a:t>
            </a:r>
            <a:r>
              <a:rPr lang="zh-TW" altLang="zh-TW" dirty="0">
                <a:latin typeface="Times New Roman" panose="02020603050405020304" pitchFamily="18" charset="0"/>
                <a:ea typeface="標楷體" panose="03000509000000000000" pitchFamily="65" charset="-120"/>
                <a:cs typeface="Times New Roman" panose="02020603050405020304" pitchFamily="18" charset="0"/>
              </a:rPr>
              <a:t>，系統僅就所勾選</a:t>
            </a:r>
            <a:r>
              <a:rPr lang="en-US" altLang="zh-TW" dirty="0">
                <a:latin typeface="Times New Roman" panose="02020603050405020304" pitchFamily="18" charset="0"/>
                <a:ea typeface="標楷體" panose="03000509000000000000" pitchFamily="65" charset="-120"/>
                <a:cs typeface="Times New Roman" panose="02020603050405020304" pitchFamily="18" charset="0"/>
              </a:rPr>
              <a:t>EP</a:t>
            </a:r>
            <a:r>
              <a:rPr lang="zh-TW" altLang="zh-TW" dirty="0">
                <a:latin typeface="Times New Roman" panose="02020603050405020304" pitchFamily="18" charset="0"/>
                <a:ea typeface="標楷體" panose="03000509000000000000" pitchFamily="65" charset="-120"/>
                <a:cs typeface="Times New Roman" panose="02020603050405020304" pitchFamily="18" charset="0"/>
              </a:rPr>
              <a:t>檔案</a:t>
            </a:r>
            <a:r>
              <a:rPr lang="zh-TW" altLang="zh-TW"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容量上限</a:t>
            </a:r>
            <a:r>
              <a:rPr lang="en-US" altLang="zh-TW"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(MB)</a:t>
            </a:r>
            <a:r>
              <a:rPr lang="zh-TW" altLang="zh-TW" dirty="0">
                <a:latin typeface="Times New Roman" panose="02020603050405020304" pitchFamily="18" charset="0"/>
                <a:ea typeface="標楷體" panose="03000509000000000000" pitchFamily="65" charset="-120"/>
                <a:cs typeface="Times New Roman" panose="02020603050405020304" pitchFamily="18" charset="0"/>
              </a:rPr>
              <a:t>及上傳</a:t>
            </a:r>
            <a:r>
              <a:rPr lang="en-US" altLang="zh-TW" dirty="0">
                <a:latin typeface="Times New Roman" panose="02020603050405020304" pitchFamily="18" charset="0"/>
                <a:ea typeface="標楷體" panose="03000509000000000000" pitchFamily="65" charset="-120"/>
                <a:cs typeface="Times New Roman" panose="02020603050405020304" pitchFamily="18" charset="0"/>
              </a:rPr>
              <a:t>(</a:t>
            </a:r>
            <a:r>
              <a:rPr lang="zh-TW" altLang="zh-TW" dirty="0">
                <a:latin typeface="Times New Roman" panose="02020603050405020304" pitchFamily="18" charset="0"/>
                <a:ea typeface="標楷體" panose="03000509000000000000" pitchFamily="65" charset="-120"/>
                <a:cs typeface="Times New Roman" panose="02020603050405020304" pitchFamily="18" charset="0"/>
              </a:rPr>
              <a:t>勾選</a:t>
            </a:r>
            <a:r>
              <a:rPr lang="en-US" altLang="zh-TW" dirty="0">
                <a:latin typeface="Times New Roman" panose="02020603050405020304" pitchFamily="18" charset="0"/>
                <a:ea typeface="標楷體" panose="03000509000000000000" pitchFamily="65" charset="-120"/>
                <a:cs typeface="Times New Roman" panose="02020603050405020304" pitchFamily="18" charset="0"/>
              </a:rPr>
              <a:t>)</a:t>
            </a:r>
            <a:r>
              <a:rPr lang="zh-TW" altLang="zh-TW"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件數上限</a:t>
            </a:r>
            <a:r>
              <a:rPr lang="zh-TW" altLang="zh-TW" dirty="0">
                <a:latin typeface="Times New Roman" panose="02020603050405020304" pitchFamily="18" charset="0"/>
                <a:ea typeface="標楷體" panose="03000509000000000000" pitchFamily="65" charset="-120"/>
                <a:cs typeface="Times New Roman" panose="02020603050405020304" pitchFamily="18" charset="0"/>
              </a:rPr>
              <a:t>作控管。</a:t>
            </a:r>
          </a:p>
        </p:txBody>
      </p:sp>
      <p:sp>
        <p:nvSpPr>
          <p:cNvPr id="5" name="矩形 4"/>
          <p:cNvSpPr/>
          <p:nvPr/>
        </p:nvSpPr>
        <p:spPr>
          <a:xfrm>
            <a:off x="714375" y="739847"/>
            <a:ext cx="10924250" cy="4575453"/>
          </a:xfrm>
          <a:prstGeom prst="rect">
            <a:avLst/>
          </a:prstGeom>
          <a:noFill/>
          <a:ln w="285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3" name="矩形 12"/>
          <p:cNvSpPr/>
          <p:nvPr/>
        </p:nvSpPr>
        <p:spPr>
          <a:xfrm>
            <a:off x="1833114" y="1202358"/>
            <a:ext cx="1313180" cy="430887"/>
          </a:xfrm>
          <a:prstGeom prst="rect">
            <a:avLst/>
          </a:prstGeom>
          <a:solidFill>
            <a:srgbClr val="0000FF"/>
          </a:solidFill>
        </p:spPr>
        <p:txBody>
          <a:bodyPr wrap="square">
            <a:spAutoFit/>
          </a:bodyPr>
          <a:lstStyle/>
          <a:p>
            <a:pPr algn="ctr"/>
            <a:r>
              <a:rPr lang="zh-TW" altLang="en-US" sz="2200" b="1" dirty="0">
                <a:solidFill>
                  <a:schemeClr val="bg1"/>
                </a:solidFill>
                <a:latin typeface="華康儷楷書" panose="03000509000000000000" pitchFamily="65" charset="-120"/>
                <a:ea typeface="華康儷楷書" panose="03000509000000000000" pitchFamily="65" charset="-120"/>
              </a:rPr>
              <a:t>甄選入學</a:t>
            </a:r>
          </a:p>
        </p:txBody>
      </p:sp>
      <p:sp>
        <p:nvSpPr>
          <p:cNvPr id="14" name="矩形 13"/>
          <p:cNvSpPr/>
          <p:nvPr/>
        </p:nvSpPr>
        <p:spPr>
          <a:xfrm>
            <a:off x="6820452" y="1202359"/>
            <a:ext cx="1313180" cy="430887"/>
          </a:xfrm>
          <a:prstGeom prst="rect">
            <a:avLst/>
          </a:prstGeom>
          <a:solidFill>
            <a:srgbClr val="0000FF"/>
          </a:solidFill>
        </p:spPr>
        <p:txBody>
          <a:bodyPr wrap="none">
            <a:spAutoFit/>
          </a:bodyPr>
          <a:lstStyle/>
          <a:p>
            <a:pPr algn="ctr"/>
            <a:r>
              <a:rPr lang="zh-TW" altLang="en-US" sz="2200" b="1" dirty="0">
                <a:solidFill>
                  <a:schemeClr val="bg1"/>
                </a:solidFill>
                <a:latin typeface="華康儷楷書" panose="03000509000000000000" pitchFamily="65" charset="-120"/>
                <a:ea typeface="華康儷楷書" panose="03000509000000000000" pitchFamily="65" charset="-120"/>
              </a:rPr>
              <a:t>技優甄審</a:t>
            </a:r>
          </a:p>
        </p:txBody>
      </p:sp>
      <p:sp>
        <p:nvSpPr>
          <p:cNvPr id="15" name="矩形 14"/>
          <p:cNvSpPr/>
          <p:nvPr/>
        </p:nvSpPr>
        <p:spPr>
          <a:xfrm>
            <a:off x="5338107" y="1202360"/>
            <a:ext cx="1313181" cy="430887"/>
          </a:xfrm>
          <a:prstGeom prst="rect">
            <a:avLst/>
          </a:prstGeom>
          <a:solidFill>
            <a:srgbClr val="008000"/>
          </a:solidFill>
        </p:spPr>
        <p:txBody>
          <a:bodyPr wrap="none">
            <a:spAutoFit/>
          </a:bodyPr>
          <a:lstStyle/>
          <a:p>
            <a:pPr algn="ctr"/>
            <a:r>
              <a:rPr lang="zh-TW" altLang="en-US" sz="2200" b="1" dirty="0">
                <a:solidFill>
                  <a:schemeClr val="bg1"/>
                </a:solidFill>
                <a:latin typeface="華康儷楷書" panose="03000509000000000000" pitchFamily="65" charset="-120"/>
                <a:ea typeface="華康儷楷書" panose="03000509000000000000" pitchFamily="65" charset="-120"/>
              </a:rPr>
              <a:t>四技申請</a:t>
            </a:r>
          </a:p>
        </p:txBody>
      </p:sp>
      <p:sp>
        <p:nvSpPr>
          <p:cNvPr id="16" name="矩形 15"/>
          <p:cNvSpPr/>
          <p:nvPr/>
        </p:nvSpPr>
        <p:spPr>
          <a:xfrm>
            <a:off x="3315458" y="1197744"/>
            <a:ext cx="1313180" cy="430887"/>
          </a:xfrm>
          <a:prstGeom prst="rect">
            <a:avLst/>
          </a:prstGeom>
          <a:solidFill>
            <a:srgbClr val="0000FF"/>
          </a:solidFill>
        </p:spPr>
        <p:txBody>
          <a:bodyPr wrap="none">
            <a:spAutoFit/>
          </a:bodyPr>
          <a:lstStyle/>
          <a:p>
            <a:pPr algn="ctr"/>
            <a:r>
              <a:rPr lang="zh-TW" altLang="en-US" sz="2200" b="1" dirty="0">
                <a:solidFill>
                  <a:schemeClr val="bg1"/>
                </a:solidFill>
                <a:latin typeface="華康儷楷書" panose="03000509000000000000" pitchFamily="65" charset="-120"/>
                <a:ea typeface="華康儷楷書" panose="03000509000000000000" pitchFamily="65" charset="-120"/>
              </a:rPr>
              <a:t>技優甄審</a:t>
            </a:r>
          </a:p>
        </p:txBody>
      </p:sp>
      <p:sp>
        <p:nvSpPr>
          <p:cNvPr id="11" name="投影片編號版面配置區 15"/>
          <p:cNvSpPr>
            <a:spLocks noGrp="1"/>
          </p:cNvSpPr>
          <p:nvPr>
            <p:ph type="sldNum" sz="quarter" idx="12"/>
          </p:nvPr>
        </p:nvSpPr>
        <p:spPr>
          <a:xfrm>
            <a:off x="9142228" y="6230346"/>
            <a:ext cx="2743200" cy="365125"/>
          </a:xfrm>
        </p:spPr>
        <p:txBody>
          <a:bodyPr/>
          <a:lstStyle/>
          <a:p>
            <a:fld id="{BFD9D296-0923-4B30-8558-81C121D8C7E7}" type="slidenum">
              <a:rPr lang="zh-TW" altLang="en-US" smtClean="0"/>
              <a:pPr/>
              <a:t>6</a:t>
            </a:fld>
            <a:endParaRPr lang="zh-TW" altLang="en-US" dirty="0"/>
          </a:p>
        </p:txBody>
      </p:sp>
    </p:spTree>
    <p:extLst>
      <p:ext uri="{BB962C8B-B14F-4D97-AF65-F5344CB8AC3E}">
        <p14:creationId xmlns:p14="http://schemas.microsoft.com/office/powerpoint/2010/main" val="2392892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circle(in)">
                                      <p:cBhvr>
                                        <p:cTn id="7" dur="3000"/>
                                        <p:tgtEl>
                                          <p:spTgt spid="13"/>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circle(in)">
                                      <p:cBhvr>
                                        <p:cTn id="10" dur="3000"/>
                                        <p:tgtEl>
                                          <p:spTgt spid="14"/>
                                        </p:tgtEl>
                                      </p:cBhvr>
                                    </p:animEffect>
                                  </p:childTnLst>
                                </p:cTn>
                              </p:par>
                              <p:par>
                                <p:cTn id="11" presetID="6" presetClass="entr" presetSubtype="16"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circle(in)">
                                      <p:cBhvr>
                                        <p:cTn id="13" dur="3000"/>
                                        <p:tgtEl>
                                          <p:spTgt spid="15"/>
                                        </p:tgtEl>
                                      </p:cBhvr>
                                    </p:animEffect>
                                  </p:childTnLst>
                                </p:cTn>
                              </p:par>
                              <p:par>
                                <p:cTn id="14" presetID="6" presetClass="entr" presetSubtype="16" fill="hold" grpId="0" nodeType="with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circle(in)">
                                      <p:cBhvr>
                                        <p:cTn id="16" dur="3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線接點 3"/>
          <p:cNvCxnSpPr/>
          <p:nvPr/>
        </p:nvCxnSpPr>
        <p:spPr>
          <a:xfrm>
            <a:off x="1240841" y="2760838"/>
            <a:ext cx="9808394"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6" name="圓角矩形 5"/>
          <p:cNvSpPr/>
          <p:nvPr/>
        </p:nvSpPr>
        <p:spPr>
          <a:xfrm>
            <a:off x="1240842" y="860723"/>
            <a:ext cx="456904" cy="1877822"/>
          </a:xfrm>
          <a:prstGeom prst="roundRect">
            <a:avLst/>
          </a:prstGeom>
          <a:solidFill>
            <a:schemeClr val="accent4">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zh-TW" altLang="zh-TW" b="1" dirty="0">
                <a:solidFill>
                  <a:schemeClr val="tx1"/>
                </a:solidFill>
                <a:latin typeface="Book Antiqua" panose="02040602050305030304" pitchFamily="18" charset="0"/>
                <a:ea typeface="華康儷楷書" panose="03000509000000000000" pitchFamily="65" charset="-120"/>
              </a:rPr>
              <a:t>前</a:t>
            </a:r>
            <a:r>
              <a:rPr lang="zh-TW" altLang="en-US" b="1"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４</a:t>
            </a:r>
            <a:r>
              <a:rPr lang="zh-TW" altLang="zh-TW" b="1" dirty="0">
                <a:solidFill>
                  <a:schemeClr val="tx1"/>
                </a:solidFill>
                <a:latin typeface="Book Antiqua" panose="02040602050305030304" pitchFamily="18" charset="0"/>
                <a:ea typeface="華康儷楷書" panose="03000509000000000000" pitchFamily="65" charset="-120"/>
              </a:rPr>
              <a:t>學期</a:t>
            </a:r>
            <a:endParaRPr lang="zh-TW" altLang="en-US" dirty="0">
              <a:solidFill>
                <a:schemeClr val="tx1"/>
              </a:solidFill>
              <a:latin typeface="Book Antiqua" panose="02040602050305030304" pitchFamily="18" charset="0"/>
              <a:ea typeface="華康儷楷書" panose="03000509000000000000" pitchFamily="65" charset="-120"/>
            </a:endParaRPr>
          </a:p>
        </p:txBody>
      </p:sp>
      <p:sp>
        <p:nvSpPr>
          <p:cNvPr id="7" name="圓角矩形 6"/>
          <p:cNvSpPr/>
          <p:nvPr/>
        </p:nvSpPr>
        <p:spPr>
          <a:xfrm>
            <a:off x="1240842" y="2773479"/>
            <a:ext cx="456904" cy="2042298"/>
          </a:xfrm>
          <a:prstGeom prst="roundRect">
            <a:avLst/>
          </a:prstGeom>
          <a:solidFill>
            <a:schemeClr val="accent4">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zh-TW" altLang="zh-TW" b="1" dirty="0">
                <a:solidFill>
                  <a:schemeClr val="tx1"/>
                </a:solidFill>
                <a:latin typeface="Book Antiqua" panose="02040602050305030304" pitchFamily="18" charset="0"/>
                <a:ea typeface="華康儷楷書" panose="03000509000000000000" pitchFamily="65" charset="-120"/>
              </a:rPr>
              <a:t>第</a:t>
            </a:r>
            <a:r>
              <a:rPr lang="zh-TW" altLang="en-US" b="1"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５</a:t>
            </a:r>
            <a:r>
              <a:rPr lang="zh-TW" altLang="zh-TW" b="1" dirty="0">
                <a:solidFill>
                  <a:schemeClr val="tx1"/>
                </a:solidFill>
                <a:latin typeface="Book Antiqua" panose="02040602050305030304" pitchFamily="18" charset="0"/>
                <a:ea typeface="華康儷楷書" panose="03000509000000000000" pitchFamily="65" charset="-120"/>
              </a:rPr>
              <a:t>學期</a:t>
            </a:r>
            <a:endParaRPr lang="zh-TW" altLang="en-US" dirty="0">
              <a:solidFill>
                <a:schemeClr val="tx1"/>
              </a:solidFill>
              <a:latin typeface="Book Antiqua" panose="02040602050305030304" pitchFamily="18" charset="0"/>
              <a:ea typeface="華康儷楷書" panose="03000509000000000000" pitchFamily="65" charset="-120"/>
            </a:endParaRPr>
          </a:p>
        </p:txBody>
      </p:sp>
      <p:sp>
        <p:nvSpPr>
          <p:cNvPr id="8" name="圓角矩形 7"/>
          <p:cNvSpPr/>
          <p:nvPr/>
        </p:nvSpPr>
        <p:spPr>
          <a:xfrm>
            <a:off x="1240842" y="4838073"/>
            <a:ext cx="456904" cy="1828226"/>
          </a:xfrm>
          <a:prstGeom prst="roundRect">
            <a:avLst/>
          </a:prstGeom>
          <a:solidFill>
            <a:schemeClr val="accent4">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zh-TW" altLang="zh-TW" b="1" dirty="0">
                <a:solidFill>
                  <a:schemeClr val="tx1"/>
                </a:solidFill>
                <a:latin typeface="Book Antiqua" panose="02040602050305030304" pitchFamily="18" charset="0"/>
                <a:ea typeface="華康儷楷書" panose="03000509000000000000" pitchFamily="65" charset="-120"/>
              </a:rPr>
              <a:t>第</a:t>
            </a:r>
            <a:r>
              <a:rPr lang="zh-TW" altLang="en-US" b="1"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６</a:t>
            </a:r>
            <a:r>
              <a:rPr lang="zh-TW" altLang="zh-TW" b="1" dirty="0">
                <a:solidFill>
                  <a:schemeClr val="tx1"/>
                </a:solidFill>
                <a:latin typeface="Book Antiqua" panose="02040602050305030304" pitchFamily="18" charset="0"/>
                <a:ea typeface="華康儷楷書" panose="03000509000000000000" pitchFamily="65" charset="-120"/>
              </a:rPr>
              <a:t>學期</a:t>
            </a:r>
            <a:endParaRPr lang="zh-TW" altLang="en-US" dirty="0">
              <a:solidFill>
                <a:schemeClr val="tx1"/>
              </a:solidFill>
              <a:latin typeface="Book Antiqua" panose="02040602050305030304" pitchFamily="18" charset="0"/>
              <a:ea typeface="華康儷楷書" panose="03000509000000000000" pitchFamily="65" charset="-120"/>
            </a:endParaRPr>
          </a:p>
        </p:txBody>
      </p:sp>
      <p:sp>
        <p:nvSpPr>
          <p:cNvPr id="10" name="矩形 9"/>
          <p:cNvSpPr/>
          <p:nvPr/>
        </p:nvSpPr>
        <p:spPr>
          <a:xfrm>
            <a:off x="1741274" y="977651"/>
            <a:ext cx="3831903" cy="1661993"/>
          </a:xfrm>
          <a:prstGeom prst="rect">
            <a:avLst/>
          </a:prstGeom>
        </p:spPr>
        <p:txBody>
          <a:bodyPr wrap="square">
            <a:spAutoFit/>
          </a:bodyPr>
          <a:lstStyle/>
          <a:p>
            <a:pPr algn="ctr"/>
            <a:r>
              <a:rPr lang="zh-TW" altLang="zh-TW" sz="2400" b="1" spc="-150" dirty="0">
                <a:latin typeface="Times New Roman" panose="02020603050405020304" pitchFamily="18" charset="0"/>
                <a:ea typeface="華康儷楷書" panose="03000509000000000000" pitchFamily="65" charset="-120"/>
                <a:cs typeface="Times New Roman" panose="02020603050405020304" pitchFamily="18" charset="0"/>
              </a:rPr>
              <a:t>考生</a:t>
            </a:r>
            <a:r>
              <a:rPr lang="zh-TW" altLang="en-US" sz="2400" b="1" spc="-150" dirty="0">
                <a:latin typeface="Times New Roman" panose="02020603050405020304" pitchFamily="18" charset="0"/>
                <a:ea typeface="華康儷楷書" panose="03000509000000000000" pitchFamily="65" charset="-120"/>
                <a:cs typeface="Times New Roman" panose="02020603050405020304" pitchFamily="18" charset="0"/>
              </a:rPr>
              <a:t>於</a:t>
            </a:r>
            <a:r>
              <a:rPr lang="zh-TW" altLang="en-US" sz="2400" b="1" spc="-15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查看系統</a:t>
            </a:r>
            <a:r>
              <a:rPr lang="zh-TW" altLang="en-US" sz="2400" b="1" spc="-150" dirty="0">
                <a:latin typeface="Times New Roman" panose="02020603050405020304" pitchFamily="18" charset="0"/>
                <a:ea typeface="華康儷楷書" panose="03000509000000000000" pitchFamily="65" charset="-120"/>
                <a:cs typeface="Times New Roman" panose="02020603050405020304" pitchFamily="18" charset="0"/>
              </a:rPr>
              <a:t>查看</a:t>
            </a:r>
            <a:endParaRPr lang="en-US" altLang="zh-TW" sz="2400" b="1" spc="-150" dirty="0">
              <a:latin typeface="Times New Roman" panose="02020603050405020304" pitchFamily="18" charset="0"/>
              <a:ea typeface="華康儷楷書" panose="03000509000000000000" pitchFamily="65" charset="-120"/>
              <a:cs typeface="Times New Roman" panose="02020603050405020304" pitchFamily="18" charset="0"/>
            </a:endParaRPr>
          </a:p>
          <a:p>
            <a:pPr algn="ctr"/>
            <a:r>
              <a:rPr lang="zh-TW" altLang="zh-TW" sz="2400" b="1" spc="-150" dirty="0">
                <a:latin typeface="Times New Roman" panose="02020603050405020304" pitchFamily="18" charset="0"/>
                <a:ea typeface="華康儷楷書" panose="03000509000000000000" pitchFamily="65" charset="-120"/>
                <a:cs typeface="Times New Roman" panose="02020603050405020304" pitchFamily="18" charset="0"/>
              </a:rPr>
              <a:t>學習歷程檔案</a:t>
            </a:r>
            <a:endParaRPr lang="en-US" altLang="zh-TW" sz="2400" b="1" spc="-150" dirty="0">
              <a:latin typeface="Times New Roman" panose="02020603050405020304" pitchFamily="18" charset="0"/>
              <a:ea typeface="華康儷楷書" panose="03000509000000000000" pitchFamily="65" charset="-120"/>
              <a:cs typeface="Times New Roman" panose="02020603050405020304" pitchFamily="18" charset="0"/>
            </a:endParaRPr>
          </a:p>
          <a:p>
            <a:pPr marL="285750" indent="-285750">
              <a:buFont typeface="Wingdings" panose="05000000000000000000" pitchFamily="2" charset="2"/>
              <a:buChar char="Ø"/>
            </a:pPr>
            <a:r>
              <a:rPr lang="en-US" altLang="zh-TW" dirty="0">
                <a:latin typeface="Times New Roman" panose="02020603050405020304" pitchFamily="18" charset="0"/>
                <a:ea typeface="華康儷楷書" panose="03000509000000000000" pitchFamily="65" charset="-120"/>
                <a:cs typeface="Times New Roman" panose="02020603050405020304" pitchFamily="18" charset="0"/>
              </a:rPr>
              <a:t>1~4</a:t>
            </a:r>
            <a:r>
              <a:rPr lang="zh-TW" altLang="zh-TW" dirty="0">
                <a:latin typeface="Times New Roman" panose="02020603050405020304" pitchFamily="18" charset="0"/>
                <a:ea typeface="華康儷楷書" panose="03000509000000000000" pitchFamily="65" charset="-120"/>
                <a:cs typeface="Times New Roman" panose="02020603050405020304" pitchFamily="18" charset="0"/>
              </a:rPr>
              <a:t>學期</a:t>
            </a:r>
            <a:r>
              <a:rPr lang="zh-TW" altLang="zh-TW" b="1" u="sng" dirty="0">
                <a:ln>
                  <a:solidFill>
                    <a:srgbClr val="00B050"/>
                  </a:solidFill>
                </a:ln>
                <a:solidFill>
                  <a:srgbClr val="003300"/>
                </a:solidFill>
                <a:latin typeface="Times New Roman" panose="02020603050405020304" pitchFamily="18" charset="0"/>
                <a:ea typeface="華康儷楷書" panose="03000509000000000000" pitchFamily="65" charset="-120"/>
                <a:cs typeface="Times New Roman" panose="02020603050405020304" pitchFamily="18" charset="0"/>
              </a:rPr>
              <a:t>修課紀錄</a:t>
            </a:r>
            <a:r>
              <a:rPr lang="zh-TW" altLang="en-US" b="1" u="sng" dirty="0">
                <a:ln>
                  <a:solidFill>
                    <a:srgbClr val="00B050"/>
                  </a:solidFill>
                </a:ln>
                <a:solidFill>
                  <a:srgbClr val="003300"/>
                </a:solidFill>
                <a:latin typeface="Times New Roman" panose="02020603050405020304" pitchFamily="18" charset="0"/>
                <a:ea typeface="華康儷楷書" panose="03000509000000000000" pitchFamily="65" charset="-120"/>
                <a:cs typeface="Times New Roman" panose="02020603050405020304" pitchFamily="18" charset="0"/>
              </a:rPr>
              <a:t>、</a:t>
            </a:r>
            <a:endParaRPr lang="en-US" altLang="zh-TW" b="1" u="sng" dirty="0">
              <a:ln>
                <a:solidFill>
                  <a:srgbClr val="00B050"/>
                </a:solidFill>
              </a:ln>
              <a:solidFill>
                <a:srgbClr val="003300"/>
              </a:solidFill>
              <a:latin typeface="Times New Roman" panose="02020603050405020304" pitchFamily="18" charset="0"/>
              <a:ea typeface="華康儷楷書" panose="03000509000000000000" pitchFamily="65" charset="-120"/>
              <a:cs typeface="Times New Roman" panose="02020603050405020304" pitchFamily="18" charset="0"/>
            </a:endParaRPr>
          </a:p>
          <a:p>
            <a:r>
              <a:rPr lang="en-US" altLang="zh-TW" dirty="0">
                <a:latin typeface="Times New Roman" panose="02020603050405020304" pitchFamily="18" charset="0"/>
                <a:ea typeface="華康儷楷書" panose="03000509000000000000" pitchFamily="65" charset="-120"/>
                <a:cs typeface="Times New Roman" panose="02020603050405020304" pitchFamily="18" charset="0"/>
              </a:rPr>
              <a:t>       </a:t>
            </a:r>
            <a:r>
              <a:rPr lang="zh-TW" altLang="en-US" dirty="0">
                <a:latin typeface="Times New Roman" panose="02020603050405020304" pitchFamily="18" charset="0"/>
                <a:ea typeface="華康儷楷書" panose="03000509000000000000" pitchFamily="65" charset="-120"/>
                <a:cs typeface="Times New Roman" panose="02020603050405020304" pitchFamily="18" charset="0"/>
              </a:rPr>
              <a:t>        </a:t>
            </a:r>
            <a:r>
              <a:rPr lang="zh-TW" altLang="zh-TW" u="sng" dirty="0">
                <a:latin typeface="Times New Roman" panose="02020603050405020304" pitchFamily="18" charset="0"/>
                <a:ea typeface="華康儷楷書" panose="03000509000000000000" pitchFamily="65" charset="-120"/>
                <a:cs typeface="Times New Roman" panose="02020603050405020304" pitchFamily="18" charset="0"/>
              </a:rPr>
              <a:t>課程學習成果</a:t>
            </a:r>
            <a:r>
              <a:rPr lang="zh-TW" altLang="en-US" dirty="0">
                <a:latin typeface="Times New Roman" panose="02020603050405020304" pitchFamily="18" charset="0"/>
                <a:ea typeface="華康儷楷書" panose="03000509000000000000" pitchFamily="65" charset="-120"/>
                <a:cs typeface="Times New Roman" panose="02020603050405020304" pitchFamily="18" charset="0"/>
              </a:rPr>
              <a:t>、</a:t>
            </a:r>
            <a:r>
              <a:rPr lang="zh-TW" altLang="zh-TW" u="sng" dirty="0">
                <a:latin typeface="Times New Roman" panose="02020603050405020304" pitchFamily="18" charset="0"/>
                <a:ea typeface="華康儷楷書" panose="03000509000000000000" pitchFamily="65" charset="-120"/>
                <a:cs typeface="Times New Roman" panose="02020603050405020304" pitchFamily="18" charset="0"/>
              </a:rPr>
              <a:t>多元表現</a:t>
            </a:r>
            <a:endParaRPr lang="en-US" altLang="zh-TW" u="sng" dirty="0">
              <a:latin typeface="Times New Roman" panose="02020603050405020304" pitchFamily="18" charset="0"/>
              <a:ea typeface="華康儷楷書" panose="03000509000000000000" pitchFamily="65" charset="-120"/>
              <a:cs typeface="Times New Roman" panose="02020603050405020304" pitchFamily="18" charset="0"/>
            </a:endParaRPr>
          </a:p>
          <a:p>
            <a:pPr marL="285750" indent="-285750">
              <a:buFont typeface="Wingdings" panose="05000000000000000000" pitchFamily="2" charset="2"/>
              <a:buChar char="Ø"/>
            </a:pPr>
            <a:r>
              <a:rPr lang="zh-TW" altLang="zh-TW" b="1"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倘有疑義</a:t>
            </a:r>
            <a:r>
              <a:rPr lang="zh-TW" altLang="zh-TW" b="1" dirty="0">
                <a:latin typeface="Times New Roman" panose="02020603050405020304" pitchFamily="18" charset="0"/>
                <a:ea typeface="華康儷楷書" panose="03000509000000000000" pitchFamily="65" charset="-120"/>
                <a:cs typeface="Times New Roman" panose="02020603050405020304" pitchFamily="18" charset="0"/>
              </a:rPr>
              <a:t>向</a:t>
            </a:r>
            <a:r>
              <a:rPr lang="zh-TW" altLang="en-US" b="1" dirty="0">
                <a:latin typeface="Times New Roman" panose="02020603050405020304" pitchFamily="18" charset="0"/>
                <a:ea typeface="華康儷楷書" panose="03000509000000000000" pitchFamily="65" charset="-120"/>
                <a:cs typeface="Times New Roman" panose="02020603050405020304" pitchFamily="18" charset="0"/>
              </a:rPr>
              <a:t>原</a:t>
            </a:r>
            <a:r>
              <a:rPr lang="zh-TW" altLang="zh-TW" b="1" dirty="0">
                <a:latin typeface="Times New Roman" panose="02020603050405020304" pitchFamily="18" charset="0"/>
                <a:ea typeface="華康儷楷書" panose="03000509000000000000" pitchFamily="65" charset="-120"/>
                <a:cs typeface="Times New Roman" panose="02020603050405020304" pitchFamily="18" charset="0"/>
              </a:rPr>
              <a:t>就讀</a:t>
            </a:r>
            <a:r>
              <a:rPr lang="zh-TW" altLang="en-US" b="1" dirty="0">
                <a:latin typeface="Times New Roman" panose="02020603050405020304" pitchFamily="18" charset="0"/>
                <a:ea typeface="華康儷楷書" panose="03000509000000000000" pitchFamily="65" charset="-120"/>
                <a:cs typeface="Times New Roman" panose="02020603050405020304" pitchFamily="18" charset="0"/>
              </a:rPr>
              <a:t>學校</a:t>
            </a:r>
            <a:r>
              <a:rPr lang="zh-TW" altLang="zh-TW" b="1" dirty="0">
                <a:latin typeface="Times New Roman" panose="02020603050405020304" pitchFamily="18" charset="0"/>
                <a:ea typeface="華康儷楷書" panose="03000509000000000000" pitchFamily="65" charset="-120"/>
                <a:cs typeface="Times New Roman" panose="02020603050405020304" pitchFamily="18" charset="0"/>
              </a:rPr>
              <a:t>提出異議</a:t>
            </a:r>
            <a:endParaRPr lang="zh-TW" altLang="en-US" b="1" dirty="0">
              <a:latin typeface="Times New Roman" panose="02020603050405020304" pitchFamily="18" charset="0"/>
              <a:ea typeface="華康儷楷書" panose="03000509000000000000" pitchFamily="65" charset="-120"/>
              <a:cs typeface="Times New Roman" panose="02020603050405020304" pitchFamily="18" charset="0"/>
            </a:endParaRPr>
          </a:p>
        </p:txBody>
      </p:sp>
      <p:sp>
        <p:nvSpPr>
          <p:cNvPr id="11" name="矩形 10"/>
          <p:cNvSpPr/>
          <p:nvPr/>
        </p:nvSpPr>
        <p:spPr>
          <a:xfrm>
            <a:off x="1720529" y="3104199"/>
            <a:ext cx="3852649" cy="1661993"/>
          </a:xfrm>
          <a:prstGeom prst="rect">
            <a:avLst/>
          </a:prstGeom>
        </p:spPr>
        <p:txBody>
          <a:bodyPr wrap="square">
            <a:spAutoFit/>
          </a:bodyPr>
          <a:lstStyle/>
          <a:p>
            <a:pPr algn="ctr"/>
            <a:r>
              <a:rPr lang="zh-TW" altLang="zh-TW" sz="2400" b="1" spc="-150" dirty="0">
                <a:latin typeface="Times New Roman" panose="02020603050405020304" pitchFamily="18" charset="0"/>
                <a:ea typeface="華康儷楷書" panose="03000509000000000000" pitchFamily="65" charset="-120"/>
                <a:cs typeface="Times New Roman" panose="02020603050405020304" pitchFamily="18" charset="0"/>
              </a:rPr>
              <a:t>考生</a:t>
            </a:r>
            <a:r>
              <a:rPr lang="zh-TW" altLang="en-US" sz="2400" b="1" spc="-150" dirty="0">
                <a:latin typeface="Times New Roman" panose="02020603050405020304" pitchFamily="18" charset="0"/>
                <a:ea typeface="華康儷楷書" panose="03000509000000000000" pitchFamily="65" charset="-120"/>
                <a:cs typeface="Times New Roman" panose="02020603050405020304" pitchFamily="18" charset="0"/>
              </a:rPr>
              <a:t>於</a:t>
            </a:r>
            <a:r>
              <a:rPr lang="en-US" altLang="zh-TW" sz="2400" b="1" spc="-15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EP</a:t>
            </a:r>
            <a:r>
              <a:rPr lang="zh-TW" altLang="en-US" sz="2400" b="1" spc="-15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正式版</a:t>
            </a:r>
            <a:r>
              <a:rPr lang="zh-TW" altLang="en-US" sz="2400" b="1" spc="-150" dirty="0">
                <a:latin typeface="Times New Roman" panose="02020603050405020304" pitchFamily="18" charset="0"/>
                <a:ea typeface="華康儷楷書" panose="03000509000000000000" pitchFamily="65" charset="-120"/>
                <a:cs typeface="Times New Roman" panose="02020603050405020304" pitchFamily="18" charset="0"/>
              </a:rPr>
              <a:t>查看</a:t>
            </a:r>
            <a:endParaRPr lang="en-US" altLang="zh-TW" sz="2400" b="1" spc="-150" dirty="0">
              <a:latin typeface="Times New Roman" panose="02020603050405020304" pitchFamily="18" charset="0"/>
              <a:ea typeface="華康儷楷書" panose="03000509000000000000" pitchFamily="65" charset="-120"/>
              <a:cs typeface="Times New Roman" panose="02020603050405020304" pitchFamily="18" charset="0"/>
            </a:endParaRPr>
          </a:p>
          <a:p>
            <a:pPr algn="ctr"/>
            <a:r>
              <a:rPr lang="zh-TW" altLang="zh-TW" sz="2400" b="1" spc="-150" dirty="0">
                <a:latin typeface="Times New Roman" panose="02020603050405020304" pitchFamily="18" charset="0"/>
                <a:ea typeface="華康儷楷書" panose="03000509000000000000" pitchFamily="65" charset="-120"/>
                <a:cs typeface="Times New Roman" panose="02020603050405020304" pitchFamily="18" charset="0"/>
              </a:rPr>
              <a:t>學習歷程檔案</a:t>
            </a:r>
            <a:endParaRPr lang="en-US" altLang="zh-TW" spc="-150" dirty="0">
              <a:latin typeface="Times New Roman" panose="02020603050405020304" pitchFamily="18" charset="0"/>
              <a:ea typeface="華康儷楷書" panose="03000509000000000000" pitchFamily="65" charset="-120"/>
              <a:cs typeface="Times New Roman" panose="02020603050405020304" pitchFamily="18" charset="0"/>
            </a:endParaRPr>
          </a:p>
          <a:p>
            <a:pPr marL="285750" indent="-285750">
              <a:buFont typeface="Wingdings" panose="05000000000000000000" pitchFamily="2" charset="2"/>
              <a:buChar char="Ø"/>
            </a:pPr>
            <a:r>
              <a:rPr lang="en-US" altLang="zh-TW" dirty="0">
                <a:latin typeface="Times New Roman" panose="02020603050405020304" pitchFamily="18" charset="0"/>
                <a:ea typeface="華康儷楷書" panose="03000509000000000000" pitchFamily="65" charset="-120"/>
                <a:cs typeface="Times New Roman" panose="02020603050405020304" pitchFamily="18" charset="0"/>
              </a:rPr>
              <a:t>1~5</a:t>
            </a:r>
            <a:r>
              <a:rPr lang="zh-TW" altLang="en-US" dirty="0">
                <a:latin typeface="Times New Roman" panose="02020603050405020304" pitchFamily="18" charset="0"/>
                <a:ea typeface="華康儷楷書" panose="03000509000000000000" pitchFamily="65" charset="-120"/>
                <a:cs typeface="Times New Roman" panose="02020603050405020304" pitchFamily="18" charset="0"/>
              </a:rPr>
              <a:t>學期</a:t>
            </a:r>
            <a:r>
              <a:rPr lang="zh-TW" altLang="zh-TW" b="1" u="sng" dirty="0">
                <a:ln>
                  <a:solidFill>
                    <a:srgbClr val="00B050"/>
                  </a:solidFill>
                </a:ln>
                <a:solidFill>
                  <a:srgbClr val="003300"/>
                </a:solidFill>
                <a:latin typeface="Times New Roman" panose="02020603050405020304" pitchFamily="18" charset="0"/>
                <a:ea typeface="華康儷楷書" panose="03000509000000000000" pitchFamily="65" charset="-120"/>
                <a:cs typeface="Times New Roman" panose="02020603050405020304" pitchFamily="18" charset="0"/>
              </a:rPr>
              <a:t>修課紀錄</a:t>
            </a:r>
            <a:r>
              <a:rPr lang="zh-TW" altLang="en-US" b="1" u="sng" dirty="0">
                <a:ln>
                  <a:solidFill>
                    <a:srgbClr val="00B050"/>
                  </a:solidFill>
                </a:ln>
                <a:solidFill>
                  <a:srgbClr val="003300"/>
                </a:solidFill>
                <a:latin typeface="Times New Roman" panose="02020603050405020304" pitchFamily="18" charset="0"/>
                <a:ea typeface="華康儷楷書" panose="03000509000000000000" pitchFamily="65" charset="-120"/>
                <a:cs typeface="Times New Roman" panose="02020603050405020304" pitchFamily="18" charset="0"/>
              </a:rPr>
              <a:t>、</a:t>
            </a:r>
            <a:endParaRPr lang="en-US" altLang="zh-TW" b="1" u="sng" dirty="0">
              <a:ln>
                <a:solidFill>
                  <a:srgbClr val="00B050"/>
                </a:solidFill>
              </a:ln>
              <a:solidFill>
                <a:srgbClr val="003300"/>
              </a:solidFill>
              <a:latin typeface="Times New Roman" panose="02020603050405020304" pitchFamily="18" charset="0"/>
              <a:ea typeface="華康儷楷書" panose="03000509000000000000" pitchFamily="65" charset="-120"/>
              <a:cs typeface="Times New Roman" panose="02020603050405020304" pitchFamily="18" charset="0"/>
            </a:endParaRPr>
          </a:p>
          <a:p>
            <a:pPr marL="285750" indent="-285750">
              <a:buFont typeface="Wingdings" panose="05000000000000000000" pitchFamily="2" charset="2"/>
              <a:buChar char="Ø"/>
            </a:pPr>
            <a:r>
              <a:rPr lang="en-US" altLang="zh-TW" dirty="0">
                <a:latin typeface="Times New Roman" panose="02020603050405020304" pitchFamily="18" charset="0"/>
                <a:ea typeface="華康儷楷書" panose="03000509000000000000" pitchFamily="65" charset="-120"/>
                <a:cs typeface="Times New Roman" panose="02020603050405020304" pitchFamily="18" charset="0"/>
              </a:rPr>
              <a:t>1~6</a:t>
            </a:r>
            <a:r>
              <a:rPr lang="zh-TW" altLang="en-US" dirty="0">
                <a:latin typeface="Times New Roman" panose="02020603050405020304" pitchFamily="18" charset="0"/>
                <a:ea typeface="華康儷楷書" panose="03000509000000000000" pitchFamily="65" charset="-120"/>
                <a:cs typeface="Times New Roman" panose="02020603050405020304" pitchFamily="18" charset="0"/>
              </a:rPr>
              <a:t>學期</a:t>
            </a:r>
            <a:r>
              <a:rPr lang="zh-TW" altLang="zh-TW" u="sng" spc="-70" dirty="0">
                <a:latin typeface="Times New Roman" panose="02020603050405020304" pitchFamily="18" charset="0"/>
                <a:ea typeface="華康儷楷書" panose="03000509000000000000" pitchFamily="65" charset="-120"/>
                <a:cs typeface="Times New Roman" panose="02020603050405020304" pitchFamily="18" charset="0"/>
              </a:rPr>
              <a:t>課程學習成果</a:t>
            </a:r>
            <a:r>
              <a:rPr lang="zh-TW" altLang="en-US" spc="-70" dirty="0">
                <a:latin typeface="Times New Roman" panose="02020603050405020304" pitchFamily="18" charset="0"/>
                <a:ea typeface="華康儷楷書" panose="03000509000000000000" pitchFamily="65" charset="-120"/>
                <a:cs typeface="Times New Roman" panose="02020603050405020304" pitchFamily="18" charset="0"/>
              </a:rPr>
              <a:t>、</a:t>
            </a:r>
            <a:r>
              <a:rPr lang="zh-TW" altLang="zh-TW" u="sng" spc="-70" dirty="0">
                <a:latin typeface="Times New Roman" panose="02020603050405020304" pitchFamily="18" charset="0"/>
                <a:ea typeface="華康儷楷書" panose="03000509000000000000" pitchFamily="65" charset="-120"/>
                <a:cs typeface="Times New Roman" panose="02020603050405020304" pitchFamily="18" charset="0"/>
              </a:rPr>
              <a:t>多元表現</a:t>
            </a:r>
            <a:endParaRPr lang="en-US" altLang="zh-TW" u="sng" spc="-70" dirty="0">
              <a:latin typeface="Times New Roman" panose="02020603050405020304" pitchFamily="18" charset="0"/>
              <a:ea typeface="華康儷楷書" panose="03000509000000000000" pitchFamily="65" charset="-120"/>
              <a:cs typeface="Times New Roman" panose="02020603050405020304" pitchFamily="18" charset="0"/>
            </a:endParaRPr>
          </a:p>
          <a:p>
            <a:pPr marL="285750" indent="-285750">
              <a:buFont typeface="Wingdings" panose="05000000000000000000" pitchFamily="2" charset="2"/>
              <a:buChar char="Ø"/>
            </a:pPr>
            <a:r>
              <a:rPr lang="zh-TW" altLang="zh-TW" b="1"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倘有疑義</a:t>
            </a:r>
            <a:r>
              <a:rPr lang="zh-TW" altLang="zh-TW" b="1" dirty="0">
                <a:latin typeface="Times New Roman" panose="02020603050405020304" pitchFamily="18" charset="0"/>
                <a:ea typeface="華康儷楷書" panose="03000509000000000000" pitchFamily="65" charset="-120"/>
                <a:cs typeface="Times New Roman" panose="02020603050405020304" pitchFamily="18" charset="0"/>
              </a:rPr>
              <a:t>向就讀</a:t>
            </a:r>
            <a:r>
              <a:rPr lang="zh-TW" altLang="en-US" b="1" dirty="0">
                <a:latin typeface="Times New Roman" panose="02020603050405020304" pitchFamily="18" charset="0"/>
                <a:ea typeface="華康儷楷書" panose="03000509000000000000" pitchFamily="65" charset="-120"/>
                <a:cs typeface="Times New Roman" panose="02020603050405020304" pitchFamily="18" charset="0"/>
              </a:rPr>
              <a:t>學校</a:t>
            </a:r>
            <a:r>
              <a:rPr lang="zh-TW" altLang="zh-TW" b="1" dirty="0">
                <a:latin typeface="Times New Roman" panose="02020603050405020304" pitchFamily="18" charset="0"/>
                <a:ea typeface="華康儷楷書" panose="03000509000000000000" pitchFamily="65" charset="-120"/>
                <a:cs typeface="Times New Roman" panose="02020603050405020304" pitchFamily="18" charset="0"/>
              </a:rPr>
              <a:t>提出異議</a:t>
            </a:r>
            <a:endParaRPr lang="zh-TW" altLang="en-US" b="1" dirty="0">
              <a:latin typeface="Times New Roman" panose="02020603050405020304" pitchFamily="18" charset="0"/>
              <a:ea typeface="華康儷楷書" panose="03000509000000000000" pitchFamily="65" charset="-120"/>
              <a:cs typeface="Times New Roman" panose="02020603050405020304" pitchFamily="18" charset="0"/>
            </a:endParaRPr>
          </a:p>
        </p:txBody>
      </p:sp>
      <p:sp>
        <p:nvSpPr>
          <p:cNvPr id="12" name="矩形 11"/>
          <p:cNvSpPr/>
          <p:nvPr/>
        </p:nvSpPr>
        <p:spPr>
          <a:xfrm>
            <a:off x="1720529" y="5372667"/>
            <a:ext cx="3621109" cy="830997"/>
          </a:xfrm>
          <a:prstGeom prst="rect">
            <a:avLst/>
          </a:prstGeom>
        </p:spPr>
        <p:txBody>
          <a:bodyPr wrap="square">
            <a:spAutoFit/>
          </a:bodyPr>
          <a:lstStyle/>
          <a:p>
            <a:pPr algn="ctr"/>
            <a:r>
              <a:rPr lang="zh-TW" altLang="en-US" sz="2400" b="1" dirty="0">
                <a:latin typeface="Times New Roman" panose="02020603050405020304" pitchFamily="18" charset="0"/>
                <a:ea typeface="華康儷楷書" panose="03000509000000000000" pitchFamily="65" charset="-120"/>
                <a:cs typeface="Times New Roman" panose="02020603050405020304" pitchFamily="18" charset="0"/>
              </a:rPr>
              <a:t>就讀學校統一上傳</a:t>
            </a:r>
            <a:endParaRPr lang="en-US" altLang="zh-TW" sz="2400" b="1" dirty="0">
              <a:latin typeface="Times New Roman" panose="02020603050405020304" pitchFamily="18" charset="0"/>
              <a:ea typeface="華康儷楷書" panose="03000509000000000000" pitchFamily="65" charset="-120"/>
              <a:cs typeface="Times New Roman" panose="02020603050405020304" pitchFamily="18" charset="0"/>
            </a:endParaRPr>
          </a:p>
          <a:p>
            <a:pPr algn="ctr"/>
            <a:r>
              <a:rPr lang="zh-TW" altLang="en-US" sz="2400" b="1" dirty="0">
                <a:latin typeface="Times New Roman" panose="02020603050405020304" pitchFamily="18" charset="0"/>
                <a:ea typeface="華康儷楷書" panose="03000509000000000000" pitchFamily="65" charset="-120"/>
                <a:cs typeface="Times New Roman" panose="02020603050405020304" pitchFamily="18" charset="0"/>
              </a:rPr>
              <a:t>第</a:t>
            </a:r>
            <a:r>
              <a:rPr lang="en-US" altLang="zh-TW" sz="2400" b="1" dirty="0">
                <a:latin typeface="Times New Roman" panose="02020603050405020304" pitchFamily="18" charset="0"/>
                <a:ea typeface="華康儷楷書" panose="03000509000000000000" pitchFamily="65" charset="-120"/>
                <a:cs typeface="Times New Roman" panose="02020603050405020304" pitchFamily="18" charset="0"/>
              </a:rPr>
              <a:t>6</a:t>
            </a:r>
            <a:r>
              <a:rPr lang="zh-TW" altLang="zh-TW" sz="2400" b="1" dirty="0">
                <a:latin typeface="Times New Roman" panose="02020603050405020304" pitchFamily="18" charset="0"/>
                <a:ea typeface="華康儷楷書" panose="03000509000000000000" pitchFamily="65" charset="-120"/>
                <a:cs typeface="Times New Roman" panose="02020603050405020304" pitchFamily="18" charset="0"/>
              </a:rPr>
              <a:t>學期</a:t>
            </a:r>
            <a:r>
              <a:rPr lang="zh-TW" altLang="zh-TW" sz="2400" b="1" u="sng" dirty="0">
                <a:ln>
                  <a:solidFill>
                    <a:srgbClr val="00B050"/>
                  </a:solidFill>
                </a:ln>
                <a:solidFill>
                  <a:srgbClr val="003300"/>
                </a:solidFill>
                <a:latin typeface="Times New Roman" panose="02020603050405020304" pitchFamily="18" charset="0"/>
                <a:ea typeface="華康儷楷書" panose="03000509000000000000" pitchFamily="65" charset="-120"/>
                <a:cs typeface="Times New Roman" panose="02020603050405020304" pitchFamily="18" charset="0"/>
              </a:rPr>
              <a:t>修課紀錄</a:t>
            </a:r>
            <a:r>
              <a:rPr lang="en-US" altLang="zh-TW" sz="1600" b="1" u="sng" dirty="0">
                <a:ln>
                  <a:solidFill>
                    <a:srgbClr val="00B050"/>
                  </a:solidFill>
                </a:ln>
                <a:solidFill>
                  <a:srgbClr val="003300"/>
                </a:solidFill>
                <a:latin typeface="Times New Roman" panose="02020603050405020304" pitchFamily="18" charset="0"/>
                <a:ea typeface="華康儷楷書" panose="03000509000000000000" pitchFamily="65" charset="-120"/>
                <a:cs typeface="Times New Roman" panose="02020603050405020304" pitchFamily="18" charset="0"/>
              </a:rPr>
              <a:t>(PDF</a:t>
            </a:r>
            <a:r>
              <a:rPr lang="en-US" altLang="zh-TW" sz="1600" b="1" u="sng" spc="-150" dirty="0">
                <a:ln>
                  <a:solidFill>
                    <a:srgbClr val="00B050"/>
                  </a:solidFill>
                </a:ln>
                <a:solidFill>
                  <a:srgbClr val="003300"/>
                </a:solidFill>
                <a:latin typeface="Times New Roman" panose="02020603050405020304" pitchFamily="18" charset="0"/>
                <a:ea typeface="華康儷楷書" panose="03000509000000000000" pitchFamily="65" charset="-120"/>
                <a:cs typeface="Times New Roman" panose="02020603050405020304" pitchFamily="18" charset="0"/>
              </a:rPr>
              <a:t>)</a:t>
            </a:r>
            <a:endParaRPr lang="zh-TW" altLang="en-US" sz="1600" b="1" u="sng" spc="-150" dirty="0">
              <a:ln>
                <a:solidFill>
                  <a:srgbClr val="00B050"/>
                </a:solidFill>
              </a:ln>
              <a:solidFill>
                <a:srgbClr val="003300"/>
              </a:solidFill>
              <a:latin typeface="Times New Roman" panose="02020603050405020304" pitchFamily="18" charset="0"/>
              <a:ea typeface="華康儷楷書" panose="03000509000000000000" pitchFamily="65" charset="-120"/>
              <a:cs typeface="Times New Roman" panose="02020603050405020304" pitchFamily="18" charset="0"/>
            </a:endParaRPr>
          </a:p>
        </p:txBody>
      </p:sp>
      <p:sp>
        <p:nvSpPr>
          <p:cNvPr id="2" name="向右箭號 1"/>
          <p:cNvSpPr/>
          <p:nvPr/>
        </p:nvSpPr>
        <p:spPr>
          <a:xfrm>
            <a:off x="5338879" y="1734563"/>
            <a:ext cx="304800" cy="365760"/>
          </a:xfrm>
          <a:prstGeom prst="rightArrow">
            <a:avLst/>
          </a:prstGeom>
          <a:solidFill>
            <a:schemeClr val="accent2">
              <a:lumMod val="20000"/>
              <a:lumOff val="80000"/>
            </a:schemeClr>
          </a:solidFill>
          <a:ln w="19050">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latin typeface="Book Antiqua" panose="02040602050305030304" pitchFamily="18" charset="0"/>
              <a:ea typeface="華康儷楷書" panose="03000509000000000000" pitchFamily="65" charset="-120"/>
            </a:endParaRPr>
          </a:p>
        </p:txBody>
      </p:sp>
      <p:sp>
        <p:nvSpPr>
          <p:cNvPr id="13" name="矩形 12"/>
          <p:cNvSpPr/>
          <p:nvPr/>
        </p:nvSpPr>
        <p:spPr>
          <a:xfrm>
            <a:off x="5687208" y="1267000"/>
            <a:ext cx="5482109" cy="1389940"/>
          </a:xfrm>
          <a:prstGeom prst="rect">
            <a:avLst/>
          </a:prstGeom>
          <a:solidFill>
            <a:schemeClr val="bg1">
              <a:lumMod val="95000"/>
            </a:schemeClr>
          </a:solidFill>
        </p:spPr>
        <p:txBody>
          <a:bodyPr wrap="square">
            <a:noAutofit/>
          </a:bodyPr>
          <a:lstStyle/>
          <a:p>
            <a:pPr marL="183600" indent="-183600" algn="just">
              <a:spcBef>
                <a:spcPts val="600"/>
              </a:spcBef>
            </a:pPr>
            <a:r>
              <a:rPr lang="en-US" altLang="zh-TW" sz="1600" kern="100" spc="-100" dirty="0">
                <a:latin typeface="Times New Roman" panose="02020603050405020304" pitchFamily="18" charset="0"/>
                <a:ea typeface="華康儷楷書" panose="03000509000000000000" pitchFamily="65" charset="-120"/>
                <a:cs typeface="Times New Roman" panose="02020603050405020304" pitchFamily="18" charset="0"/>
              </a:rPr>
              <a:t>1.</a:t>
            </a:r>
            <a:r>
              <a:rPr lang="zh-TW" altLang="en-US" sz="1600" kern="100" spc="-100" dirty="0">
                <a:latin typeface="Times New Roman" panose="02020603050405020304" pitchFamily="18" charset="0"/>
                <a:ea typeface="華康儷楷書" panose="03000509000000000000" pitchFamily="65" charset="-120"/>
                <a:cs typeface="Times New Roman" panose="02020603050405020304" pitchFamily="18" charset="0"/>
              </a:rPr>
              <a:t> </a:t>
            </a:r>
            <a:r>
              <a:rPr lang="zh-TW" altLang="en-US" sz="1600" kern="100" spc="30" dirty="0">
                <a:latin typeface="Times New Roman" panose="02020603050405020304" pitchFamily="18" charset="0"/>
                <a:ea typeface="華康儷楷書" panose="03000509000000000000" pitchFamily="65" charset="-120"/>
                <a:cs typeface="Times New Roman" panose="02020603050405020304" pitchFamily="18" charset="0"/>
              </a:rPr>
              <a:t>經考生於</a:t>
            </a:r>
            <a:r>
              <a:rPr lang="en-US" altLang="zh-TW" sz="1600" kern="100" spc="30"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115</a:t>
            </a:r>
            <a:r>
              <a:rPr lang="zh-TW" altLang="en-US" sz="1600" kern="100" spc="30"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年</a:t>
            </a:r>
            <a:r>
              <a:rPr lang="en-US" altLang="zh-TW" sz="1600" kern="100" spc="30"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4</a:t>
            </a:r>
            <a:r>
              <a:rPr lang="zh-TW" altLang="en-US" sz="1600" kern="100" spc="30"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月</a:t>
            </a:r>
            <a:r>
              <a:rPr lang="en-US" altLang="zh-TW" sz="1600" kern="100" spc="30"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16</a:t>
            </a:r>
            <a:r>
              <a:rPr lang="zh-TW" altLang="en-US" sz="1600" kern="100" spc="30"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日</a:t>
            </a:r>
            <a:r>
              <a:rPr lang="zh-TW" altLang="en-US" sz="1600" kern="100" spc="30" dirty="0">
                <a:latin typeface="Times New Roman" panose="02020603050405020304" pitchFamily="18" charset="0"/>
                <a:ea typeface="華康儷楷書" panose="03000509000000000000" pitchFamily="65" charset="-120"/>
                <a:cs typeface="Times New Roman" panose="02020603050405020304" pitchFamily="18" charset="0"/>
              </a:rPr>
              <a:t>中午</a:t>
            </a:r>
            <a:r>
              <a:rPr lang="en-US" altLang="zh-TW" sz="1600" kern="100" spc="30" dirty="0">
                <a:latin typeface="Times New Roman" panose="02020603050405020304" pitchFamily="18" charset="0"/>
                <a:ea typeface="華康儷楷書" panose="03000509000000000000" pitchFamily="65" charset="-120"/>
                <a:cs typeface="Times New Roman" panose="02020603050405020304" pitchFamily="18" charset="0"/>
              </a:rPr>
              <a:t>12:00</a:t>
            </a:r>
            <a:r>
              <a:rPr lang="zh-TW" altLang="en-US" sz="1600" kern="100" spc="30" dirty="0">
                <a:latin typeface="Times New Roman" panose="02020603050405020304" pitchFamily="18" charset="0"/>
                <a:ea typeface="華康儷楷書" panose="03000509000000000000" pitchFamily="65" charset="-120"/>
                <a:cs typeface="Times New Roman" panose="02020603050405020304" pitchFamily="18" charset="0"/>
              </a:rPr>
              <a:t>前之每日上班時間，向</a:t>
            </a:r>
            <a:r>
              <a:rPr lang="zh-TW" altLang="en-US" sz="1600" b="1" u="sng" kern="100" spc="30"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就讀學校</a:t>
            </a:r>
            <a:r>
              <a:rPr lang="zh-TW" altLang="en-US" sz="1600" kern="100" spc="30" dirty="0">
                <a:latin typeface="Times New Roman" panose="02020603050405020304" pitchFamily="18" charset="0"/>
                <a:ea typeface="華康儷楷書" panose="03000509000000000000" pitchFamily="65" charset="-120"/>
                <a:cs typeface="Times New Roman" panose="02020603050405020304" pitchFamily="18" charset="0"/>
              </a:rPr>
              <a:t>提出疑義申請，</a:t>
            </a:r>
            <a:r>
              <a:rPr lang="zh-TW" altLang="en-US" sz="1600" b="1" u="sng" kern="100" spc="30"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就讀學校</a:t>
            </a:r>
            <a:r>
              <a:rPr lang="zh-TW" altLang="en-US" sz="1600" kern="100" spc="30" dirty="0">
                <a:latin typeface="Times New Roman" panose="02020603050405020304" pitchFamily="18" charset="0"/>
                <a:ea typeface="華康儷楷書" panose="03000509000000000000" pitchFamily="65" charset="-120"/>
                <a:cs typeface="Times New Roman" panose="02020603050405020304" pitchFamily="18" charset="0"/>
              </a:rPr>
              <a:t>循程序於</a:t>
            </a:r>
            <a:r>
              <a:rPr lang="en-US" altLang="zh-TW" sz="1600" kern="100" spc="30" dirty="0">
                <a:latin typeface="Times New Roman" panose="02020603050405020304" pitchFamily="18" charset="0"/>
                <a:ea typeface="華康儷楷書" panose="03000509000000000000" pitchFamily="65" charset="-120"/>
                <a:cs typeface="Times New Roman" panose="02020603050405020304" pitchFamily="18" charset="0"/>
              </a:rPr>
              <a:t>3</a:t>
            </a:r>
            <a:r>
              <a:rPr lang="zh-TW" altLang="en-US" sz="1600" kern="100" spc="30" dirty="0">
                <a:latin typeface="Times New Roman" panose="02020603050405020304" pitchFamily="18" charset="0"/>
                <a:ea typeface="華康儷楷書" panose="03000509000000000000" pitchFamily="65" charset="-120"/>
                <a:cs typeface="Times New Roman" panose="02020603050405020304" pitchFamily="18" charset="0"/>
              </a:rPr>
              <a:t>日內查明後向</a:t>
            </a:r>
            <a:r>
              <a:rPr lang="en-US" altLang="zh-TW" sz="1600" b="1" u="sng" kern="100" spc="30"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EP</a:t>
            </a:r>
            <a:r>
              <a:rPr lang="zh-TW" altLang="en-US" sz="1600" b="1" u="sng" kern="100" spc="30"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中央資料庫</a:t>
            </a:r>
            <a:r>
              <a:rPr lang="zh-TW" altLang="en-US" sz="1600" kern="100" spc="30" dirty="0">
                <a:latin typeface="Times New Roman" panose="02020603050405020304" pitchFamily="18" charset="0"/>
                <a:ea typeface="華康儷楷書" panose="03000509000000000000" pitchFamily="65" charset="-120"/>
                <a:cs typeface="Times New Roman" panose="02020603050405020304" pitchFamily="18" charset="0"/>
              </a:rPr>
              <a:t>申請更正。</a:t>
            </a:r>
            <a:endParaRPr lang="en-US" altLang="zh-TW" sz="1600" kern="100" spc="30" dirty="0">
              <a:latin typeface="Times New Roman" panose="02020603050405020304" pitchFamily="18" charset="0"/>
              <a:ea typeface="華康儷楷書" panose="03000509000000000000" pitchFamily="65" charset="-120"/>
              <a:cs typeface="Times New Roman" panose="02020603050405020304" pitchFamily="18" charset="0"/>
            </a:endParaRPr>
          </a:p>
          <a:p>
            <a:pPr marL="182563" indent="-182563">
              <a:spcBef>
                <a:spcPts val="600"/>
              </a:spcBef>
            </a:pPr>
            <a:r>
              <a:rPr lang="en-US" altLang="zh-TW" sz="1600" kern="100" spc="30" dirty="0">
                <a:latin typeface="Times New Roman" panose="02020603050405020304" pitchFamily="18" charset="0"/>
                <a:ea typeface="華康儷楷書" panose="03000509000000000000" pitchFamily="65" charset="-120"/>
                <a:cs typeface="Times New Roman" panose="02020603050405020304" pitchFamily="18" charset="0"/>
              </a:rPr>
              <a:t>2. </a:t>
            </a:r>
            <a:r>
              <a:rPr lang="en-US" altLang="zh-TW" sz="1600" b="1" u="sng" kern="100" spc="30"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EP</a:t>
            </a:r>
            <a:r>
              <a:rPr lang="zh-TW" altLang="en-US" sz="1600" b="1" u="sng" kern="100" spc="30"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中央資料庫</a:t>
            </a:r>
            <a:r>
              <a:rPr lang="zh-TW" altLang="en-US" sz="1600" kern="100" spc="30" dirty="0">
                <a:latin typeface="Times New Roman" panose="02020603050405020304" pitchFamily="18" charset="0"/>
                <a:ea typeface="華康儷楷書" panose="03000509000000000000" pitchFamily="65" charset="-120"/>
                <a:cs typeface="Times New Roman" panose="02020603050405020304" pitchFamily="18" charset="0"/>
              </a:rPr>
              <a:t>於</a:t>
            </a:r>
            <a:r>
              <a:rPr lang="en-US" altLang="zh-TW" sz="1600" u="sng" kern="100" spc="3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115.5.23~27</a:t>
            </a:r>
            <a:r>
              <a:rPr lang="zh-TW" altLang="en-US" sz="1600" kern="100" spc="30" dirty="0">
                <a:latin typeface="Times New Roman" panose="02020603050405020304" pitchFamily="18" charset="0"/>
                <a:ea typeface="華康儷楷書" panose="03000509000000000000" pitchFamily="65" charset="-120"/>
                <a:cs typeface="Times New Roman" panose="02020603050405020304" pitchFamily="18" charset="0"/>
              </a:rPr>
              <a:t>將</a:t>
            </a:r>
            <a:r>
              <a:rPr lang="zh-TW" altLang="en-US" sz="1600" kern="100" spc="30"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第</a:t>
            </a:r>
            <a:r>
              <a:rPr lang="en-US" altLang="zh-TW" sz="1600" kern="100" spc="30"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1~5</a:t>
            </a:r>
            <a:r>
              <a:rPr lang="zh-TW" altLang="en-US" sz="1600" kern="100" spc="30"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學期</a:t>
            </a:r>
            <a:r>
              <a:rPr lang="zh-TW" altLang="en-US" sz="1600" kern="100" spc="30" dirty="0">
                <a:latin typeface="Times New Roman" panose="02020603050405020304" pitchFamily="18" charset="0"/>
                <a:ea typeface="華康儷楷書" panose="03000509000000000000" pitchFamily="65" charset="-120"/>
                <a:cs typeface="Times New Roman" panose="02020603050405020304" pitchFamily="18" charset="0"/>
              </a:rPr>
              <a:t>修課紀錄、</a:t>
            </a:r>
            <a:endParaRPr lang="en-US" altLang="zh-TW" sz="1600" kern="100" spc="30" dirty="0">
              <a:latin typeface="Times New Roman" panose="02020603050405020304" pitchFamily="18" charset="0"/>
              <a:ea typeface="華康儷楷書" panose="03000509000000000000" pitchFamily="65" charset="-120"/>
              <a:cs typeface="Times New Roman" panose="02020603050405020304" pitchFamily="18" charset="0"/>
            </a:endParaRPr>
          </a:p>
          <a:p>
            <a:pPr marL="182563" indent="-182563">
              <a:spcBef>
                <a:spcPts val="600"/>
              </a:spcBef>
            </a:pPr>
            <a:r>
              <a:rPr lang="en-US" altLang="zh-TW" sz="1600" kern="100" spc="3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   </a:t>
            </a:r>
            <a:r>
              <a:rPr lang="zh-TW" altLang="en-US" sz="1600" kern="100" spc="3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第</a:t>
            </a:r>
            <a:r>
              <a:rPr lang="en-US" altLang="zh-TW" sz="1600" kern="100" spc="3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5~6</a:t>
            </a:r>
            <a:r>
              <a:rPr lang="zh-TW" altLang="en-US" sz="1600" kern="100" spc="3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學期</a:t>
            </a:r>
            <a:r>
              <a:rPr lang="zh-TW" altLang="en-US" sz="1600" kern="100" spc="30" dirty="0">
                <a:latin typeface="Times New Roman" panose="02020603050405020304" pitchFamily="18" charset="0"/>
                <a:ea typeface="華康儷楷書" panose="03000509000000000000" pitchFamily="65" charset="-120"/>
                <a:cs typeface="Times New Roman" panose="02020603050405020304" pitchFamily="18" charset="0"/>
              </a:rPr>
              <a:t>的課程學習成果及多元表現傳予</a:t>
            </a:r>
            <a:r>
              <a:rPr lang="zh-TW" altLang="en-US" sz="1600" b="1" u="sng" kern="100" spc="30"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聯合會。</a:t>
            </a:r>
            <a:endParaRPr lang="zh-TW" altLang="en-US" sz="1600" b="1" spc="30"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endParaRPr>
          </a:p>
        </p:txBody>
      </p:sp>
      <p:sp>
        <p:nvSpPr>
          <p:cNvPr id="15" name="矩形 14"/>
          <p:cNvSpPr/>
          <p:nvPr/>
        </p:nvSpPr>
        <p:spPr>
          <a:xfrm>
            <a:off x="5693263" y="3131085"/>
            <a:ext cx="5476057" cy="1685077"/>
          </a:xfrm>
          <a:prstGeom prst="rect">
            <a:avLst/>
          </a:prstGeom>
          <a:solidFill>
            <a:schemeClr val="bg1">
              <a:lumMod val="95000"/>
            </a:schemeClr>
          </a:solidFill>
        </p:spPr>
        <p:txBody>
          <a:bodyPr wrap="square">
            <a:spAutoFit/>
          </a:bodyPr>
          <a:lstStyle/>
          <a:p>
            <a:pPr marL="182563" indent="-182563" algn="just">
              <a:spcBef>
                <a:spcPts val="600"/>
              </a:spcBef>
            </a:pPr>
            <a:r>
              <a:rPr lang="en-US" altLang="zh-TW" sz="1600" kern="100" spc="-100" dirty="0">
                <a:latin typeface="Times New Roman" panose="02020603050405020304" pitchFamily="18" charset="0"/>
                <a:ea typeface="華康儷楷書" panose="03000509000000000000" pitchFamily="65" charset="-120"/>
                <a:cs typeface="Times New Roman" panose="02020603050405020304" pitchFamily="18" charset="0"/>
              </a:rPr>
              <a:t>1.</a:t>
            </a:r>
            <a:r>
              <a:rPr lang="zh-TW" altLang="en-US" sz="1600" kern="100" dirty="0">
                <a:latin typeface="Times New Roman" panose="02020603050405020304" pitchFamily="18" charset="0"/>
                <a:ea typeface="華康儷楷書" panose="03000509000000000000" pitchFamily="65" charset="-120"/>
                <a:cs typeface="Times New Roman" panose="02020603050405020304" pitchFamily="18" charset="0"/>
              </a:rPr>
              <a:t>考生於上傳期間，如發現</a:t>
            </a:r>
            <a:r>
              <a:rPr lang="zh-TW" altLang="en-US" sz="1600" kern="1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第</a:t>
            </a:r>
            <a:r>
              <a:rPr lang="en-US" altLang="zh-TW" sz="1600" kern="1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5</a:t>
            </a:r>
            <a:r>
              <a:rPr lang="zh-TW" altLang="en-US" sz="1600" kern="1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學期修課紀錄</a:t>
            </a:r>
            <a:r>
              <a:rPr lang="zh-TW" altLang="en-US" sz="1600" kern="100" dirty="0">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1600" kern="1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第</a:t>
            </a:r>
            <a:r>
              <a:rPr lang="en-US" altLang="zh-TW" sz="1600" kern="1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5~6</a:t>
            </a:r>
            <a:r>
              <a:rPr lang="zh-TW" altLang="en-US" sz="1600" kern="1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學期之課程學習成果及多元表現</a:t>
            </a:r>
            <a:r>
              <a:rPr lang="zh-TW" altLang="en-US" sz="1600" kern="100" dirty="0">
                <a:latin typeface="Times New Roman" panose="02020603050405020304" pitchFamily="18" charset="0"/>
                <a:ea typeface="華康儷楷書" panose="03000509000000000000" pitchFamily="65" charset="-120"/>
                <a:cs typeface="Times New Roman" panose="02020603050405020304" pitchFamily="18" charset="0"/>
              </a:rPr>
              <a:t>等檔案內容有疑義者，除應儘速向就讀學校反映外，仍應於申請校系科</a:t>
            </a:r>
            <a:r>
              <a:rPr lang="en-US" altLang="zh-TW" sz="1600" kern="100" dirty="0">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1600" kern="100" dirty="0">
                <a:latin typeface="Times New Roman" panose="02020603050405020304" pitchFamily="18" charset="0"/>
                <a:ea typeface="華康儷楷書" panose="03000509000000000000" pitchFamily="65" charset="-120"/>
                <a:cs typeface="Times New Roman" panose="02020603050405020304" pitchFamily="18" charset="0"/>
              </a:rPr>
              <a:t>組</a:t>
            </a:r>
            <a:r>
              <a:rPr lang="en-US" altLang="zh-TW" sz="1600" kern="100" dirty="0">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1600" kern="100" dirty="0">
                <a:latin typeface="Times New Roman" panose="02020603050405020304" pitchFamily="18" charset="0"/>
                <a:ea typeface="華康儷楷書" panose="03000509000000000000" pitchFamily="65" charset="-120"/>
                <a:cs typeface="Times New Roman" panose="02020603050405020304" pitchFamily="18" charset="0"/>
              </a:rPr>
              <a:t>、學程所訂繳交截止前</a:t>
            </a:r>
            <a:r>
              <a:rPr lang="zh-TW" altLang="en-US" sz="1600" b="1" u="sng" kern="100" dirty="0">
                <a:latin typeface="Times New Roman" panose="02020603050405020304" pitchFamily="18" charset="0"/>
                <a:ea typeface="華康儷楷書" panose="03000509000000000000" pitchFamily="65" charset="-120"/>
                <a:cs typeface="Times New Roman" panose="02020603050405020304" pitchFamily="18" charset="0"/>
              </a:rPr>
              <a:t>完成</a:t>
            </a:r>
            <a:r>
              <a:rPr lang="zh-TW" altLang="en-US" sz="1600" kern="100" dirty="0">
                <a:latin typeface="Times New Roman" panose="02020603050405020304" pitchFamily="18" charset="0"/>
                <a:ea typeface="華康儷楷書" panose="03000509000000000000" pitchFamily="65" charset="-120"/>
                <a:cs typeface="Times New Roman" panose="02020603050405020304" pitchFamily="18" charset="0"/>
              </a:rPr>
              <a:t>學習歷程備審資料</a:t>
            </a:r>
            <a:r>
              <a:rPr lang="zh-TW" altLang="en-US" sz="1600" b="1" u="sng" kern="100" dirty="0">
                <a:latin typeface="Times New Roman" panose="02020603050405020304" pitchFamily="18" charset="0"/>
                <a:ea typeface="華康儷楷書" panose="03000509000000000000" pitchFamily="65" charset="-120"/>
                <a:cs typeface="Times New Roman" panose="02020603050405020304" pitchFamily="18" charset="0"/>
              </a:rPr>
              <a:t>上傳及確認</a:t>
            </a:r>
            <a:r>
              <a:rPr lang="zh-TW" altLang="en-US" sz="1600" kern="100" dirty="0">
                <a:latin typeface="Times New Roman" panose="02020603050405020304" pitchFamily="18" charset="0"/>
                <a:ea typeface="華康儷楷書" panose="03000509000000000000" pitchFamily="65" charset="-120"/>
                <a:cs typeface="Times New Roman" panose="02020603050405020304" pitchFamily="18" charset="0"/>
              </a:rPr>
              <a:t>作業。</a:t>
            </a:r>
            <a:endParaRPr lang="zh-TW" altLang="en-US" sz="1600" b="1" u="sng" kern="100"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endParaRPr>
          </a:p>
          <a:p>
            <a:pPr marL="182563" indent="-182563" algn="just">
              <a:spcBef>
                <a:spcPts val="600"/>
              </a:spcBef>
            </a:pPr>
            <a:r>
              <a:rPr lang="en-US" altLang="zh-TW" sz="1600" kern="100" dirty="0">
                <a:latin typeface="Times New Roman" panose="02020603050405020304" pitchFamily="18" charset="0"/>
                <a:ea typeface="華康儷楷書" panose="03000509000000000000" pitchFamily="65" charset="-120"/>
                <a:cs typeface="Times New Roman" panose="02020603050405020304" pitchFamily="18" charset="0"/>
              </a:rPr>
              <a:t>2.</a:t>
            </a:r>
            <a:r>
              <a:rPr lang="zh-TW" altLang="en-US" sz="1600" b="1" u="sng" kern="100"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就讀學校</a:t>
            </a:r>
            <a:r>
              <a:rPr lang="zh-TW" altLang="en-US" sz="1600" kern="100" dirty="0">
                <a:latin typeface="Times New Roman" panose="02020603050405020304" pitchFamily="18" charset="0"/>
                <a:ea typeface="華康儷楷書" panose="03000509000000000000" pitchFamily="65" charset="-120"/>
                <a:cs typeface="Times New Roman" panose="02020603050405020304" pitchFamily="18" charset="0"/>
              </a:rPr>
              <a:t>認有不可歸責於考生之事由，正式函文</a:t>
            </a:r>
            <a:r>
              <a:rPr lang="zh-TW" altLang="en-US" sz="1600" b="1" u="sng" kern="100"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聯合會</a:t>
            </a:r>
            <a:r>
              <a:rPr lang="zh-TW" altLang="en-US" sz="1600" kern="100" dirty="0">
                <a:latin typeface="Times New Roman" panose="02020603050405020304" pitchFamily="18" charset="0"/>
                <a:ea typeface="華康儷楷書" panose="03000509000000000000" pitchFamily="65" charset="-120"/>
                <a:cs typeface="Times New Roman" panose="02020603050405020304" pitchFamily="18" charset="0"/>
              </a:rPr>
              <a:t>及</a:t>
            </a:r>
            <a:r>
              <a:rPr lang="zh-TW" altLang="en-US" sz="1600" b="1" u="sng" kern="100"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報名校系科</a:t>
            </a:r>
            <a:r>
              <a:rPr lang="en-US" altLang="zh-TW" sz="1600" b="1" u="sng" kern="100"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1600" b="1" u="sng" kern="100"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組</a:t>
            </a:r>
            <a:r>
              <a:rPr lang="en-US" altLang="zh-TW" sz="1600" b="1" u="sng" kern="100"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1600" b="1" u="sng" kern="100"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學程，並副知所屬教育主管機關</a:t>
            </a:r>
            <a:r>
              <a:rPr lang="zh-TW" altLang="en-US" sz="1600" kern="100" dirty="0">
                <a:latin typeface="Times New Roman" panose="02020603050405020304" pitchFamily="18" charset="0"/>
                <a:ea typeface="華康儷楷書" panose="03000509000000000000" pitchFamily="65" charset="-120"/>
                <a:cs typeface="Times New Roman" panose="02020603050405020304" pitchFamily="18" charset="0"/>
              </a:rPr>
              <a:t>。</a:t>
            </a:r>
          </a:p>
        </p:txBody>
      </p:sp>
      <p:sp>
        <p:nvSpPr>
          <p:cNvPr id="16" name="矩形 15"/>
          <p:cNvSpPr/>
          <p:nvPr/>
        </p:nvSpPr>
        <p:spPr>
          <a:xfrm>
            <a:off x="5693263" y="5179617"/>
            <a:ext cx="5355972" cy="1400383"/>
          </a:xfrm>
          <a:prstGeom prst="rect">
            <a:avLst/>
          </a:prstGeom>
          <a:solidFill>
            <a:schemeClr val="bg1">
              <a:lumMod val="95000"/>
            </a:schemeClr>
          </a:solidFill>
        </p:spPr>
        <p:txBody>
          <a:bodyPr wrap="square">
            <a:spAutoFit/>
          </a:bodyPr>
          <a:lstStyle/>
          <a:p>
            <a:pPr marL="182563" indent="-182563" algn="just">
              <a:spcBef>
                <a:spcPts val="600"/>
              </a:spcBef>
            </a:pPr>
            <a:r>
              <a:rPr lang="en-US" altLang="zh-TW" sz="1600" kern="100" spc="-100" dirty="0">
                <a:latin typeface="Times New Roman" panose="02020603050405020304" pitchFamily="18" charset="0"/>
                <a:ea typeface="華康儷楷書" panose="03000509000000000000" pitchFamily="65" charset="-120"/>
                <a:cs typeface="Times New Roman" panose="02020603050405020304" pitchFamily="18" charset="0"/>
              </a:rPr>
              <a:t>1.</a:t>
            </a:r>
            <a:r>
              <a:rPr lang="zh-TW" altLang="en-US" sz="1600" kern="100" dirty="0">
                <a:latin typeface="Times New Roman" panose="02020603050405020304" pitchFamily="18" charset="0"/>
                <a:ea typeface="華康儷楷書" panose="03000509000000000000" pitchFamily="65" charset="-120"/>
                <a:cs typeface="Times New Roman" panose="02020603050405020304" pitchFamily="18" charset="0"/>
              </a:rPr>
              <a:t>考生對於</a:t>
            </a:r>
            <a:r>
              <a:rPr lang="zh-TW" altLang="en-US" sz="1600" kern="1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第</a:t>
            </a:r>
            <a:r>
              <a:rPr lang="en-US" altLang="zh-TW" sz="1600" kern="1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6</a:t>
            </a:r>
            <a:r>
              <a:rPr lang="zh-TW" altLang="en-US" sz="1600" kern="1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學期</a:t>
            </a:r>
            <a:r>
              <a:rPr lang="zh-TW" altLang="en-US" sz="1600" kern="100" dirty="0">
                <a:latin typeface="Times New Roman" panose="02020603050405020304" pitchFamily="18" charset="0"/>
                <a:ea typeface="華康儷楷書" panose="03000509000000000000" pitchFamily="65" charset="-120"/>
                <a:cs typeface="Times New Roman" panose="02020603050405020304" pitchFamily="18" charset="0"/>
              </a:rPr>
              <a:t>修課紀錄</a:t>
            </a:r>
            <a:r>
              <a:rPr lang="en-US" altLang="zh-TW" sz="1600" kern="100" dirty="0">
                <a:latin typeface="Times New Roman" panose="02020603050405020304" pitchFamily="18" charset="0"/>
                <a:ea typeface="華康儷楷書" panose="03000509000000000000" pitchFamily="65" charset="-120"/>
                <a:cs typeface="Times New Roman" panose="02020603050405020304" pitchFamily="18" charset="0"/>
              </a:rPr>
              <a:t>PDF</a:t>
            </a:r>
            <a:r>
              <a:rPr lang="zh-TW" altLang="en-US" sz="1600" kern="100" dirty="0">
                <a:latin typeface="Times New Roman" panose="02020603050405020304" pitchFamily="18" charset="0"/>
                <a:ea typeface="華康儷楷書" panose="03000509000000000000" pitchFamily="65" charset="-120"/>
                <a:cs typeface="Times New Roman" panose="02020603050405020304" pitchFamily="18" charset="0"/>
              </a:rPr>
              <a:t>檔若有疑義時，須於</a:t>
            </a:r>
            <a:r>
              <a:rPr lang="en-US" altLang="zh-TW" sz="1600" u="sng" kern="100"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115.5.14~18</a:t>
            </a:r>
            <a:r>
              <a:rPr lang="zh-TW" altLang="en-US" sz="1600" kern="100" dirty="0">
                <a:latin typeface="Times New Roman" panose="02020603050405020304" pitchFamily="18" charset="0"/>
                <a:ea typeface="華康儷楷書" panose="03000509000000000000" pitchFamily="65" charset="-120"/>
                <a:cs typeface="Times New Roman" panose="02020603050405020304" pitchFamily="18" charset="0"/>
              </a:rPr>
              <a:t>向</a:t>
            </a:r>
            <a:r>
              <a:rPr lang="zh-TW" altLang="en-US" sz="1600" b="1" u="sng" kern="100"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就讀學校</a:t>
            </a:r>
            <a:r>
              <a:rPr lang="zh-TW" altLang="en-US" sz="1600" kern="100" dirty="0">
                <a:latin typeface="Times New Roman" panose="02020603050405020304" pitchFamily="18" charset="0"/>
                <a:ea typeface="華康儷楷書" panose="03000509000000000000" pitchFamily="65" charset="-120"/>
                <a:cs typeface="Times New Roman" panose="02020603050405020304" pitchFamily="18" charset="0"/>
              </a:rPr>
              <a:t>提出異議。</a:t>
            </a:r>
            <a:endParaRPr lang="en-US" altLang="zh-TW" sz="1600" kern="100" dirty="0">
              <a:latin typeface="Times New Roman" panose="02020603050405020304" pitchFamily="18" charset="0"/>
              <a:ea typeface="華康儷楷書" panose="03000509000000000000" pitchFamily="65" charset="-120"/>
              <a:cs typeface="Times New Roman" panose="02020603050405020304" pitchFamily="18" charset="0"/>
            </a:endParaRPr>
          </a:p>
          <a:p>
            <a:pPr marL="182563" indent="-182563" algn="just">
              <a:spcBef>
                <a:spcPts val="600"/>
              </a:spcBef>
            </a:pPr>
            <a:r>
              <a:rPr lang="en-US" altLang="zh-TW" sz="1600" kern="100" spc="-100" dirty="0">
                <a:latin typeface="Times New Roman" panose="02020603050405020304" pitchFamily="18" charset="0"/>
                <a:ea typeface="華康儷楷書" panose="03000509000000000000" pitchFamily="65" charset="-120"/>
                <a:cs typeface="Times New Roman" panose="02020603050405020304" pitchFamily="18" charset="0"/>
              </a:rPr>
              <a:t>2.</a:t>
            </a:r>
            <a:r>
              <a:rPr lang="zh-TW" altLang="en-US" sz="1600" kern="100" dirty="0">
                <a:latin typeface="Times New Roman" panose="02020603050405020304" pitchFamily="18" charset="0"/>
                <a:ea typeface="華康儷楷書" panose="03000509000000000000" pitchFamily="65" charset="-120"/>
                <a:cs typeface="Times New Roman" panose="02020603050405020304" pitchFamily="18" charset="0"/>
              </a:rPr>
              <a:t>就讀學校接獲所屬學生反映後，應於</a:t>
            </a:r>
            <a:r>
              <a:rPr lang="en-US" altLang="zh-TW" sz="1600" b="1" u="sng" kern="1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115</a:t>
            </a:r>
            <a:r>
              <a:rPr lang="zh-TW" altLang="en-US" sz="1600" b="1" u="sng" kern="1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年</a:t>
            </a:r>
            <a:r>
              <a:rPr lang="en-US" altLang="zh-TW" sz="1600" b="1" u="sng" kern="1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5</a:t>
            </a:r>
            <a:r>
              <a:rPr lang="zh-TW" altLang="en-US" sz="1600" b="1" u="sng" kern="1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月</a:t>
            </a:r>
            <a:r>
              <a:rPr lang="en-US" altLang="zh-TW" sz="1600" b="1" u="sng" kern="1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19</a:t>
            </a:r>
            <a:r>
              <a:rPr lang="zh-TW" altLang="en-US" sz="1600" b="1" u="sng" kern="1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日</a:t>
            </a:r>
            <a:r>
              <a:rPr lang="en-US" altLang="zh-TW" sz="1600" b="1" u="sng" kern="100" spc="-1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17</a:t>
            </a:r>
            <a:r>
              <a:rPr lang="zh-TW" altLang="en-US" sz="1600" b="1" u="sng" kern="100" spc="-1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a:t>
            </a:r>
            <a:r>
              <a:rPr lang="en-US" altLang="zh-TW" sz="1600" b="1" u="sng" kern="100" spc="-1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00</a:t>
            </a:r>
            <a:r>
              <a:rPr lang="zh-TW" altLang="en-US" sz="1600" kern="100" dirty="0">
                <a:latin typeface="Times New Roman" panose="02020603050405020304" pitchFamily="18" charset="0"/>
                <a:ea typeface="華康儷楷書" panose="03000509000000000000" pitchFamily="65" charset="-120"/>
                <a:cs typeface="Times New Roman" panose="02020603050405020304" pitchFamily="18" charset="0"/>
              </a:rPr>
              <a:t>前，透過集體報名系統修正並重新上傳有疑義考生之修課紀錄</a:t>
            </a:r>
            <a:r>
              <a:rPr lang="en-US" altLang="zh-TW" sz="1600" kern="100" dirty="0">
                <a:latin typeface="Times New Roman" panose="02020603050405020304" pitchFamily="18" charset="0"/>
                <a:ea typeface="華康儷楷書" panose="03000509000000000000" pitchFamily="65" charset="-120"/>
                <a:cs typeface="Times New Roman" panose="02020603050405020304" pitchFamily="18" charset="0"/>
              </a:rPr>
              <a:t>(PDF</a:t>
            </a:r>
            <a:r>
              <a:rPr lang="zh-TW" altLang="en-US" sz="1600" kern="100" dirty="0">
                <a:latin typeface="Times New Roman" panose="02020603050405020304" pitchFamily="18" charset="0"/>
                <a:ea typeface="華康儷楷書" panose="03000509000000000000" pitchFamily="65" charset="-120"/>
                <a:cs typeface="Times New Roman" panose="02020603050405020304" pitchFamily="18" charset="0"/>
              </a:rPr>
              <a:t>檔</a:t>
            </a:r>
            <a:r>
              <a:rPr lang="en-US" altLang="zh-TW" sz="1600" kern="100" dirty="0">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1600" kern="100" dirty="0">
                <a:latin typeface="Times New Roman" panose="02020603050405020304" pitchFamily="18" charset="0"/>
                <a:ea typeface="華康儷楷書" panose="03000509000000000000" pitchFamily="65" charset="-120"/>
                <a:cs typeface="Times New Roman" panose="02020603050405020304" pitchFamily="18" charset="0"/>
              </a:rPr>
              <a:t>。</a:t>
            </a:r>
            <a:endParaRPr lang="en-US" altLang="zh-TW" sz="1600" kern="100" dirty="0">
              <a:latin typeface="Times New Roman" panose="02020603050405020304" pitchFamily="18" charset="0"/>
              <a:ea typeface="華康儷楷書" panose="03000509000000000000" pitchFamily="65" charset="-120"/>
              <a:cs typeface="Times New Roman" panose="02020603050405020304" pitchFamily="18" charset="0"/>
            </a:endParaRPr>
          </a:p>
        </p:txBody>
      </p:sp>
      <p:sp>
        <p:nvSpPr>
          <p:cNvPr id="25" name="向右箭號 24"/>
          <p:cNvSpPr/>
          <p:nvPr/>
        </p:nvSpPr>
        <p:spPr>
          <a:xfrm>
            <a:off x="5338879" y="3752315"/>
            <a:ext cx="304800" cy="365760"/>
          </a:xfrm>
          <a:prstGeom prst="rightArrow">
            <a:avLst/>
          </a:prstGeom>
          <a:solidFill>
            <a:schemeClr val="accent2">
              <a:lumMod val="20000"/>
              <a:lumOff val="80000"/>
            </a:schemeClr>
          </a:solidFill>
          <a:ln w="19050">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latin typeface="Book Antiqua" panose="02040602050305030304" pitchFamily="18" charset="0"/>
              <a:ea typeface="華康儷楷書" panose="03000509000000000000" pitchFamily="65" charset="-120"/>
            </a:endParaRPr>
          </a:p>
        </p:txBody>
      </p:sp>
      <p:sp>
        <p:nvSpPr>
          <p:cNvPr id="26" name="向右箭號 25"/>
          <p:cNvSpPr/>
          <p:nvPr/>
        </p:nvSpPr>
        <p:spPr>
          <a:xfrm>
            <a:off x="5341638" y="5557157"/>
            <a:ext cx="304800" cy="365760"/>
          </a:xfrm>
          <a:prstGeom prst="rightArrow">
            <a:avLst/>
          </a:prstGeom>
          <a:solidFill>
            <a:schemeClr val="accent2">
              <a:lumMod val="20000"/>
              <a:lumOff val="80000"/>
            </a:schemeClr>
          </a:solidFill>
          <a:ln w="19050">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latin typeface="Book Antiqua" panose="02040602050305030304" pitchFamily="18" charset="0"/>
              <a:ea typeface="華康儷楷書" panose="03000509000000000000" pitchFamily="65" charset="-120"/>
            </a:endParaRPr>
          </a:p>
        </p:txBody>
      </p:sp>
      <p:sp>
        <p:nvSpPr>
          <p:cNvPr id="18" name="矩形 17"/>
          <p:cNvSpPr/>
          <p:nvPr/>
        </p:nvSpPr>
        <p:spPr>
          <a:xfrm>
            <a:off x="1240842" y="862642"/>
            <a:ext cx="9928475" cy="5805577"/>
          </a:xfrm>
          <a:prstGeom prst="rect">
            <a:avLst/>
          </a:prstGeom>
          <a:no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0" name="矩形 19"/>
          <p:cNvSpPr/>
          <p:nvPr/>
        </p:nvSpPr>
        <p:spPr>
          <a:xfrm>
            <a:off x="5693261" y="937075"/>
            <a:ext cx="5092927" cy="338554"/>
          </a:xfrm>
          <a:prstGeom prst="rect">
            <a:avLst/>
          </a:prstGeom>
        </p:spPr>
        <p:txBody>
          <a:bodyPr wrap="square">
            <a:spAutoFit/>
          </a:bodyPr>
          <a:lstStyle/>
          <a:p>
            <a:pPr algn="dist"/>
            <a:r>
              <a:rPr lang="zh-TW" altLang="en-US" sz="1600" spc="-150" dirty="0">
                <a:latin typeface="Times New Roman" panose="02020603050405020304" pitchFamily="18" charset="0"/>
                <a:ea typeface="華康儷楷書" panose="03000509000000000000" pitchFamily="65" charset="-120"/>
                <a:cs typeface="Times New Roman" panose="02020603050405020304" pitchFamily="18" charset="0"/>
              </a:rPr>
              <a:t>查看系統開放時間：</a:t>
            </a:r>
            <a:r>
              <a:rPr lang="en-US" altLang="zh-TW" sz="1600" spc="-15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115.4.10</a:t>
            </a:r>
            <a:r>
              <a:rPr lang="zh-TW" altLang="en-US" sz="1600" spc="-15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 </a:t>
            </a:r>
            <a:r>
              <a:rPr lang="en-US" altLang="zh-TW" sz="1600" spc="-150" dirty="0">
                <a:latin typeface="Times New Roman" panose="02020603050405020304" pitchFamily="18" charset="0"/>
                <a:ea typeface="華康儷楷書" panose="03000509000000000000" pitchFamily="65" charset="-120"/>
                <a:cs typeface="Times New Roman" panose="02020603050405020304" pitchFamily="18" charset="0"/>
              </a:rPr>
              <a:t>10:00</a:t>
            </a:r>
            <a:r>
              <a:rPr lang="zh-TW" altLang="en-US" sz="1600" spc="-15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 </a:t>
            </a:r>
            <a:r>
              <a:rPr lang="en-US" altLang="zh-TW" sz="1600" spc="-15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~115.4.15</a:t>
            </a:r>
            <a:r>
              <a:rPr lang="zh-TW" altLang="en-US" sz="1600" spc="-15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 </a:t>
            </a:r>
            <a:r>
              <a:rPr lang="en-US" altLang="zh-TW" sz="1600" spc="-150" dirty="0">
                <a:latin typeface="Times New Roman" panose="02020603050405020304" pitchFamily="18" charset="0"/>
                <a:ea typeface="華康儷楷書" panose="03000509000000000000" pitchFamily="65" charset="-120"/>
                <a:cs typeface="Times New Roman" panose="02020603050405020304" pitchFamily="18" charset="0"/>
              </a:rPr>
              <a:t>21:00</a:t>
            </a:r>
            <a:r>
              <a:rPr lang="zh-TW" altLang="en-US" sz="1600" spc="-15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 </a:t>
            </a:r>
            <a:endParaRPr lang="zh-TW" altLang="en-US" sz="1200" spc="-15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endParaRPr>
          </a:p>
        </p:txBody>
      </p:sp>
      <p:sp>
        <p:nvSpPr>
          <p:cNvPr id="21" name="矩形 20"/>
          <p:cNvSpPr/>
          <p:nvPr/>
        </p:nvSpPr>
        <p:spPr>
          <a:xfrm>
            <a:off x="5693260" y="2792135"/>
            <a:ext cx="5476057" cy="338554"/>
          </a:xfrm>
          <a:prstGeom prst="rect">
            <a:avLst/>
          </a:prstGeom>
        </p:spPr>
        <p:txBody>
          <a:bodyPr wrap="square">
            <a:spAutoFit/>
          </a:bodyPr>
          <a:lstStyle/>
          <a:p>
            <a:pPr algn="dist"/>
            <a:r>
              <a:rPr lang="zh-TW" altLang="en-US" sz="1600" spc="-150" dirty="0">
                <a:latin typeface="Times New Roman" panose="02020603050405020304" pitchFamily="18" charset="0"/>
                <a:ea typeface="華康儷楷書" panose="03000509000000000000" pitchFamily="65" charset="-120"/>
                <a:cs typeface="Times New Roman" panose="02020603050405020304" pitchFamily="18" charset="0"/>
              </a:rPr>
              <a:t>正式版系統開放時間：</a:t>
            </a:r>
            <a:r>
              <a:rPr lang="en-US" altLang="zh-TW" sz="1600" spc="-15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115.6.5</a:t>
            </a:r>
            <a:r>
              <a:rPr lang="zh-TW" altLang="en-US" sz="1600" spc="-150" dirty="0">
                <a:latin typeface="Times New Roman" panose="02020603050405020304" pitchFamily="18" charset="0"/>
                <a:ea typeface="華康儷楷書" panose="03000509000000000000" pitchFamily="65" charset="-120"/>
                <a:cs typeface="Times New Roman" panose="02020603050405020304" pitchFamily="18" charset="0"/>
              </a:rPr>
              <a:t> </a:t>
            </a:r>
            <a:r>
              <a:rPr lang="en-US" altLang="zh-TW" sz="1600" spc="-150" dirty="0">
                <a:latin typeface="Times New Roman" panose="02020603050405020304" pitchFamily="18" charset="0"/>
                <a:ea typeface="華康儷楷書" panose="03000509000000000000" pitchFamily="65" charset="-120"/>
                <a:cs typeface="Times New Roman" panose="02020603050405020304" pitchFamily="18" charset="0"/>
              </a:rPr>
              <a:t>10:00</a:t>
            </a:r>
            <a:r>
              <a:rPr lang="zh-TW" altLang="en-US" sz="1600" spc="-150" dirty="0">
                <a:latin typeface="Times New Roman" panose="02020603050405020304" pitchFamily="18" charset="0"/>
                <a:ea typeface="華康儷楷書" panose="03000509000000000000" pitchFamily="65" charset="-120"/>
                <a:cs typeface="Times New Roman" panose="02020603050405020304" pitchFamily="18" charset="0"/>
              </a:rPr>
              <a:t> </a:t>
            </a:r>
            <a:r>
              <a:rPr lang="en-US" altLang="zh-TW" sz="1600" spc="-150" dirty="0">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1600" spc="-150" dirty="0">
                <a:latin typeface="Times New Roman" panose="02020603050405020304" pitchFamily="18" charset="0"/>
                <a:ea typeface="華康儷楷書" panose="03000509000000000000" pitchFamily="65" charset="-120"/>
                <a:cs typeface="Times New Roman" panose="02020603050405020304" pitchFamily="18" charset="0"/>
              </a:rPr>
              <a:t>各校所訂截止日</a:t>
            </a:r>
            <a:r>
              <a:rPr lang="en-US" altLang="zh-TW" sz="1600" spc="-150" dirty="0">
                <a:latin typeface="Times New Roman" panose="02020603050405020304" pitchFamily="18" charset="0"/>
                <a:ea typeface="華康儷楷書" panose="03000509000000000000" pitchFamily="65" charset="-120"/>
                <a:cs typeface="Times New Roman" panose="02020603050405020304" pitchFamily="18" charset="0"/>
              </a:rPr>
              <a:t>21:00</a:t>
            </a:r>
            <a:r>
              <a:rPr lang="zh-TW" altLang="en-US" sz="1600" spc="-150" dirty="0">
                <a:latin typeface="Times New Roman" panose="02020603050405020304" pitchFamily="18" charset="0"/>
                <a:ea typeface="華康儷楷書" panose="03000509000000000000" pitchFamily="65" charset="-120"/>
                <a:cs typeface="Times New Roman" panose="02020603050405020304" pitchFamily="18" charset="0"/>
              </a:rPr>
              <a:t> </a:t>
            </a:r>
            <a:endParaRPr lang="zh-TW" altLang="en-US" sz="1200" spc="-150" dirty="0">
              <a:latin typeface="Times New Roman" panose="02020603050405020304" pitchFamily="18" charset="0"/>
              <a:ea typeface="華康儷楷書" panose="03000509000000000000" pitchFamily="65" charset="-120"/>
              <a:cs typeface="Times New Roman" panose="02020603050405020304" pitchFamily="18" charset="0"/>
            </a:endParaRPr>
          </a:p>
        </p:txBody>
      </p:sp>
      <p:cxnSp>
        <p:nvCxnSpPr>
          <p:cNvPr id="5" name="直線接點 4"/>
          <p:cNvCxnSpPr/>
          <p:nvPr/>
        </p:nvCxnSpPr>
        <p:spPr>
          <a:xfrm>
            <a:off x="1240841" y="4838072"/>
            <a:ext cx="9808394" cy="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sp>
        <p:nvSpPr>
          <p:cNvPr id="22" name="矩形 21"/>
          <p:cNvSpPr/>
          <p:nvPr/>
        </p:nvSpPr>
        <p:spPr>
          <a:xfrm>
            <a:off x="5693261" y="4832607"/>
            <a:ext cx="5355974" cy="338554"/>
          </a:xfrm>
          <a:prstGeom prst="rect">
            <a:avLst/>
          </a:prstGeom>
        </p:spPr>
        <p:txBody>
          <a:bodyPr wrap="square">
            <a:spAutoFit/>
          </a:bodyPr>
          <a:lstStyle/>
          <a:p>
            <a:pPr algn="dist"/>
            <a:r>
              <a:rPr lang="zh-TW" altLang="en-US" sz="1600" spc="-150" dirty="0">
                <a:latin typeface="Times New Roman" panose="02020603050405020304" pitchFamily="18" charset="0"/>
                <a:ea typeface="華康儷楷書" panose="03000509000000000000" pitchFamily="65" charset="-120"/>
                <a:cs typeface="Times New Roman" panose="02020603050405020304" pitchFamily="18" charset="0"/>
              </a:rPr>
              <a:t>第六學期修課紀錄系統開放時間：</a:t>
            </a:r>
            <a:r>
              <a:rPr lang="en-US" altLang="zh-TW" sz="1600" spc="-15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115.5.14</a:t>
            </a:r>
            <a:r>
              <a:rPr lang="zh-TW" altLang="en-US" sz="1600" spc="-150" dirty="0">
                <a:latin typeface="Times New Roman" panose="02020603050405020304" pitchFamily="18" charset="0"/>
                <a:ea typeface="華康儷楷書" panose="03000509000000000000" pitchFamily="65" charset="-120"/>
                <a:cs typeface="Times New Roman" panose="02020603050405020304" pitchFamily="18" charset="0"/>
              </a:rPr>
              <a:t> </a:t>
            </a:r>
            <a:r>
              <a:rPr lang="en-US" altLang="zh-TW" sz="1600" spc="-150" dirty="0">
                <a:latin typeface="Times New Roman" panose="02020603050405020304" pitchFamily="18" charset="0"/>
                <a:ea typeface="華康儷楷書" panose="03000509000000000000" pitchFamily="65" charset="-120"/>
                <a:cs typeface="Times New Roman" panose="02020603050405020304" pitchFamily="18" charset="0"/>
              </a:rPr>
              <a:t>10:00 ~</a:t>
            </a:r>
            <a:r>
              <a:rPr lang="en-US" altLang="zh-TW" sz="1600" spc="-15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115.5.18</a:t>
            </a:r>
            <a:r>
              <a:rPr lang="zh-TW" altLang="en-US" sz="1600" spc="-150" dirty="0">
                <a:latin typeface="Times New Roman" panose="02020603050405020304" pitchFamily="18" charset="0"/>
                <a:ea typeface="華康儷楷書" panose="03000509000000000000" pitchFamily="65" charset="-120"/>
                <a:cs typeface="Times New Roman" panose="02020603050405020304" pitchFamily="18" charset="0"/>
              </a:rPr>
              <a:t> </a:t>
            </a:r>
            <a:r>
              <a:rPr lang="en-US" altLang="zh-TW" sz="1600" spc="-150" dirty="0">
                <a:latin typeface="Times New Roman" panose="02020603050405020304" pitchFamily="18" charset="0"/>
                <a:ea typeface="華康儷楷書" panose="03000509000000000000" pitchFamily="65" charset="-120"/>
                <a:cs typeface="Times New Roman" panose="02020603050405020304" pitchFamily="18" charset="0"/>
              </a:rPr>
              <a:t>17:00</a:t>
            </a:r>
            <a:r>
              <a:rPr lang="zh-TW" altLang="en-US" sz="1600" spc="-150" dirty="0">
                <a:latin typeface="Times New Roman" panose="02020603050405020304" pitchFamily="18" charset="0"/>
                <a:ea typeface="華康儷楷書" panose="03000509000000000000" pitchFamily="65" charset="-120"/>
                <a:cs typeface="Times New Roman" panose="02020603050405020304" pitchFamily="18" charset="0"/>
              </a:rPr>
              <a:t> </a:t>
            </a:r>
            <a:endParaRPr lang="zh-TW" altLang="en-US" sz="1200" spc="-150" dirty="0">
              <a:latin typeface="Times New Roman" panose="02020603050405020304" pitchFamily="18" charset="0"/>
              <a:ea typeface="華康儷楷書" panose="03000509000000000000" pitchFamily="65" charset="-120"/>
              <a:cs typeface="Times New Roman" panose="02020603050405020304" pitchFamily="18" charset="0"/>
            </a:endParaRPr>
          </a:p>
        </p:txBody>
      </p:sp>
      <p:sp>
        <p:nvSpPr>
          <p:cNvPr id="24" name="流程圖: 結束點 23">
            <a:extLst>
              <a:ext uri="{FF2B5EF4-FFF2-40B4-BE49-F238E27FC236}">
                <a16:creationId xmlns:a16="http://schemas.microsoft.com/office/drawing/2014/main" id="{88EA1522-BE1D-4B3D-A6B7-D048582F8A30}"/>
              </a:ext>
            </a:extLst>
          </p:cNvPr>
          <p:cNvSpPr/>
          <p:nvPr/>
        </p:nvSpPr>
        <p:spPr>
          <a:xfrm>
            <a:off x="2868754" y="136858"/>
            <a:ext cx="1661884" cy="513824"/>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7" name="標題 1"/>
          <p:cNvSpPr txBox="1">
            <a:spLocks/>
          </p:cNvSpPr>
          <p:nvPr/>
        </p:nvSpPr>
        <p:spPr>
          <a:xfrm>
            <a:off x="33395" y="176838"/>
            <a:ext cx="12158605" cy="433865"/>
          </a:xfrm>
          <a:prstGeom prst="rect">
            <a:avLst/>
          </a:prstGeom>
          <a:no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57200" indent="-457200" algn="ctr">
              <a:buFont typeface="Wingdings" panose="05000000000000000000" pitchFamily="2" charset="2"/>
              <a:buChar char="u"/>
            </a:pPr>
            <a:r>
              <a:rPr lang="zh-TW" altLang="en-US" sz="2800" b="1" spc="-100" dirty="0">
                <a:latin typeface="標楷體" panose="03000509000000000000" pitchFamily="65" charset="-120"/>
                <a:ea typeface="標楷體" panose="03000509000000000000" pitchFamily="65" charset="-120"/>
              </a:rPr>
              <a:t>在校</a:t>
            </a:r>
            <a:r>
              <a:rPr lang="zh-TW" altLang="en-US" sz="2800" b="1" spc="-100" dirty="0">
                <a:solidFill>
                  <a:srgbClr val="0000FF"/>
                </a:solidFill>
                <a:latin typeface="標楷體" panose="03000509000000000000" pitchFamily="65" charset="-120"/>
                <a:ea typeface="標楷體" panose="03000509000000000000" pitchFamily="65" charset="-120"/>
              </a:rPr>
              <a:t>修課紀錄</a:t>
            </a:r>
            <a:r>
              <a:rPr lang="zh-TW" altLang="en-US" sz="2800" b="1" spc="-100" dirty="0">
                <a:latin typeface="標楷體" panose="03000509000000000000" pitchFamily="65" charset="-120"/>
                <a:ea typeface="標楷體" panose="03000509000000000000" pitchFamily="65" charset="-120"/>
              </a:rPr>
              <a:t>成績疑義處理程序及注意事項</a:t>
            </a:r>
            <a:r>
              <a:rPr lang="en-US" altLang="zh-TW" sz="2800" b="1" spc="-100" dirty="0">
                <a:latin typeface="標楷體" panose="03000509000000000000" pitchFamily="65" charset="-120"/>
                <a:ea typeface="標楷體" panose="03000509000000000000" pitchFamily="65" charset="-120"/>
              </a:rPr>
              <a:t>~</a:t>
            </a:r>
            <a:r>
              <a:rPr lang="zh-TW" altLang="en-US" sz="2800" b="1" u="sng" spc="-100" dirty="0">
                <a:solidFill>
                  <a:srgbClr val="FF0000"/>
                </a:solidFill>
                <a:latin typeface="標楷體" panose="03000509000000000000" pitchFamily="65" charset="-120"/>
                <a:ea typeface="標楷體" panose="03000509000000000000" pitchFamily="65" charset="-120"/>
              </a:rPr>
              <a:t>甄選入學</a:t>
            </a:r>
          </a:p>
        </p:txBody>
      </p:sp>
    </p:spTree>
    <p:extLst>
      <p:ext uri="{BB962C8B-B14F-4D97-AF65-F5344CB8AC3E}">
        <p14:creationId xmlns:p14="http://schemas.microsoft.com/office/powerpoint/2010/main" val="23626955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標題 1"/>
          <p:cNvSpPr>
            <a:spLocks noGrp="1"/>
          </p:cNvSpPr>
          <p:nvPr>
            <p:ph type="title"/>
          </p:nvPr>
        </p:nvSpPr>
        <p:spPr>
          <a:xfrm>
            <a:off x="0" y="153022"/>
            <a:ext cx="12192000" cy="504203"/>
          </a:xfrm>
        </p:spPr>
        <p:txBody>
          <a:bodyPr>
            <a:normAutofit/>
          </a:bodyPr>
          <a:lstStyle/>
          <a:p>
            <a:pPr algn="ctr" eaLnBrk="1" hangingPunct="1"/>
            <a:r>
              <a:rPr lang="en-US" altLang="zh-TW" sz="2800" b="1" spc="-75" dirty="0">
                <a:solidFill>
                  <a:prstClr val="black"/>
                </a:solidFill>
                <a:latin typeface="Book Antiqua" panose="02040602050305030304" pitchFamily="18" charset="0"/>
                <a:ea typeface="華康儷楷書" panose="03000509000000000000" pitchFamily="65" charset="-120"/>
              </a:rPr>
              <a:t>115</a:t>
            </a:r>
            <a:r>
              <a:rPr lang="zh-TW" altLang="en-US" sz="2800" b="1" spc="-75" dirty="0">
                <a:solidFill>
                  <a:prstClr val="black"/>
                </a:solidFill>
                <a:latin typeface="Book Antiqua" panose="02040602050305030304" pitchFamily="18" charset="0"/>
                <a:ea typeface="華康儷楷書" panose="03000509000000000000" pitchFamily="65" charset="-120"/>
              </a:rPr>
              <a:t>學年度重大變革事項</a:t>
            </a:r>
          </a:p>
        </p:txBody>
      </p:sp>
      <p:sp>
        <p:nvSpPr>
          <p:cNvPr id="27650" name="內容版面配置區 2"/>
          <p:cNvSpPr>
            <a:spLocks noGrp="1"/>
          </p:cNvSpPr>
          <p:nvPr>
            <p:ph idx="1"/>
          </p:nvPr>
        </p:nvSpPr>
        <p:spPr>
          <a:xfrm>
            <a:off x="886833" y="1320800"/>
            <a:ext cx="10558829" cy="4605868"/>
          </a:xfrm>
          <a:solidFill>
            <a:srgbClr val="FFFFE5"/>
          </a:solidFill>
          <a:ln>
            <a:noFill/>
          </a:ln>
        </p:spPr>
        <p:txBody>
          <a:bodyPr>
            <a:noAutofit/>
          </a:bodyPr>
          <a:lstStyle/>
          <a:p>
            <a:pPr marL="180000" indent="-457200" algn="just">
              <a:lnSpc>
                <a:spcPct val="120000"/>
              </a:lnSpc>
              <a:spcBef>
                <a:spcPts val="300"/>
              </a:spcBef>
              <a:spcAft>
                <a:spcPts val="300"/>
              </a:spcAft>
              <a:buNone/>
              <a:tabLst>
                <a:tab pos="168910" algn="l"/>
              </a:tabLst>
            </a:pPr>
            <a:r>
              <a:rPr lang="en-US" altLang="zh-TW" kern="100" spc="-30" dirty="0">
                <a:latin typeface="Times New Roman" panose="02020603050405020304" pitchFamily="18" charset="0"/>
                <a:ea typeface="標楷體" panose="03000509000000000000" pitchFamily="65" charset="-120"/>
                <a:cs typeface="Times New Roman" panose="02020603050405020304" pitchFamily="18" charset="0"/>
              </a:rPr>
              <a:t>1</a:t>
            </a:r>
            <a:r>
              <a:rPr lang="en-US" altLang="zh-TW" kern="100" spc="-30" dirty="0">
                <a:solidFill>
                  <a:srgbClr val="0000FF"/>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kern="100" spc="-30" dirty="0">
                <a:latin typeface="Times New Roman" panose="02020603050405020304" pitchFamily="18" charset="0"/>
                <a:ea typeface="標楷體" panose="03000509000000000000" pitchFamily="65" charset="-120"/>
                <a:cs typeface="Times New Roman" panose="02020603050405020304" pitchFamily="18" charset="0"/>
              </a:rPr>
              <a:t>依招策會</a:t>
            </a:r>
            <a:r>
              <a:rPr lang="en-US" altLang="zh-TW" kern="100" spc="-30" dirty="0">
                <a:latin typeface="Times New Roman" panose="02020603050405020304" pitchFamily="18" charset="0"/>
                <a:ea typeface="標楷體" panose="03000509000000000000" pitchFamily="65" charset="-120"/>
                <a:cs typeface="Times New Roman" panose="02020603050405020304" pitchFamily="18" charset="0"/>
              </a:rPr>
              <a:t>113</a:t>
            </a:r>
            <a:r>
              <a:rPr lang="zh-TW" altLang="en-US" kern="100" spc="-30" dirty="0">
                <a:latin typeface="Times New Roman" panose="02020603050405020304" pitchFamily="18" charset="0"/>
                <a:ea typeface="標楷體" panose="03000509000000000000" pitchFamily="65" charset="-120"/>
                <a:cs typeface="Times New Roman" panose="02020603050405020304" pitchFamily="18" charset="0"/>
              </a:rPr>
              <a:t>年</a:t>
            </a:r>
            <a:r>
              <a:rPr lang="en-US" altLang="zh-TW" kern="100" spc="-30" dirty="0">
                <a:latin typeface="Times New Roman" panose="02020603050405020304" pitchFamily="18" charset="0"/>
                <a:ea typeface="標楷體" panose="03000509000000000000" pitchFamily="65" charset="-120"/>
                <a:cs typeface="Times New Roman" panose="02020603050405020304" pitchFamily="18" charset="0"/>
              </a:rPr>
              <a:t>9</a:t>
            </a:r>
            <a:r>
              <a:rPr lang="zh-TW" altLang="en-US" kern="100" spc="-30" dirty="0">
                <a:latin typeface="Times New Roman" panose="02020603050405020304" pitchFamily="18" charset="0"/>
                <a:ea typeface="標楷體" panose="03000509000000000000" pitchFamily="65" charset="-120"/>
                <a:cs typeface="Times New Roman" panose="02020603050405020304" pitchFamily="18" charset="0"/>
              </a:rPr>
              <a:t>月</a:t>
            </a:r>
            <a:r>
              <a:rPr lang="en-US" altLang="zh-TW" kern="100" spc="-30" dirty="0">
                <a:latin typeface="Times New Roman" panose="02020603050405020304" pitchFamily="18" charset="0"/>
                <a:ea typeface="標楷體" panose="03000509000000000000" pitchFamily="65" charset="-120"/>
                <a:cs typeface="Times New Roman" panose="02020603050405020304" pitchFamily="18" charset="0"/>
              </a:rPr>
              <a:t>30</a:t>
            </a:r>
            <a:r>
              <a:rPr lang="zh-TW" altLang="en-US" kern="100" spc="-30" dirty="0">
                <a:latin typeface="Times New Roman" panose="02020603050405020304" pitchFamily="18" charset="0"/>
                <a:ea typeface="標楷體" panose="03000509000000000000" pitchFamily="65" charset="-120"/>
                <a:cs typeface="Times New Roman" panose="02020603050405020304" pitchFamily="18" charset="0"/>
              </a:rPr>
              <a:t>日第</a:t>
            </a:r>
            <a:r>
              <a:rPr lang="en-US" altLang="zh-TW" kern="100" spc="-30" dirty="0">
                <a:latin typeface="Times New Roman" panose="02020603050405020304" pitchFamily="18" charset="0"/>
                <a:ea typeface="標楷體" panose="03000509000000000000" pitchFamily="65" charset="-120"/>
                <a:cs typeface="Times New Roman" panose="02020603050405020304" pitchFamily="18" charset="0"/>
              </a:rPr>
              <a:t>1130000353</a:t>
            </a:r>
            <a:r>
              <a:rPr lang="zh-TW" altLang="en-US" kern="100" spc="-30" dirty="0">
                <a:latin typeface="Times New Roman" panose="02020603050405020304" pitchFamily="18" charset="0"/>
                <a:ea typeface="標楷體" panose="03000509000000000000" pitchFamily="65" charset="-120"/>
                <a:cs typeface="Times New Roman" panose="02020603050405020304" pitchFamily="18" charset="0"/>
              </a:rPr>
              <a:t>號函，自</a:t>
            </a:r>
            <a:r>
              <a:rPr lang="zh-TW" altLang="en-US" b="1" kern="100" spc="-30" dirty="0">
                <a:solidFill>
                  <a:srgbClr val="0000FF"/>
                </a:solidFill>
                <a:latin typeface="Times New Roman" panose="02020603050405020304" pitchFamily="18" charset="0"/>
                <a:ea typeface="標楷體" panose="03000509000000000000" pitchFamily="65" charset="-120"/>
                <a:cs typeface="Times New Roman" panose="02020603050405020304" pitchFamily="18" charset="0"/>
              </a:rPr>
              <a:t>本</a:t>
            </a:r>
            <a:r>
              <a:rPr lang="en-US" altLang="zh-TW" b="1" kern="100" spc="-30" dirty="0">
                <a:solidFill>
                  <a:srgbClr val="0000FF"/>
                </a:solidFill>
                <a:latin typeface="Times New Roman" panose="02020603050405020304" pitchFamily="18" charset="0"/>
                <a:ea typeface="標楷體" panose="03000509000000000000" pitchFamily="65" charset="-120"/>
                <a:cs typeface="Times New Roman" panose="02020603050405020304" pitchFamily="18" charset="0"/>
              </a:rPr>
              <a:t>(115)</a:t>
            </a:r>
            <a:r>
              <a:rPr lang="zh-TW" altLang="en-US" b="1" kern="100" spc="-30" dirty="0">
                <a:solidFill>
                  <a:srgbClr val="0000FF"/>
                </a:solidFill>
                <a:latin typeface="Times New Roman" panose="02020603050405020304" pitchFamily="18" charset="0"/>
                <a:ea typeface="標楷體" panose="03000509000000000000" pitchFamily="65" charset="-120"/>
                <a:cs typeface="Times New Roman" panose="02020603050405020304" pitchFamily="18" charset="0"/>
              </a:rPr>
              <a:t>學年度</a:t>
            </a:r>
            <a:r>
              <a:rPr lang="zh-TW" altLang="en-US" kern="100" spc="-30" dirty="0">
                <a:latin typeface="Times New Roman" panose="02020603050405020304" pitchFamily="18" charset="0"/>
                <a:ea typeface="標楷體" panose="03000509000000000000" pitchFamily="65" charset="-120"/>
                <a:cs typeface="Times New Roman" panose="02020603050405020304" pitchFamily="18" charset="0"/>
              </a:rPr>
              <a:t>招生起，取得</a:t>
            </a:r>
            <a:r>
              <a:rPr lang="zh-TW" altLang="en-US" kern="100" spc="-30" dirty="0">
                <a:solidFill>
                  <a:srgbClr val="0000FF"/>
                </a:solidFill>
                <a:latin typeface="Times New Roman" panose="02020603050405020304" pitchFamily="18" charset="0"/>
                <a:ea typeface="標楷體" panose="03000509000000000000" pitchFamily="65" charset="-120"/>
                <a:cs typeface="Times New Roman" panose="02020603050405020304" pitchFamily="18" charset="0"/>
              </a:rPr>
              <a:t>國際技能競賽、亞洲技能競賽</a:t>
            </a:r>
            <a:r>
              <a:rPr lang="en-US" altLang="zh-TW" kern="100" spc="-30" dirty="0">
                <a:solidFill>
                  <a:srgbClr val="0000FF"/>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b="1" kern="100" spc="-30" dirty="0">
                <a:solidFill>
                  <a:srgbClr val="0000FF"/>
                </a:solidFill>
                <a:latin typeface="Times New Roman" panose="02020603050405020304" pitchFamily="18" charset="0"/>
                <a:ea typeface="標楷體" panose="03000509000000000000" pitchFamily="65" charset="-120"/>
                <a:cs typeface="Times New Roman" panose="02020603050405020304" pitchFamily="18" charset="0"/>
              </a:rPr>
              <a:t>青年組</a:t>
            </a:r>
            <a:r>
              <a:rPr lang="en-US" altLang="zh-TW" kern="100" spc="-30" dirty="0">
                <a:solidFill>
                  <a:srgbClr val="0000FF"/>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kern="100" spc="-30" dirty="0">
                <a:solidFill>
                  <a:srgbClr val="0000FF"/>
                </a:solidFill>
                <a:latin typeface="Times New Roman" panose="02020603050405020304" pitchFamily="18" charset="0"/>
                <a:ea typeface="標楷體" panose="03000509000000000000" pitchFamily="65" charset="-120"/>
                <a:cs typeface="Times New Roman" panose="02020603050405020304" pitchFamily="18" charset="0"/>
              </a:rPr>
              <a:t>各職類優勝名次</a:t>
            </a:r>
            <a:r>
              <a:rPr lang="zh-TW" altLang="en-US" kern="100" spc="-30" dirty="0">
                <a:latin typeface="Times New Roman" panose="02020603050405020304" pitchFamily="18" charset="0"/>
                <a:ea typeface="標楷體" panose="03000509000000000000" pitchFamily="65" charset="-120"/>
                <a:cs typeface="Times New Roman" panose="02020603050405020304" pitchFamily="18" charset="0"/>
              </a:rPr>
              <a:t>，其優待加分比率之調整，請詳閱本招生簡章第</a:t>
            </a:r>
            <a:r>
              <a:rPr lang="en-US" altLang="zh-TW" kern="100" spc="-30" dirty="0">
                <a:latin typeface="Times New Roman" panose="02020603050405020304" pitchFamily="18" charset="0"/>
                <a:ea typeface="標楷體" panose="03000509000000000000" pitchFamily="65" charset="-120"/>
                <a:cs typeface="Times New Roman" panose="02020603050405020304" pitchFamily="18" charset="0"/>
              </a:rPr>
              <a:t>29</a:t>
            </a:r>
            <a:r>
              <a:rPr lang="zh-TW" altLang="en-US" kern="100" spc="-30" dirty="0">
                <a:latin typeface="Times New Roman" panose="02020603050405020304" pitchFamily="18" charset="0"/>
                <a:ea typeface="標楷體" panose="03000509000000000000" pitchFamily="65" charset="-120"/>
                <a:cs typeface="Times New Roman" panose="02020603050405020304" pitchFamily="18" charset="0"/>
              </a:rPr>
              <a:t>頁表</a:t>
            </a:r>
            <a:r>
              <a:rPr lang="en-US" altLang="zh-TW" kern="100" spc="-30" dirty="0">
                <a:latin typeface="Times New Roman" panose="02020603050405020304" pitchFamily="18" charset="0"/>
                <a:ea typeface="標楷體" panose="03000509000000000000" pitchFamily="65" charset="-120"/>
                <a:cs typeface="Times New Roman" panose="02020603050405020304" pitchFamily="18" charset="0"/>
              </a:rPr>
              <a:t>1</a:t>
            </a:r>
            <a:r>
              <a:rPr lang="zh-TW" altLang="en-US" kern="100" spc="-30" dirty="0">
                <a:latin typeface="Times New Roman" panose="02020603050405020304" pitchFamily="18" charset="0"/>
                <a:ea typeface="標楷體" panose="03000509000000000000" pitchFamily="65" charset="-120"/>
                <a:cs typeface="Times New Roman" panose="02020603050405020304" pitchFamily="18" charset="0"/>
              </a:rPr>
              <a:t>「競賽優勝名次或證照等級及其優待加分標準表」。</a:t>
            </a:r>
          </a:p>
          <a:p>
            <a:pPr marL="180000" indent="-457200" algn="just">
              <a:lnSpc>
                <a:spcPct val="120000"/>
              </a:lnSpc>
              <a:spcBef>
                <a:spcPts val="300"/>
              </a:spcBef>
              <a:spcAft>
                <a:spcPts val="300"/>
              </a:spcAft>
              <a:buNone/>
              <a:tabLst>
                <a:tab pos="168910" algn="l"/>
              </a:tabLst>
            </a:pPr>
            <a:r>
              <a:rPr lang="en-US" altLang="zh-TW" kern="100" spc="-30" dirty="0">
                <a:solidFill>
                  <a:srgbClr val="0000FF"/>
                </a:solidFill>
                <a:latin typeface="Times New Roman" panose="02020603050405020304" pitchFamily="18" charset="0"/>
                <a:ea typeface="標楷體" panose="03000509000000000000" pitchFamily="65" charset="-120"/>
                <a:cs typeface="Times New Roman" panose="02020603050405020304" pitchFamily="18" charset="0"/>
              </a:rPr>
              <a:t>2.【</a:t>
            </a:r>
            <a:r>
              <a:rPr lang="zh-TW" altLang="en-US" kern="100" spc="-30" dirty="0">
                <a:solidFill>
                  <a:srgbClr val="0000FF"/>
                </a:solidFill>
                <a:latin typeface="Times New Roman" panose="02020603050405020304" pitchFamily="18" charset="0"/>
                <a:ea typeface="標楷體" panose="03000509000000000000" pitchFamily="65" charset="-120"/>
                <a:cs typeface="Times New Roman" panose="02020603050405020304" pitchFamily="18" charset="0"/>
              </a:rPr>
              <a:t>招生變革預告</a:t>
            </a:r>
            <a:r>
              <a:rPr lang="en-US" altLang="zh-TW" kern="100" spc="-30" dirty="0">
                <a:solidFill>
                  <a:srgbClr val="0000FF"/>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kern="100" spc="-30" dirty="0">
                <a:latin typeface="Times New Roman" panose="02020603050405020304" pitchFamily="18" charset="0"/>
                <a:ea typeface="標楷體" panose="03000509000000000000" pitchFamily="65" charset="-120"/>
                <a:cs typeface="Times New Roman" panose="02020603050405020304" pitchFamily="18" charset="0"/>
              </a:rPr>
              <a:t>：依招策會</a:t>
            </a:r>
            <a:r>
              <a:rPr lang="en-US" altLang="zh-TW" kern="100" spc="-30" dirty="0">
                <a:latin typeface="Times New Roman" panose="02020603050405020304" pitchFamily="18" charset="0"/>
                <a:ea typeface="標楷體" panose="03000509000000000000" pitchFamily="65" charset="-120"/>
                <a:cs typeface="Times New Roman" panose="02020603050405020304" pitchFamily="18" charset="0"/>
              </a:rPr>
              <a:t>113</a:t>
            </a:r>
            <a:r>
              <a:rPr lang="zh-TW" altLang="en-US" kern="100" spc="-30" dirty="0">
                <a:latin typeface="Times New Roman" panose="02020603050405020304" pitchFamily="18" charset="0"/>
                <a:ea typeface="標楷體" panose="03000509000000000000" pitchFamily="65" charset="-120"/>
                <a:cs typeface="Times New Roman" panose="02020603050405020304" pitchFamily="18" charset="0"/>
              </a:rPr>
              <a:t>年</a:t>
            </a:r>
            <a:r>
              <a:rPr lang="en-US" altLang="zh-TW" kern="100" spc="-30" dirty="0">
                <a:latin typeface="Times New Roman" panose="02020603050405020304" pitchFamily="18" charset="0"/>
                <a:ea typeface="標楷體" panose="03000509000000000000" pitchFamily="65" charset="-120"/>
                <a:cs typeface="Times New Roman" panose="02020603050405020304" pitchFamily="18" charset="0"/>
              </a:rPr>
              <a:t>9</a:t>
            </a:r>
            <a:r>
              <a:rPr lang="zh-TW" altLang="en-US" kern="100" spc="-30" dirty="0">
                <a:latin typeface="Times New Roman" panose="02020603050405020304" pitchFamily="18" charset="0"/>
                <a:ea typeface="標楷體" panose="03000509000000000000" pitchFamily="65" charset="-120"/>
                <a:cs typeface="Times New Roman" panose="02020603050405020304" pitchFamily="18" charset="0"/>
              </a:rPr>
              <a:t>月</a:t>
            </a:r>
            <a:r>
              <a:rPr lang="en-US" altLang="zh-TW" kern="100" spc="-30" dirty="0">
                <a:latin typeface="Times New Roman" panose="02020603050405020304" pitchFamily="18" charset="0"/>
                <a:ea typeface="標楷體" panose="03000509000000000000" pitchFamily="65" charset="-120"/>
                <a:cs typeface="Times New Roman" panose="02020603050405020304" pitchFamily="18" charset="0"/>
              </a:rPr>
              <a:t>30</a:t>
            </a:r>
            <a:r>
              <a:rPr lang="zh-TW" altLang="en-US" kern="100" spc="-30" dirty="0">
                <a:latin typeface="Times New Roman" panose="02020603050405020304" pitchFamily="18" charset="0"/>
                <a:ea typeface="標楷體" panose="03000509000000000000" pitchFamily="65" charset="-120"/>
                <a:cs typeface="Times New Roman" panose="02020603050405020304" pitchFamily="18" charset="0"/>
              </a:rPr>
              <a:t>日第</a:t>
            </a:r>
            <a:r>
              <a:rPr lang="en-US" altLang="zh-TW" kern="100" spc="-30" dirty="0">
                <a:latin typeface="Times New Roman" panose="02020603050405020304" pitchFamily="18" charset="0"/>
                <a:ea typeface="標楷體" panose="03000509000000000000" pitchFamily="65" charset="-120"/>
                <a:cs typeface="Times New Roman" panose="02020603050405020304" pitchFamily="18" charset="0"/>
              </a:rPr>
              <a:t>1130000353</a:t>
            </a:r>
            <a:r>
              <a:rPr lang="zh-TW" altLang="en-US" kern="100" spc="-30" dirty="0">
                <a:latin typeface="Times New Roman" panose="02020603050405020304" pitchFamily="18" charset="0"/>
                <a:ea typeface="標楷體" panose="03000509000000000000" pitchFamily="65" charset="-120"/>
                <a:cs typeface="Times New Roman" panose="02020603050405020304" pitchFamily="18" charset="0"/>
              </a:rPr>
              <a:t>號函，自</a:t>
            </a:r>
            <a:r>
              <a:rPr lang="en-US" altLang="zh-TW" kern="100" spc="-30" dirty="0">
                <a:solidFill>
                  <a:srgbClr val="0000FF"/>
                </a:solidFill>
                <a:latin typeface="Times New Roman" panose="02020603050405020304" pitchFamily="18" charset="0"/>
                <a:ea typeface="標楷體" panose="03000509000000000000" pitchFamily="65" charset="-120"/>
                <a:cs typeface="Times New Roman" panose="02020603050405020304" pitchFamily="18" charset="0"/>
              </a:rPr>
              <a:t>116</a:t>
            </a:r>
            <a:r>
              <a:rPr lang="zh-TW" altLang="en-US" kern="100" spc="-30" dirty="0">
                <a:solidFill>
                  <a:srgbClr val="0000FF"/>
                </a:solidFill>
                <a:latin typeface="Times New Roman" panose="02020603050405020304" pitchFamily="18" charset="0"/>
                <a:ea typeface="標楷體" panose="03000509000000000000" pitchFamily="65" charset="-120"/>
                <a:cs typeface="Times New Roman" panose="02020603050405020304" pitchFamily="18" charset="0"/>
              </a:rPr>
              <a:t>學年度</a:t>
            </a:r>
            <a:r>
              <a:rPr lang="zh-TW" altLang="en-US" kern="100" spc="-30" dirty="0">
                <a:latin typeface="Times New Roman" panose="02020603050405020304" pitchFamily="18" charset="0"/>
                <a:ea typeface="標楷體" panose="03000509000000000000" pitchFamily="65" charset="-120"/>
                <a:cs typeface="Times New Roman" panose="02020603050405020304" pitchFamily="18" charset="0"/>
              </a:rPr>
              <a:t>招生起，取得</a:t>
            </a:r>
            <a:r>
              <a:rPr lang="zh-TW" altLang="en-US" kern="100" spc="-30" dirty="0">
                <a:solidFill>
                  <a:srgbClr val="0000FF"/>
                </a:solidFill>
                <a:latin typeface="Times New Roman" panose="02020603050405020304" pitchFamily="18" charset="0"/>
                <a:ea typeface="標楷體" panose="03000509000000000000" pitchFamily="65" charset="-120"/>
                <a:cs typeface="Times New Roman" panose="02020603050405020304" pitchFamily="18" charset="0"/>
              </a:rPr>
              <a:t>全國技能競賽</a:t>
            </a:r>
            <a:r>
              <a:rPr lang="en-US" altLang="zh-TW" kern="100" spc="-30" dirty="0">
                <a:solidFill>
                  <a:srgbClr val="0000FF"/>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kern="100" spc="-30" dirty="0">
                <a:solidFill>
                  <a:srgbClr val="0000FF"/>
                </a:solidFill>
                <a:latin typeface="Times New Roman" panose="02020603050405020304" pitchFamily="18" charset="0"/>
                <a:ea typeface="標楷體" panose="03000509000000000000" pitchFamily="65" charset="-120"/>
                <a:cs typeface="Times New Roman" panose="02020603050405020304" pitchFamily="18" charset="0"/>
              </a:rPr>
              <a:t>含分區賽</a:t>
            </a:r>
            <a:r>
              <a:rPr lang="en-US" altLang="zh-TW" kern="100" spc="-30" dirty="0">
                <a:solidFill>
                  <a:srgbClr val="0000FF"/>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kern="100" spc="-30" dirty="0">
                <a:solidFill>
                  <a:srgbClr val="0000FF"/>
                </a:solidFill>
                <a:latin typeface="Times New Roman" panose="02020603050405020304" pitchFamily="18" charset="0"/>
                <a:ea typeface="標楷體" panose="03000509000000000000" pitchFamily="65" charset="-120"/>
                <a:cs typeface="Times New Roman" panose="02020603050405020304" pitchFamily="18" charset="0"/>
              </a:rPr>
              <a:t>各職類</a:t>
            </a:r>
            <a:r>
              <a:rPr lang="zh-TW" altLang="en-US" b="1" kern="100" spc="-30" dirty="0">
                <a:solidFill>
                  <a:srgbClr val="0000FF"/>
                </a:solidFill>
                <a:latin typeface="Times New Roman" panose="02020603050405020304" pitchFamily="18" charset="0"/>
                <a:ea typeface="標楷體" panose="03000509000000000000" pitchFamily="65" charset="-120"/>
                <a:cs typeface="Times New Roman" panose="02020603050405020304" pitchFamily="18" charset="0"/>
              </a:rPr>
              <a:t>「青少年組」</a:t>
            </a:r>
            <a:r>
              <a:rPr lang="zh-TW" altLang="en-US" kern="100" spc="-30" dirty="0">
                <a:solidFill>
                  <a:srgbClr val="0000FF"/>
                </a:solidFill>
                <a:latin typeface="Times New Roman" panose="02020603050405020304" pitchFamily="18" charset="0"/>
                <a:ea typeface="標楷體" panose="03000509000000000000" pitchFamily="65" charset="-120"/>
                <a:cs typeface="Times New Roman" panose="02020603050405020304" pitchFamily="18" charset="0"/>
              </a:rPr>
              <a:t>獲優勝名次</a:t>
            </a:r>
            <a:r>
              <a:rPr lang="zh-TW" altLang="en-US" kern="100" spc="-30" dirty="0">
                <a:latin typeface="Times New Roman" panose="02020603050405020304" pitchFamily="18" charset="0"/>
                <a:ea typeface="標楷體" panose="03000509000000000000" pitchFamily="65" charset="-120"/>
                <a:cs typeface="Times New Roman" panose="02020603050405020304" pitchFamily="18" charset="0"/>
              </a:rPr>
              <a:t>，得參加四技二專甄選入學招生管道，優待加分比率以當學年度四技二專甄選入學招生簡章公告為準。</a:t>
            </a:r>
          </a:p>
        </p:txBody>
      </p:sp>
      <p:sp>
        <p:nvSpPr>
          <p:cNvPr id="3" name="投影片編號版面配置區 2"/>
          <p:cNvSpPr>
            <a:spLocks noGrp="1"/>
          </p:cNvSpPr>
          <p:nvPr>
            <p:ph type="sldNum" sz="quarter" idx="12"/>
          </p:nvPr>
        </p:nvSpPr>
        <p:spPr/>
        <p:txBody>
          <a:bodyPr/>
          <a:lstStyle/>
          <a:p>
            <a:pPr>
              <a:defRPr/>
            </a:pPr>
            <a:fld id="{52B5522C-A27E-428C-8770-BD9512493397}" type="slidenum">
              <a:rPr lang="zh-TW" altLang="en-US" smtClean="0"/>
              <a:pPr>
                <a:defRPr/>
              </a:pPr>
              <a:t>8</a:t>
            </a:fld>
            <a:endParaRPr lang="en-US" altLang="zh-TW" dirty="0"/>
          </a:p>
        </p:txBody>
      </p:sp>
      <p:sp>
        <p:nvSpPr>
          <p:cNvPr id="7" name="矩形 6">
            <a:extLst>
              <a:ext uri="{FF2B5EF4-FFF2-40B4-BE49-F238E27FC236}">
                <a16:creationId xmlns:a16="http://schemas.microsoft.com/office/drawing/2014/main" id="{0D7A26FF-641A-4D8E-8034-EED7AC129596}"/>
              </a:ext>
            </a:extLst>
          </p:cNvPr>
          <p:cNvSpPr/>
          <p:nvPr/>
        </p:nvSpPr>
        <p:spPr>
          <a:xfrm>
            <a:off x="0" y="70579"/>
            <a:ext cx="970153" cy="6235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800" b="1" dirty="0">
                <a:ea typeface="華康儷楷書" panose="03000509000000000000" pitchFamily="65" charset="-120"/>
              </a:rPr>
              <a:t>變革</a:t>
            </a:r>
          </a:p>
        </p:txBody>
      </p:sp>
    </p:spTree>
    <p:extLst>
      <p:ext uri="{BB962C8B-B14F-4D97-AF65-F5344CB8AC3E}">
        <p14:creationId xmlns:p14="http://schemas.microsoft.com/office/powerpoint/2010/main" val="4038872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F5888959-B7A3-4B5C-942F-E2D88A8D4DF5}"/>
              </a:ext>
            </a:extLst>
          </p:cNvPr>
          <p:cNvSpPr>
            <a:spLocks noGrp="1"/>
          </p:cNvSpPr>
          <p:nvPr>
            <p:ph type="title"/>
          </p:nvPr>
        </p:nvSpPr>
        <p:spPr>
          <a:xfrm>
            <a:off x="838200" y="89648"/>
            <a:ext cx="10515600" cy="591390"/>
          </a:xfrm>
        </p:spPr>
        <p:txBody>
          <a:bodyPr>
            <a:normAutofit/>
          </a:bodyPr>
          <a:lstStyle/>
          <a:p>
            <a:pPr algn="ctr"/>
            <a:r>
              <a:rPr lang="zh-TW" altLang="en-US" sz="3100" b="1" spc="-100" dirty="0">
                <a:latin typeface="Book Antiqua" panose="02040602050305030304" pitchFamily="18" charset="0"/>
                <a:ea typeface="華康儷楷書" panose="03000509000000000000" pitchFamily="65" charset="-120"/>
              </a:rPr>
              <a:t>資格審查作業</a:t>
            </a:r>
            <a:endParaRPr lang="zh-TW" altLang="en-US" sz="3100" dirty="0"/>
          </a:p>
        </p:txBody>
      </p:sp>
      <p:sp>
        <p:nvSpPr>
          <p:cNvPr id="3" name="內容版面配置區 2">
            <a:extLst>
              <a:ext uri="{FF2B5EF4-FFF2-40B4-BE49-F238E27FC236}">
                <a16:creationId xmlns:a16="http://schemas.microsoft.com/office/drawing/2014/main" id="{ACE1FCF0-D333-464A-8CFC-A7D0EF976D72}"/>
              </a:ext>
            </a:extLst>
          </p:cNvPr>
          <p:cNvSpPr>
            <a:spLocks noGrp="1"/>
          </p:cNvSpPr>
          <p:nvPr>
            <p:ph idx="1"/>
          </p:nvPr>
        </p:nvSpPr>
        <p:spPr>
          <a:xfrm>
            <a:off x="963706" y="749860"/>
            <a:ext cx="10515600" cy="5604287"/>
          </a:xfrm>
          <a:ln>
            <a:solidFill>
              <a:srgbClr val="FFFFCC"/>
            </a:solidFill>
          </a:ln>
        </p:spPr>
        <p:txBody>
          <a:bodyPr>
            <a:noAutofit/>
          </a:bodyPr>
          <a:lstStyle/>
          <a:p>
            <a:pPr>
              <a:lnSpc>
                <a:spcPct val="100000"/>
              </a:lnSpc>
              <a:spcBef>
                <a:spcPts val="600"/>
              </a:spcBef>
              <a:buBlip>
                <a:blip r:embed="rId2"/>
              </a:buBlip>
            </a:pPr>
            <a:r>
              <a:rPr lang="zh-TW" altLang="zh-TW" sz="1900" dirty="0">
                <a:solidFill>
                  <a:srgbClr val="002060"/>
                </a:solidFill>
                <a:latin typeface="Times New Roman" panose="02020603050405020304" pitchFamily="18" charset="0"/>
                <a:ea typeface="華康儷楷書" panose="03000509000000000000" pitchFamily="65" charset="-120"/>
                <a:cs typeface="Times New Roman" panose="02020603050405020304" pitchFamily="18" charset="0"/>
              </a:rPr>
              <a:t>考生報名資格</a:t>
            </a:r>
            <a:r>
              <a:rPr lang="zh-TW" altLang="en-US" sz="1900" dirty="0">
                <a:solidFill>
                  <a:srgbClr val="002060"/>
                </a:solidFill>
                <a:latin typeface="Times New Roman" panose="02020603050405020304" pitchFamily="18" charset="0"/>
                <a:ea typeface="華康儷楷書" panose="03000509000000000000" pitchFamily="65" charset="-120"/>
                <a:cs typeface="Times New Roman" panose="02020603050405020304" pitchFamily="18" charset="0"/>
              </a:rPr>
              <a:t>與</a:t>
            </a:r>
            <a:r>
              <a:rPr lang="zh-TW" altLang="zh-TW" sz="1900" dirty="0">
                <a:solidFill>
                  <a:srgbClr val="002060"/>
                </a:solidFill>
                <a:latin typeface="Times New Roman" panose="02020603050405020304" pitchFamily="18" charset="0"/>
                <a:ea typeface="華康儷楷書" panose="03000509000000000000" pitchFamily="65" charset="-120"/>
                <a:cs typeface="Times New Roman" panose="02020603050405020304" pitchFamily="18" charset="0"/>
              </a:rPr>
              <a:t>身分</a:t>
            </a:r>
            <a:r>
              <a:rPr lang="zh-TW" altLang="en-US" sz="1900" dirty="0">
                <a:solidFill>
                  <a:srgbClr val="002060"/>
                </a:solidFill>
                <a:latin typeface="Times New Roman" panose="02020603050405020304" pitchFamily="18" charset="0"/>
                <a:ea typeface="華康儷楷書" panose="03000509000000000000" pitchFamily="65" charset="-120"/>
                <a:cs typeface="Times New Roman" panose="02020603050405020304" pitchFamily="18" charset="0"/>
              </a:rPr>
              <a:t>審查</a:t>
            </a:r>
            <a:r>
              <a:rPr lang="en-US" altLang="zh-TW" sz="19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【115.4.16 (</a:t>
            </a:r>
            <a:r>
              <a:rPr lang="zh-TW" altLang="en-US" sz="19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四</a:t>
            </a:r>
            <a:r>
              <a:rPr lang="en-US" altLang="zh-TW" sz="19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 10:00 </a:t>
            </a:r>
            <a:r>
              <a:rPr lang="en-US" altLang="zh-TW" sz="2000" b="1" dirty="0">
                <a:solidFill>
                  <a:srgbClr val="FF0000"/>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sz="19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 </a:t>
            </a:r>
            <a:r>
              <a:rPr lang="en-US" altLang="zh-TW" sz="19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115.4.29 (</a:t>
            </a:r>
            <a:r>
              <a:rPr lang="zh-TW" altLang="en-US" sz="19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三</a:t>
            </a:r>
            <a:r>
              <a:rPr lang="en-US" altLang="zh-TW" sz="19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 17:00】</a:t>
            </a:r>
          </a:p>
          <a:p>
            <a:pPr marL="714375" lvl="1" indent="-314325">
              <a:lnSpc>
                <a:spcPct val="100000"/>
              </a:lnSpc>
              <a:spcBef>
                <a:spcPts val="600"/>
              </a:spcBef>
              <a:buNone/>
            </a:pPr>
            <a:r>
              <a:rPr lang="en-US" altLang="zh-TW" sz="1900" dirty="0">
                <a:latin typeface="Times New Roman" panose="02020603050405020304" pitchFamily="18" charset="0"/>
                <a:ea typeface="華康儷楷書" panose="03000509000000000000" pitchFamily="65" charset="-120"/>
                <a:cs typeface="Times New Roman" panose="02020603050405020304" pitchFamily="18" charset="0"/>
              </a:rPr>
              <a:t>1.</a:t>
            </a:r>
            <a:r>
              <a:rPr lang="zh-TW" altLang="en-US" sz="1900" dirty="0">
                <a:latin typeface="Times New Roman" panose="02020603050405020304" pitchFamily="18" charset="0"/>
                <a:ea typeface="華康儷楷書" panose="03000509000000000000" pitchFamily="65" charset="-120"/>
                <a:cs typeface="Times New Roman" panose="02020603050405020304" pitchFamily="18" charset="0"/>
              </a:rPr>
              <a:t>考生報名資格及</a:t>
            </a:r>
            <a:r>
              <a:rPr lang="zh-TW" altLang="zh-TW" sz="1900" dirty="0">
                <a:latin typeface="Times New Roman" panose="02020603050405020304" pitchFamily="18" charset="0"/>
                <a:ea typeface="華康儷楷書" panose="03000509000000000000" pitchFamily="65" charset="-120"/>
                <a:cs typeface="Times New Roman" panose="02020603050405020304" pitchFamily="18" charset="0"/>
              </a:rPr>
              <a:t>個人基本資料、身分</a:t>
            </a:r>
            <a:r>
              <a:rPr lang="zh-TW" altLang="en-US" sz="1900" dirty="0">
                <a:latin typeface="Times New Roman" panose="02020603050405020304" pitchFamily="18" charset="0"/>
                <a:ea typeface="華康儷楷書" panose="03000509000000000000" pitchFamily="65" charset="-120"/>
                <a:cs typeface="Times New Roman" panose="02020603050405020304" pitchFamily="18" charset="0"/>
              </a:rPr>
              <a:t>、</a:t>
            </a:r>
            <a:r>
              <a:rPr lang="zh-TW" altLang="zh-TW" sz="1900" dirty="0">
                <a:latin typeface="Times New Roman" panose="02020603050405020304" pitchFamily="18" charset="0"/>
                <a:ea typeface="華康儷楷書" panose="03000509000000000000" pitchFamily="65" charset="-120"/>
                <a:cs typeface="Times New Roman" panose="02020603050405020304" pitchFamily="18" charset="0"/>
              </a:rPr>
              <a:t>綜合高中生專門學程科目名稱及學分</a:t>
            </a:r>
            <a:r>
              <a:rPr lang="zh-TW" altLang="en-US" sz="1900" dirty="0">
                <a:latin typeface="Times New Roman" panose="02020603050405020304" pitchFamily="18" charset="0"/>
                <a:ea typeface="華康儷楷書" panose="03000509000000000000" pitchFamily="65" charset="-120"/>
                <a:cs typeface="Times New Roman" panose="02020603050405020304" pitchFamily="18" charset="0"/>
              </a:rPr>
              <a:t>核對。</a:t>
            </a:r>
            <a:endParaRPr lang="en-US" altLang="zh-TW" sz="1900" dirty="0">
              <a:latin typeface="Times New Roman" panose="02020603050405020304" pitchFamily="18" charset="0"/>
              <a:ea typeface="華康儷楷書" panose="03000509000000000000" pitchFamily="65" charset="-120"/>
              <a:cs typeface="Times New Roman" panose="02020603050405020304" pitchFamily="18" charset="0"/>
            </a:endParaRPr>
          </a:p>
          <a:p>
            <a:pPr marL="714375" lvl="1" indent="-314325">
              <a:lnSpc>
                <a:spcPct val="100000"/>
              </a:lnSpc>
              <a:spcBef>
                <a:spcPts val="600"/>
              </a:spcBef>
              <a:buNone/>
            </a:pPr>
            <a:r>
              <a:rPr lang="en-US" altLang="zh-TW" sz="1900" dirty="0">
                <a:latin typeface="Times New Roman" panose="02020603050405020304" pitchFamily="18" charset="0"/>
                <a:ea typeface="華康儷楷書" panose="03000509000000000000" pitchFamily="65" charset="-120"/>
                <a:cs typeface="Times New Roman" panose="02020603050405020304" pitchFamily="18" charset="0"/>
              </a:rPr>
              <a:t>2.</a:t>
            </a:r>
            <a:r>
              <a:rPr lang="zh-TW" altLang="zh-TW" sz="1900" b="1" dirty="0">
                <a:latin typeface="Times New Roman" panose="02020603050405020304" pitchFamily="18" charset="0"/>
                <a:ea typeface="華康儷楷書" panose="03000509000000000000" pitchFamily="65" charset="-120"/>
                <a:cs typeface="Times New Roman" panose="02020603050405020304" pitchFamily="18" charset="0"/>
              </a:rPr>
              <a:t>低收入戶</a:t>
            </a:r>
            <a:r>
              <a:rPr lang="zh-TW" altLang="en-US" sz="1900" b="1" dirty="0">
                <a:latin typeface="Times New Roman" panose="02020603050405020304" pitchFamily="18" charset="0"/>
                <a:ea typeface="華康儷楷書" panose="03000509000000000000" pitchFamily="65" charset="-120"/>
                <a:cs typeface="Times New Roman" panose="02020603050405020304" pitchFamily="18" charset="0"/>
              </a:rPr>
              <a:t>或中低收入戶考生</a:t>
            </a:r>
            <a:r>
              <a:rPr lang="zh-TW" altLang="zh-TW" sz="1900" b="1" dirty="0">
                <a:latin typeface="Times New Roman" panose="02020603050405020304" pitchFamily="18" charset="0"/>
                <a:ea typeface="華康儷楷書" panose="03000509000000000000" pitchFamily="65" charset="-120"/>
                <a:cs typeface="Times New Roman" panose="02020603050405020304" pitchFamily="18" charset="0"/>
              </a:rPr>
              <a:t>：</a:t>
            </a:r>
            <a:r>
              <a:rPr lang="zh-TW" altLang="zh-TW" sz="1900"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報名統測時未</a:t>
            </a:r>
            <a:r>
              <a:rPr lang="zh-TW" altLang="en-US" sz="1900"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登錄列冊</a:t>
            </a:r>
            <a:r>
              <a:rPr lang="zh-TW" altLang="zh-TW" sz="1900"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者</a:t>
            </a:r>
            <a:r>
              <a:rPr lang="zh-TW" altLang="en-US" sz="1900" dirty="0">
                <a:latin typeface="Times New Roman" panose="02020603050405020304" pitchFamily="18" charset="0"/>
                <a:ea typeface="華康儷楷書" panose="03000509000000000000" pitchFamily="65" charset="-120"/>
                <a:cs typeface="Times New Roman" panose="02020603050405020304" pitchFamily="18" charset="0"/>
              </a:rPr>
              <a:t>，</a:t>
            </a:r>
            <a:r>
              <a:rPr lang="zh-TW" altLang="zh-TW" sz="1900" dirty="0">
                <a:latin typeface="Times New Roman" panose="02020603050405020304" pitchFamily="18" charset="0"/>
                <a:ea typeface="華康儷楷書" panose="03000509000000000000" pitchFamily="65" charset="-120"/>
                <a:cs typeface="Times New Roman" panose="02020603050405020304" pitchFamily="18" charset="0"/>
              </a:rPr>
              <a:t>須繳交低收入戶</a:t>
            </a:r>
            <a:r>
              <a:rPr lang="zh-TW" altLang="en-US" sz="1900" dirty="0">
                <a:latin typeface="Times New Roman" panose="02020603050405020304" pitchFamily="18" charset="0"/>
                <a:ea typeface="華康儷楷書" panose="03000509000000000000" pitchFamily="65" charset="-120"/>
                <a:cs typeface="Times New Roman" panose="02020603050405020304" pitchFamily="18" charset="0"/>
              </a:rPr>
              <a:t>或中低收入戶</a:t>
            </a:r>
            <a:r>
              <a:rPr lang="zh-TW" altLang="zh-TW" sz="1900" dirty="0">
                <a:latin typeface="Times New Roman" panose="02020603050405020304" pitchFamily="18" charset="0"/>
                <a:ea typeface="華康儷楷書" panose="03000509000000000000" pitchFamily="65" charset="-120"/>
                <a:cs typeface="Times New Roman" panose="02020603050405020304" pitchFamily="18" charset="0"/>
              </a:rPr>
              <a:t>證明</a:t>
            </a:r>
            <a:r>
              <a:rPr lang="zh-TW" altLang="en-US" sz="1900" dirty="0">
                <a:latin typeface="Times New Roman" panose="02020603050405020304" pitchFamily="18" charset="0"/>
                <a:ea typeface="華康儷楷書" panose="03000509000000000000" pitchFamily="65" charset="-120"/>
                <a:cs typeface="Times New Roman" panose="02020603050405020304" pitchFamily="18" charset="0"/>
              </a:rPr>
              <a:t>文件。</a:t>
            </a:r>
            <a:endParaRPr lang="en-US" altLang="zh-TW" sz="1900" dirty="0">
              <a:latin typeface="Times New Roman" panose="02020603050405020304" pitchFamily="18" charset="0"/>
              <a:ea typeface="華康儷楷書" panose="03000509000000000000" pitchFamily="65" charset="-120"/>
              <a:cs typeface="Times New Roman" panose="02020603050405020304" pitchFamily="18" charset="0"/>
            </a:endParaRPr>
          </a:p>
          <a:p>
            <a:pPr marL="714375" lvl="1" indent="-314325">
              <a:lnSpc>
                <a:spcPct val="100000"/>
              </a:lnSpc>
              <a:spcBef>
                <a:spcPts val="600"/>
              </a:spcBef>
              <a:buNone/>
            </a:pPr>
            <a:r>
              <a:rPr lang="en-US" altLang="zh-TW" sz="1900" dirty="0">
                <a:latin typeface="Times New Roman" panose="02020603050405020304" pitchFamily="18" charset="0"/>
                <a:ea typeface="華康儷楷書" panose="03000509000000000000" pitchFamily="65" charset="-120"/>
                <a:cs typeface="Times New Roman" panose="02020603050405020304" pitchFamily="18" charset="0"/>
              </a:rPr>
              <a:t>3.</a:t>
            </a:r>
            <a:r>
              <a:rPr lang="zh-TW" altLang="zh-TW" sz="1900" b="1" dirty="0">
                <a:latin typeface="Times New Roman" panose="02020603050405020304" pitchFamily="18" charset="0"/>
                <a:ea typeface="華康儷楷書" panose="03000509000000000000" pitchFamily="65" charset="-120"/>
                <a:cs typeface="Times New Roman" panose="02020603050405020304" pitchFamily="18" charset="0"/>
              </a:rPr>
              <a:t>原住民</a:t>
            </a:r>
            <a:r>
              <a:rPr lang="zh-TW" altLang="en-US" sz="1900" b="1" dirty="0">
                <a:latin typeface="Times New Roman" panose="02020603050405020304" pitchFamily="18" charset="0"/>
                <a:ea typeface="華康儷楷書" panose="03000509000000000000" pitchFamily="65" charset="-120"/>
                <a:cs typeface="Times New Roman" panose="02020603050405020304" pitchFamily="18" charset="0"/>
              </a:rPr>
              <a:t>考生</a:t>
            </a:r>
            <a:r>
              <a:rPr lang="zh-TW" altLang="zh-TW" sz="1900" b="1" dirty="0">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1900" dirty="0">
                <a:latin typeface="Times New Roman" panose="02020603050405020304" pitchFamily="18" charset="0"/>
                <a:ea typeface="華康儷楷書" panose="03000509000000000000" pitchFamily="65" charset="-120"/>
                <a:cs typeface="Times New Roman" panose="02020603050405020304" pitchFamily="18" charset="0"/>
              </a:rPr>
              <a:t>登錄原住民考生身分</a:t>
            </a:r>
            <a:r>
              <a:rPr lang="en-US" altLang="zh-TW" sz="1900" dirty="0">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1900" b="1"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不須繳交</a:t>
            </a:r>
            <a:r>
              <a:rPr lang="zh-TW" altLang="en-US" sz="1900" dirty="0">
                <a:latin typeface="Times New Roman" panose="02020603050405020304" pitchFamily="18" charset="0"/>
                <a:ea typeface="華康儷楷書" panose="03000509000000000000" pitchFamily="65" charset="-120"/>
                <a:cs typeface="Times New Roman" panose="02020603050405020304" pitchFamily="18" charset="0"/>
              </a:rPr>
              <a:t>證明文件</a:t>
            </a:r>
            <a:r>
              <a:rPr lang="en-US" altLang="zh-TW" sz="1900" dirty="0">
                <a:latin typeface="Times New Roman" panose="02020603050405020304" pitchFamily="18" charset="0"/>
                <a:ea typeface="華康儷楷書" panose="03000509000000000000" pitchFamily="65" charset="-120"/>
                <a:cs typeface="Times New Roman" panose="02020603050405020304" pitchFamily="18" charset="0"/>
              </a:rPr>
              <a:t>)</a:t>
            </a:r>
          </a:p>
          <a:p>
            <a:pPr marL="714375" lvl="1" indent="-314325">
              <a:lnSpc>
                <a:spcPct val="100000"/>
              </a:lnSpc>
              <a:spcBef>
                <a:spcPts val="600"/>
              </a:spcBef>
              <a:buNone/>
            </a:pPr>
            <a:r>
              <a:rPr lang="en-US" altLang="zh-TW" sz="1900" b="1" u="sng"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4.</a:t>
            </a:r>
            <a:r>
              <a:rPr lang="zh-TW" altLang="en-US" sz="1900" b="1" u="sng" kern="16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確認具有中央資料庫學習歷程檔案考生，始能於本招生「網路上傳</a:t>
            </a:r>
            <a:r>
              <a:rPr lang="en-US" altLang="zh-TW" sz="1900" b="1" u="sng" kern="16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1900" b="1" u="sng" kern="16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或勾選</a:t>
            </a:r>
            <a:r>
              <a:rPr lang="en-US" altLang="zh-TW" sz="1900" b="1" u="sng" kern="16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1900" b="1" u="sng" kern="16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學習歷程備審資料」時，選擇勾選清單方式上傳中央資料庫學習歷程檔案資料。</a:t>
            </a:r>
            <a:endParaRPr lang="en-US" altLang="zh-TW" sz="1900" b="1" u="sng" kern="16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endParaRPr>
          </a:p>
          <a:p>
            <a:pPr marL="714375" lvl="1" indent="-314325">
              <a:lnSpc>
                <a:spcPct val="100000"/>
              </a:lnSpc>
              <a:spcBef>
                <a:spcPts val="600"/>
              </a:spcBef>
              <a:buNone/>
            </a:pPr>
            <a:r>
              <a:rPr lang="en-US" altLang="zh-TW" sz="1900" kern="1600"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5.</a:t>
            </a:r>
            <a:r>
              <a:rPr lang="zh-TW" altLang="en-US" sz="1900" b="1" kern="1600"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若具有學習歷程</a:t>
            </a:r>
            <a:r>
              <a:rPr lang="zh-TW" altLang="en-US" sz="1900" b="1" kern="1600" spc="20"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中央資料庫之考生，系統顯示非具有中央資料庫學習歷程檔案</a:t>
            </a:r>
            <a:r>
              <a:rPr lang="zh-TW" altLang="en-US" sz="1900" kern="1600" spc="20" dirty="0">
                <a:latin typeface="Times New Roman" panose="02020603050405020304" pitchFamily="18" charset="0"/>
                <a:ea typeface="華康儷楷書" panose="03000509000000000000" pitchFamily="65" charset="-120"/>
                <a:cs typeface="Times New Roman" panose="02020603050405020304" pitchFamily="18" charset="0"/>
              </a:rPr>
              <a:t>，須於</a:t>
            </a:r>
            <a:r>
              <a:rPr lang="en-US" altLang="zh-TW" sz="1900" kern="1600" spc="20" dirty="0">
                <a:latin typeface="Times New Roman" panose="02020603050405020304" pitchFamily="18" charset="0"/>
                <a:ea typeface="華康儷楷書" panose="03000509000000000000" pitchFamily="65" charset="-120"/>
                <a:cs typeface="Times New Roman" panose="02020603050405020304" pitchFamily="18" charset="0"/>
              </a:rPr>
              <a:t>       </a:t>
            </a:r>
            <a:r>
              <a:rPr lang="en-US" altLang="zh-TW" sz="1900" b="1" kern="1600" spc="2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115</a:t>
            </a:r>
            <a:r>
              <a:rPr lang="zh-TW" altLang="en-US" sz="1900" b="1" kern="1600" spc="2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年</a:t>
            </a:r>
            <a:r>
              <a:rPr lang="en-US" altLang="zh-TW" sz="1900" b="1" kern="1600" spc="2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4</a:t>
            </a:r>
            <a:r>
              <a:rPr lang="zh-TW" altLang="en-US" sz="1900" b="1" kern="1600" spc="2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月</a:t>
            </a:r>
            <a:r>
              <a:rPr lang="en-US" altLang="zh-TW" sz="1900" b="1" kern="1600" spc="2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29</a:t>
            </a:r>
            <a:r>
              <a:rPr lang="zh-TW" altLang="en-US" sz="1900" b="1" kern="1600" spc="2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日 </a:t>
            </a:r>
            <a:r>
              <a:rPr lang="en-US" altLang="zh-TW" sz="1900" kern="1600" dirty="0">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1900" kern="1600" dirty="0">
                <a:latin typeface="Times New Roman" panose="02020603050405020304" pitchFamily="18" charset="0"/>
                <a:ea typeface="華康儷楷書" panose="03000509000000000000" pitchFamily="65" charset="-120"/>
                <a:cs typeface="Times New Roman" panose="02020603050405020304" pitchFamily="18" charset="0"/>
              </a:rPr>
              <a:t>星期三</a:t>
            </a:r>
            <a:r>
              <a:rPr lang="en-US" altLang="zh-TW" sz="1900" kern="1600" dirty="0">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1900" kern="1600" dirty="0">
                <a:latin typeface="Times New Roman" panose="02020603050405020304" pitchFamily="18" charset="0"/>
                <a:ea typeface="華康儷楷書" panose="03000509000000000000" pitchFamily="65" charset="-120"/>
                <a:cs typeface="Times New Roman" panose="02020603050405020304" pitchFamily="18" charset="0"/>
              </a:rPr>
              <a:t> </a:t>
            </a:r>
            <a:r>
              <a:rPr lang="en-US" altLang="zh-TW" sz="1900" kern="1600" dirty="0">
                <a:latin typeface="Times New Roman" panose="02020603050405020304" pitchFamily="18" charset="0"/>
                <a:ea typeface="華康儷楷書" panose="03000509000000000000" pitchFamily="65" charset="-120"/>
                <a:cs typeface="Times New Roman" panose="02020603050405020304" pitchFamily="18" charset="0"/>
              </a:rPr>
              <a:t>17</a:t>
            </a:r>
            <a:r>
              <a:rPr lang="zh-TW" altLang="en-US" sz="1900" kern="1600" dirty="0">
                <a:latin typeface="Times New Roman" panose="02020603050405020304" pitchFamily="18" charset="0"/>
                <a:ea typeface="華康儷楷書" panose="03000509000000000000" pitchFamily="65" charset="-120"/>
                <a:cs typeface="Times New Roman" panose="02020603050405020304" pitchFamily="18" charset="0"/>
              </a:rPr>
              <a:t>：</a:t>
            </a:r>
            <a:r>
              <a:rPr lang="en-US" altLang="zh-TW" sz="1900" kern="1600" dirty="0">
                <a:latin typeface="Times New Roman" panose="02020603050405020304" pitchFamily="18" charset="0"/>
                <a:ea typeface="華康儷楷書" panose="03000509000000000000" pitchFamily="65" charset="-120"/>
                <a:cs typeface="Times New Roman" panose="02020603050405020304" pitchFamily="18" charset="0"/>
              </a:rPr>
              <a:t>00</a:t>
            </a:r>
            <a:r>
              <a:rPr lang="zh-TW" altLang="en-US" sz="1900" kern="1600" dirty="0">
                <a:latin typeface="Times New Roman" panose="02020603050405020304" pitchFamily="18" charset="0"/>
                <a:ea typeface="華康儷楷書" panose="03000509000000000000" pitchFamily="65" charset="-120"/>
                <a:cs typeface="Times New Roman" panose="02020603050405020304" pitchFamily="18" charset="0"/>
              </a:rPr>
              <a:t>前向本委員會</a:t>
            </a:r>
            <a:r>
              <a:rPr lang="zh-TW" altLang="en-US" sz="1900" b="1" kern="16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提出疑義申請</a:t>
            </a:r>
            <a:r>
              <a:rPr lang="zh-TW" altLang="en-US" sz="1900" kern="1600" dirty="0">
                <a:latin typeface="Times New Roman" panose="02020603050405020304" pitchFamily="18" charset="0"/>
                <a:ea typeface="華康儷楷書" panose="03000509000000000000" pitchFamily="65" charset="-120"/>
                <a:cs typeface="Times New Roman" panose="02020603050405020304" pitchFamily="18" charset="0"/>
              </a:rPr>
              <a:t>，逾期或未依本簡章規定提出疑義申請者，即不具有前揭各項使用權益，其後亦不得再要求使用中央資料庫學習歷程檔案資料。</a:t>
            </a:r>
            <a:endParaRPr lang="en-US" altLang="zh-TW" sz="1900" kern="1600" dirty="0">
              <a:latin typeface="Times New Roman" panose="02020603050405020304" pitchFamily="18" charset="0"/>
              <a:ea typeface="華康儷楷書" panose="03000509000000000000" pitchFamily="65" charset="-120"/>
              <a:cs typeface="Times New Roman" panose="02020603050405020304" pitchFamily="18" charset="0"/>
            </a:endParaRPr>
          </a:p>
          <a:p>
            <a:pPr>
              <a:lnSpc>
                <a:spcPct val="100000"/>
              </a:lnSpc>
              <a:spcBef>
                <a:spcPts val="600"/>
              </a:spcBef>
              <a:buBlip>
                <a:blip r:embed="rId2"/>
              </a:buBlip>
            </a:pPr>
            <a:r>
              <a:rPr lang="zh-TW" altLang="zh-TW" sz="1900" b="1" u="sng"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應屆畢業生</a:t>
            </a:r>
            <a:r>
              <a:rPr lang="zh-TW" altLang="en-US" sz="1900" b="1" u="sng"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統一由就讀學校辦理上述各項資格審查登錄申請</a:t>
            </a:r>
            <a:endParaRPr lang="en-US" altLang="zh-TW" sz="1900" b="1"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endParaRPr>
          </a:p>
          <a:p>
            <a:pPr marL="0" indent="0">
              <a:lnSpc>
                <a:spcPct val="100000"/>
              </a:lnSpc>
              <a:spcBef>
                <a:spcPts val="600"/>
              </a:spcBef>
              <a:buNone/>
            </a:pPr>
            <a:r>
              <a:rPr lang="zh-TW" altLang="en-US" sz="1900" b="1"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 </a:t>
            </a:r>
            <a:r>
              <a:rPr lang="en-US" altLang="zh-TW" sz="1900" b="1"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1900" b="1"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學校若有</a:t>
            </a:r>
            <a:r>
              <a:rPr lang="zh-TW" altLang="en-US" sz="1900" b="1"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統測個報生</a:t>
            </a:r>
            <a:r>
              <a:rPr lang="zh-TW" altLang="en-US" sz="1900" b="1"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，請務必記得協助</a:t>
            </a:r>
            <a:r>
              <a:rPr lang="zh-TW" altLang="en-US" sz="1900" b="1"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新增加入</a:t>
            </a:r>
            <a:r>
              <a:rPr lang="zh-TW" altLang="en-US" sz="1900" b="1"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統測個報生資料</a:t>
            </a:r>
            <a:r>
              <a:rPr lang="en-US" altLang="zh-TW" sz="1900" b="1"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a:t>
            </a:r>
          </a:p>
          <a:p>
            <a:pPr>
              <a:lnSpc>
                <a:spcPct val="100000"/>
              </a:lnSpc>
              <a:spcBef>
                <a:spcPts val="600"/>
              </a:spcBef>
              <a:buFont typeface="Wingdings" panose="05000000000000000000" pitchFamily="2" charset="2"/>
              <a:buChar char="Ø"/>
            </a:pPr>
            <a:r>
              <a:rPr lang="zh-TW" altLang="en-US" sz="1900" dirty="0">
                <a:latin typeface="Times New Roman" panose="02020603050405020304" pitchFamily="18" charset="0"/>
                <a:ea typeface="華康儷楷書" panose="03000509000000000000" pitchFamily="65" charset="-120"/>
                <a:cs typeface="Times New Roman" panose="02020603050405020304" pitchFamily="18" charset="0"/>
              </a:rPr>
              <a:t>系統確定送未辦理集體報名之應屆畢業生、非應屆畢業生或同等學力一律</a:t>
            </a:r>
            <a:r>
              <a:rPr lang="zh-TW" altLang="en-US" sz="19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須自行登錄申請</a:t>
            </a:r>
            <a:r>
              <a:rPr lang="zh-TW" altLang="en-US" sz="1900" dirty="0">
                <a:latin typeface="Times New Roman" panose="02020603050405020304" pitchFamily="18" charset="0"/>
                <a:ea typeface="華康儷楷書" panose="03000509000000000000" pitchFamily="65" charset="-120"/>
                <a:cs typeface="Times New Roman" panose="02020603050405020304" pitchFamily="18" charset="0"/>
              </a:rPr>
              <a:t>。</a:t>
            </a:r>
            <a:endParaRPr lang="en-US" altLang="zh-TW" sz="1900" dirty="0">
              <a:latin typeface="Times New Roman" panose="02020603050405020304" pitchFamily="18" charset="0"/>
              <a:ea typeface="華康儷楷書" panose="03000509000000000000" pitchFamily="65" charset="-120"/>
              <a:cs typeface="Times New Roman" panose="02020603050405020304" pitchFamily="18" charset="0"/>
            </a:endParaRPr>
          </a:p>
          <a:p>
            <a:pPr>
              <a:lnSpc>
                <a:spcPct val="100000"/>
              </a:lnSpc>
              <a:spcBef>
                <a:spcPts val="600"/>
              </a:spcBef>
              <a:buFont typeface="Wingdings" panose="05000000000000000000" pitchFamily="2" charset="2"/>
              <a:buChar char="Ø"/>
            </a:pPr>
            <a:r>
              <a:rPr lang="zh-TW" altLang="en-US" sz="1900" dirty="0">
                <a:latin typeface="Times New Roman" panose="02020603050405020304" pitchFamily="18" charset="0"/>
                <a:ea typeface="華康儷楷書" panose="03000509000000000000" pitchFamily="65" charset="-120"/>
                <a:cs typeface="Times New Roman" panose="02020603050405020304" pitchFamily="18" charset="0"/>
              </a:rPr>
              <a:t>系統確定送出後，將審查</a:t>
            </a:r>
            <a:r>
              <a:rPr lang="zh-TW" altLang="zh-TW" sz="1900" dirty="0">
                <a:latin typeface="Times New Roman" panose="02020603050405020304" pitchFamily="18" charset="0"/>
                <a:ea typeface="華康儷楷書" panose="03000509000000000000" pitchFamily="65" charset="-120"/>
                <a:cs typeface="Times New Roman" panose="02020603050405020304" pitchFamily="18" charset="0"/>
              </a:rPr>
              <a:t>證明文件於</a:t>
            </a:r>
            <a:r>
              <a:rPr lang="en-US" altLang="zh-TW" sz="19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115.4.29 (</a:t>
            </a:r>
            <a:r>
              <a:rPr lang="zh-TW" altLang="en-US" sz="19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三</a:t>
            </a:r>
            <a:r>
              <a:rPr lang="en-US" altLang="zh-TW" sz="19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 </a:t>
            </a:r>
            <a:r>
              <a:rPr lang="zh-TW" altLang="zh-TW" sz="1900" dirty="0">
                <a:latin typeface="Times New Roman" panose="02020603050405020304" pitchFamily="18" charset="0"/>
                <a:ea typeface="華康儷楷書" panose="03000509000000000000" pitchFamily="65" charset="-120"/>
                <a:cs typeface="Times New Roman" panose="02020603050405020304" pitchFamily="18" charset="0"/>
              </a:rPr>
              <a:t>前以限時掛號或快遞寄交</a:t>
            </a:r>
            <a:r>
              <a:rPr lang="zh-TW" altLang="en-US" sz="1900" dirty="0">
                <a:latin typeface="Times New Roman" panose="02020603050405020304" pitchFamily="18" charset="0"/>
                <a:ea typeface="華康儷楷書" panose="03000509000000000000" pitchFamily="65" charset="-120"/>
                <a:cs typeface="Times New Roman" panose="02020603050405020304" pitchFamily="18" charset="0"/>
              </a:rPr>
              <a:t>本委員</a:t>
            </a:r>
            <a:r>
              <a:rPr lang="zh-TW" altLang="zh-TW" sz="1900" dirty="0">
                <a:latin typeface="Times New Roman" panose="02020603050405020304" pitchFamily="18" charset="0"/>
                <a:ea typeface="華康儷楷書" panose="03000509000000000000" pitchFamily="65" charset="-120"/>
                <a:cs typeface="Times New Roman" panose="02020603050405020304" pitchFamily="18" charset="0"/>
              </a:rPr>
              <a:t>會</a:t>
            </a:r>
            <a:r>
              <a:rPr lang="zh-TW" altLang="en-US" sz="1900" dirty="0">
                <a:latin typeface="Times New Roman" panose="02020603050405020304" pitchFamily="18" charset="0"/>
                <a:ea typeface="華康儷楷書" panose="03000509000000000000" pitchFamily="65" charset="-120"/>
                <a:cs typeface="Times New Roman" panose="02020603050405020304" pitchFamily="18" charset="0"/>
              </a:rPr>
              <a:t>審查。</a:t>
            </a:r>
            <a:endParaRPr lang="en-US" altLang="zh-TW" sz="1900" dirty="0">
              <a:latin typeface="Times New Roman" panose="02020603050405020304" pitchFamily="18" charset="0"/>
              <a:ea typeface="華康儷楷書" panose="03000509000000000000" pitchFamily="65" charset="-120"/>
              <a:cs typeface="Times New Roman" panose="02020603050405020304" pitchFamily="18" charset="0"/>
            </a:endParaRPr>
          </a:p>
          <a:p>
            <a:pPr>
              <a:lnSpc>
                <a:spcPct val="100000"/>
              </a:lnSpc>
              <a:spcBef>
                <a:spcPts val="600"/>
              </a:spcBef>
              <a:buBlip>
                <a:blip r:embed="rId2"/>
              </a:buBlip>
            </a:pPr>
            <a:r>
              <a:rPr lang="zh-TW" altLang="en-US" sz="19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資格審查結果</a:t>
            </a:r>
            <a:r>
              <a:rPr lang="zh-TW" altLang="en-US" sz="1900" dirty="0">
                <a:latin typeface="Times New Roman" panose="02020603050405020304" pitchFamily="18" charset="0"/>
                <a:ea typeface="華康儷楷書" panose="03000509000000000000" pitchFamily="65" charset="-120"/>
                <a:cs typeface="Times New Roman" panose="02020603050405020304" pitchFamily="18" charset="0"/>
              </a:rPr>
              <a:t>於本委員會網站公告</a:t>
            </a:r>
            <a:r>
              <a:rPr lang="en-US" altLang="zh-TW" sz="19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【115.5.12 (</a:t>
            </a:r>
            <a:r>
              <a:rPr lang="zh-TW" altLang="en-US" sz="19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二</a:t>
            </a:r>
            <a:r>
              <a:rPr lang="en-US" altLang="zh-TW" sz="19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 10:00】</a:t>
            </a:r>
            <a:endParaRPr lang="zh-TW" altLang="en-US" sz="1900" dirty="0"/>
          </a:p>
          <a:p>
            <a:pPr marL="648000" lvl="1" indent="-252000">
              <a:lnSpc>
                <a:spcPts val="2600"/>
              </a:lnSpc>
              <a:spcBef>
                <a:spcPts val="600"/>
              </a:spcBef>
              <a:buNone/>
            </a:pPr>
            <a:endParaRPr lang="en-US" altLang="zh-TW" sz="1900" kern="1600" dirty="0">
              <a:highlight>
                <a:srgbClr val="FFFFCC"/>
              </a:highlight>
              <a:latin typeface="Times New Roman" panose="02020603050405020304" pitchFamily="18" charset="0"/>
              <a:ea typeface="華康儷楷書" panose="03000509000000000000" pitchFamily="65" charset="-120"/>
              <a:cs typeface="Times New Roman" panose="02020603050405020304" pitchFamily="18" charset="0"/>
            </a:endParaRPr>
          </a:p>
          <a:p>
            <a:pPr marL="714375" lvl="1" indent="-314325">
              <a:lnSpc>
                <a:spcPct val="100000"/>
              </a:lnSpc>
              <a:spcBef>
                <a:spcPts val="600"/>
              </a:spcBef>
              <a:buNone/>
            </a:pPr>
            <a:endParaRPr lang="en-US" altLang="zh-TW" sz="1900" dirty="0">
              <a:latin typeface="Times New Roman" panose="02020603050405020304" pitchFamily="18" charset="0"/>
              <a:ea typeface="華康儷楷書" panose="03000509000000000000" pitchFamily="65" charset="-120"/>
              <a:cs typeface="Times New Roman" panose="02020603050405020304" pitchFamily="18" charset="0"/>
            </a:endParaRPr>
          </a:p>
        </p:txBody>
      </p:sp>
      <p:sp>
        <p:nvSpPr>
          <p:cNvPr id="4" name="投影片編號版面配置區 3">
            <a:extLst>
              <a:ext uri="{FF2B5EF4-FFF2-40B4-BE49-F238E27FC236}">
                <a16:creationId xmlns:a16="http://schemas.microsoft.com/office/drawing/2014/main" id="{D62A3ABF-82EE-45F0-9F0B-A72B0A069DFD}"/>
              </a:ext>
            </a:extLst>
          </p:cNvPr>
          <p:cNvSpPr>
            <a:spLocks noGrp="1"/>
          </p:cNvSpPr>
          <p:nvPr>
            <p:ph type="sldNum" sz="quarter" idx="12"/>
          </p:nvPr>
        </p:nvSpPr>
        <p:spPr/>
        <p:txBody>
          <a:bodyPr/>
          <a:lstStyle/>
          <a:p>
            <a:fld id="{BFD9D296-0923-4B30-8558-81C121D8C7E7}" type="slidenum">
              <a:rPr lang="zh-TW" altLang="en-US" smtClean="0"/>
              <a:pPr/>
              <a:t>9</a:t>
            </a:fld>
            <a:endParaRPr lang="zh-TW" altLang="en-US" dirty="0"/>
          </a:p>
        </p:txBody>
      </p:sp>
      <p:sp>
        <p:nvSpPr>
          <p:cNvPr id="5" name="五角星形 1">
            <a:extLst>
              <a:ext uri="{FF2B5EF4-FFF2-40B4-BE49-F238E27FC236}">
                <a16:creationId xmlns:a16="http://schemas.microsoft.com/office/drawing/2014/main" id="{6F9E466C-A0F5-4985-B2D9-34818534494A}"/>
              </a:ext>
            </a:extLst>
          </p:cNvPr>
          <p:cNvSpPr/>
          <p:nvPr/>
        </p:nvSpPr>
        <p:spPr>
          <a:xfrm>
            <a:off x="1087573" y="2548485"/>
            <a:ext cx="280913" cy="288032"/>
          </a:xfrm>
          <a:prstGeom prst="star5">
            <a:avLst/>
          </a:prstGeom>
          <a:solidFill>
            <a:srgbClr val="FFFF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35614743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1"/>
          </p:nvPr>
        </p:nvSpPr>
        <p:spPr>
          <a:xfrm>
            <a:off x="1151891" y="1865171"/>
            <a:ext cx="10324762" cy="4730300"/>
          </a:xfrm>
        </p:spPr>
        <p:txBody>
          <a:bodyPr>
            <a:normAutofit/>
          </a:bodyPr>
          <a:lstStyle/>
          <a:p>
            <a:pPr algn="just">
              <a:lnSpc>
                <a:spcPts val="2500"/>
              </a:lnSpc>
              <a:buFont typeface="Wingdings" panose="05000000000000000000" pitchFamily="2" charset="2"/>
              <a:buChar char="u"/>
            </a:pPr>
            <a:r>
              <a:rPr lang="zh-TW" altLang="en-US" sz="2000" spc="-30" dirty="0">
                <a:latin typeface="Times New Roman" panose="02020603050405020304" pitchFamily="18" charset="0"/>
                <a:ea typeface="華康儷楷書" panose="03000509000000000000" pitchFamily="65" charset="-120"/>
                <a:cs typeface="Times New Roman" panose="02020603050405020304" pitchFamily="18" charset="0"/>
              </a:rPr>
              <a:t>具有中央資料庫學習歷程檔案之考生，須於</a:t>
            </a:r>
            <a:r>
              <a:rPr lang="en-US" altLang="zh-TW" sz="2000" spc="-3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115</a:t>
            </a:r>
            <a:r>
              <a:rPr lang="zh-TW" altLang="en-US" sz="2000" spc="-3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年</a:t>
            </a:r>
            <a:r>
              <a:rPr lang="en-US" altLang="zh-TW" sz="2000" spc="-3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4</a:t>
            </a:r>
            <a:r>
              <a:rPr lang="zh-TW" altLang="en-US" sz="2000" spc="-3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月</a:t>
            </a:r>
            <a:r>
              <a:rPr lang="en-US" altLang="zh-TW" sz="2000" spc="-3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10</a:t>
            </a:r>
            <a:r>
              <a:rPr lang="zh-TW" altLang="en-US" sz="2000" spc="-3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日</a:t>
            </a:r>
            <a:r>
              <a:rPr lang="en-US" altLang="zh-TW" sz="2000" spc="-3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2000" spc="-3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星期五</a:t>
            </a:r>
            <a:r>
              <a:rPr lang="en-US" altLang="zh-TW" sz="2000" spc="-3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)10:00</a:t>
            </a:r>
            <a:r>
              <a:rPr lang="zh-TW" altLang="en-US" sz="2000" spc="-3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起至</a:t>
            </a:r>
            <a:r>
              <a:rPr lang="en-US" altLang="zh-TW" sz="2000" spc="-3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115</a:t>
            </a:r>
            <a:r>
              <a:rPr lang="zh-TW" altLang="en-US" sz="2000" spc="-3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年</a:t>
            </a:r>
            <a:r>
              <a:rPr lang="en-US" altLang="zh-TW" sz="2000" spc="-3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4</a:t>
            </a:r>
            <a:r>
              <a:rPr lang="zh-TW" altLang="en-US" sz="2000" spc="-3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月</a:t>
            </a:r>
            <a:r>
              <a:rPr lang="en-US" altLang="zh-TW" sz="2000" spc="-3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15</a:t>
            </a:r>
            <a:r>
              <a:rPr lang="zh-TW" altLang="en-US" sz="2000" spc="-3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日</a:t>
            </a:r>
            <a:r>
              <a:rPr lang="en-US" altLang="zh-TW" sz="20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20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星期三</a:t>
            </a:r>
            <a:r>
              <a:rPr lang="en-US" altLang="zh-TW" sz="20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)21:00</a:t>
            </a:r>
            <a:r>
              <a:rPr lang="zh-TW" altLang="en-US" sz="20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止</a:t>
            </a:r>
            <a:r>
              <a:rPr lang="zh-TW" altLang="en-US" sz="2000" dirty="0">
                <a:latin typeface="Times New Roman" panose="02020603050405020304" pitchFamily="18" charset="0"/>
                <a:ea typeface="華康儷楷書" panose="03000509000000000000" pitchFamily="65" charset="-120"/>
                <a:cs typeface="Times New Roman" panose="02020603050405020304" pitchFamily="18" charset="0"/>
              </a:rPr>
              <a:t>，登入本委員會網站「學習歷程中央資料庫釋出資料</a:t>
            </a:r>
            <a:r>
              <a:rPr lang="en-US" altLang="zh-TW" sz="2000" dirty="0">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2000" dirty="0">
                <a:latin typeface="Times New Roman" panose="02020603050405020304" pitchFamily="18" charset="0"/>
                <a:ea typeface="華康儷楷書" panose="03000509000000000000" pitchFamily="65" charset="-120"/>
                <a:cs typeface="Times New Roman" panose="02020603050405020304" pitchFamily="18" charset="0"/>
              </a:rPr>
              <a:t>檔案</a:t>
            </a:r>
            <a:r>
              <a:rPr lang="en-US" altLang="zh-TW" sz="2000" dirty="0">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2000" dirty="0">
                <a:latin typeface="Times New Roman" panose="02020603050405020304" pitchFamily="18" charset="0"/>
                <a:ea typeface="華康儷楷書" panose="03000509000000000000" pitchFamily="65" charset="-120"/>
                <a:cs typeface="Times New Roman" panose="02020603050405020304" pitchFamily="18" charset="0"/>
              </a:rPr>
              <a:t>查看系統」，</a:t>
            </a:r>
            <a:r>
              <a:rPr lang="zh-TW" altLang="en-US" sz="2000" spc="-20" dirty="0">
                <a:latin typeface="Times New Roman" panose="02020603050405020304" pitchFamily="18" charset="0"/>
                <a:ea typeface="華康儷楷書" panose="03000509000000000000" pitchFamily="65" charset="-120"/>
                <a:cs typeface="Times New Roman" panose="02020603050405020304" pitchFamily="18" charset="0"/>
              </a:rPr>
              <a:t>檢視並核對學習歷程中央資料庫提供之修課紀錄、課程學習成果、多元表現之檔案資</a:t>
            </a:r>
            <a:r>
              <a:rPr lang="zh-TW" altLang="en-US" sz="2000" dirty="0">
                <a:latin typeface="Times New Roman" panose="02020603050405020304" pitchFamily="18" charset="0"/>
                <a:ea typeface="華康儷楷書" panose="03000509000000000000" pitchFamily="65" charset="-120"/>
                <a:cs typeface="Times New Roman" panose="02020603050405020304" pitchFamily="18" charset="0"/>
              </a:rPr>
              <a:t>料。</a:t>
            </a:r>
            <a:endParaRPr lang="en-US" altLang="zh-TW" sz="2000" dirty="0">
              <a:latin typeface="Times New Roman" panose="02020603050405020304" pitchFamily="18" charset="0"/>
              <a:ea typeface="華康儷楷書" panose="03000509000000000000" pitchFamily="65" charset="-120"/>
              <a:cs typeface="Times New Roman" panose="02020603050405020304" pitchFamily="18" charset="0"/>
            </a:endParaRPr>
          </a:p>
          <a:p>
            <a:pPr lvl="1" algn="just">
              <a:lnSpc>
                <a:spcPts val="2500"/>
              </a:lnSpc>
              <a:buFont typeface="Wingdings" panose="05000000000000000000" pitchFamily="2" charset="2"/>
              <a:buChar char="ü"/>
            </a:pPr>
            <a:r>
              <a:rPr lang="zh-TW" altLang="en-US" sz="1800" dirty="0">
                <a:latin typeface="Times New Roman" panose="02020603050405020304" pitchFamily="18" charset="0"/>
                <a:ea typeface="華康儷楷書" panose="03000509000000000000" pitchFamily="65" charset="-120"/>
                <a:cs typeface="Times New Roman" panose="02020603050405020304" pitchFamily="18" charset="0"/>
              </a:rPr>
              <a:t>考生為</a:t>
            </a:r>
            <a:r>
              <a:rPr lang="zh-TW" altLang="en-US" sz="1800" b="1" u="sng"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應屆畢業生</a:t>
            </a:r>
            <a:r>
              <a:rPr lang="zh-TW" altLang="en-US" sz="1800" dirty="0">
                <a:latin typeface="Times New Roman" panose="02020603050405020304" pitchFamily="18" charset="0"/>
                <a:ea typeface="華康儷楷書" panose="03000509000000000000" pitchFamily="65" charset="-120"/>
                <a:cs typeface="Times New Roman" panose="02020603050405020304" pitchFamily="18" charset="0"/>
              </a:rPr>
              <a:t>，可檢視</a:t>
            </a:r>
            <a:r>
              <a:rPr lang="zh-TW" altLang="en-US" sz="1800" b="1" u="sng"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第一</a:t>
            </a:r>
            <a:r>
              <a:rPr lang="en-US" altLang="zh-TW" sz="1800" b="1" u="sng"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1800" b="1" u="sng"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四學期</a:t>
            </a:r>
            <a:r>
              <a:rPr lang="zh-TW" altLang="en-US" sz="1800" dirty="0">
                <a:latin typeface="Times New Roman" panose="02020603050405020304" pitchFamily="18" charset="0"/>
                <a:ea typeface="華康儷楷書" panose="03000509000000000000" pitchFamily="65" charset="-120"/>
                <a:cs typeface="Times New Roman" panose="02020603050405020304" pitchFamily="18" charset="0"/>
              </a:rPr>
              <a:t>之學習歷程資料及疑義處理</a:t>
            </a:r>
            <a:endParaRPr lang="en-US" altLang="zh-TW" sz="1800" dirty="0">
              <a:latin typeface="Times New Roman" panose="02020603050405020304" pitchFamily="18" charset="0"/>
              <a:ea typeface="華康儷楷書" panose="03000509000000000000" pitchFamily="65" charset="-120"/>
              <a:cs typeface="Times New Roman" panose="02020603050405020304" pitchFamily="18" charset="0"/>
            </a:endParaRPr>
          </a:p>
          <a:p>
            <a:pPr lvl="1" algn="just">
              <a:lnSpc>
                <a:spcPts val="2500"/>
              </a:lnSpc>
              <a:buFont typeface="Wingdings" panose="05000000000000000000" pitchFamily="2" charset="2"/>
              <a:buChar char="ü"/>
            </a:pPr>
            <a:r>
              <a:rPr lang="zh-TW" altLang="en-US" sz="1800" dirty="0">
                <a:latin typeface="Times New Roman" panose="02020603050405020304" pitchFamily="18" charset="0"/>
                <a:ea typeface="華康儷楷書" panose="03000509000000000000" pitchFamily="65" charset="-120"/>
                <a:cs typeface="Times New Roman" panose="02020603050405020304" pitchFamily="18" charset="0"/>
              </a:rPr>
              <a:t>考生為</a:t>
            </a:r>
            <a:r>
              <a:rPr lang="en-US" altLang="zh-TW" sz="1800" b="1"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110</a:t>
            </a:r>
            <a:r>
              <a:rPr lang="zh-TW" altLang="en-US" sz="1800" b="1"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學年度</a:t>
            </a:r>
            <a:r>
              <a:rPr lang="en-US" altLang="zh-TW" sz="1800" b="1"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1800" b="1"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含</a:t>
            </a:r>
            <a:r>
              <a:rPr lang="en-US" altLang="zh-TW" sz="1800" b="1"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1800" b="1"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以後之畢業生</a:t>
            </a:r>
            <a:r>
              <a:rPr lang="zh-TW" altLang="en-US" sz="1800" dirty="0">
                <a:latin typeface="Times New Roman" panose="02020603050405020304" pitchFamily="18" charset="0"/>
                <a:ea typeface="華康儷楷書" panose="03000509000000000000" pitchFamily="65" charset="-120"/>
                <a:cs typeface="Times New Roman" panose="02020603050405020304" pitchFamily="18" charset="0"/>
              </a:rPr>
              <a:t>，於當學年度就讀高三下已完成檢視，無須辦理疑義處理，</a:t>
            </a:r>
            <a:endParaRPr lang="en-US" altLang="zh-TW" sz="1800" dirty="0">
              <a:latin typeface="Times New Roman" panose="02020603050405020304" pitchFamily="18" charset="0"/>
              <a:ea typeface="華康儷楷書" panose="03000509000000000000" pitchFamily="65" charset="-120"/>
              <a:cs typeface="Times New Roman" panose="02020603050405020304" pitchFamily="18" charset="0"/>
            </a:endParaRPr>
          </a:p>
          <a:p>
            <a:pPr marL="457200" lvl="1" indent="0" algn="just">
              <a:lnSpc>
                <a:spcPts val="2500"/>
              </a:lnSpc>
              <a:buNone/>
            </a:pPr>
            <a:r>
              <a:rPr lang="en-US" altLang="zh-TW" sz="1800" dirty="0">
                <a:latin typeface="Times New Roman" panose="02020603050405020304" pitchFamily="18" charset="0"/>
                <a:ea typeface="華康儷楷書" panose="03000509000000000000" pitchFamily="65" charset="-120"/>
                <a:cs typeface="Times New Roman" panose="02020603050405020304" pitchFamily="18" charset="0"/>
              </a:rPr>
              <a:t>    </a:t>
            </a:r>
            <a:r>
              <a:rPr lang="zh-TW" altLang="en-US" sz="1800" dirty="0">
                <a:latin typeface="Times New Roman" panose="02020603050405020304" pitchFamily="18" charset="0"/>
                <a:ea typeface="華康儷楷書" panose="03000509000000000000" pitchFamily="65" charset="-120"/>
                <a:cs typeface="Times New Roman" panose="02020603050405020304" pitchFamily="18" charset="0"/>
              </a:rPr>
              <a:t>可於第二階段報名含網路上傳</a:t>
            </a:r>
            <a:r>
              <a:rPr lang="en-US" altLang="zh-TW" sz="1800" dirty="0">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1800" dirty="0">
                <a:latin typeface="Times New Roman" panose="02020603050405020304" pitchFamily="18" charset="0"/>
                <a:ea typeface="華康儷楷書" panose="03000509000000000000" pitchFamily="65" charset="-120"/>
                <a:cs typeface="Times New Roman" panose="02020603050405020304" pitchFamily="18" charset="0"/>
              </a:rPr>
              <a:t>勾選</a:t>
            </a:r>
            <a:r>
              <a:rPr lang="en-US" altLang="zh-TW" sz="1800" dirty="0">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1800" dirty="0">
                <a:latin typeface="Times New Roman" panose="02020603050405020304" pitchFamily="18" charset="0"/>
                <a:ea typeface="華康儷楷書" panose="03000509000000000000" pitchFamily="65" charset="-120"/>
                <a:cs typeface="Times New Roman" panose="02020603050405020304" pitchFamily="18" charset="0"/>
              </a:rPr>
              <a:t>學習歷程備審資料時，檢視</a:t>
            </a:r>
            <a:r>
              <a:rPr lang="zh-TW" altLang="en-US" sz="1800" b="1" u="sng"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第一</a:t>
            </a:r>
            <a:r>
              <a:rPr lang="en-US" altLang="zh-TW" sz="1800" b="1" u="sng"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1800" b="1" u="sng"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六學期</a:t>
            </a:r>
            <a:r>
              <a:rPr lang="zh-TW" altLang="en-US" sz="1800" dirty="0">
                <a:latin typeface="Times New Roman" panose="02020603050405020304" pitchFamily="18" charset="0"/>
                <a:ea typeface="華康儷楷書" panose="03000509000000000000" pitchFamily="65" charset="-120"/>
                <a:cs typeface="Times New Roman" panose="02020603050405020304" pitchFamily="18" charset="0"/>
              </a:rPr>
              <a:t>之學習歷程資料</a:t>
            </a:r>
          </a:p>
          <a:p>
            <a:pPr algn="just">
              <a:lnSpc>
                <a:spcPts val="2500"/>
              </a:lnSpc>
              <a:buFont typeface="Wingdings" panose="05000000000000000000" pitchFamily="2" charset="2"/>
              <a:buChar char="u"/>
            </a:pPr>
            <a:r>
              <a:rPr lang="zh-TW" altLang="en-US" sz="2000" dirty="0">
                <a:latin typeface="Times New Roman" panose="02020603050405020304" pitchFamily="18" charset="0"/>
                <a:ea typeface="華康儷楷書" panose="03000509000000000000" pitchFamily="65" charset="-120"/>
                <a:cs typeface="Times New Roman" panose="02020603050405020304" pitchFamily="18" charset="0"/>
              </a:rPr>
              <a:t>如有疑義者，須於</a:t>
            </a:r>
            <a:r>
              <a:rPr lang="en-US" altLang="zh-TW" sz="2000" b="1"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115</a:t>
            </a:r>
            <a:r>
              <a:rPr lang="zh-TW" altLang="en-US" sz="2000" b="1"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年</a:t>
            </a:r>
            <a:r>
              <a:rPr lang="en-US" altLang="zh-TW" sz="2000" b="1"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4</a:t>
            </a:r>
            <a:r>
              <a:rPr lang="zh-TW" altLang="en-US" sz="2000" b="1"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月</a:t>
            </a:r>
            <a:r>
              <a:rPr lang="en-US" altLang="zh-TW" sz="2000" b="1"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16</a:t>
            </a:r>
            <a:r>
              <a:rPr lang="zh-TW" altLang="en-US" sz="2000" b="1"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日</a:t>
            </a:r>
            <a:r>
              <a:rPr lang="en-US" altLang="zh-TW" sz="2000" b="1"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2000" b="1"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星期四</a:t>
            </a:r>
            <a:r>
              <a:rPr lang="en-US" altLang="zh-TW" sz="2000" b="1"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2000" b="1"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中午</a:t>
            </a:r>
            <a:r>
              <a:rPr lang="en-US" altLang="zh-TW" sz="2000" b="1"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12:00</a:t>
            </a:r>
            <a:r>
              <a:rPr lang="zh-TW" altLang="en-US" sz="2000" b="1"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前之每日上班時間</a:t>
            </a:r>
            <a:r>
              <a:rPr lang="zh-TW" altLang="en-US" sz="2000" dirty="0">
                <a:latin typeface="Times New Roman" panose="02020603050405020304" pitchFamily="18" charset="0"/>
                <a:ea typeface="華康儷楷書" panose="03000509000000000000" pitchFamily="65" charset="-120"/>
                <a:cs typeface="Times New Roman" panose="02020603050405020304" pitchFamily="18" charset="0"/>
              </a:rPr>
              <a:t>，向就讀學校提出</a:t>
            </a:r>
            <a:r>
              <a:rPr lang="zh-TW" altLang="en-US" sz="20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疑義申請</a:t>
            </a:r>
            <a:r>
              <a:rPr lang="zh-TW" altLang="en-US" sz="2000" dirty="0">
                <a:latin typeface="Times New Roman" panose="02020603050405020304" pitchFamily="18" charset="0"/>
                <a:ea typeface="華康儷楷書" panose="03000509000000000000" pitchFamily="65" charset="-120"/>
                <a:cs typeface="Times New Roman" panose="02020603050405020304" pitchFamily="18" charset="0"/>
              </a:rPr>
              <a:t>。就讀學校接獲所屬學生反映後，應儘速依「高級中等學校學生學習歷程檔案作業要點」第</a:t>
            </a:r>
            <a:r>
              <a:rPr lang="en-US" altLang="zh-TW" sz="2000" dirty="0">
                <a:latin typeface="Times New Roman" panose="02020603050405020304" pitchFamily="18" charset="0"/>
                <a:ea typeface="華康儷楷書" panose="03000509000000000000" pitchFamily="65" charset="-120"/>
                <a:cs typeface="Times New Roman" panose="02020603050405020304" pitchFamily="18" charset="0"/>
              </a:rPr>
              <a:t>4</a:t>
            </a:r>
            <a:r>
              <a:rPr lang="zh-TW" altLang="en-US" sz="2000" dirty="0">
                <a:latin typeface="Times New Roman" panose="02020603050405020304" pitchFamily="18" charset="0"/>
                <a:ea typeface="華康儷楷書" panose="03000509000000000000" pitchFamily="65" charset="-120"/>
                <a:cs typeface="Times New Roman" panose="02020603050405020304" pitchFamily="18" charset="0"/>
              </a:rPr>
              <a:t>點明定「收訖明細」之規範，於</a:t>
            </a:r>
            <a:r>
              <a:rPr lang="en-US" altLang="zh-TW" sz="20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3</a:t>
            </a:r>
            <a:r>
              <a:rPr lang="zh-TW" altLang="en-US" sz="20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日內查明</a:t>
            </a:r>
            <a:r>
              <a:rPr lang="zh-TW" altLang="en-US" sz="2000" dirty="0">
                <a:latin typeface="Times New Roman" panose="02020603050405020304" pitchFamily="18" charset="0"/>
                <a:ea typeface="華康儷楷書" panose="03000509000000000000" pitchFamily="65" charset="-120"/>
                <a:cs typeface="Times New Roman" panose="02020603050405020304" pitchFamily="18" charset="0"/>
              </a:rPr>
              <a:t>，若確實為不可歸責於考生之疏失，須依學習歷程中央資料庫主管權責單位規定</a:t>
            </a:r>
            <a:r>
              <a:rPr lang="zh-TW" altLang="en-US" sz="20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辦理更正</a:t>
            </a:r>
            <a:r>
              <a:rPr lang="zh-TW" altLang="en-US" sz="2000" dirty="0">
                <a:latin typeface="Times New Roman" panose="02020603050405020304" pitchFamily="18" charset="0"/>
                <a:ea typeface="華康儷楷書" panose="03000509000000000000" pitchFamily="65" charset="-120"/>
                <a:cs typeface="Times New Roman" panose="02020603050405020304" pitchFamily="18" charset="0"/>
              </a:rPr>
              <a:t>，以維護考生甄試權益。</a:t>
            </a:r>
          </a:p>
          <a:p>
            <a:pPr algn="just">
              <a:lnSpc>
                <a:spcPts val="2500"/>
              </a:lnSpc>
              <a:buFont typeface="Wingdings" panose="05000000000000000000" pitchFamily="2" charset="2"/>
              <a:buChar char="u"/>
            </a:pPr>
            <a:r>
              <a:rPr lang="zh-TW" altLang="en-US" sz="2000" b="1"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逾期或未依本簡章規定提出疑義申請者，視同確認釋出中央資料庫學習歷程檔案無誤，概不受理複查及申訴。</a:t>
            </a:r>
          </a:p>
        </p:txBody>
      </p:sp>
      <p:sp>
        <p:nvSpPr>
          <p:cNvPr id="4" name="投影片編號版面配置區 3"/>
          <p:cNvSpPr>
            <a:spLocks noGrp="1"/>
          </p:cNvSpPr>
          <p:nvPr>
            <p:ph type="sldNum" sz="quarter" idx="12"/>
          </p:nvPr>
        </p:nvSpPr>
        <p:spPr/>
        <p:txBody>
          <a:bodyPr/>
          <a:lstStyle/>
          <a:p>
            <a:pPr>
              <a:defRPr/>
            </a:pPr>
            <a:fld id="{52B5522C-A27E-428C-8770-BD9512493397}" type="slidenum">
              <a:rPr lang="zh-TW" altLang="en-US" smtClean="0"/>
              <a:pPr>
                <a:defRPr/>
              </a:pPr>
              <a:t>10</a:t>
            </a:fld>
            <a:endParaRPr lang="en-US" altLang="zh-TW" dirty="0"/>
          </a:p>
        </p:txBody>
      </p:sp>
      <p:sp>
        <p:nvSpPr>
          <p:cNvPr id="6" name="標題 1"/>
          <p:cNvSpPr txBox="1">
            <a:spLocks/>
          </p:cNvSpPr>
          <p:nvPr/>
        </p:nvSpPr>
        <p:spPr bwMode="auto">
          <a:xfrm>
            <a:off x="0" y="143293"/>
            <a:ext cx="12191999" cy="471986"/>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kumimoji="1" sz="2800">
                <a:solidFill>
                  <a:schemeClr val="tx2"/>
                </a:solidFill>
                <a:latin typeface="+mj-lt"/>
                <a:ea typeface="+mj-ea"/>
                <a:cs typeface="+mj-cs"/>
              </a:defRPr>
            </a:lvl1pPr>
            <a:lvl2pPr algn="l" rtl="0" eaLnBrk="0" fontAlgn="base" hangingPunct="0">
              <a:spcBef>
                <a:spcPct val="0"/>
              </a:spcBef>
              <a:spcAft>
                <a:spcPct val="0"/>
              </a:spcAft>
              <a:defRPr kumimoji="1" sz="2800">
                <a:solidFill>
                  <a:schemeClr val="tx2"/>
                </a:solidFill>
                <a:latin typeface="Arial" charset="0"/>
                <a:ea typeface="華康中黑體" pitchFamily="49" charset="-120"/>
              </a:defRPr>
            </a:lvl2pPr>
            <a:lvl3pPr algn="l" rtl="0" eaLnBrk="0" fontAlgn="base" hangingPunct="0">
              <a:spcBef>
                <a:spcPct val="0"/>
              </a:spcBef>
              <a:spcAft>
                <a:spcPct val="0"/>
              </a:spcAft>
              <a:defRPr kumimoji="1" sz="2800">
                <a:solidFill>
                  <a:schemeClr val="tx2"/>
                </a:solidFill>
                <a:latin typeface="Arial" charset="0"/>
                <a:ea typeface="華康中黑體" pitchFamily="49" charset="-120"/>
              </a:defRPr>
            </a:lvl3pPr>
            <a:lvl4pPr algn="l" rtl="0" eaLnBrk="0" fontAlgn="base" hangingPunct="0">
              <a:spcBef>
                <a:spcPct val="0"/>
              </a:spcBef>
              <a:spcAft>
                <a:spcPct val="0"/>
              </a:spcAft>
              <a:defRPr kumimoji="1" sz="2800">
                <a:solidFill>
                  <a:schemeClr val="tx2"/>
                </a:solidFill>
                <a:latin typeface="Arial" charset="0"/>
                <a:ea typeface="華康中黑體" pitchFamily="49" charset="-120"/>
              </a:defRPr>
            </a:lvl4pPr>
            <a:lvl5pPr algn="l" rtl="0" eaLnBrk="0" fontAlgn="base" hangingPunct="0">
              <a:spcBef>
                <a:spcPct val="0"/>
              </a:spcBef>
              <a:spcAft>
                <a:spcPct val="0"/>
              </a:spcAft>
              <a:defRPr kumimoji="1" sz="2800">
                <a:solidFill>
                  <a:schemeClr val="tx2"/>
                </a:solidFill>
                <a:latin typeface="Arial" charset="0"/>
                <a:ea typeface="華康中黑體" pitchFamily="49" charset="-120"/>
              </a:defRPr>
            </a:lvl5pPr>
            <a:lvl6pPr marL="457200" algn="l" rtl="0" fontAlgn="base">
              <a:spcBef>
                <a:spcPct val="0"/>
              </a:spcBef>
              <a:spcAft>
                <a:spcPct val="0"/>
              </a:spcAft>
              <a:defRPr kumimoji="1" sz="2800">
                <a:solidFill>
                  <a:schemeClr val="tx2"/>
                </a:solidFill>
                <a:latin typeface="Arial" charset="0"/>
                <a:ea typeface="新細明體" charset="-120"/>
              </a:defRPr>
            </a:lvl6pPr>
            <a:lvl7pPr marL="914400" algn="l" rtl="0" fontAlgn="base">
              <a:spcBef>
                <a:spcPct val="0"/>
              </a:spcBef>
              <a:spcAft>
                <a:spcPct val="0"/>
              </a:spcAft>
              <a:defRPr kumimoji="1" sz="2800">
                <a:solidFill>
                  <a:schemeClr val="tx2"/>
                </a:solidFill>
                <a:latin typeface="Arial" charset="0"/>
                <a:ea typeface="新細明體" charset="-120"/>
              </a:defRPr>
            </a:lvl7pPr>
            <a:lvl8pPr marL="1371600" algn="l" rtl="0" fontAlgn="base">
              <a:spcBef>
                <a:spcPct val="0"/>
              </a:spcBef>
              <a:spcAft>
                <a:spcPct val="0"/>
              </a:spcAft>
              <a:defRPr kumimoji="1" sz="2800">
                <a:solidFill>
                  <a:schemeClr val="tx2"/>
                </a:solidFill>
                <a:latin typeface="Arial" charset="0"/>
                <a:ea typeface="新細明體" charset="-120"/>
              </a:defRPr>
            </a:lvl8pPr>
            <a:lvl9pPr marL="1828800" algn="l" rtl="0" fontAlgn="base">
              <a:spcBef>
                <a:spcPct val="0"/>
              </a:spcBef>
              <a:spcAft>
                <a:spcPct val="0"/>
              </a:spcAft>
              <a:defRPr kumimoji="1" sz="2800">
                <a:solidFill>
                  <a:schemeClr val="tx2"/>
                </a:solidFill>
                <a:latin typeface="Arial" charset="0"/>
                <a:ea typeface="新細明體" charset="-120"/>
              </a:defRPr>
            </a:lvl9pPr>
          </a:lstStyle>
          <a:p>
            <a:pPr algn="ctr" eaLnBrk="1" hangingPunct="1"/>
            <a:r>
              <a:rPr lang="zh-TW" altLang="en-US" b="1" spc="-100" dirty="0">
                <a:solidFill>
                  <a:schemeClr val="tx1"/>
                </a:solidFill>
                <a:latin typeface="Book Antiqua" panose="02040602050305030304" pitchFamily="18" charset="0"/>
                <a:ea typeface="華康儷楷書" panose="03000509000000000000" pitchFamily="65" charset="-120"/>
              </a:rPr>
              <a:t>學習歷程中央資料庫釋出資料</a:t>
            </a:r>
            <a:r>
              <a:rPr lang="en-US" altLang="zh-TW" b="1" spc="-100" dirty="0">
                <a:solidFill>
                  <a:schemeClr val="tx1"/>
                </a:solidFill>
                <a:latin typeface="Book Antiqua" panose="02040602050305030304" pitchFamily="18" charset="0"/>
                <a:ea typeface="華康儷楷書" panose="03000509000000000000" pitchFamily="65" charset="-120"/>
              </a:rPr>
              <a:t>(</a:t>
            </a:r>
            <a:r>
              <a:rPr lang="zh-TW" altLang="en-US" b="1" spc="-100" dirty="0">
                <a:solidFill>
                  <a:schemeClr val="tx1"/>
                </a:solidFill>
                <a:latin typeface="Book Antiqua" panose="02040602050305030304" pitchFamily="18" charset="0"/>
                <a:ea typeface="華康儷楷書" panose="03000509000000000000" pitchFamily="65" charset="-120"/>
              </a:rPr>
              <a:t>檔案</a:t>
            </a:r>
            <a:r>
              <a:rPr lang="en-US" altLang="zh-TW" b="1" spc="-100" dirty="0">
                <a:solidFill>
                  <a:schemeClr val="tx1"/>
                </a:solidFill>
                <a:latin typeface="Book Antiqua" panose="02040602050305030304" pitchFamily="18" charset="0"/>
                <a:ea typeface="華康儷楷書" panose="03000509000000000000" pitchFamily="65" charset="-120"/>
              </a:rPr>
              <a:t>)</a:t>
            </a:r>
            <a:r>
              <a:rPr lang="zh-TW" altLang="en-US" b="1" spc="-100" dirty="0">
                <a:solidFill>
                  <a:schemeClr val="tx1"/>
                </a:solidFill>
                <a:latin typeface="Book Antiqua" panose="02040602050305030304" pitchFamily="18" charset="0"/>
                <a:ea typeface="華康儷楷書" panose="03000509000000000000" pitchFamily="65" charset="-120"/>
              </a:rPr>
              <a:t>查看或疑義處理</a:t>
            </a:r>
          </a:p>
        </p:txBody>
      </p:sp>
      <p:sp>
        <p:nvSpPr>
          <p:cNvPr id="2" name="矩形: 圓角 1">
            <a:extLst>
              <a:ext uri="{FF2B5EF4-FFF2-40B4-BE49-F238E27FC236}">
                <a16:creationId xmlns:a16="http://schemas.microsoft.com/office/drawing/2014/main" id="{AA398969-98C0-4CD9-B752-75A5004C7AF8}"/>
              </a:ext>
            </a:extLst>
          </p:cNvPr>
          <p:cNvSpPr/>
          <p:nvPr/>
        </p:nvSpPr>
        <p:spPr>
          <a:xfrm>
            <a:off x="2185851" y="842643"/>
            <a:ext cx="7820296" cy="914400"/>
          </a:xfrm>
          <a:prstGeom prst="roundRect">
            <a:avLst/>
          </a:prstGeom>
          <a:solidFill>
            <a:srgbClr val="FFFF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000" dirty="0">
                <a:solidFill>
                  <a:schemeClr val="tx1"/>
                </a:solidFill>
                <a:latin typeface="華康儷楷書" panose="03000509000000000000" pitchFamily="65" charset="-120"/>
                <a:ea typeface="華康儷楷書" panose="03000509000000000000" pitchFamily="65" charset="-120"/>
              </a:rPr>
              <a:t>各高級中等學校</a:t>
            </a:r>
            <a:r>
              <a:rPr lang="zh-TW" altLang="en-US" sz="2000" dirty="0">
                <a:solidFill>
                  <a:srgbClr val="FF0000"/>
                </a:solidFill>
                <a:latin typeface="華康儷楷書" panose="03000509000000000000" pitchFamily="65" charset="-120"/>
                <a:ea typeface="華康儷楷書" panose="03000509000000000000" pitchFamily="65" charset="-120"/>
              </a:rPr>
              <a:t>上傳</a:t>
            </a:r>
            <a:r>
              <a:rPr lang="zh-TW" altLang="en-US" sz="2000" dirty="0">
                <a:solidFill>
                  <a:schemeClr val="tx1"/>
                </a:solidFill>
                <a:latin typeface="華康儷楷書" panose="03000509000000000000" pitchFamily="65" charset="-120"/>
                <a:ea typeface="華康儷楷書" panose="03000509000000000000" pitchFamily="65" charset="-120"/>
              </a:rPr>
              <a:t>具有中央資料庫學習歷程檔案考生別資料日期：</a:t>
            </a:r>
            <a:endParaRPr lang="en-US" altLang="zh-TW" sz="2000" dirty="0">
              <a:solidFill>
                <a:schemeClr val="tx1"/>
              </a:solidFill>
              <a:latin typeface="華康儷楷書" panose="03000509000000000000" pitchFamily="65" charset="-120"/>
              <a:ea typeface="華康儷楷書" panose="03000509000000000000" pitchFamily="65" charset="-120"/>
            </a:endParaRPr>
          </a:p>
          <a:p>
            <a:pPr algn="ctr"/>
            <a:r>
              <a:rPr lang="en-US" altLang="zh-TW" sz="2000"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115</a:t>
            </a:r>
            <a:r>
              <a:rPr lang="zh-TW" altLang="en-US" sz="2000"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年</a:t>
            </a:r>
            <a:r>
              <a:rPr lang="en-US" altLang="zh-TW" sz="2000"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3</a:t>
            </a:r>
            <a:r>
              <a:rPr lang="zh-TW" altLang="en-US" sz="2000"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月</a:t>
            </a:r>
            <a:r>
              <a:rPr lang="en-US" altLang="zh-TW" sz="2000"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11</a:t>
            </a:r>
            <a:r>
              <a:rPr lang="zh-TW" altLang="en-US" sz="2000"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日</a:t>
            </a:r>
            <a:r>
              <a:rPr lang="en-US" altLang="zh-TW" sz="2000"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2000"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三</a:t>
            </a:r>
            <a:r>
              <a:rPr lang="en-US" altLang="zh-TW" sz="2000"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)10:00</a:t>
            </a:r>
            <a:r>
              <a:rPr lang="zh-TW" altLang="en-US" sz="2000"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起至</a:t>
            </a:r>
            <a:r>
              <a:rPr lang="en-US" altLang="zh-TW" sz="2000"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115</a:t>
            </a:r>
            <a:r>
              <a:rPr lang="zh-TW" altLang="en-US" sz="2000"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年</a:t>
            </a:r>
            <a:r>
              <a:rPr lang="en-US" altLang="zh-TW" sz="2000"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3</a:t>
            </a:r>
            <a:r>
              <a:rPr lang="zh-TW" altLang="en-US" sz="2000"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月</a:t>
            </a:r>
            <a:r>
              <a:rPr lang="en-US" altLang="zh-TW" sz="2000"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18</a:t>
            </a:r>
            <a:r>
              <a:rPr lang="zh-TW" altLang="en-US" sz="2000"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日</a:t>
            </a:r>
            <a:r>
              <a:rPr lang="en-US" altLang="zh-TW" sz="2000"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2000"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三</a:t>
            </a:r>
            <a:r>
              <a:rPr lang="en-US" altLang="zh-TW" sz="2000"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)17:00</a:t>
            </a:r>
            <a:r>
              <a:rPr lang="zh-TW" altLang="en-US" sz="2000"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止</a:t>
            </a:r>
          </a:p>
        </p:txBody>
      </p:sp>
    </p:spTree>
    <p:extLst>
      <p:ext uri="{BB962C8B-B14F-4D97-AF65-F5344CB8AC3E}">
        <p14:creationId xmlns:p14="http://schemas.microsoft.com/office/powerpoint/2010/main" val="5969242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4177FB41-D85E-43FA-B29D-2B707B079A8A}"/>
              </a:ext>
            </a:extLst>
          </p:cNvPr>
          <p:cNvSpPr>
            <a:spLocks noGrp="1"/>
          </p:cNvSpPr>
          <p:nvPr>
            <p:ph type="title"/>
          </p:nvPr>
        </p:nvSpPr>
        <p:spPr>
          <a:xfrm>
            <a:off x="838200" y="71719"/>
            <a:ext cx="10515600" cy="609318"/>
          </a:xfrm>
        </p:spPr>
        <p:txBody>
          <a:bodyPr>
            <a:noAutofit/>
          </a:bodyPr>
          <a:lstStyle/>
          <a:p>
            <a:pPr algn="ctr"/>
            <a:r>
              <a:rPr lang="zh-TW" altLang="en-US" sz="2800" b="1" spc="-75" dirty="0">
                <a:solidFill>
                  <a:prstClr val="black"/>
                </a:solidFill>
                <a:latin typeface="標楷體" panose="03000509000000000000" pitchFamily="65" charset="-120"/>
                <a:ea typeface="標楷體" panose="03000509000000000000" pitchFamily="65" charset="-120"/>
              </a:rPr>
              <a:t>第一階段集體報名考生查詢系統</a:t>
            </a:r>
            <a:r>
              <a:rPr lang="en-US" altLang="zh-TW" sz="2800" b="1" spc="-75" dirty="0">
                <a:solidFill>
                  <a:prstClr val="black"/>
                </a:solidFill>
                <a:latin typeface="標楷體" panose="03000509000000000000" pitchFamily="65" charset="-120"/>
                <a:ea typeface="標楷體" panose="03000509000000000000" pitchFamily="65" charset="-120"/>
              </a:rPr>
              <a:t>【</a:t>
            </a:r>
            <a:r>
              <a:rPr lang="zh-TW" altLang="en-US" sz="2800" b="1" spc="-75" dirty="0">
                <a:solidFill>
                  <a:prstClr val="black"/>
                </a:solidFill>
                <a:latin typeface="標楷體" panose="03000509000000000000" pitchFamily="65" charset="-120"/>
                <a:ea typeface="標楷體" panose="03000509000000000000" pitchFamily="65" charset="-120"/>
              </a:rPr>
              <a:t>非集體報名考生勿登入</a:t>
            </a:r>
            <a:r>
              <a:rPr lang="en-US" altLang="zh-TW" sz="2800" b="1" spc="-75" dirty="0">
                <a:solidFill>
                  <a:prstClr val="black"/>
                </a:solidFill>
                <a:latin typeface="標楷體" panose="03000509000000000000" pitchFamily="65" charset="-120"/>
                <a:ea typeface="標楷體" panose="03000509000000000000" pitchFamily="65" charset="-120"/>
              </a:rPr>
              <a:t>】</a:t>
            </a:r>
            <a:endParaRPr lang="zh-TW" altLang="en-US" sz="2800" b="1" spc="-75" dirty="0">
              <a:solidFill>
                <a:prstClr val="black"/>
              </a:solidFill>
              <a:latin typeface="標楷體" panose="03000509000000000000" pitchFamily="65" charset="-120"/>
              <a:ea typeface="標楷體" panose="03000509000000000000" pitchFamily="65" charset="-120"/>
            </a:endParaRPr>
          </a:p>
        </p:txBody>
      </p:sp>
      <p:sp>
        <p:nvSpPr>
          <p:cNvPr id="4" name="投影片編號版面配置區 3">
            <a:extLst>
              <a:ext uri="{FF2B5EF4-FFF2-40B4-BE49-F238E27FC236}">
                <a16:creationId xmlns:a16="http://schemas.microsoft.com/office/drawing/2014/main" id="{39E4BEC6-168B-4ADA-A083-DFF89BAED0D1}"/>
              </a:ext>
            </a:extLst>
          </p:cNvPr>
          <p:cNvSpPr>
            <a:spLocks noGrp="1"/>
          </p:cNvSpPr>
          <p:nvPr>
            <p:ph type="sldNum" sz="quarter" idx="12"/>
          </p:nvPr>
        </p:nvSpPr>
        <p:spPr/>
        <p:txBody>
          <a:bodyPr/>
          <a:lstStyle/>
          <a:p>
            <a:fld id="{BFD9D296-0923-4B30-8558-81C121D8C7E7}" type="slidenum">
              <a:rPr lang="zh-TW" altLang="en-US" smtClean="0"/>
              <a:pPr/>
              <a:t>11</a:t>
            </a:fld>
            <a:endParaRPr lang="zh-TW" altLang="en-US" dirty="0"/>
          </a:p>
        </p:txBody>
      </p:sp>
      <p:sp>
        <p:nvSpPr>
          <p:cNvPr id="6" name="矩形 5">
            <a:extLst>
              <a:ext uri="{FF2B5EF4-FFF2-40B4-BE49-F238E27FC236}">
                <a16:creationId xmlns:a16="http://schemas.microsoft.com/office/drawing/2014/main" id="{561E7F62-45B7-4800-8043-5EDDFE260668}"/>
              </a:ext>
            </a:extLst>
          </p:cNvPr>
          <p:cNvSpPr/>
          <p:nvPr/>
        </p:nvSpPr>
        <p:spPr>
          <a:xfrm>
            <a:off x="838200" y="965916"/>
            <a:ext cx="10515600" cy="553998"/>
          </a:xfrm>
          <a:prstGeom prst="rect">
            <a:avLst/>
          </a:prstGeom>
          <a:solidFill>
            <a:schemeClr val="bg1"/>
          </a:solidFill>
        </p:spPr>
        <p:txBody>
          <a:bodyPr wrap="square">
            <a:spAutoFit/>
          </a:bodyPr>
          <a:lstStyle/>
          <a:p>
            <a:pPr lvl="0" algn="ctr" fontAlgn="base">
              <a:spcBef>
                <a:spcPct val="0"/>
              </a:spcBef>
              <a:spcAft>
                <a:spcPct val="0"/>
              </a:spcAft>
            </a:pPr>
            <a:r>
              <a:rPr lang="zh-TW" altLang="en-US" sz="3000" b="1" dirty="0">
                <a:solidFill>
                  <a:srgbClr val="0000FF"/>
                </a:solidFill>
                <a:latin typeface="Times New Roman" panose="02020603050405020304" pitchFamily="18" charset="0"/>
                <a:ea typeface="標楷體" panose="03000509000000000000" pitchFamily="65" charset="-120"/>
                <a:cs typeface="Times New Roman" panose="02020603050405020304" pitchFamily="18" charset="0"/>
              </a:rPr>
              <a:t>系統開放時間：</a:t>
            </a:r>
            <a:r>
              <a:rPr lang="en-US" altLang="zh-TW" sz="3000" b="1" dirty="0">
                <a:solidFill>
                  <a:srgbClr val="0000FF"/>
                </a:solidFill>
                <a:latin typeface="Times New Roman" panose="02020603050405020304" pitchFamily="18" charset="0"/>
                <a:ea typeface="標楷體" panose="03000509000000000000" pitchFamily="65" charset="-120"/>
                <a:cs typeface="Times New Roman" panose="02020603050405020304" pitchFamily="18" charset="0"/>
              </a:rPr>
              <a:t>115.5.20 (</a:t>
            </a:r>
            <a:r>
              <a:rPr lang="zh-TW" altLang="en-US" sz="3000" b="1" dirty="0">
                <a:solidFill>
                  <a:srgbClr val="0000FF"/>
                </a:solidFill>
                <a:latin typeface="Times New Roman" panose="02020603050405020304" pitchFamily="18" charset="0"/>
                <a:ea typeface="標楷體" panose="03000509000000000000" pitchFamily="65" charset="-120"/>
                <a:cs typeface="Times New Roman" panose="02020603050405020304" pitchFamily="18" charset="0"/>
              </a:rPr>
              <a:t>三</a:t>
            </a:r>
            <a:r>
              <a:rPr lang="en-US" altLang="zh-TW" sz="3000" b="1" dirty="0">
                <a:solidFill>
                  <a:srgbClr val="0000FF"/>
                </a:solidFill>
                <a:latin typeface="Times New Roman" panose="02020603050405020304" pitchFamily="18" charset="0"/>
                <a:ea typeface="標楷體" panose="03000509000000000000" pitchFamily="65" charset="-120"/>
                <a:cs typeface="Times New Roman" panose="02020603050405020304" pitchFamily="18" charset="0"/>
              </a:rPr>
              <a:t>) 10:00</a:t>
            </a:r>
            <a:r>
              <a:rPr lang="zh-TW" altLang="en-US" sz="3000" b="1" dirty="0">
                <a:solidFill>
                  <a:srgbClr val="0000FF"/>
                </a:solidFill>
                <a:latin typeface="Times New Roman" panose="02020603050405020304" pitchFamily="18" charset="0"/>
                <a:ea typeface="標楷體" panose="03000509000000000000" pitchFamily="65" charset="-120"/>
                <a:cs typeface="Times New Roman" panose="02020603050405020304" pitchFamily="18" charset="0"/>
              </a:rPr>
              <a:t> </a:t>
            </a:r>
            <a:r>
              <a:rPr lang="en-US" altLang="zh-TW" sz="3000" b="1" dirty="0">
                <a:solidFill>
                  <a:srgbClr val="0000FF"/>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3000" b="1" dirty="0">
                <a:solidFill>
                  <a:srgbClr val="0000FF"/>
                </a:solidFill>
                <a:latin typeface="Times New Roman" panose="02020603050405020304" pitchFamily="18" charset="0"/>
                <a:ea typeface="標楷體" panose="03000509000000000000" pitchFamily="65" charset="-120"/>
                <a:cs typeface="Times New Roman" panose="02020603050405020304" pitchFamily="18" charset="0"/>
              </a:rPr>
              <a:t> </a:t>
            </a:r>
            <a:r>
              <a:rPr lang="en-US" altLang="zh-TW" sz="3000" b="1" dirty="0">
                <a:solidFill>
                  <a:srgbClr val="0000FF"/>
                </a:solidFill>
                <a:latin typeface="Times New Roman" panose="02020603050405020304" pitchFamily="18" charset="0"/>
                <a:ea typeface="標楷體" panose="03000509000000000000" pitchFamily="65" charset="-120"/>
                <a:cs typeface="Times New Roman" panose="02020603050405020304" pitchFamily="18" charset="0"/>
              </a:rPr>
              <a:t>115.5.22 (</a:t>
            </a:r>
            <a:r>
              <a:rPr lang="zh-TW" altLang="en-US" sz="3000" b="1" dirty="0">
                <a:solidFill>
                  <a:srgbClr val="0000FF"/>
                </a:solidFill>
                <a:latin typeface="Times New Roman" panose="02020603050405020304" pitchFamily="18" charset="0"/>
                <a:ea typeface="標楷體" panose="03000509000000000000" pitchFamily="65" charset="-120"/>
                <a:cs typeface="Times New Roman" panose="02020603050405020304" pitchFamily="18" charset="0"/>
              </a:rPr>
              <a:t>五</a:t>
            </a:r>
            <a:r>
              <a:rPr lang="en-US" altLang="zh-TW" sz="3000" b="1" dirty="0">
                <a:solidFill>
                  <a:srgbClr val="0000FF"/>
                </a:solidFill>
                <a:latin typeface="Times New Roman" panose="02020603050405020304" pitchFamily="18" charset="0"/>
                <a:ea typeface="標楷體" panose="03000509000000000000" pitchFamily="65" charset="-120"/>
                <a:cs typeface="Times New Roman" panose="02020603050405020304" pitchFamily="18" charset="0"/>
              </a:rPr>
              <a:t>) 17:00</a:t>
            </a:r>
            <a:r>
              <a:rPr lang="zh-TW" altLang="en-US" sz="3000" b="1" dirty="0">
                <a:solidFill>
                  <a:srgbClr val="0000FF"/>
                </a:solidFill>
                <a:latin typeface="Times New Roman" panose="02020603050405020304" pitchFamily="18" charset="0"/>
                <a:ea typeface="標楷體" panose="03000509000000000000" pitchFamily="65" charset="-120"/>
                <a:cs typeface="Times New Roman" panose="02020603050405020304" pitchFamily="18" charset="0"/>
              </a:rPr>
              <a:t>止</a:t>
            </a:r>
            <a:endParaRPr lang="en-US" altLang="zh-TW" sz="3000" b="1" dirty="0">
              <a:solidFill>
                <a:srgbClr val="0000FF"/>
              </a:solidFill>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13" name="文字方塊 12">
            <a:extLst>
              <a:ext uri="{FF2B5EF4-FFF2-40B4-BE49-F238E27FC236}">
                <a16:creationId xmlns:a16="http://schemas.microsoft.com/office/drawing/2014/main" id="{D2929E33-0CC3-4572-9A33-2341CDC05381}"/>
              </a:ext>
            </a:extLst>
          </p:cNvPr>
          <p:cNvSpPr txBox="1"/>
          <p:nvPr/>
        </p:nvSpPr>
        <p:spPr>
          <a:xfrm>
            <a:off x="982047" y="1661864"/>
            <a:ext cx="10227906" cy="4352089"/>
          </a:xfrm>
          <a:prstGeom prst="rect">
            <a:avLst/>
          </a:prstGeom>
          <a:noFill/>
        </p:spPr>
        <p:txBody>
          <a:bodyPr wrap="square">
            <a:spAutoFit/>
          </a:bodyPr>
          <a:lstStyle/>
          <a:p>
            <a:pPr marL="176213" indent="-176213" eaLnBrk="0" hangingPunct="0">
              <a:lnSpc>
                <a:spcPct val="125000"/>
              </a:lnSpc>
              <a:buBlip>
                <a:blip r:embed="rId2"/>
              </a:buBlip>
            </a:pPr>
            <a:r>
              <a:rPr kumimoji="0" lang="zh-TW" altLang="en-US" sz="2800" b="0" i="0" u="none" strike="noStrike" kern="1200" cap="none" spc="0" normalizeH="0" baseline="0" noProof="0" dirty="0">
                <a:ln>
                  <a:noFill/>
                </a:ln>
                <a:solidFill>
                  <a:schemeClr val="tx1"/>
                </a:solidFill>
                <a:effectLst/>
                <a:uLnTx/>
                <a:uFillTx/>
                <a:latin typeface="標楷體" panose="03000509000000000000" pitchFamily="65" charset="-120"/>
                <a:ea typeface="標楷體" panose="03000509000000000000" pitchFamily="65" charset="-120"/>
                <a:cs typeface="Times New Roman" panose="02020603050405020304" pitchFamily="18" charset="0"/>
              </a:rPr>
              <a:t>對象：</a:t>
            </a:r>
            <a:r>
              <a:rPr lang="zh-TW" altLang="en-US" sz="2800" spc="-40" dirty="0">
                <a:latin typeface="標楷體" panose="03000509000000000000" pitchFamily="65" charset="-120"/>
                <a:ea typeface="標楷體" panose="03000509000000000000" pitchFamily="65" charset="-120"/>
                <a:cs typeface="Times New Roman" panose="02020603050405020304" pitchFamily="18" charset="0"/>
              </a:rPr>
              <a:t>限有參加</a:t>
            </a:r>
            <a:r>
              <a:rPr lang="zh-TW" altLang="en-US" sz="2800" b="1" spc="-40" dirty="0">
                <a:solidFill>
                  <a:srgbClr val="0000FF"/>
                </a:solidFill>
                <a:latin typeface="標楷體" panose="03000509000000000000" pitchFamily="65" charset="-120"/>
                <a:ea typeface="標楷體" panose="03000509000000000000" pitchFamily="65" charset="-120"/>
                <a:cs typeface="Times New Roman" panose="02020603050405020304" pitchFamily="18" charset="0"/>
              </a:rPr>
              <a:t>集體報名</a:t>
            </a:r>
            <a:r>
              <a:rPr kumimoji="0" lang="zh-TW" altLang="en-US" sz="2800" b="0" i="0" u="none" strike="noStrike" kern="1200" cap="none" spc="-40" normalizeH="0" noProof="0" dirty="0">
                <a:ln>
                  <a:noFill/>
                </a:ln>
                <a:solidFill>
                  <a:schemeClr val="tx1"/>
                </a:solidFill>
                <a:effectLst/>
                <a:uLnTx/>
                <a:uFillTx/>
                <a:latin typeface="標楷體" panose="03000509000000000000" pitchFamily="65" charset="-120"/>
                <a:ea typeface="標楷體" panose="03000509000000000000" pitchFamily="65" charset="-120"/>
                <a:cs typeface="Times New Roman" panose="02020603050405020304" pitchFamily="18" charset="0"/>
              </a:rPr>
              <a:t>之考生，</a:t>
            </a:r>
            <a:r>
              <a:rPr lang="zh-TW" altLang="zh-TW" sz="2800" dirty="0">
                <a:effectLst/>
                <a:latin typeface="Times New Roman" panose="02020603050405020304" pitchFamily="18" charset="0"/>
                <a:ea typeface="標楷體" panose="03000509000000000000" pitchFamily="65" charset="-120"/>
                <a:cs typeface="Times New Roman" panose="02020603050405020304" pitchFamily="18" charset="0"/>
              </a:rPr>
              <a:t>向就讀學校完成報名手續，且集體報名學校向本委員會完成報名資料確認後，考生得</a:t>
            </a:r>
            <a:r>
              <a:rPr kumimoji="0" lang="zh-TW" altLang="en-US" sz="2800" b="0" i="0" u="none" strike="noStrike" kern="1200" cap="none" spc="-40" normalizeH="0" noProof="0" dirty="0">
                <a:ln>
                  <a:noFill/>
                </a:ln>
                <a:solidFill>
                  <a:schemeClr val="tx1"/>
                </a:solidFill>
                <a:effectLst/>
                <a:uLnTx/>
                <a:uFillTx/>
                <a:latin typeface="標楷體" panose="03000509000000000000" pitchFamily="65" charset="-120"/>
                <a:ea typeface="標楷體" panose="03000509000000000000" pitchFamily="65" charset="-120"/>
                <a:cs typeface="Times New Roman" panose="02020603050405020304" pitchFamily="18" charset="0"/>
              </a:rPr>
              <a:t>可於系統開放期間以個人資料</a:t>
            </a:r>
            <a:r>
              <a:rPr kumimoji="0" lang="en-US" altLang="zh-TW" sz="2800" b="0" i="0" u="none" strike="noStrike" kern="1200" cap="none" spc="-40" normalizeH="0" noProof="0" dirty="0">
                <a:ln>
                  <a:noFill/>
                </a:ln>
                <a:solidFill>
                  <a:schemeClr val="tx1">
                    <a:lumMod val="50000"/>
                    <a:lumOff val="50000"/>
                  </a:schemeClr>
                </a:solidFill>
                <a:effectLst/>
                <a:uLnTx/>
                <a:uFillTx/>
                <a:latin typeface="標楷體" panose="03000509000000000000" pitchFamily="65" charset="-120"/>
                <a:ea typeface="標楷體" panose="03000509000000000000" pitchFamily="65" charset="-120"/>
                <a:cs typeface="Times New Roman" panose="02020603050405020304" pitchFamily="18" charset="0"/>
              </a:rPr>
              <a:t>(</a:t>
            </a:r>
            <a:r>
              <a:rPr kumimoji="0" lang="zh-TW" altLang="en-US" sz="2800" i="0" strike="noStrike" kern="1200" cap="none" spc="0" normalizeH="0" baseline="0" noProof="0" dirty="0">
                <a:ln>
                  <a:noFill/>
                </a:ln>
                <a:solidFill>
                  <a:schemeClr val="tx1">
                    <a:lumMod val="50000"/>
                    <a:lumOff val="50000"/>
                  </a:schemeClr>
                </a:solidFill>
                <a:effectLst/>
                <a:uLnTx/>
                <a:uFillTx/>
                <a:latin typeface="標楷體" panose="03000509000000000000" pitchFamily="65" charset="-120"/>
                <a:ea typeface="標楷體" panose="03000509000000000000" pitchFamily="65" charset="-120"/>
                <a:cs typeface="Times New Roman" panose="02020603050405020304" pitchFamily="18" charset="0"/>
              </a:rPr>
              <a:t>身分證號或居留證號碼、出生年月日、准考證號碼</a:t>
            </a:r>
            <a:r>
              <a:rPr kumimoji="0" lang="en-US" altLang="zh-TW" sz="2800" b="0" i="0" u="none" strike="noStrike" kern="1200" cap="none" spc="-40" normalizeH="0" noProof="0" dirty="0">
                <a:ln>
                  <a:noFill/>
                </a:ln>
                <a:solidFill>
                  <a:schemeClr val="tx1">
                    <a:lumMod val="50000"/>
                    <a:lumOff val="50000"/>
                  </a:schemeClr>
                </a:solidFill>
                <a:effectLst/>
                <a:uLnTx/>
                <a:uFillTx/>
                <a:latin typeface="標楷體" panose="03000509000000000000" pitchFamily="65" charset="-120"/>
                <a:ea typeface="標楷體" panose="03000509000000000000" pitchFamily="65" charset="-120"/>
                <a:cs typeface="Times New Roman" panose="02020603050405020304" pitchFamily="18" charset="0"/>
              </a:rPr>
              <a:t>)</a:t>
            </a:r>
            <a:r>
              <a:rPr kumimoji="0" lang="zh-TW" altLang="en-US" sz="2800" b="1" i="0" u="none" strike="noStrike" kern="1200" cap="none" spc="-40" normalizeH="0" noProof="0" dirty="0">
                <a:ln>
                  <a:noFill/>
                </a:ln>
                <a:solidFill>
                  <a:srgbClr val="FF0000"/>
                </a:solidFill>
                <a:effectLst/>
                <a:uLnTx/>
                <a:uFillTx/>
                <a:latin typeface="標楷體" panose="03000509000000000000" pitchFamily="65" charset="-120"/>
                <a:ea typeface="標楷體" panose="03000509000000000000" pitchFamily="65" charset="-120"/>
                <a:cs typeface="Times New Roman" panose="02020603050405020304" pitchFamily="18" charset="0"/>
              </a:rPr>
              <a:t>登錄</a:t>
            </a:r>
            <a:r>
              <a:rPr lang="zh-TW" altLang="zh-TW" sz="2800" b="1" dirty="0">
                <a:solidFill>
                  <a:srgbClr val="FF0000"/>
                </a:solidFill>
                <a:effectLst/>
                <a:latin typeface="Times New Roman" panose="02020603050405020304" pitchFamily="18" charset="0"/>
                <a:ea typeface="標楷體" panose="03000509000000000000" pitchFamily="65" charset="-120"/>
                <a:cs typeface="Times New Roman" panose="02020603050405020304" pitchFamily="18" charset="0"/>
              </a:rPr>
              <a:t>系統查詢</a:t>
            </a:r>
            <a:r>
              <a:rPr lang="zh-TW" altLang="en-US" sz="2800" b="1"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報名手續</a:t>
            </a:r>
            <a:r>
              <a:rPr lang="zh-TW" altLang="en-US" sz="2800" dirty="0">
                <a:latin typeface="Times New Roman" panose="02020603050405020304" pitchFamily="18" charset="0"/>
                <a:ea typeface="標楷體" panose="03000509000000000000" pitchFamily="65" charset="-120"/>
                <a:cs typeface="Times New Roman" panose="02020603050405020304" pitchFamily="18" charset="0"/>
              </a:rPr>
              <a:t>。</a:t>
            </a:r>
            <a:endParaRPr lang="en-US" altLang="zh-TW" sz="2800" dirty="0">
              <a:latin typeface="Times New Roman" panose="02020603050405020304" pitchFamily="18" charset="0"/>
              <a:ea typeface="標楷體" panose="03000509000000000000" pitchFamily="65" charset="-120"/>
              <a:cs typeface="Times New Roman" panose="02020603050405020304" pitchFamily="18" charset="0"/>
            </a:endParaRPr>
          </a:p>
          <a:p>
            <a:pPr eaLnBrk="0" hangingPunct="0">
              <a:lnSpc>
                <a:spcPct val="125000"/>
              </a:lnSpc>
            </a:pPr>
            <a:endParaRPr lang="en-US" altLang="zh-TW" sz="2800" dirty="0">
              <a:latin typeface="Times New Roman" panose="02020603050405020304" pitchFamily="18" charset="0"/>
              <a:ea typeface="華康儷楷書" panose="03000509000000000000" pitchFamily="65" charset="-120"/>
              <a:cs typeface="Times New Roman" panose="02020603050405020304" pitchFamily="18" charset="0"/>
            </a:endParaRPr>
          </a:p>
          <a:p>
            <a:pPr marL="176213" indent="-176213" eaLnBrk="0" hangingPunct="0">
              <a:lnSpc>
                <a:spcPct val="125000"/>
              </a:lnSpc>
              <a:buBlip>
                <a:blip r:embed="rId2"/>
              </a:buBlip>
            </a:pPr>
            <a:r>
              <a:rPr lang="zh-TW" altLang="en-US" sz="2800" u="none" strike="noStrike" kern="0" dirty="0">
                <a:effectLst/>
                <a:latin typeface="Times New Roman" panose="02020603050405020304" pitchFamily="18" charset="0"/>
                <a:ea typeface="標楷體" panose="03000509000000000000" pitchFamily="65" charset="-120"/>
              </a:rPr>
              <a:t>若考生</a:t>
            </a:r>
            <a:r>
              <a:rPr lang="zh-TW" altLang="en-US" sz="2800" b="1" u="none" strike="noStrike" kern="0" dirty="0">
                <a:solidFill>
                  <a:srgbClr val="FF0000"/>
                </a:solidFill>
                <a:effectLst/>
                <a:latin typeface="Times New Roman" panose="02020603050405020304" pitchFamily="18" charset="0"/>
                <a:ea typeface="標楷體" panose="03000509000000000000" pitchFamily="65" charset="-120"/>
              </a:rPr>
              <a:t>未於系統開放期間登錄查看或報名資料有誤而未及時反映</a:t>
            </a:r>
            <a:r>
              <a:rPr lang="zh-TW" altLang="zh-TW" sz="2800" b="1" u="none" strike="noStrike" kern="0" dirty="0">
                <a:solidFill>
                  <a:srgbClr val="FF0000"/>
                </a:solidFill>
                <a:effectLst/>
                <a:latin typeface="Times New Roman" panose="02020603050405020304" pitchFamily="18" charset="0"/>
                <a:ea typeface="標楷體" panose="03000509000000000000" pitchFamily="65" charset="-120"/>
              </a:rPr>
              <a:t>，</a:t>
            </a:r>
            <a:r>
              <a:rPr lang="zh-TW" altLang="en-US" sz="2800" b="1" u="none" strike="noStrike" kern="0" dirty="0">
                <a:solidFill>
                  <a:srgbClr val="FF0000"/>
                </a:solidFill>
                <a:effectLst/>
                <a:latin typeface="Times New Roman" panose="02020603050405020304" pitchFamily="18" charset="0"/>
                <a:ea typeface="標楷體" panose="03000509000000000000" pitchFamily="65" charset="-120"/>
              </a:rPr>
              <a:t>考生應自行負責</a:t>
            </a:r>
            <a:r>
              <a:rPr lang="zh-TW" altLang="en-US" sz="2800" u="none" strike="noStrike" kern="0" dirty="0">
                <a:effectLst/>
                <a:latin typeface="Times New Roman" panose="02020603050405020304" pitchFamily="18" charset="0"/>
                <a:ea typeface="標楷體" panose="03000509000000000000" pitchFamily="65" charset="-120"/>
              </a:rPr>
              <a:t>。報名日期經截止後，不得歸咎於集體報名學校之疏失而要求更改報名資料。</a:t>
            </a:r>
            <a:endParaRPr lang="en-US" altLang="zh-TW" sz="2800" u="none" strike="noStrike" kern="0" dirty="0">
              <a:effectLst/>
              <a:latin typeface="Times New Roman" panose="02020603050405020304" pitchFamily="18" charset="0"/>
              <a:ea typeface="標楷體" panose="03000509000000000000" pitchFamily="65" charset="-120"/>
            </a:endParaRPr>
          </a:p>
        </p:txBody>
      </p:sp>
      <p:sp>
        <p:nvSpPr>
          <p:cNvPr id="3" name="矩形 2">
            <a:extLst>
              <a:ext uri="{FF2B5EF4-FFF2-40B4-BE49-F238E27FC236}">
                <a16:creationId xmlns:a16="http://schemas.microsoft.com/office/drawing/2014/main" id="{17B8BE0B-543F-B14C-E74A-55FDC9D58402}"/>
              </a:ext>
            </a:extLst>
          </p:cNvPr>
          <p:cNvSpPr/>
          <p:nvPr/>
        </p:nvSpPr>
        <p:spPr>
          <a:xfrm>
            <a:off x="0" y="70579"/>
            <a:ext cx="970153" cy="6235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800" b="1" dirty="0">
                <a:ea typeface="華康儷楷書" panose="03000509000000000000" pitchFamily="65" charset="-120"/>
              </a:rPr>
              <a:t>新增</a:t>
            </a:r>
          </a:p>
        </p:txBody>
      </p:sp>
    </p:spTree>
    <p:extLst>
      <p:ext uri="{BB962C8B-B14F-4D97-AF65-F5344CB8AC3E}">
        <p14:creationId xmlns:p14="http://schemas.microsoft.com/office/powerpoint/2010/main" val="32385782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1"/>
          </p:nvPr>
        </p:nvSpPr>
        <p:spPr>
          <a:xfrm>
            <a:off x="1143941" y="714429"/>
            <a:ext cx="9845043" cy="5667710"/>
          </a:xfrm>
        </p:spPr>
        <p:txBody>
          <a:bodyPr/>
          <a:lstStyle/>
          <a:p>
            <a:pPr>
              <a:lnSpc>
                <a:spcPct val="100000"/>
              </a:lnSpc>
              <a:spcBef>
                <a:spcPts val="1200"/>
              </a:spcBef>
              <a:buBlip>
                <a:blip r:embed="rId3"/>
              </a:buBlip>
              <a:defRPr/>
            </a:pPr>
            <a:r>
              <a:rPr lang="zh-TW" altLang="en-US" sz="2400" dirty="0">
                <a:solidFill>
                  <a:srgbClr val="0000FF"/>
                </a:solidFill>
                <a:latin typeface="華康儷楷書" panose="03000509000000000000" pitchFamily="65" charset="-120"/>
                <a:ea typeface="華康儷楷書" panose="03000509000000000000" pitchFamily="65" charset="-120"/>
                <a:cs typeface="Times New Roman" panose="02020603050405020304" pitchFamily="18" charset="0"/>
              </a:rPr>
              <a:t>就讀學校</a:t>
            </a:r>
            <a:r>
              <a:rPr lang="zh-TW" altLang="en-US" sz="2400" dirty="0">
                <a:solidFill>
                  <a:srgbClr val="FF0000"/>
                </a:solidFill>
                <a:latin typeface="華康儷楷書" panose="03000509000000000000" pitchFamily="65" charset="-120"/>
                <a:ea typeface="華康儷楷書" panose="03000509000000000000" pitchFamily="65" charset="-120"/>
                <a:cs typeface="Times New Roman" panose="02020603050405020304" pitchFamily="18" charset="0"/>
              </a:rPr>
              <a:t>上傳</a:t>
            </a:r>
            <a:r>
              <a:rPr lang="zh-TW" altLang="en-US" sz="2400" dirty="0">
                <a:solidFill>
                  <a:srgbClr val="0000FF"/>
                </a:solidFill>
                <a:latin typeface="華康儷楷書" panose="03000509000000000000" pitchFamily="65" charset="-120"/>
                <a:ea typeface="華康儷楷書" panose="03000509000000000000" pitchFamily="65" charset="-120"/>
                <a:cs typeface="Times New Roman" panose="02020603050405020304" pitchFamily="18" charset="0"/>
              </a:rPr>
              <a:t>應屆畢業生「修課紀錄」</a:t>
            </a:r>
            <a:endParaRPr lang="en-US" altLang="zh-TW" sz="2400" dirty="0">
              <a:solidFill>
                <a:srgbClr val="0000FF"/>
              </a:solidFill>
              <a:latin typeface="華康儷楷書" panose="03000509000000000000" pitchFamily="65" charset="-120"/>
              <a:ea typeface="華康儷楷書" panose="03000509000000000000" pitchFamily="65" charset="-120"/>
              <a:cs typeface="Times New Roman" panose="02020603050405020304" pitchFamily="18" charset="0"/>
            </a:endParaRPr>
          </a:p>
          <a:p>
            <a:pPr lvl="1">
              <a:lnSpc>
                <a:spcPct val="100000"/>
              </a:lnSpc>
              <a:spcBef>
                <a:spcPts val="600"/>
              </a:spcBef>
              <a:buFont typeface="Wingdings" panose="05000000000000000000" pitchFamily="2" charset="2"/>
              <a:buChar char="u"/>
            </a:pPr>
            <a:r>
              <a:rPr lang="zh-TW" altLang="en-US" sz="2000" dirty="0">
                <a:latin typeface="Times New Roman" panose="02020603050405020304" pitchFamily="18" charset="0"/>
                <a:ea typeface="華康儷楷書" panose="03000509000000000000" pitchFamily="65" charset="-120"/>
                <a:cs typeface="Times New Roman" panose="02020603050405020304" pitchFamily="18" charset="0"/>
              </a:rPr>
              <a:t>就讀學校於</a:t>
            </a:r>
            <a:r>
              <a:rPr lang="en-US" altLang="zh-TW" sz="2000" b="1"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115.5.7 (</a:t>
            </a:r>
            <a:r>
              <a:rPr lang="zh-TW" altLang="en-US" sz="2000" b="1"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四</a:t>
            </a:r>
            <a:r>
              <a:rPr lang="en-US" altLang="zh-TW" sz="2000" b="1"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 ~ 115.5.13 (</a:t>
            </a:r>
            <a:r>
              <a:rPr lang="zh-TW" altLang="en-US" sz="2000" b="1"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三</a:t>
            </a:r>
            <a:r>
              <a:rPr lang="en-US" altLang="zh-TW" sz="2000" b="1"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 17:00</a:t>
            </a:r>
            <a:r>
              <a:rPr lang="zh-TW" altLang="en-US" sz="2000" b="1"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前</a:t>
            </a:r>
            <a:r>
              <a:rPr lang="zh-TW" altLang="en-US" sz="2000" dirty="0">
                <a:latin typeface="Times New Roman" panose="02020603050405020304" pitchFamily="18" charset="0"/>
                <a:ea typeface="華康儷楷書" panose="03000509000000000000" pitchFamily="65" charset="-120"/>
                <a:cs typeface="Times New Roman" panose="02020603050405020304" pitchFamily="18" charset="0"/>
              </a:rPr>
              <a:t>完成上傳。</a:t>
            </a:r>
            <a:endParaRPr lang="en-US" altLang="zh-TW" sz="2000" dirty="0">
              <a:latin typeface="Times New Roman" panose="02020603050405020304" pitchFamily="18" charset="0"/>
              <a:ea typeface="華康儷楷書" panose="03000509000000000000" pitchFamily="65" charset="-120"/>
              <a:cs typeface="Times New Roman" panose="02020603050405020304" pitchFamily="18" charset="0"/>
            </a:endParaRPr>
          </a:p>
          <a:p>
            <a:pPr lvl="1">
              <a:lnSpc>
                <a:spcPct val="100000"/>
              </a:lnSpc>
              <a:spcBef>
                <a:spcPts val="600"/>
              </a:spcBef>
              <a:buFont typeface="Wingdings" panose="05000000000000000000" pitchFamily="2" charset="2"/>
              <a:buChar char="u"/>
            </a:pPr>
            <a:r>
              <a:rPr lang="zh-TW" altLang="en-US" sz="2000" b="1" dirty="0">
                <a:latin typeface="Times New Roman" panose="02020603050405020304" pitchFamily="18" charset="0"/>
                <a:ea typeface="華康儷楷書" panose="03000509000000000000" pitchFamily="65" charset="-120"/>
                <a:cs typeface="Times New Roman" panose="02020603050405020304" pitchFamily="18" charset="0"/>
              </a:rPr>
              <a:t>修課紀錄或在校學業成績之評量方式，</a:t>
            </a:r>
            <a:r>
              <a:rPr lang="zh-TW" altLang="zh-TW" sz="2000" dirty="0">
                <a:latin typeface="Times New Roman" panose="02020603050405020304" pitchFamily="18" charset="0"/>
                <a:ea typeface="華康儷楷書" panose="03000509000000000000" pitchFamily="65" charset="-120"/>
                <a:cs typeface="Times New Roman" panose="02020603050405020304" pitchFamily="18" charset="0"/>
              </a:rPr>
              <a:t>依「高級中等學校學生學習評量辦法」、</a:t>
            </a:r>
            <a:endParaRPr lang="en-US" altLang="zh-TW" sz="2000" dirty="0">
              <a:latin typeface="Times New Roman" panose="02020603050405020304" pitchFamily="18" charset="0"/>
              <a:ea typeface="華康儷楷書" panose="03000509000000000000" pitchFamily="65" charset="-120"/>
              <a:cs typeface="Times New Roman" panose="02020603050405020304" pitchFamily="18" charset="0"/>
            </a:endParaRPr>
          </a:p>
          <a:p>
            <a:pPr marL="457200" lvl="1" indent="0">
              <a:lnSpc>
                <a:spcPct val="100000"/>
              </a:lnSpc>
              <a:spcBef>
                <a:spcPts val="600"/>
              </a:spcBef>
              <a:buNone/>
            </a:pPr>
            <a:r>
              <a:rPr lang="en-US" altLang="zh-TW" sz="2000" dirty="0">
                <a:latin typeface="Times New Roman" panose="02020603050405020304" pitchFamily="18" charset="0"/>
                <a:ea typeface="華康儷楷書" panose="03000509000000000000" pitchFamily="65" charset="-120"/>
                <a:cs typeface="Times New Roman" panose="02020603050405020304" pitchFamily="18" charset="0"/>
              </a:rPr>
              <a:t> </a:t>
            </a:r>
            <a:r>
              <a:rPr lang="zh-TW" altLang="zh-TW" sz="2000" dirty="0">
                <a:latin typeface="Times New Roman" panose="02020603050405020304" pitchFamily="18" charset="0"/>
                <a:ea typeface="華康儷楷書" panose="03000509000000000000" pitchFamily="65" charset="-120"/>
                <a:cs typeface="Times New Roman" panose="02020603050405020304" pitchFamily="18" charset="0"/>
              </a:rPr>
              <a:t>「高級中等學校進修部學生學習評量辦法」及教育主管機關相關規定辦理</a:t>
            </a:r>
            <a:r>
              <a:rPr lang="zh-TW" altLang="en-US" sz="2000" dirty="0">
                <a:latin typeface="Times New Roman" panose="02020603050405020304" pitchFamily="18" charset="0"/>
                <a:ea typeface="華康儷楷書" panose="03000509000000000000" pitchFamily="65" charset="-120"/>
                <a:cs typeface="Times New Roman" panose="02020603050405020304" pitchFamily="18" charset="0"/>
              </a:rPr>
              <a:t>。</a:t>
            </a:r>
            <a:endParaRPr lang="en-US" altLang="zh-TW" sz="2000" dirty="0">
              <a:latin typeface="Times New Roman" panose="02020603050405020304" pitchFamily="18" charset="0"/>
              <a:ea typeface="華康儷楷書" panose="03000509000000000000" pitchFamily="65" charset="-120"/>
              <a:cs typeface="Times New Roman" panose="02020603050405020304" pitchFamily="18" charset="0"/>
            </a:endParaRPr>
          </a:p>
          <a:p>
            <a:pPr lvl="1">
              <a:lnSpc>
                <a:spcPct val="100000"/>
              </a:lnSpc>
              <a:spcBef>
                <a:spcPts val="600"/>
              </a:spcBef>
              <a:buFont typeface="Wingdings" panose="05000000000000000000" pitchFamily="2" charset="2"/>
              <a:buChar char="u"/>
            </a:pPr>
            <a:r>
              <a:rPr lang="zh-TW" altLang="en-US" sz="2000" b="1" dirty="0">
                <a:latin typeface="Times New Roman" panose="02020603050405020304" pitchFamily="18" charset="0"/>
                <a:ea typeface="華康儷楷書" panose="03000509000000000000" pitchFamily="65" charset="-120"/>
                <a:cs typeface="Times New Roman" panose="02020603050405020304" pitchFamily="18" charset="0"/>
              </a:rPr>
              <a:t>統一格式：</a:t>
            </a:r>
            <a:r>
              <a:rPr lang="zh-TW" altLang="en-US" sz="2000" dirty="0">
                <a:latin typeface="Times New Roman" panose="02020603050405020304" pitchFamily="18" charset="0"/>
                <a:ea typeface="華康儷楷書" panose="03000509000000000000" pitchFamily="65" charset="-120"/>
                <a:cs typeface="Times New Roman" panose="02020603050405020304" pitchFamily="18" charset="0"/>
              </a:rPr>
              <a:t>第六學期各學科</a:t>
            </a:r>
            <a:r>
              <a:rPr lang="en-US" altLang="zh-TW" sz="20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20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含必修及選修</a:t>
            </a:r>
            <a:r>
              <a:rPr lang="en-US" altLang="zh-TW" sz="20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2000" dirty="0">
                <a:latin typeface="Times New Roman" panose="02020603050405020304" pitchFamily="18" charset="0"/>
                <a:ea typeface="華康儷楷書" panose="03000509000000000000" pitchFamily="65" charset="-120"/>
                <a:cs typeface="Times New Roman" panose="02020603050405020304" pitchFamily="18" charset="0"/>
              </a:rPr>
              <a:t>成績、第六學期學業</a:t>
            </a:r>
            <a:r>
              <a:rPr lang="zh-TW" altLang="en-US" sz="20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總平均成績</a:t>
            </a:r>
            <a:r>
              <a:rPr lang="en-US" altLang="zh-TW" sz="2000" dirty="0">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2000"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不含補考成績</a:t>
            </a:r>
            <a:r>
              <a:rPr lang="en-US" altLang="zh-TW" sz="2000" dirty="0">
                <a:latin typeface="Times New Roman" panose="02020603050405020304" pitchFamily="18" charset="0"/>
                <a:ea typeface="華康儷楷書" panose="03000509000000000000" pitchFamily="65" charset="-120"/>
                <a:cs typeface="Times New Roman" panose="02020603050405020304" pitchFamily="18" charset="0"/>
              </a:rPr>
              <a:t>) </a:t>
            </a:r>
            <a:r>
              <a:rPr lang="zh-TW" altLang="en-US" sz="2000" dirty="0">
                <a:latin typeface="Times New Roman" panose="02020603050405020304" pitchFamily="18" charset="0"/>
                <a:ea typeface="華康儷楷書" panose="03000509000000000000" pitchFamily="65" charset="-120"/>
                <a:cs typeface="Times New Roman" panose="02020603050405020304" pitchFamily="18" charset="0"/>
              </a:rPr>
              <a:t>，且須蓋有教務處章戳</a:t>
            </a:r>
            <a:r>
              <a:rPr lang="en-US" altLang="zh-TW" sz="2000" dirty="0">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2000" dirty="0">
                <a:latin typeface="Times New Roman" panose="02020603050405020304" pitchFamily="18" charset="0"/>
                <a:ea typeface="華康儷楷書" panose="03000509000000000000" pitchFamily="65" charset="-120"/>
                <a:cs typeface="Times New Roman" panose="02020603050405020304" pitchFamily="18" charset="0"/>
              </a:rPr>
              <a:t>或浮水印</a:t>
            </a:r>
            <a:r>
              <a:rPr lang="en-US" altLang="zh-TW" sz="2000" dirty="0">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2000" dirty="0">
                <a:latin typeface="Times New Roman" panose="02020603050405020304" pitchFamily="18" charset="0"/>
                <a:ea typeface="華康儷楷書" panose="03000509000000000000" pitchFamily="65" charset="-120"/>
                <a:cs typeface="Times New Roman" panose="02020603050405020304" pitchFamily="18" charset="0"/>
              </a:rPr>
              <a:t>。</a:t>
            </a:r>
            <a:endParaRPr lang="en-US" altLang="zh-TW" sz="2000" dirty="0">
              <a:latin typeface="Times New Roman" panose="02020603050405020304" pitchFamily="18" charset="0"/>
              <a:ea typeface="華康儷楷書" panose="03000509000000000000" pitchFamily="65" charset="-120"/>
              <a:cs typeface="Times New Roman" panose="02020603050405020304" pitchFamily="18" charset="0"/>
            </a:endParaRPr>
          </a:p>
          <a:p>
            <a:pPr lvl="1">
              <a:lnSpc>
                <a:spcPct val="100000"/>
              </a:lnSpc>
              <a:spcBef>
                <a:spcPts val="600"/>
              </a:spcBef>
              <a:buFont typeface="Wingdings" panose="05000000000000000000" pitchFamily="2" charset="2"/>
              <a:buChar char="u"/>
            </a:pPr>
            <a:r>
              <a:rPr lang="zh-TW" altLang="en-US" sz="2000" b="1" dirty="0">
                <a:latin typeface="Times New Roman" panose="02020603050405020304" pitchFamily="18" charset="0"/>
                <a:ea typeface="華康儷楷書" panose="03000509000000000000" pitchFamily="65" charset="-120"/>
                <a:cs typeface="Times New Roman" panose="02020603050405020304" pitchFamily="18" charset="0"/>
              </a:rPr>
              <a:t>對象</a:t>
            </a:r>
            <a:r>
              <a:rPr lang="zh-TW" altLang="en-US" sz="2000" dirty="0">
                <a:latin typeface="Times New Roman" panose="02020603050405020304" pitchFamily="18" charset="0"/>
                <a:ea typeface="華康儷楷書" panose="03000509000000000000" pitchFamily="65" charset="-120"/>
                <a:cs typeface="Times New Roman" panose="02020603050405020304" pitchFamily="18" charset="0"/>
              </a:rPr>
              <a:t>：報名</a:t>
            </a:r>
            <a:r>
              <a:rPr lang="en-US" altLang="zh-TW" sz="2000" dirty="0">
                <a:latin typeface="Times New Roman" panose="02020603050405020304" pitchFamily="18" charset="0"/>
                <a:ea typeface="華康儷楷書" panose="03000509000000000000" pitchFamily="65" charset="-120"/>
                <a:cs typeface="Times New Roman" panose="02020603050405020304" pitchFamily="18" charset="0"/>
              </a:rPr>
              <a:t>115</a:t>
            </a:r>
            <a:r>
              <a:rPr lang="zh-TW" altLang="en-US" sz="2000" dirty="0">
                <a:latin typeface="Times New Roman" panose="02020603050405020304" pitchFamily="18" charset="0"/>
                <a:ea typeface="華康儷楷書" panose="03000509000000000000" pitchFamily="65" charset="-120"/>
                <a:cs typeface="Times New Roman" panose="02020603050405020304" pitchFamily="18" charset="0"/>
              </a:rPr>
              <a:t>學年度四技二專統一入學測驗應屆畢業生。</a:t>
            </a:r>
            <a:endParaRPr lang="en-US" altLang="zh-TW" sz="2000" dirty="0">
              <a:latin typeface="Times New Roman" panose="02020603050405020304" pitchFamily="18" charset="0"/>
              <a:ea typeface="華康儷楷書" panose="03000509000000000000" pitchFamily="65" charset="-120"/>
              <a:cs typeface="Times New Roman" panose="02020603050405020304" pitchFamily="18" charset="0"/>
            </a:endParaRPr>
          </a:p>
          <a:p>
            <a:pPr>
              <a:lnSpc>
                <a:spcPct val="100000"/>
              </a:lnSpc>
              <a:spcBef>
                <a:spcPts val="1200"/>
              </a:spcBef>
              <a:buBlip>
                <a:blip r:embed="rId3"/>
              </a:buBlip>
              <a:defRPr/>
            </a:pPr>
            <a:r>
              <a:rPr lang="zh-TW" altLang="en-US" sz="2400"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應屆畢業生查詢「修課紀錄」</a:t>
            </a:r>
            <a:endParaRPr lang="en-US" altLang="zh-TW" sz="2400"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endParaRPr>
          </a:p>
          <a:p>
            <a:pPr lvl="1">
              <a:lnSpc>
                <a:spcPts val="2500"/>
              </a:lnSpc>
              <a:spcBef>
                <a:spcPts val="600"/>
              </a:spcBef>
              <a:buFont typeface="Wingdings" panose="05000000000000000000" pitchFamily="2" charset="2"/>
              <a:buChar char="u"/>
            </a:pPr>
            <a:r>
              <a:rPr lang="en-US" altLang="zh-TW" sz="20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115</a:t>
            </a:r>
            <a:r>
              <a:rPr lang="zh-TW" altLang="en-US" sz="20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年</a:t>
            </a:r>
            <a:r>
              <a:rPr lang="en-US" altLang="zh-TW" sz="20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5</a:t>
            </a:r>
            <a:r>
              <a:rPr lang="zh-TW" altLang="en-US" sz="20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月</a:t>
            </a:r>
            <a:r>
              <a:rPr lang="en-US" altLang="zh-TW" sz="20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14</a:t>
            </a:r>
            <a:r>
              <a:rPr lang="zh-TW" altLang="en-US" sz="20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日</a:t>
            </a:r>
            <a:r>
              <a:rPr lang="en-US" altLang="zh-TW" sz="20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20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四</a:t>
            </a:r>
            <a:r>
              <a:rPr lang="en-US" altLang="zh-TW" sz="20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)10:00</a:t>
            </a:r>
            <a:r>
              <a:rPr lang="zh-TW" altLang="en-US" sz="20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起至</a:t>
            </a:r>
            <a:r>
              <a:rPr lang="en-US" altLang="zh-TW" sz="20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115</a:t>
            </a:r>
            <a:r>
              <a:rPr lang="zh-TW" altLang="en-US" sz="20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年</a:t>
            </a:r>
            <a:r>
              <a:rPr lang="en-US" altLang="zh-TW" sz="20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5</a:t>
            </a:r>
            <a:r>
              <a:rPr lang="zh-TW" altLang="en-US" sz="20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月</a:t>
            </a:r>
            <a:r>
              <a:rPr lang="en-US" altLang="zh-TW" sz="20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18</a:t>
            </a:r>
            <a:r>
              <a:rPr lang="zh-TW" altLang="en-US" sz="20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日</a:t>
            </a:r>
            <a:r>
              <a:rPr lang="en-US" altLang="zh-TW" sz="20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20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一</a:t>
            </a:r>
            <a:r>
              <a:rPr lang="en-US" altLang="zh-TW" sz="20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)17:00</a:t>
            </a:r>
            <a:r>
              <a:rPr lang="zh-TW" altLang="en-US" sz="20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止</a:t>
            </a:r>
            <a:r>
              <a:rPr lang="zh-TW" altLang="en-US" sz="2000" dirty="0">
                <a:latin typeface="Times New Roman" panose="02020603050405020304" pitchFamily="18" charset="0"/>
                <a:ea typeface="華康儷楷書" panose="03000509000000000000" pitchFamily="65" charset="-120"/>
                <a:cs typeface="Times New Roman" panose="02020603050405020304" pitchFamily="18" charset="0"/>
              </a:rPr>
              <a:t>，至本委員會網站查詢所屬</a:t>
            </a:r>
            <a:r>
              <a:rPr lang="zh-TW" altLang="en-US" sz="2000" b="1" dirty="0">
                <a:latin typeface="Times New Roman" panose="02020603050405020304" pitchFamily="18" charset="0"/>
                <a:ea typeface="華康儷楷書" panose="03000509000000000000" pitchFamily="65" charset="-120"/>
                <a:cs typeface="Times New Roman" panose="02020603050405020304" pitchFamily="18" charset="0"/>
              </a:rPr>
              <a:t>就讀學校</a:t>
            </a:r>
            <a:r>
              <a:rPr lang="zh-TW" altLang="en-US" sz="2000" dirty="0">
                <a:latin typeface="Times New Roman" panose="02020603050405020304" pitchFamily="18" charset="0"/>
                <a:ea typeface="華康儷楷書" panose="03000509000000000000" pitchFamily="65" charset="-120"/>
                <a:cs typeface="Times New Roman" panose="02020603050405020304" pitchFamily="18" charset="0"/>
              </a:rPr>
              <a:t>上傳之「</a:t>
            </a:r>
            <a:r>
              <a:rPr lang="zh-TW" altLang="en-US" sz="2000" b="1"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第六學期</a:t>
            </a:r>
            <a:r>
              <a:rPr lang="zh-TW" altLang="en-US" sz="2000" dirty="0">
                <a:latin typeface="Times New Roman" panose="02020603050405020304" pitchFamily="18" charset="0"/>
                <a:ea typeface="華康儷楷書" panose="03000509000000000000" pitchFamily="65" charset="-120"/>
                <a:cs typeface="Times New Roman" panose="02020603050405020304" pitchFamily="18" charset="0"/>
              </a:rPr>
              <a:t>」修課紀錄</a:t>
            </a:r>
            <a:r>
              <a:rPr lang="en-US" altLang="zh-TW" sz="2000" dirty="0">
                <a:latin typeface="Times New Roman" panose="02020603050405020304" pitchFamily="18" charset="0"/>
                <a:ea typeface="華康儷楷書" panose="03000509000000000000" pitchFamily="65" charset="-120"/>
                <a:cs typeface="Times New Roman" panose="02020603050405020304" pitchFamily="18" charset="0"/>
              </a:rPr>
              <a:t>(PDF</a:t>
            </a:r>
            <a:r>
              <a:rPr lang="zh-TW" altLang="en-US" sz="2000" dirty="0">
                <a:latin typeface="Times New Roman" panose="02020603050405020304" pitchFamily="18" charset="0"/>
                <a:ea typeface="華康儷楷書" panose="03000509000000000000" pitchFamily="65" charset="-120"/>
                <a:cs typeface="Times New Roman" panose="02020603050405020304" pitchFamily="18" charset="0"/>
              </a:rPr>
              <a:t>檔</a:t>
            </a:r>
            <a:r>
              <a:rPr lang="en-US" altLang="zh-TW" sz="2000" dirty="0">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2000" dirty="0">
                <a:latin typeface="Times New Roman" panose="02020603050405020304" pitchFamily="18" charset="0"/>
                <a:ea typeface="華康儷楷書" panose="03000509000000000000" pitchFamily="65" charset="-120"/>
                <a:cs typeface="Times New Roman" panose="02020603050405020304" pitchFamily="18" charset="0"/>
              </a:rPr>
              <a:t>。</a:t>
            </a:r>
            <a:endParaRPr lang="en-US" altLang="zh-TW" sz="2000" dirty="0">
              <a:latin typeface="Times New Roman" panose="02020603050405020304" pitchFamily="18" charset="0"/>
              <a:ea typeface="華康儷楷書" panose="03000509000000000000" pitchFamily="65" charset="-120"/>
              <a:cs typeface="Times New Roman" panose="02020603050405020304" pitchFamily="18" charset="0"/>
            </a:endParaRPr>
          </a:p>
          <a:p>
            <a:pPr lvl="1">
              <a:lnSpc>
                <a:spcPts val="2500"/>
              </a:lnSpc>
              <a:spcBef>
                <a:spcPts val="600"/>
              </a:spcBef>
              <a:buFont typeface="Wingdings" panose="05000000000000000000" pitchFamily="2" charset="2"/>
              <a:buChar char="u"/>
            </a:pPr>
            <a:r>
              <a:rPr lang="zh-TW" altLang="en-US" sz="2000" dirty="0">
                <a:latin typeface="Times New Roman" panose="02020603050405020304" pitchFamily="18" charset="0"/>
                <a:ea typeface="華康儷楷書" panose="03000509000000000000" pitchFamily="65" charset="-120"/>
                <a:cs typeface="Times New Roman" panose="02020603050405020304" pitchFamily="18" charset="0"/>
              </a:rPr>
              <a:t>請輔導考生</a:t>
            </a:r>
            <a:r>
              <a:rPr lang="zh-TW" altLang="en-US" sz="2000" b="1" dirty="0">
                <a:latin typeface="Times New Roman" panose="02020603050405020304" pitchFamily="18" charset="0"/>
                <a:ea typeface="華康儷楷書" panose="03000509000000000000" pitchFamily="65" charset="-120"/>
                <a:cs typeface="Times New Roman" panose="02020603050405020304" pitchFamily="18" charset="0"/>
              </a:rPr>
              <a:t>務必依上述時間</a:t>
            </a:r>
            <a:r>
              <a:rPr lang="zh-TW" altLang="zh-TW" sz="2000" b="1" dirty="0">
                <a:latin typeface="Times New Roman" panose="02020603050405020304" pitchFamily="18" charset="0"/>
                <a:ea typeface="華康儷楷書" panose="03000509000000000000" pitchFamily="65" charset="-120"/>
                <a:cs typeface="Times New Roman" panose="02020603050405020304" pitchFamily="18" charset="0"/>
              </a:rPr>
              <a:t>詳細核對成績證明之內容</a:t>
            </a:r>
            <a:r>
              <a:rPr lang="zh-TW" altLang="zh-TW" sz="2000" dirty="0">
                <a:latin typeface="Times New Roman" panose="02020603050405020304" pitchFamily="18" charset="0"/>
                <a:ea typeface="華康儷楷書" panose="03000509000000000000" pitchFamily="65" charset="-120"/>
                <a:cs typeface="Times New Roman" panose="02020603050405020304" pitchFamily="18" charset="0"/>
              </a:rPr>
              <a:t>，如有問題應儘速向所屬</a:t>
            </a:r>
            <a:r>
              <a:rPr lang="zh-TW" altLang="en-US" sz="2000" dirty="0">
                <a:latin typeface="Times New Roman" panose="02020603050405020304" pitchFamily="18" charset="0"/>
                <a:ea typeface="華康儷楷書" panose="03000509000000000000" pitchFamily="65" charset="-120"/>
                <a:cs typeface="Times New Roman" panose="02020603050405020304" pitchFamily="18" charset="0"/>
              </a:rPr>
              <a:t>就讀</a:t>
            </a:r>
            <a:r>
              <a:rPr lang="zh-TW" altLang="zh-TW" sz="2000" dirty="0">
                <a:latin typeface="Times New Roman" panose="02020603050405020304" pitchFamily="18" charset="0"/>
                <a:ea typeface="華康儷楷書" panose="03000509000000000000" pitchFamily="65" charset="-120"/>
                <a:cs typeface="Times New Roman" panose="02020603050405020304" pitchFamily="18" charset="0"/>
              </a:rPr>
              <a:t>學校反映</a:t>
            </a:r>
            <a:r>
              <a:rPr lang="zh-TW" altLang="en-US" sz="2000" dirty="0">
                <a:latin typeface="Times New Roman" panose="02020603050405020304" pitchFamily="18" charset="0"/>
                <a:ea typeface="華康儷楷書" panose="03000509000000000000" pitchFamily="65" charset="-120"/>
                <a:cs typeface="Times New Roman" panose="02020603050405020304" pitchFamily="18" charset="0"/>
              </a:rPr>
              <a:t>。</a:t>
            </a:r>
            <a:endParaRPr lang="en-US" altLang="zh-TW" sz="2000" dirty="0">
              <a:latin typeface="Times New Roman" panose="02020603050405020304" pitchFamily="18" charset="0"/>
              <a:ea typeface="華康儷楷書" panose="03000509000000000000" pitchFamily="65" charset="-120"/>
              <a:cs typeface="Times New Roman" panose="02020603050405020304" pitchFamily="18" charset="0"/>
            </a:endParaRPr>
          </a:p>
          <a:p>
            <a:pPr lvl="1">
              <a:lnSpc>
                <a:spcPts val="2500"/>
              </a:lnSpc>
              <a:spcBef>
                <a:spcPts val="600"/>
              </a:spcBef>
              <a:buFont typeface="Wingdings" panose="05000000000000000000" pitchFamily="2" charset="2"/>
              <a:buChar char="u"/>
            </a:pPr>
            <a:r>
              <a:rPr lang="zh-TW" altLang="en-US" sz="2000" b="1"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考生未於查詢期間上網查詢或查詢之成績證明內容有誤而未及時反映，</a:t>
            </a:r>
            <a:endParaRPr lang="en-US" altLang="zh-TW" sz="2000" b="1"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endParaRPr>
          </a:p>
          <a:p>
            <a:pPr marL="457200" lvl="1" indent="0">
              <a:lnSpc>
                <a:spcPts val="2500"/>
              </a:lnSpc>
              <a:spcBef>
                <a:spcPts val="600"/>
              </a:spcBef>
              <a:buNone/>
            </a:pPr>
            <a:r>
              <a:rPr lang="en-US" altLang="zh-TW" sz="2000" b="1"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    </a:t>
            </a:r>
            <a:r>
              <a:rPr lang="zh-TW" altLang="en-US" sz="2000" b="1"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致影響個人第二階段甄試權益，考生應自行負責。</a:t>
            </a:r>
            <a:endParaRPr lang="en-US" altLang="zh-TW" sz="20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endParaRPr>
          </a:p>
        </p:txBody>
      </p:sp>
      <p:sp>
        <p:nvSpPr>
          <p:cNvPr id="5" name="標題 1"/>
          <p:cNvSpPr txBox="1">
            <a:spLocks/>
          </p:cNvSpPr>
          <p:nvPr/>
        </p:nvSpPr>
        <p:spPr bwMode="auto">
          <a:xfrm>
            <a:off x="0" y="49102"/>
            <a:ext cx="12191999" cy="63341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kumimoji="1" sz="2800">
                <a:solidFill>
                  <a:schemeClr val="tx2"/>
                </a:solidFill>
                <a:latin typeface="+mj-lt"/>
                <a:ea typeface="+mj-ea"/>
                <a:cs typeface="+mj-cs"/>
              </a:defRPr>
            </a:lvl1pPr>
            <a:lvl2pPr algn="l" rtl="0" eaLnBrk="0" fontAlgn="base" hangingPunct="0">
              <a:spcBef>
                <a:spcPct val="0"/>
              </a:spcBef>
              <a:spcAft>
                <a:spcPct val="0"/>
              </a:spcAft>
              <a:defRPr kumimoji="1" sz="2800">
                <a:solidFill>
                  <a:schemeClr val="tx2"/>
                </a:solidFill>
                <a:latin typeface="Arial" charset="0"/>
                <a:ea typeface="華康中黑體" pitchFamily="49" charset="-120"/>
              </a:defRPr>
            </a:lvl2pPr>
            <a:lvl3pPr algn="l" rtl="0" eaLnBrk="0" fontAlgn="base" hangingPunct="0">
              <a:spcBef>
                <a:spcPct val="0"/>
              </a:spcBef>
              <a:spcAft>
                <a:spcPct val="0"/>
              </a:spcAft>
              <a:defRPr kumimoji="1" sz="2800">
                <a:solidFill>
                  <a:schemeClr val="tx2"/>
                </a:solidFill>
                <a:latin typeface="Arial" charset="0"/>
                <a:ea typeface="華康中黑體" pitchFamily="49" charset="-120"/>
              </a:defRPr>
            </a:lvl3pPr>
            <a:lvl4pPr algn="l" rtl="0" eaLnBrk="0" fontAlgn="base" hangingPunct="0">
              <a:spcBef>
                <a:spcPct val="0"/>
              </a:spcBef>
              <a:spcAft>
                <a:spcPct val="0"/>
              </a:spcAft>
              <a:defRPr kumimoji="1" sz="2800">
                <a:solidFill>
                  <a:schemeClr val="tx2"/>
                </a:solidFill>
                <a:latin typeface="Arial" charset="0"/>
                <a:ea typeface="華康中黑體" pitchFamily="49" charset="-120"/>
              </a:defRPr>
            </a:lvl4pPr>
            <a:lvl5pPr algn="l" rtl="0" eaLnBrk="0" fontAlgn="base" hangingPunct="0">
              <a:spcBef>
                <a:spcPct val="0"/>
              </a:spcBef>
              <a:spcAft>
                <a:spcPct val="0"/>
              </a:spcAft>
              <a:defRPr kumimoji="1" sz="2800">
                <a:solidFill>
                  <a:schemeClr val="tx2"/>
                </a:solidFill>
                <a:latin typeface="Arial" charset="0"/>
                <a:ea typeface="華康中黑體" pitchFamily="49" charset="-120"/>
              </a:defRPr>
            </a:lvl5pPr>
            <a:lvl6pPr marL="457200" algn="l" rtl="0" fontAlgn="base">
              <a:spcBef>
                <a:spcPct val="0"/>
              </a:spcBef>
              <a:spcAft>
                <a:spcPct val="0"/>
              </a:spcAft>
              <a:defRPr kumimoji="1" sz="2800">
                <a:solidFill>
                  <a:schemeClr val="tx2"/>
                </a:solidFill>
                <a:latin typeface="Arial" charset="0"/>
                <a:ea typeface="新細明體" charset="-120"/>
              </a:defRPr>
            </a:lvl6pPr>
            <a:lvl7pPr marL="914400" algn="l" rtl="0" fontAlgn="base">
              <a:spcBef>
                <a:spcPct val="0"/>
              </a:spcBef>
              <a:spcAft>
                <a:spcPct val="0"/>
              </a:spcAft>
              <a:defRPr kumimoji="1" sz="2800">
                <a:solidFill>
                  <a:schemeClr val="tx2"/>
                </a:solidFill>
                <a:latin typeface="Arial" charset="0"/>
                <a:ea typeface="新細明體" charset="-120"/>
              </a:defRPr>
            </a:lvl7pPr>
            <a:lvl8pPr marL="1371600" algn="l" rtl="0" fontAlgn="base">
              <a:spcBef>
                <a:spcPct val="0"/>
              </a:spcBef>
              <a:spcAft>
                <a:spcPct val="0"/>
              </a:spcAft>
              <a:defRPr kumimoji="1" sz="2800">
                <a:solidFill>
                  <a:schemeClr val="tx2"/>
                </a:solidFill>
                <a:latin typeface="Arial" charset="0"/>
                <a:ea typeface="新細明體" charset="-120"/>
              </a:defRPr>
            </a:lvl8pPr>
            <a:lvl9pPr marL="1828800" algn="l" rtl="0" fontAlgn="base">
              <a:spcBef>
                <a:spcPct val="0"/>
              </a:spcBef>
              <a:spcAft>
                <a:spcPct val="0"/>
              </a:spcAft>
              <a:defRPr kumimoji="1" sz="2800">
                <a:solidFill>
                  <a:schemeClr val="tx2"/>
                </a:solidFill>
                <a:latin typeface="Arial" charset="0"/>
                <a:ea typeface="新細明體" charset="-120"/>
              </a:defRPr>
            </a:lvl9pPr>
          </a:lstStyle>
          <a:p>
            <a:pPr algn="ctr" eaLnBrk="1" hangingPunct="1"/>
            <a:r>
              <a:rPr lang="zh-TW" altLang="en-US" b="1" spc="-100" dirty="0">
                <a:solidFill>
                  <a:schemeClr val="tx1"/>
                </a:solidFill>
                <a:latin typeface="Book Antiqua" panose="02040602050305030304" pitchFamily="18" charset="0"/>
                <a:ea typeface="華康儷楷書" panose="03000509000000000000" pitchFamily="65" charset="-120"/>
              </a:rPr>
              <a:t>應屆畢業生第六學期修課紀錄</a:t>
            </a:r>
            <a:r>
              <a:rPr lang="en-US" altLang="zh-TW" b="1" spc="-100" dirty="0">
                <a:solidFill>
                  <a:schemeClr val="tx1"/>
                </a:solidFill>
                <a:latin typeface="Book Antiqua" panose="02040602050305030304" pitchFamily="18" charset="0"/>
                <a:ea typeface="華康儷楷書" panose="03000509000000000000" pitchFamily="65" charset="-120"/>
              </a:rPr>
              <a:t>PDF</a:t>
            </a:r>
            <a:r>
              <a:rPr lang="zh-TW" altLang="en-US" b="1" spc="-100" dirty="0">
                <a:solidFill>
                  <a:schemeClr val="tx1"/>
                </a:solidFill>
                <a:latin typeface="Book Antiqua" panose="02040602050305030304" pitchFamily="18" charset="0"/>
                <a:ea typeface="華康儷楷書" panose="03000509000000000000" pitchFamily="65" charset="-120"/>
              </a:rPr>
              <a:t>檔</a:t>
            </a:r>
          </a:p>
        </p:txBody>
      </p:sp>
      <p:sp>
        <p:nvSpPr>
          <p:cNvPr id="4" name="投影片編號版面配置區 3"/>
          <p:cNvSpPr>
            <a:spLocks noGrp="1"/>
          </p:cNvSpPr>
          <p:nvPr>
            <p:ph type="sldNum" sz="quarter" idx="12"/>
          </p:nvPr>
        </p:nvSpPr>
        <p:spPr/>
        <p:txBody>
          <a:bodyPr/>
          <a:lstStyle/>
          <a:p>
            <a:pPr>
              <a:defRPr/>
            </a:pPr>
            <a:fld id="{52B5522C-A27E-428C-8770-BD9512493397}" type="slidenum">
              <a:rPr lang="zh-TW" altLang="en-US" smtClean="0"/>
              <a:pPr>
                <a:defRPr/>
              </a:pPr>
              <a:t>12</a:t>
            </a:fld>
            <a:endParaRPr lang="en-US" altLang="zh-TW" dirty="0"/>
          </a:p>
        </p:txBody>
      </p:sp>
    </p:spTree>
    <p:extLst>
      <p:ext uri="{BB962C8B-B14F-4D97-AF65-F5344CB8AC3E}">
        <p14:creationId xmlns:p14="http://schemas.microsoft.com/office/powerpoint/2010/main" val="16829499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內容版面配置區 9"/>
          <p:cNvSpPr>
            <a:spLocks noGrp="1"/>
          </p:cNvSpPr>
          <p:nvPr>
            <p:ph idx="1"/>
          </p:nvPr>
        </p:nvSpPr>
        <p:spPr>
          <a:xfrm>
            <a:off x="864066" y="1124747"/>
            <a:ext cx="11021362" cy="4967163"/>
          </a:xfrm>
        </p:spPr>
        <p:txBody>
          <a:bodyPr/>
          <a:lstStyle/>
          <a:p>
            <a:pPr>
              <a:buBlip>
                <a:blip r:embed="rId3"/>
              </a:buBlip>
              <a:defRPr/>
            </a:pPr>
            <a:r>
              <a:rPr lang="zh-TW" altLang="en-US" sz="2500" dirty="0">
                <a:solidFill>
                  <a:srgbClr val="0000FF"/>
                </a:solidFill>
                <a:latin typeface="華康儷楷書" panose="03000509000000000000" pitchFamily="65" charset="-120"/>
                <a:ea typeface="華康儷楷書" panose="03000509000000000000" pitchFamily="65" charset="-120"/>
                <a:cs typeface="Times New Roman" panose="02020603050405020304" pitchFamily="18" charset="0"/>
              </a:rPr>
              <a:t>四技二專統一入學測驗寄發及查詢成績單</a:t>
            </a:r>
            <a:r>
              <a:rPr lang="en-US" altLang="zh-TW" sz="25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115.5.14 (</a:t>
            </a:r>
            <a:r>
              <a:rPr lang="zh-TW" altLang="en-US" sz="25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四</a:t>
            </a:r>
            <a:r>
              <a:rPr lang="en-US" altLang="zh-TW" sz="25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 14:00</a:t>
            </a:r>
            <a:r>
              <a:rPr lang="zh-TW" altLang="en-US" sz="2500" dirty="0">
                <a:solidFill>
                  <a:srgbClr val="0000FF"/>
                </a:solidFill>
                <a:latin typeface="華康儷楷書" panose="03000509000000000000" pitchFamily="65" charset="-120"/>
                <a:ea typeface="華康儷楷書" panose="03000509000000000000" pitchFamily="65" charset="-120"/>
                <a:cs typeface="Times New Roman" panose="02020603050405020304" pitchFamily="18" charset="0"/>
              </a:rPr>
              <a:t>起</a:t>
            </a:r>
            <a:endParaRPr lang="en-US" altLang="zh-TW" sz="2500" dirty="0">
              <a:solidFill>
                <a:srgbClr val="0000FF"/>
              </a:solidFill>
              <a:latin typeface="華康儷楷書" panose="03000509000000000000" pitchFamily="65" charset="-120"/>
              <a:ea typeface="華康儷楷書" panose="03000509000000000000" pitchFamily="65" charset="-120"/>
              <a:cs typeface="Times New Roman" panose="02020603050405020304" pitchFamily="18" charset="0"/>
            </a:endParaRPr>
          </a:p>
          <a:p>
            <a:pPr marL="400050" lvl="1" indent="0">
              <a:lnSpc>
                <a:spcPts val="3000"/>
              </a:lnSpc>
              <a:buNone/>
              <a:defRPr/>
            </a:pPr>
            <a:r>
              <a:rPr lang="zh-TW" altLang="en-US" sz="2000" dirty="0">
                <a:latin typeface="華康儷楷書" panose="03000509000000000000" pitchFamily="65" charset="-120"/>
                <a:ea typeface="華康儷楷書" panose="03000509000000000000" pitchFamily="65" charset="-120"/>
                <a:cs typeface="Times New Roman" panose="02020603050405020304" pitchFamily="18" charset="0"/>
              </a:rPr>
              <a:t>統一入學測驗成績單，提供各科目</a:t>
            </a:r>
            <a:r>
              <a:rPr lang="zh-TW" altLang="en-US" dirty="0">
                <a:latin typeface="華康儷楷書" panose="03000509000000000000" pitchFamily="65" charset="-120"/>
                <a:ea typeface="華康儷楷書" panose="03000509000000000000" pitchFamily="65" charset="-120"/>
                <a:cs typeface="Times New Roman" panose="02020603050405020304" pitchFamily="18" charset="0"/>
              </a:rPr>
              <a:t>原始級分</a:t>
            </a:r>
            <a:r>
              <a:rPr lang="zh-TW" altLang="en-US" sz="2000" dirty="0">
                <a:latin typeface="華康儷楷書" panose="03000509000000000000" pitchFamily="65" charset="-120"/>
                <a:ea typeface="華康儷楷書" panose="03000509000000000000" pitchFamily="65" charset="-120"/>
                <a:cs typeface="Times New Roman" panose="02020603050405020304" pitchFamily="18" charset="0"/>
              </a:rPr>
              <a:t>及</a:t>
            </a:r>
            <a:r>
              <a:rPr lang="zh-TW" altLang="en-US" dirty="0">
                <a:latin typeface="華康儷楷書" panose="03000509000000000000" pitchFamily="65" charset="-120"/>
                <a:ea typeface="華康儷楷書" panose="03000509000000000000" pitchFamily="65" charset="-120"/>
                <a:cs typeface="Times New Roman" panose="02020603050405020304" pitchFamily="18" charset="0"/>
              </a:rPr>
              <a:t>原始分數</a:t>
            </a:r>
            <a:endParaRPr lang="zh-TW" altLang="en-US" sz="2000" dirty="0">
              <a:latin typeface="華康儷楷書" panose="03000509000000000000" pitchFamily="65" charset="-120"/>
              <a:ea typeface="華康儷楷書" panose="03000509000000000000" pitchFamily="65" charset="-120"/>
              <a:cs typeface="Times New Roman" panose="02020603050405020304" pitchFamily="18" charset="0"/>
            </a:endParaRPr>
          </a:p>
          <a:p>
            <a:pPr>
              <a:spcBef>
                <a:spcPts val="600"/>
              </a:spcBef>
              <a:buBlip>
                <a:blip r:embed="rId3"/>
              </a:buBlip>
              <a:defRPr/>
            </a:pPr>
            <a:r>
              <a:rPr lang="zh-TW" altLang="zh-TW" sz="2500" dirty="0">
                <a:solidFill>
                  <a:srgbClr val="0000FF"/>
                </a:solidFill>
                <a:latin typeface="華康儷楷書" panose="03000509000000000000" pitchFamily="65" charset="-120"/>
                <a:ea typeface="華康儷楷書" panose="03000509000000000000" pitchFamily="65" charset="-120"/>
                <a:cs typeface="Times New Roman" panose="02020603050405020304" pitchFamily="18" charset="0"/>
              </a:rPr>
              <a:t>成績轉級分範例</a:t>
            </a:r>
            <a:endParaRPr lang="en-US" altLang="zh-TW" sz="2500" dirty="0">
              <a:solidFill>
                <a:srgbClr val="0000FF"/>
              </a:solidFill>
              <a:latin typeface="華康儷楷書" panose="03000509000000000000" pitchFamily="65" charset="-120"/>
              <a:ea typeface="華康儷楷書" panose="03000509000000000000" pitchFamily="65" charset="-120"/>
              <a:cs typeface="Times New Roman" panose="02020603050405020304" pitchFamily="18" charset="0"/>
            </a:endParaRPr>
          </a:p>
          <a:p>
            <a:pPr lvl="1">
              <a:lnSpc>
                <a:spcPct val="150000"/>
              </a:lnSpc>
              <a:buClr>
                <a:schemeClr val="tx1"/>
              </a:buClr>
              <a:buSzPct val="100000"/>
              <a:buFontTx/>
              <a:buChar char="−"/>
              <a:defRPr/>
            </a:pPr>
            <a:r>
              <a:rPr lang="zh-TW" altLang="en-US" sz="1800" dirty="0">
                <a:latin typeface="Times New Roman" panose="02020603050405020304" pitchFamily="18" charset="0"/>
                <a:ea typeface="華康儷楷書" panose="03000509000000000000" pitchFamily="65" charset="-120"/>
                <a:cs typeface="Times New Roman" panose="02020603050405020304" pitchFamily="18" charset="0"/>
              </a:rPr>
              <a:t>級分：</a:t>
            </a:r>
            <a:r>
              <a:rPr lang="zh-TW" altLang="zh-TW" sz="1800" dirty="0">
                <a:latin typeface="Times New Roman" panose="02020603050405020304" pitchFamily="18" charset="0"/>
                <a:ea typeface="華康儷楷書" panose="03000509000000000000" pitchFamily="65" charset="-120"/>
                <a:cs typeface="Times New Roman" panose="02020603050405020304" pitchFamily="18" charset="0"/>
              </a:rPr>
              <a:t>從</a:t>
            </a:r>
            <a:r>
              <a:rPr lang="zh-TW" altLang="en-US" sz="1800" b="1" dirty="0">
                <a:latin typeface="Times New Roman" panose="02020603050405020304" pitchFamily="18" charset="0"/>
                <a:ea typeface="華康儷楷書" panose="03000509000000000000" pitchFamily="65" charset="-120"/>
                <a:cs typeface="Times New Roman" panose="02020603050405020304" pitchFamily="18" charset="0"/>
              </a:rPr>
              <a:t>當學年度</a:t>
            </a:r>
            <a:r>
              <a:rPr lang="zh-TW" altLang="zh-TW" sz="1800" dirty="0">
                <a:latin typeface="Times New Roman" panose="02020603050405020304" pitchFamily="18" charset="0"/>
                <a:ea typeface="華康儷楷書" panose="03000509000000000000" pitchFamily="65" charset="-120"/>
                <a:cs typeface="Times New Roman" panose="02020603050405020304" pitchFamily="18" charset="0"/>
              </a:rPr>
              <a:t>參加</a:t>
            </a:r>
            <a:r>
              <a:rPr lang="zh-TW" altLang="en-US" sz="1800" dirty="0">
                <a:latin typeface="Times New Roman" panose="02020603050405020304" pitchFamily="18" charset="0"/>
                <a:ea typeface="華康儷楷書" panose="03000509000000000000" pitchFamily="65" charset="-120"/>
                <a:cs typeface="Times New Roman" panose="02020603050405020304" pitchFamily="18" charset="0"/>
              </a:rPr>
              <a:t>統一入學測驗</a:t>
            </a:r>
            <a:r>
              <a:rPr lang="zh-TW" altLang="zh-TW" sz="1800" dirty="0">
                <a:latin typeface="Times New Roman" panose="02020603050405020304" pitchFamily="18" charset="0"/>
                <a:ea typeface="華康儷楷書" panose="03000509000000000000" pitchFamily="65" charset="-120"/>
                <a:cs typeface="Times New Roman" panose="02020603050405020304" pitchFamily="18" charset="0"/>
              </a:rPr>
              <a:t>全體考生，取各科目考生</a:t>
            </a:r>
            <a:r>
              <a:rPr lang="zh-TW" altLang="zh-TW" sz="18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最高分</a:t>
            </a:r>
            <a:r>
              <a:rPr lang="zh-TW" altLang="en-US" sz="1800" dirty="0">
                <a:latin typeface="Times New Roman" panose="02020603050405020304" pitchFamily="18" charset="0"/>
                <a:ea typeface="華康儷楷書" panose="03000509000000000000" pitchFamily="65" charset="-120"/>
                <a:cs typeface="Times New Roman" panose="02020603050405020304" pitchFamily="18" charset="0"/>
              </a:rPr>
              <a:t>進行級分轉換</a:t>
            </a:r>
            <a:endParaRPr lang="en-US" altLang="zh-TW" sz="1800" dirty="0">
              <a:latin typeface="Times New Roman" panose="02020603050405020304" pitchFamily="18" charset="0"/>
              <a:ea typeface="華康儷楷書" panose="03000509000000000000" pitchFamily="65" charset="-120"/>
              <a:cs typeface="Times New Roman" panose="02020603050405020304" pitchFamily="18" charset="0"/>
            </a:endParaRPr>
          </a:p>
          <a:p>
            <a:pPr lvl="1">
              <a:lnSpc>
                <a:spcPct val="150000"/>
              </a:lnSpc>
              <a:buClr>
                <a:schemeClr val="tx1"/>
              </a:buClr>
              <a:buSzPct val="100000"/>
              <a:buFontTx/>
              <a:buChar char="−"/>
              <a:defRPr/>
            </a:pPr>
            <a:r>
              <a:rPr lang="zh-TW" altLang="en-US" sz="1800" dirty="0">
                <a:latin typeface="Times New Roman" panose="02020603050405020304" pitchFamily="18" charset="0"/>
                <a:ea typeface="華康儷楷書" panose="03000509000000000000" pitchFamily="65" charset="-120"/>
                <a:cs typeface="Times New Roman" panose="02020603050405020304" pitchFamily="18" charset="0"/>
              </a:rPr>
              <a:t>如</a:t>
            </a:r>
            <a:r>
              <a:rPr lang="zh-TW" altLang="en-US" sz="1800" b="1" dirty="0">
                <a:latin typeface="Times New Roman" panose="02020603050405020304" pitchFamily="18" charset="0"/>
                <a:ea typeface="華康儷楷書" panose="03000509000000000000" pitchFamily="65" charset="-120"/>
                <a:cs typeface="Times New Roman" panose="02020603050405020304" pitchFamily="18" charset="0"/>
              </a:rPr>
              <a:t>當學年度</a:t>
            </a:r>
            <a:r>
              <a:rPr lang="zh-TW" altLang="zh-TW" sz="1800" dirty="0">
                <a:latin typeface="Times New Roman" panose="02020603050405020304" pitchFamily="18" charset="0"/>
                <a:ea typeface="華康儷楷書" panose="03000509000000000000" pitchFamily="65" charset="-120"/>
                <a:cs typeface="Times New Roman" panose="02020603050405020304" pitchFamily="18" charset="0"/>
              </a:rPr>
              <a:t>最高原始得分為</a:t>
            </a:r>
            <a:r>
              <a:rPr lang="en-US" altLang="zh-TW" sz="1800" dirty="0">
                <a:latin typeface="Times New Roman" panose="02020603050405020304" pitchFamily="18" charset="0"/>
                <a:ea typeface="華康儷楷書" panose="03000509000000000000" pitchFamily="65" charset="-120"/>
                <a:cs typeface="Times New Roman" panose="02020603050405020304" pitchFamily="18" charset="0"/>
              </a:rPr>
              <a:t>96</a:t>
            </a:r>
            <a:r>
              <a:rPr lang="zh-TW" altLang="zh-TW" sz="1800" dirty="0">
                <a:latin typeface="Times New Roman" panose="02020603050405020304" pitchFamily="18" charset="0"/>
                <a:ea typeface="華康儷楷書" panose="03000509000000000000" pitchFamily="65" charset="-120"/>
                <a:cs typeface="Times New Roman" panose="02020603050405020304" pitchFamily="18" charset="0"/>
              </a:rPr>
              <a:t>分，則每</a:t>
            </a:r>
            <a:r>
              <a:rPr lang="en-US" altLang="zh-TW" sz="1800" dirty="0">
                <a:latin typeface="Times New Roman" panose="02020603050405020304" pitchFamily="18" charset="0"/>
                <a:ea typeface="華康儷楷書" panose="03000509000000000000" pitchFamily="65" charset="-120"/>
                <a:cs typeface="Times New Roman" panose="02020603050405020304" pitchFamily="18" charset="0"/>
              </a:rPr>
              <a:t>1</a:t>
            </a:r>
            <a:r>
              <a:rPr lang="zh-TW" altLang="zh-TW" sz="1800" dirty="0">
                <a:latin typeface="Times New Roman" panose="02020603050405020304" pitchFamily="18" charset="0"/>
                <a:ea typeface="華康儷楷書" panose="03000509000000000000" pitchFamily="65" charset="-120"/>
                <a:cs typeface="Times New Roman" panose="02020603050405020304" pitchFamily="18" charset="0"/>
              </a:rPr>
              <a:t>級距為</a:t>
            </a:r>
            <a:r>
              <a:rPr lang="en-US" altLang="zh-TW" sz="1800" dirty="0">
                <a:latin typeface="Times New Roman" panose="02020603050405020304" pitchFamily="18" charset="0"/>
                <a:ea typeface="華康儷楷書" panose="03000509000000000000" pitchFamily="65" charset="-120"/>
                <a:cs typeface="Times New Roman" panose="02020603050405020304" pitchFamily="18" charset="0"/>
              </a:rPr>
              <a:t>6.40</a:t>
            </a:r>
            <a:r>
              <a:rPr lang="zh-TW" altLang="zh-TW" sz="1800" dirty="0">
                <a:latin typeface="Times New Roman" panose="02020603050405020304" pitchFamily="18" charset="0"/>
                <a:ea typeface="華康儷楷書" panose="03000509000000000000" pitchFamily="65" charset="-120"/>
                <a:cs typeface="Times New Roman" panose="02020603050405020304" pitchFamily="18" charset="0"/>
              </a:rPr>
              <a:t>分</a:t>
            </a:r>
            <a:r>
              <a:rPr lang="en-US" altLang="zh-TW" sz="1800" dirty="0">
                <a:latin typeface="Times New Roman" panose="02020603050405020304" pitchFamily="18" charset="0"/>
                <a:ea typeface="華康儷楷書" panose="03000509000000000000" pitchFamily="65" charset="-120"/>
                <a:cs typeface="Times New Roman" panose="02020603050405020304" pitchFamily="18" charset="0"/>
              </a:rPr>
              <a:t>(=96/15)</a:t>
            </a:r>
          </a:p>
          <a:p>
            <a:pPr marL="457200" lvl="1" indent="0">
              <a:lnSpc>
                <a:spcPct val="150000"/>
              </a:lnSpc>
              <a:buClr>
                <a:schemeClr val="tx1"/>
              </a:buClr>
              <a:buSzPct val="100000"/>
              <a:buNone/>
              <a:defRPr/>
            </a:pPr>
            <a:r>
              <a:rPr lang="zh-TW" altLang="en-US" sz="1800" b="1"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例</a:t>
            </a:r>
            <a:r>
              <a:rPr lang="zh-TW" altLang="en-US" sz="1800" dirty="0">
                <a:latin typeface="Times New Roman" panose="02020603050405020304" pitchFamily="18" charset="0"/>
                <a:ea typeface="華康儷楷書" panose="03000509000000000000" pitchFamily="65" charset="-120"/>
                <a:cs typeface="Times New Roman" panose="02020603050405020304" pitchFamily="18" charset="0"/>
              </a:rPr>
              <a:t>：</a:t>
            </a:r>
            <a:r>
              <a:rPr lang="zh-TW" altLang="zh-TW" sz="1800" dirty="0">
                <a:latin typeface="Times New Roman" panose="02020603050405020304" pitchFamily="18" charset="0"/>
                <a:ea typeface="華康儷楷書" panose="03000509000000000000" pitchFamily="65" charset="-120"/>
                <a:cs typeface="Times New Roman" panose="02020603050405020304" pitchFamily="18" charset="0"/>
              </a:rPr>
              <a:t>考生國文</a:t>
            </a:r>
            <a:r>
              <a:rPr lang="en-US" altLang="zh-TW" sz="1800" dirty="0">
                <a:latin typeface="Times New Roman" panose="02020603050405020304" pitchFamily="18" charset="0"/>
                <a:ea typeface="華康儷楷書" panose="03000509000000000000" pitchFamily="65" charset="-120"/>
                <a:cs typeface="Times New Roman" panose="02020603050405020304" pitchFamily="18" charset="0"/>
              </a:rPr>
              <a:t>82</a:t>
            </a:r>
            <a:r>
              <a:rPr lang="zh-TW" altLang="zh-TW" sz="1800" dirty="0">
                <a:latin typeface="Times New Roman" panose="02020603050405020304" pitchFamily="18" charset="0"/>
                <a:ea typeface="華康儷楷書" panose="03000509000000000000" pitchFamily="65" charset="-120"/>
                <a:cs typeface="Times New Roman" panose="02020603050405020304" pitchFamily="18" charset="0"/>
              </a:rPr>
              <a:t>分，經換算為</a:t>
            </a:r>
            <a:r>
              <a:rPr lang="en-US" altLang="zh-TW" sz="1800" dirty="0">
                <a:latin typeface="Times New Roman" panose="02020603050405020304" pitchFamily="18" charset="0"/>
                <a:ea typeface="華康儷楷書" panose="03000509000000000000" pitchFamily="65" charset="-120"/>
                <a:cs typeface="Times New Roman" panose="02020603050405020304" pitchFamily="18" charset="0"/>
              </a:rPr>
              <a:t>13</a:t>
            </a:r>
            <a:r>
              <a:rPr lang="zh-TW" altLang="zh-TW" sz="1800" dirty="0">
                <a:latin typeface="Times New Roman" panose="02020603050405020304" pitchFamily="18" charset="0"/>
                <a:ea typeface="華康儷楷書" panose="03000509000000000000" pitchFamily="65" charset="-120"/>
                <a:cs typeface="Times New Roman" panose="02020603050405020304" pitchFamily="18" charset="0"/>
              </a:rPr>
              <a:t>級分</a:t>
            </a:r>
            <a:endParaRPr lang="en-US" altLang="zh-TW" sz="1800" dirty="0">
              <a:latin typeface="Times New Roman" panose="02020603050405020304" pitchFamily="18" charset="0"/>
              <a:ea typeface="華康儷楷書" panose="03000509000000000000" pitchFamily="65" charset="-120"/>
              <a:cs typeface="Times New Roman" panose="02020603050405020304" pitchFamily="18" charset="0"/>
            </a:endParaRPr>
          </a:p>
        </p:txBody>
      </p:sp>
      <p:sp>
        <p:nvSpPr>
          <p:cNvPr id="56323" name="Rectangle 3"/>
          <p:cNvSpPr>
            <a:spLocks noChangeArrowheads="1"/>
          </p:cNvSpPr>
          <p:nvPr/>
        </p:nvSpPr>
        <p:spPr bwMode="auto">
          <a:xfrm>
            <a:off x="1981200" y="969544"/>
            <a:ext cx="8472488" cy="775543"/>
          </a:xfrm>
          <a:prstGeom prst="rect">
            <a:avLst/>
          </a:prstGeom>
          <a:noFill/>
          <a:ln w="9525">
            <a:noFill/>
            <a:miter lim="800000"/>
            <a:headEnd/>
            <a:tailEnd/>
          </a:ln>
        </p:spPr>
        <p:txBody>
          <a:bodyPr/>
          <a:lstStyle/>
          <a:p>
            <a:pPr marL="342900" indent="-342900" eaLnBrk="0" hangingPunct="0">
              <a:spcBef>
                <a:spcPct val="20000"/>
              </a:spcBef>
              <a:buFontTx/>
              <a:buChar char="•"/>
            </a:pPr>
            <a:endParaRPr lang="zh-TW" altLang="zh-TW" sz="3200">
              <a:latin typeface="+mn-ea"/>
            </a:endParaRPr>
          </a:p>
        </p:txBody>
      </p:sp>
      <p:graphicFrame>
        <p:nvGraphicFramePr>
          <p:cNvPr id="12" name="表格 11"/>
          <p:cNvGraphicFramePr>
            <a:graphicFrameLocks noGrp="1"/>
          </p:cNvGraphicFramePr>
          <p:nvPr>
            <p:extLst>
              <p:ext uri="{D42A27DB-BD31-4B8C-83A1-F6EECF244321}">
                <p14:modId xmlns:p14="http://schemas.microsoft.com/office/powerpoint/2010/main" val="2804886196"/>
              </p:ext>
            </p:extLst>
          </p:nvPr>
        </p:nvGraphicFramePr>
        <p:xfrm>
          <a:off x="1040313" y="4221091"/>
          <a:ext cx="10287618" cy="1068085"/>
        </p:xfrm>
        <a:graphic>
          <a:graphicData uri="http://schemas.openxmlformats.org/drawingml/2006/table">
            <a:tbl>
              <a:tblPr/>
              <a:tblGrid>
                <a:gridCol w="545065">
                  <a:extLst>
                    <a:ext uri="{9D8B030D-6E8A-4147-A177-3AD203B41FA5}">
                      <a16:colId xmlns:a16="http://schemas.microsoft.com/office/drawing/2014/main" val="20000"/>
                    </a:ext>
                  </a:extLst>
                </a:gridCol>
                <a:gridCol w="625110">
                  <a:extLst>
                    <a:ext uri="{9D8B030D-6E8A-4147-A177-3AD203B41FA5}">
                      <a16:colId xmlns:a16="http://schemas.microsoft.com/office/drawing/2014/main" val="20001"/>
                    </a:ext>
                  </a:extLst>
                </a:gridCol>
                <a:gridCol w="627015">
                  <a:extLst>
                    <a:ext uri="{9D8B030D-6E8A-4147-A177-3AD203B41FA5}">
                      <a16:colId xmlns:a16="http://schemas.microsoft.com/office/drawing/2014/main" val="20002"/>
                    </a:ext>
                  </a:extLst>
                </a:gridCol>
                <a:gridCol w="627014">
                  <a:extLst>
                    <a:ext uri="{9D8B030D-6E8A-4147-A177-3AD203B41FA5}">
                      <a16:colId xmlns:a16="http://schemas.microsoft.com/office/drawing/2014/main" val="20003"/>
                    </a:ext>
                  </a:extLst>
                </a:gridCol>
                <a:gridCol w="625110">
                  <a:extLst>
                    <a:ext uri="{9D8B030D-6E8A-4147-A177-3AD203B41FA5}">
                      <a16:colId xmlns:a16="http://schemas.microsoft.com/office/drawing/2014/main" val="20004"/>
                    </a:ext>
                  </a:extLst>
                </a:gridCol>
                <a:gridCol w="627015">
                  <a:extLst>
                    <a:ext uri="{9D8B030D-6E8A-4147-A177-3AD203B41FA5}">
                      <a16:colId xmlns:a16="http://schemas.microsoft.com/office/drawing/2014/main" val="20005"/>
                    </a:ext>
                  </a:extLst>
                </a:gridCol>
                <a:gridCol w="627014">
                  <a:extLst>
                    <a:ext uri="{9D8B030D-6E8A-4147-A177-3AD203B41FA5}">
                      <a16:colId xmlns:a16="http://schemas.microsoft.com/office/drawing/2014/main" val="20006"/>
                    </a:ext>
                  </a:extLst>
                </a:gridCol>
                <a:gridCol w="627015">
                  <a:extLst>
                    <a:ext uri="{9D8B030D-6E8A-4147-A177-3AD203B41FA5}">
                      <a16:colId xmlns:a16="http://schemas.microsoft.com/office/drawing/2014/main" val="20007"/>
                    </a:ext>
                  </a:extLst>
                </a:gridCol>
                <a:gridCol w="625110">
                  <a:extLst>
                    <a:ext uri="{9D8B030D-6E8A-4147-A177-3AD203B41FA5}">
                      <a16:colId xmlns:a16="http://schemas.microsoft.com/office/drawing/2014/main" val="20008"/>
                    </a:ext>
                  </a:extLst>
                </a:gridCol>
                <a:gridCol w="627014">
                  <a:extLst>
                    <a:ext uri="{9D8B030D-6E8A-4147-A177-3AD203B41FA5}">
                      <a16:colId xmlns:a16="http://schemas.microsoft.com/office/drawing/2014/main" val="20009"/>
                    </a:ext>
                  </a:extLst>
                </a:gridCol>
                <a:gridCol w="627015">
                  <a:extLst>
                    <a:ext uri="{9D8B030D-6E8A-4147-A177-3AD203B41FA5}">
                      <a16:colId xmlns:a16="http://schemas.microsoft.com/office/drawing/2014/main" val="20010"/>
                    </a:ext>
                  </a:extLst>
                </a:gridCol>
                <a:gridCol w="627014">
                  <a:extLst>
                    <a:ext uri="{9D8B030D-6E8A-4147-A177-3AD203B41FA5}">
                      <a16:colId xmlns:a16="http://schemas.microsoft.com/office/drawing/2014/main" val="20011"/>
                    </a:ext>
                  </a:extLst>
                </a:gridCol>
                <a:gridCol w="625110">
                  <a:extLst>
                    <a:ext uri="{9D8B030D-6E8A-4147-A177-3AD203B41FA5}">
                      <a16:colId xmlns:a16="http://schemas.microsoft.com/office/drawing/2014/main" val="20012"/>
                    </a:ext>
                  </a:extLst>
                </a:gridCol>
                <a:gridCol w="627015">
                  <a:extLst>
                    <a:ext uri="{9D8B030D-6E8A-4147-A177-3AD203B41FA5}">
                      <a16:colId xmlns:a16="http://schemas.microsoft.com/office/drawing/2014/main" val="20013"/>
                    </a:ext>
                  </a:extLst>
                </a:gridCol>
                <a:gridCol w="627014">
                  <a:extLst>
                    <a:ext uri="{9D8B030D-6E8A-4147-A177-3AD203B41FA5}">
                      <a16:colId xmlns:a16="http://schemas.microsoft.com/office/drawing/2014/main" val="20014"/>
                    </a:ext>
                  </a:extLst>
                </a:gridCol>
                <a:gridCol w="627015">
                  <a:extLst>
                    <a:ext uri="{9D8B030D-6E8A-4147-A177-3AD203B41FA5}">
                      <a16:colId xmlns:a16="http://schemas.microsoft.com/office/drawing/2014/main" val="20015"/>
                    </a:ext>
                  </a:extLst>
                </a:gridCol>
                <a:gridCol w="344953">
                  <a:extLst>
                    <a:ext uri="{9D8B030D-6E8A-4147-A177-3AD203B41FA5}">
                      <a16:colId xmlns:a16="http://schemas.microsoft.com/office/drawing/2014/main" val="20016"/>
                    </a:ext>
                  </a:extLst>
                </a:gridCol>
              </a:tblGrid>
              <a:tr h="69941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1600" b="0" i="0" u="none" strike="noStrike" cap="none" normalizeH="0" baseline="0" dirty="0">
                          <a:ln>
                            <a:noFill/>
                          </a:ln>
                          <a:solidFill>
                            <a:schemeClr val="tx1"/>
                          </a:solidFill>
                          <a:effectLst/>
                          <a:latin typeface="華康儷楷書" panose="03000509000000000000" pitchFamily="65" charset="-120"/>
                          <a:ea typeface="華康儷楷書" panose="03000509000000000000" pitchFamily="65" charset="-120"/>
                        </a:rPr>
                        <a:t>分數級距</a:t>
                      </a:r>
                    </a:p>
                  </a:txBody>
                  <a:tcPr marL="17664" marR="1766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500" b="0" i="0" u="none" strike="noStrike" cap="none" normalizeH="0" baseline="0" dirty="0">
                          <a:ln>
                            <a:noFill/>
                          </a:ln>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rPr>
                        <a:t>96.00</a:t>
                      </a:r>
                      <a:endParaRPr kumimoji="0" lang="zh-TW" altLang="zh-TW" sz="1500" b="0" i="0" u="none" strike="noStrike" cap="none" normalizeH="0" baseline="0" dirty="0">
                        <a:ln>
                          <a:noFill/>
                        </a:ln>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500" b="0" i="0" u="none" strike="noStrike" cap="none" normalizeH="0" baseline="0" dirty="0">
                          <a:ln>
                            <a:noFill/>
                          </a:ln>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rPr>
                        <a:t>∣</a:t>
                      </a:r>
                      <a:endParaRPr kumimoji="0" lang="zh-TW" altLang="zh-TW" sz="1500" b="0" i="0" u="none" strike="noStrike" cap="none" normalizeH="0" baseline="0" dirty="0">
                        <a:ln>
                          <a:noFill/>
                        </a:ln>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500" b="0" i="0" u="none" strike="noStrike" cap="none" normalizeH="0" baseline="0" dirty="0">
                          <a:ln>
                            <a:noFill/>
                          </a:ln>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rPr>
                        <a:t>89.61</a:t>
                      </a:r>
                      <a:endParaRPr kumimoji="0" lang="zh-TW" altLang="zh-TW" sz="1500" b="0" i="0" u="none" strike="noStrike" cap="none" normalizeH="0" baseline="0" dirty="0">
                        <a:ln>
                          <a:noFill/>
                        </a:ln>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endParaRPr>
                    </a:p>
                  </a:txBody>
                  <a:tcPr marL="17664" marR="1766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500" b="0" i="0" u="none" strike="noStrike" cap="none" normalizeH="0" baseline="0" dirty="0">
                          <a:ln>
                            <a:noFill/>
                          </a:ln>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rPr>
                        <a:t>89.60</a:t>
                      </a:r>
                      <a:endParaRPr kumimoji="0" lang="zh-TW" altLang="zh-TW" sz="1500" b="0" i="0" u="none" strike="noStrike" cap="none" normalizeH="0" baseline="0" dirty="0">
                        <a:ln>
                          <a:noFill/>
                        </a:ln>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500" b="0" i="0" u="none" strike="noStrike" cap="none" normalizeH="0" baseline="0" dirty="0">
                          <a:ln>
                            <a:noFill/>
                          </a:ln>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rPr>
                        <a:t>∣</a:t>
                      </a:r>
                      <a:endParaRPr kumimoji="0" lang="zh-TW" altLang="zh-TW" sz="1500" b="0" i="0" u="none" strike="noStrike" cap="none" normalizeH="0" baseline="0" dirty="0">
                        <a:ln>
                          <a:noFill/>
                        </a:ln>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500" b="0" i="0" u="none" strike="noStrike" cap="none" normalizeH="0" baseline="0" dirty="0">
                          <a:ln>
                            <a:noFill/>
                          </a:ln>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rPr>
                        <a:t>83.21</a:t>
                      </a:r>
                      <a:endParaRPr kumimoji="0" lang="zh-TW" altLang="zh-TW" sz="1500" b="0" i="0" u="none" strike="noStrike" cap="none" normalizeH="0" baseline="0" dirty="0">
                        <a:ln>
                          <a:noFill/>
                        </a:ln>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endParaRPr>
                    </a:p>
                  </a:txBody>
                  <a:tcPr marL="17664" marR="17664" marT="0" marB="0" anchor="ctr" horzOverflow="overflow">
                    <a:lnL w="12700" cap="flat" cmpd="sng" algn="ctr">
                      <a:solidFill>
                        <a:srgbClr val="00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500" b="0" i="0" u="none" strike="noStrike" cap="none" normalizeH="0" baseline="0" dirty="0">
                          <a:ln>
                            <a:noFill/>
                          </a:ln>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rPr>
                        <a:t>83.20</a:t>
                      </a:r>
                      <a:endParaRPr kumimoji="0" lang="zh-TW" altLang="zh-TW" sz="1500" b="0" i="0" u="none" strike="noStrike" cap="none" normalizeH="0" baseline="0" dirty="0">
                        <a:ln>
                          <a:noFill/>
                        </a:ln>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500" b="0" i="0" u="none" strike="noStrike" cap="none" normalizeH="0" baseline="0" dirty="0">
                          <a:ln>
                            <a:noFill/>
                          </a:ln>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rPr>
                        <a:t>∣</a:t>
                      </a:r>
                      <a:endParaRPr kumimoji="0" lang="zh-TW" altLang="zh-TW" sz="1500" b="0" i="0" u="none" strike="noStrike" cap="none" normalizeH="0" baseline="0" dirty="0">
                        <a:ln>
                          <a:noFill/>
                        </a:ln>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500" b="0" i="0" u="none" strike="noStrike" cap="none" normalizeH="0" baseline="0" dirty="0">
                          <a:ln>
                            <a:noFill/>
                          </a:ln>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rPr>
                        <a:t>76.81</a:t>
                      </a:r>
                      <a:endParaRPr kumimoji="0" lang="zh-TW" altLang="zh-TW" sz="1500" b="0" i="0" u="none" strike="noStrike" cap="none" normalizeH="0" baseline="0" dirty="0">
                        <a:ln>
                          <a:noFill/>
                        </a:ln>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endParaRPr>
                    </a:p>
                  </a:txBody>
                  <a:tcPr marL="17664" marR="17664" marT="0" marB="0" anchor="ctr" horzOverflow="overflow">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500" b="0" i="0" u="none" strike="noStrike" cap="none" normalizeH="0" baseline="0" dirty="0">
                          <a:ln>
                            <a:noFill/>
                          </a:ln>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rPr>
                        <a:t>76.80</a:t>
                      </a:r>
                      <a:endParaRPr kumimoji="0" lang="zh-TW" altLang="zh-TW" sz="1500" b="0" i="0" u="none" strike="noStrike" cap="none" normalizeH="0" baseline="0" dirty="0">
                        <a:ln>
                          <a:noFill/>
                        </a:ln>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500" b="0" i="0" u="none" strike="noStrike" cap="none" normalizeH="0" baseline="0" dirty="0">
                          <a:ln>
                            <a:noFill/>
                          </a:ln>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rPr>
                        <a:t>∣</a:t>
                      </a:r>
                      <a:endParaRPr kumimoji="0" lang="zh-TW" altLang="zh-TW" sz="1500" b="0" i="0" u="none" strike="noStrike" cap="none" normalizeH="0" baseline="0" dirty="0">
                        <a:ln>
                          <a:noFill/>
                        </a:ln>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500" b="0" i="0" u="none" strike="noStrike" cap="none" normalizeH="0" baseline="0" dirty="0">
                          <a:ln>
                            <a:noFill/>
                          </a:ln>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rPr>
                        <a:t>70.41</a:t>
                      </a:r>
                      <a:endParaRPr kumimoji="0" lang="zh-TW" altLang="zh-TW" sz="1500" b="0" i="0" u="none" strike="noStrike" cap="none" normalizeH="0" baseline="0" dirty="0">
                        <a:ln>
                          <a:noFill/>
                        </a:ln>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endParaRPr>
                    </a:p>
                  </a:txBody>
                  <a:tcPr marL="17664" marR="17664" marT="0" marB="0" anchor="ctr" horzOverflow="overflow">
                    <a:lnL w="38100" cap="flat" cmpd="sng" algn="ctr">
                      <a:solidFill>
                        <a:srgbClr val="FF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500" b="0" i="0" u="none" strike="noStrike" cap="none" normalizeH="0" baseline="0">
                          <a:ln>
                            <a:noFill/>
                          </a:ln>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rPr>
                        <a:t>70.40</a:t>
                      </a:r>
                      <a:endParaRPr kumimoji="0" lang="zh-TW" altLang="zh-TW" sz="1500" b="0" i="0" u="none" strike="noStrike" cap="none" normalizeH="0" baseline="0">
                        <a:ln>
                          <a:noFill/>
                        </a:ln>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500" b="0" i="0" u="none" strike="noStrike" cap="none" normalizeH="0" baseline="0">
                          <a:ln>
                            <a:noFill/>
                          </a:ln>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rPr>
                        <a:t>∣</a:t>
                      </a:r>
                      <a:endParaRPr kumimoji="0" lang="zh-TW" altLang="zh-TW" sz="1500" b="0" i="0" u="none" strike="noStrike" cap="none" normalizeH="0" baseline="0">
                        <a:ln>
                          <a:noFill/>
                        </a:ln>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500" b="0" i="0" u="none" strike="noStrike" cap="none" normalizeH="0" baseline="0">
                          <a:ln>
                            <a:noFill/>
                          </a:ln>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rPr>
                        <a:t>64.01</a:t>
                      </a:r>
                      <a:endParaRPr kumimoji="0" lang="zh-TW" altLang="zh-TW" sz="1500" b="0" i="0" u="none" strike="noStrike" cap="none" normalizeH="0" baseline="0">
                        <a:ln>
                          <a:noFill/>
                        </a:ln>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endParaRPr>
                    </a:p>
                  </a:txBody>
                  <a:tcPr marL="17664" marR="1766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500" b="0" i="0" u="none" strike="noStrike" cap="none" normalizeH="0" baseline="0">
                          <a:ln>
                            <a:noFill/>
                          </a:ln>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rPr>
                        <a:t>64.00</a:t>
                      </a:r>
                      <a:endParaRPr kumimoji="0" lang="zh-TW" altLang="zh-TW" sz="1500" b="0" i="0" u="none" strike="noStrike" cap="none" normalizeH="0" baseline="0">
                        <a:ln>
                          <a:noFill/>
                        </a:ln>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500" b="0" i="0" u="none" strike="noStrike" cap="none" normalizeH="0" baseline="0">
                          <a:ln>
                            <a:noFill/>
                          </a:ln>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rPr>
                        <a:t>∣</a:t>
                      </a:r>
                      <a:endParaRPr kumimoji="0" lang="zh-TW" altLang="zh-TW" sz="1500" b="0" i="0" u="none" strike="noStrike" cap="none" normalizeH="0" baseline="0">
                        <a:ln>
                          <a:noFill/>
                        </a:ln>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500" b="0" i="0" u="none" strike="noStrike" cap="none" normalizeH="0" baseline="0">
                          <a:ln>
                            <a:noFill/>
                          </a:ln>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rPr>
                        <a:t>57.61</a:t>
                      </a:r>
                      <a:endParaRPr kumimoji="0" lang="zh-TW" altLang="zh-TW" sz="1500" b="0" i="0" u="none" strike="noStrike" cap="none" normalizeH="0" baseline="0">
                        <a:ln>
                          <a:noFill/>
                        </a:ln>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endParaRPr>
                    </a:p>
                  </a:txBody>
                  <a:tcPr marL="17664" marR="1766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500" b="0" i="0" u="none" strike="noStrike" cap="none" normalizeH="0" baseline="0" dirty="0">
                          <a:ln>
                            <a:noFill/>
                          </a:ln>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rPr>
                        <a:t>57.60</a:t>
                      </a:r>
                      <a:endParaRPr kumimoji="0" lang="zh-TW" altLang="zh-TW" sz="1500" b="0" i="0" u="none" strike="noStrike" cap="none" normalizeH="0" baseline="0" dirty="0">
                        <a:ln>
                          <a:noFill/>
                        </a:ln>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500" b="0" i="0" u="none" strike="noStrike" cap="none" normalizeH="0" baseline="0" dirty="0">
                          <a:ln>
                            <a:noFill/>
                          </a:ln>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rPr>
                        <a:t>∣</a:t>
                      </a:r>
                      <a:endParaRPr kumimoji="0" lang="zh-TW" altLang="zh-TW" sz="1500" b="0" i="0" u="none" strike="noStrike" cap="none" normalizeH="0" baseline="0" dirty="0">
                        <a:ln>
                          <a:noFill/>
                        </a:ln>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500" b="0" i="0" u="none" strike="noStrike" cap="none" normalizeH="0" baseline="0" dirty="0">
                          <a:ln>
                            <a:noFill/>
                          </a:ln>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rPr>
                        <a:t>51.21</a:t>
                      </a:r>
                      <a:endParaRPr kumimoji="0" lang="zh-TW" altLang="zh-TW" sz="1500" b="0" i="0" u="none" strike="noStrike" cap="none" normalizeH="0" baseline="0" dirty="0">
                        <a:ln>
                          <a:noFill/>
                        </a:ln>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endParaRPr>
                    </a:p>
                  </a:txBody>
                  <a:tcPr marL="17664" marR="1766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500" b="0" i="0" u="none" strike="noStrike" cap="none" normalizeH="0" baseline="0" dirty="0">
                          <a:ln>
                            <a:noFill/>
                          </a:ln>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rPr>
                        <a:t>51.20</a:t>
                      </a:r>
                      <a:endParaRPr kumimoji="0" lang="zh-TW" altLang="zh-TW" sz="1500" b="0" i="0" u="none" strike="noStrike" cap="none" normalizeH="0" baseline="0" dirty="0">
                        <a:ln>
                          <a:noFill/>
                        </a:ln>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500" b="0" i="0" u="none" strike="noStrike" cap="none" normalizeH="0" baseline="0" dirty="0">
                          <a:ln>
                            <a:noFill/>
                          </a:ln>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rPr>
                        <a:t>∣</a:t>
                      </a:r>
                      <a:endParaRPr kumimoji="0" lang="zh-TW" altLang="zh-TW" sz="1500" b="0" i="0" u="none" strike="noStrike" cap="none" normalizeH="0" baseline="0" dirty="0">
                        <a:ln>
                          <a:noFill/>
                        </a:ln>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500" b="0" i="0" u="none" strike="noStrike" cap="none" normalizeH="0" baseline="0" dirty="0">
                          <a:ln>
                            <a:noFill/>
                          </a:ln>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rPr>
                        <a:t>44.81</a:t>
                      </a:r>
                      <a:endParaRPr kumimoji="0" lang="zh-TW" altLang="zh-TW" sz="1500" b="0" i="0" u="none" strike="noStrike" cap="none" normalizeH="0" baseline="0" dirty="0">
                        <a:ln>
                          <a:noFill/>
                        </a:ln>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endParaRPr>
                    </a:p>
                  </a:txBody>
                  <a:tcPr marL="17664" marR="1766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500" b="0" i="0" u="none" strike="noStrike" cap="none" normalizeH="0" baseline="0" dirty="0">
                          <a:ln>
                            <a:noFill/>
                          </a:ln>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rPr>
                        <a:t>44.80</a:t>
                      </a:r>
                      <a:endParaRPr kumimoji="0" lang="zh-TW" altLang="zh-TW" sz="1500" b="0" i="0" u="none" strike="noStrike" cap="none" normalizeH="0" baseline="0" dirty="0">
                        <a:ln>
                          <a:noFill/>
                        </a:ln>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500" b="0" i="0" u="none" strike="noStrike" cap="none" normalizeH="0" baseline="0" dirty="0">
                          <a:ln>
                            <a:noFill/>
                          </a:ln>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rPr>
                        <a:t>∣</a:t>
                      </a:r>
                      <a:endParaRPr kumimoji="0" lang="zh-TW" altLang="zh-TW" sz="1500" b="0" i="0" u="none" strike="noStrike" cap="none" normalizeH="0" baseline="0" dirty="0">
                        <a:ln>
                          <a:noFill/>
                        </a:ln>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500" b="0" i="0" u="none" strike="noStrike" cap="none" normalizeH="0" baseline="0" dirty="0">
                          <a:ln>
                            <a:noFill/>
                          </a:ln>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rPr>
                        <a:t>38.41</a:t>
                      </a:r>
                      <a:endParaRPr kumimoji="0" lang="zh-TW" altLang="zh-TW" sz="1500" b="0" i="0" u="none" strike="noStrike" cap="none" normalizeH="0" baseline="0" dirty="0">
                        <a:ln>
                          <a:noFill/>
                        </a:ln>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endParaRPr>
                    </a:p>
                  </a:txBody>
                  <a:tcPr marL="17664" marR="1766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500" b="0" i="0" u="none" strike="noStrike" cap="none" normalizeH="0" baseline="0" dirty="0">
                          <a:ln>
                            <a:noFill/>
                          </a:ln>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rPr>
                        <a:t>38.40</a:t>
                      </a:r>
                      <a:endParaRPr kumimoji="0" lang="zh-TW" altLang="zh-TW" sz="1500" b="0" i="0" u="none" strike="noStrike" cap="none" normalizeH="0" baseline="0" dirty="0">
                        <a:ln>
                          <a:noFill/>
                        </a:ln>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500" b="0" i="0" u="none" strike="noStrike" cap="none" normalizeH="0" baseline="0" dirty="0">
                          <a:ln>
                            <a:noFill/>
                          </a:ln>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rPr>
                        <a:t>∣</a:t>
                      </a:r>
                      <a:endParaRPr kumimoji="0" lang="zh-TW" altLang="zh-TW" sz="1500" b="0" i="0" u="none" strike="noStrike" cap="none" normalizeH="0" baseline="0" dirty="0">
                        <a:ln>
                          <a:noFill/>
                        </a:ln>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500" b="0" i="0" u="none" strike="noStrike" cap="none" normalizeH="0" baseline="0" dirty="0">
                          <a:ln>
                            <a:noFill/>
                          </a:ln>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rPr>
                        <a:t>32.01</a:t>
                      </a:r>
                      <a:endParaRPr kumimoji="0" lang="zh-TW" altLang="zh-TW" sz="1500" b="0" i="0" u="none" strike="noStrike" cap="none" normalizeH="0" baseline="0" dirty="0">
                        <a:ln>
                          <a:noFill/>
                        </a:ln>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endParaRPr>
                    </a:p>
                  </a:txBody>
                  <a:tcPr marL="17664" marR="1766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500" b="0" i="0" u="none" strike="noStrike" cap="none" normalizeH="0" baseline="0" dirty="0">
                          <a:ln>
                            <a:noFill/>
                          </a:ln>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rPr>
                        <a:t>32.00</a:t>
                      </a:r>
                      <a:endParaRPr kumimoji="0" lang="zh-TW" altLang="zh-TW" sz="1500" b="0" i="0" u="none" strike="noStrike" cap="none" normalizeH="0" baseline="0" dirty="0">
                        <a:ln>
                          <a:noFill/>
                        </a:ln>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500" b="0" i="0" u="none" strike="noStrike" cap="none" normalizeH="0" baseline="0" dirty="0">
                          <a:ln>
                            <a:noFill/>
                          </a:ln>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rPr>
                        <a:t>∣</a:t>
                      </a:r>
                      <a:endParaRPr kumimoji="0" lang="zh-TW" altLang="zh-TW" sz="1500" b="0" i="0" u="none" strike="noStrike" cap="none" normalizeH="0" baseline="0" dirty="0">
                        <a:ln>
                          <a:noFill/>
                        </a:ln>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500" b="0" i="0" u="none" strike="noStrike" cap="none" normalizeH="0" baseline="0" dirty="0">
                          <a:ln>
                            <a:noFill/>
                          </a:ln>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rPr>
                        <a:t>25.61</a:t>
                      </a:r>
                      <a:endParaRPr kumimoji="0" lang="zh-TW" altLang="zh-TW" sz="1500" b="0" i="0" u="none" strike="noStrike" cap="none" normalizeH="0" baseline="0" dirty="0">
                        <a:ln>
                          <a:noFill/>
                        </a:ln>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endParaRPr>
                    </a:p>
                  </a:txBody>
                  <a:tcPr marL="17664" marR="1766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500" b="0" i="0" u="none" strike="noStrike" cap="none" normalizeH="0" baseline="0" dirty="0">
                          <a:ln>
                            <a:noFill/>
                          </a:ln>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rPr>
                        <a:t>25.60</a:t>
                      </a:r>
                      <a:endParaRPr kumimoji="0" lang="zh-TW" altLang="zh-TW" sz="1500" b="0" i="0" u="none" strike="noStrike" cap="none" normalizeH="0" baseline="0" dirty="0">
                        <a:ln>
                          <a:noFill/>
                        </a:ln>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500" b="0" i="0" u="none" strike="noStrike" cap="none" normalizeH="0" baseline="0" dirty="0">
                          <a:ln>
                            <a:noFill/>
                          </a:ln>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rPr>
                        <a:t>∣</a:t>
                      </a:r>
                      <a:endParaRPr kumimoji="0" lang="zh-TW" altLang="zh-TW" sz="1500" b="0" i="0" u="none" strike="noStrike" cap="none" normalizeH="0" baseline="0" dirty="0">
                        <a:ln>
                          <a:noFill/>
                        </a:ln>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500" b="0" i="0" u="none" strike="noStrike" cap="none" normalizeH="0" baseline="0" dirty="0">
                          <a:ln>
                            <a:noFill/>
                          </a:ln>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rPr>
                        <a:t>19.21</a:t>
                      </a:r>
                      <a:endParaRPr kumimoji="0" lang="zh-TW" altLang="zh-TW" sz="1500" b="0" i="0" u="none" strike="noStrike" cap="none" normalizeH="0" baseline="0" dirty="0">
                        <a:ln>
                          <a:noFill/>
                        </a:ln>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endParaRPr>
                    </a:p>
                  </a:txBody>
                  <a:tcPr marL="17664" marR="1766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500" b="0" i="0" u="none" strike="noStrike" cap="none" normalizeH="0" baseline="0">
                          <a:ln>
                            <a:noFill/>
                          </a:ln>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rPr>
                        <a:t>19.20</a:t>
                      </a:r>
                      <a:endParaRPr kumimoji="0" lang="zh-TW" altLang="zh-TW" sz="1500" b="0" i="0" u="none" strike="noStrike" cap="none" normalizeH="0" baseline="0">
                        <a:ln>
                          <a:noFill/>
                        </a:ln>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500" b="0" i="0" u="none" strike="noStrike" cap="none" normalizeH="0" baseline="0">
                          <a:ln>
                            <a:noFill/>
                          </a:ln>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rPr>
                        <a:t>∣</a:t>
                      </a:r>
                      <a:endParaRPr kumimoji="0" lang="zh-TW" altLang="zh-TW" sz="1500" b="0" i="0" u="none" strike="noStrike" cap="none" normalizeH="0" baseline="0">
                        <a:ln>
                          <a:noFill/>
                        </a:ln>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500" b="0" i="0" u="none" strike="noStrike" cap="none" normalizeH="0" baseline="0">
                          <a:ln>
                            <a:noFill/>
                          </a:ln>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rPr>
                        <a:t>12.81</a:t>
                      </a:r>
                      <a:endParaRPr kumimoji="0" lang="zh-TW" altLang="zh-TW" sz="1500" b="0" i="0" u="none" strike="noStrike" cap="none" normalizeH="0" baseline="0">
                        <a:ln>
                          <a:noFill/>
                        </a:ln>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endParaRPr>
                    </a:p>
                  </a:txBody>
                  <a:tcPr marL="17664" marR="1766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500" b="0" i="0" u="none" strike="noStrike" cap="none" normalizeH="0" baseline="0">
                          <a:ln>
                            <a:noFill/>
                          </a:ln>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rPr>
                        <a:t>12.80</a:t>
                      </a:r>
                      <a:endParaRPr kumimoji="0" lang="zh-TW" altLang="zh-TW" sz="1500" b="0" i="0" u="none" strike="noStrike" cap="none" normalizeH="0" baseline="0">
                        <a:ln>
                          <a:noFill/>
                        </a:ln>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500" b="0" i="0" u="none" strike="noStrike" cap="none" normalizeH="0" baseline="0">
                          <a:ln>
                            <a:noFill/>
                          </a:ln>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rPr>
                        <a:t>∣</a:t>
                      </a:r>
                      <a:endParaRPr kumimoji="0" lang="zh-TW" altLang="zh-TW" sz="1500" b="0" i="0" u="none" strike="noStrike" cap="none" normalizeH="0" baseline="0">
                        <a:ln>
                          <a:noFill/>
                        </a:ln>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500" b="0" i="0" u="none" strike="noStrike" cap="none" normalizeH="0" baseline="0">
                          <a:ln>
                            <a:noFill/>
                          </a:ln>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rPr>
                        <a:t>6.41</a:t>
                      </a:r>
                      <a:endParaRPr kumimoji="0" lang="zh-TW" altLang="zh-TW" sz="1500" b="0" i="0" u="none" strike="noStrike" cap="none" normalizeH="0" baseline="0">
                        <a:ln>
                          <a:noFill/>
                        </a:ln>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endParaRPr>
                    </a:p>
                  </a:txBody>
                  <a:tcPr marL="17664" marR="1766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500" b="0" i="0" u="none" strike="noStrike" cap="none" normalizeH="0" baseline="0">
                          <a:ln>
                            <a:noFill/>
                          </a:ln>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rPr>
                        <a:t>6.40</a:t>
                      </a:r>
                      <a:endParaRPr kumimoji="0" lang="zh-TW" altLang="zh-TW" sz="1500" b="0" i="0" u="none" strike="noStrike" cap="none" normalizeH="0" baseline="0">
                        <a:ln>
                          <a:noFill/>
                        </a:ln>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500" b="0" i="0" u="none" strike="noStrike" cap="none" normalizeH="0" baseline="0">
                          <a:ln>
                            <a:noFill/>
                          </a:ln>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rPr>
                        <a:t>∣</a:t>
                      </a:r>
                      <a:endParaRPr kumimoji="0" lang="zh-TW" altLang="zh-TW" sz="1500" b="0" i="0" u="none" strike="noStrike" cap="none" normalizeH="0" baseline="0">
                        <a:ln>
                          <a:noFill/>
                        </a:ln>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500" b="0" i="0" u="none" strike="noStrike" cap="none" normalizeH="0" baseline="0">
                          <a:ln>
                            <a:noFill/>
                          </a:ln>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rPr>
                        <a:t>0.01</a:t>
                      </a:r>
                      <a:endParaRPr kumimoji="0" lang="zh-TW" altLang="zh-TW" sz="1500" b="0" i="0" u="none" strike="noStrike" cap="none" normalizeH="0" baseline="0">
                        <a:ln>
                          <a:noFill/>
                        </a:ln>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endParaRPr>
                    </a:p>
                  </a:txBody>
                  <a:tcPr marL="17664" marR="1766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500" b="0" i="0" u="none" strike="noStrike" cap="none" normalizeH="0" baseline="0">
                          <a:ln>
                            <a:noFill/>
                          </a:ln>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rPr>
                        <a:t>0</a:t>
                      </a:r>
                      <a:endParaRPr kumimoji="0" lang="zh-TW" altLang="zh-TW" sz="1500" b="0" i="0" u="none" strike="noStrike" cap="none" normalizeH="0" baseline="0">
                        <a:ln>
                          <a:noFill/>
                        </a:ln>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endParaRPr>
                    </a:p>
                  </a:txBody>
                  <a:tcPr marL="17664" marR="1766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0"/>
                  </a:ext>
                </a:extLst>
              </a:tr>
              <a:tr h="368667">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1600" b="0" i="0" u="none" strike="noStrike" cap="none" normalizeH="0" baseline="0">
                          <a:ln>
                            <a:noFill/>
                          </a:ln>
                          <a:solidFill>
                            <a:schemeClr val="tx1"/>
                          </a:solidFill>
                          <a:effectLst/>
                          <a:latin typeface="華康儷楷書" panose="03000509000000000000" pitchFamily="65" charset="-120"/>
                          <a:ea typeface="華康儷楷書" panose="03000509000000000000" pitchFamily="65" charset="-120"/>
                        </a:rPr>
                        <a:t>級分</a:t>
                      </a:r>
                    </a:p>
                  </a:txBody>
                  <a:tcPr marL="17664" marR="1766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600" b="0" i="0" u="none" strike="noStrike" cap="none" normalizeH="0" baseline="0">
                          <a:ln>
                            <a:noFill/>
                          </a:ln>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rPr>
                        <a:t>15</a:t>
                      </a:r>
                      <a:endParaRPr kumimoji="0" lang="zh-TW" altLang="zh-TW" sz="1600" b="0" i="0" u="none" strike="noStrike" cap="none" normalizeH="0" baseline="0">
                        <a:ln>
                          <a:noFill/>
                        </a:ln>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endParaRPr>
                    </a:p>
                  </a:txBody>
                  <a:tcPr marL="17664" marR="1766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600" b="0" i="0" u="none" strike="noStrike" cap="none" normalizeH="0" baseline="0" dirty="0">
                          <a:ln>
                            <a:noFill/>
                          </a:ln>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rPr>
                        <a:t>14</a:t>
                      </a:r>
                      <a:endParaRPr kumimoji="0" lang="zh-TW" altLang="zh-TW" sz="1600" b="0" i="0" u="none" strike="noStrike" cap="none" normalizeH="0" baseline="0" dirty="0">
                        <a:ln>
                          <a:noFill/>
                        </a:ln>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endParaRPr>
                    </a:p>
                  </a:txBody>
                  <a:tcPr marL="17664" marR="17664" marT="0" marB="0" anchor="ctr" horzOverflow="overflow">
                    <a:lnL w="12700" cap="flat" cmpd="sng" algn="ctr">
                      <a:solidFill>
                        <a:srgbClr val="00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600" b="0" i="0" u="none" strike="noStrike" cap="none" normalizeH="0" baseline="0" dirty="0">
                          <a:ln>
                            <a:noFill/>
                          </a:ln>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rPr>
                        <a:t>13</a:t>
                      </a:r>
                      <a:endParaRPr kumimoji="0" lang="zh-TW" altLang="zh-TW" sz="1600" b="0" i="0" u="none" strike="noStrike" cap="none" normalizeH="0" baseline="0" dirty="0">
                        <a:ln>
                          <a:noFill/>
                        </a:ln>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endParaRPr>
                    </a:p>
                  </a:txBody>
                  <a:tcPr marL="17664" marR="17664" marT="0" marB="0" anchor="ctr" horzOverflow="overflow">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cap="flat" cmpd="sng" algn="ctr">
                      <a:solidFill>
                        <a:srgbClr val="FF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600" b="0" i="0" u="none" strike="noStrike" cap="none" normalizeH="0" baseline="0" dirty="0">
                          <a:ln>
                            <a:noFill/>
                          </a:ln>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rPr>
                        <a:t>12</a:t>
                      </a:r>
                      <a:endParaRPr kumimoji="0" lang="zh-TW" altLang="zh-TW" sz="1600" b="0" i="0" u="none" strike="noStrike" cap="none" normalizeH="0" baseline="0" dirty="0">
                        <a:ln>
                          <a:noFill/>
                        </a:ln>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endParaRPr>
                    </a:p>
                  </a:txBody>
                  <a:tcPr marL="17664" marR="17664" marT="0" marB="0" anchor="ctr" horzOverflow="overflow">
                    <a:lnL w="38100" cap="flat" cmpd="sng" algn="ctr">
                      <a:solidFill>
                        <a:srgbClr val="FF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600" b="0" i="0" u="none" strike="noStrike" cap="none" normalizeH="0" baseline="0" dirty="0">
                          <a:ln>
                            <a:noFill/>
                          </a:ln>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rPr>
                        <a:t>11</a:t>
                      </a:r>
                      <a:endParaRPr kumimoji="0" lang="zh-TW" altLang="zh-TW" sz="1600" b="0" i="0" u="none" strike="noStrike" cap="none" normalizeH="0" baseline="0" dirty="0">
                        <a:ln>
                          <a:noFill/>
                        </a:ln>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endParaRPr>
                    </a:p>
                  </a:txBody>
                  <a:tcPr marL="17664" marR="1766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600" b="0" i="0" u="none" strike="noStrike" cap="none" normalizeH="0" baseline="0" dirty="0">
                          <a:ln>
                            <a:noFill/>
                          </a:ln>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rPr>
                        <a:t>10</a:t>
                      </a:r>
                      <a:endParaRPr kumimoji="0" lang="zh-TW" altLang="zh-TW" sz="1600" b="0" i="0" u="none" strike="noStrike" cap="none" normalizeH="0" baseline="0" dirty="0">
                        <a:ln>
                          <a:noFill/>
                        </a:ln>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endParaRPr>
                    </a:p>
                  </a:txBody>
                  <a:tcPr marL="17664" marR="1766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600" b="0" i="0" u="none" strike="noStrike" cap="none" normalizeH="0" baseline="0" dirty="0">
                          <a:ln>
                            <a:noFill/>
                          </a:ln>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rPr>
                        <a:t>9</a:t>
                      </a:r>
                      <a:endParaRPr kumimoji="0" lang="zh-TW" altLang="zh-TW" sz="1600" b="0" i="0" u="none" strike="noStrike" cap="none" normalizeH="0" baseline="0" dirty="0">
                        <a:ln>
                          <a:noFill/>
                        </a:ln>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endParaRPr>
                    </a:p>
                  </a:txBody>
                  <a:tcPr marL="17664" marR="1766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600" b="0" i="0" u="none" strike="noStrike" cap="none" normalizeH="0" baseline="0" dirty="0">
                          <a:ln>
                            <a:noFill/>
                          </a:ln>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rPr>
                        <a:t>8</a:t>
                      </a:r>
                      <a:endParaRPr kumimoji="0" lang="zh-TW" altLang="zh-TW" sz="1600" b="0" i="0" u="none" strike="noStrike" cap="none" normalizeH="0" baseline="0" dirty="0">
                        <a:ln>
                          <a:noFill/>
                        </a:ln>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endParaRPr>
                    </a:p>
                  </a:txBody>
                  <a:tcPr marL="17664" marR="1766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600" b="0" i="0" u="none" strike="noStrike" cap="none" normalizeH="0" baseline="0" dirty="0">
                          <a:ln>
                            <a:noFill/>
                          </a:ln>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rPr>
                        <a:t>7</a:t>
                      </a:r>
                      <a:endParaRPr kumimoji="0" lang="zh-TW" altLang="zh-TW" sz="1600" b="0" i="0" u="none" strike="noStrike" cap="none" normalizeH="0" baseline="0" dirty="0">
                        <a:ln>
                          <a:noFill/>
                        </a:ln>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endParaRPr>
                    </a:p>
                  </a:txBody>
                  <a:tcPr marL="17664" marR="1766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600" b="0" i="0" u="none" strike="noStrike" cap="none" normalizeH="0" baseline="0" dirty="0">
                          <a:ln>
                            <a:noFill/>
                          </a:ln>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rPr>
                        <a:t>6</a:t>
                      </a:r>
                      <a:endParaRPr kumimoji="0" lang="zh-TW" altLang="zh-TW" sz="1600" b="0" i="0" u="none" strike="noStrike" cap="none" normalizeH="0" baseline="0" dirty="0">
                        <a:ln>
                          <a:noFill/>
                        </a:ln>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endParaRPr>
                    </a:p>
                  </a:txBody>
                  <a:tcPr marL="17664" marR="1766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600" b="0" i="0" u="none" strike="noStrike" cap="none" normalizeH="0" baseline="0" dirty="0">
                          <a:ln>
                            <a:noFill/>
                          </a:ln>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rPr>
                        <a:t>5</a:t>
                      </a:r>
                      <a:endParaRPr kumimoji="0" lang="zh-TW" altLang="zh-TW" sz="1600" b="0" i="0" u="none" strike="noStrike" cap="none" normalizeH="0" baseline="0" dirty="0">
                        <a:ln>
                          <a:noFill/>
                        </a:ln>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endParaRPr>
                    </a:p>
                  </a:txBody>
                  <a:tcPr marL="17664" marR="1766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600" b="0" i="0" u="none" strike="noStrike" cap="none" normalizeH="0" baseline="0" dirty="0">
                          <a:ln>
                            <a:noFill/>
                          </a:ln>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rPr>
                        <a:t>4</a:t>
                      </a:r>
                      <a:endParaRPr kumimoji="0" lang="zh-TW" altLang="zh-TW" sz="1600" b="0" i="0" u="none" strike="noStrike" cap="none" normalizeH="0" baseline="0" dirty="0">
                        <a:ln>
                          <a:noFill/>
                        </a:ln>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endParaRPr>
                    </a:p>
                  </a:txBody>
                  <a:tcPr marL="17664" marR="1766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600" b="0" i="0" u="none" strike="noStrike" cap="none" normalizeH="0" baseline="0" dirty="0">
                          <a:ln>
                            <a:noFill/>
                          </a:ln>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rPr>
                        <a:t>3</a:t>
                      </a:r>
                      <a:endParaRPr kumimoji="0" lang="zh-TW" altLang="zh-TW" sz="1600" b="0" i="0" u="none" strike="noStrike" cap="none" normalizeH="0" baseline="0" dirty="0">
                        <a:ln>
                          <a:noFill/>
                        </a:ln>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endParaRPr>
                    </a:p>
                  </a:txBody>
                  <a:tcPr marL="17664" marR="1766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600" b="0" i="0" u="none" strike="noStrike" cap="none" normalizeH="0" baseline="0" dirty="0">
                          <a:ln>
                            <a:noFill/>
                          </a:ln>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rPr>
                        <a:t>2</a:t>
                      </a:r>
                      <a:endParaRPr kumimoji="0" lang="zh-TW" altLang="zh-TW" sz="1600" b="0" i="0" u="none" strike="noStrike" cap="none" normalizeH="0" baseline="0" dirty="0">
                        <a:ln>
                          <a:noFill/>
                        </a:ln>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endParaRPr>
                    </a:p>
                  </a:txBody>
                  <a:tcPr marL="17664" marR="1766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600" b="0" i="0" u="none" strike="noStrike" cap="none" normalizeH="0" baseline="0" dirty="0">
                          <a:ln>
                            <a:noFill/>
                          </a:ln>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rPr>
                        <a:t>1</a:t>
                      </a:r>
                      <a:endParaRPr kumimoji="0" lang="zh-TW" altLang="zh-TW" sz="1600" b="0" i="0" u="none" strike="noStrike" cap="none" normalizeH="0" baseline="0" dirty="0">
                        <a:ln>
                          <a:noFill/>
                        </a:ln>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endParaRPr>
                    </a:p>
                  </a:txBody>
                  <a:tcPr marL="17664" marR="1766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600" b="0" i="0" u="none" strike="noStrike" cap="none" normalizeH="0" baseline="0" dirty="0">
                          <a:ln>
                            <a:noFill/>
                          </a:ln>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rPr>
                        <a:t>0</a:t>
                      </a:r>
                      <a:endParaRPr kumimoji="0" lang="zh-TW" altLang="zh-TW" sz="1600" b="0" i="0" u="none" strike="noStrike" cap="none" normalizeH="0" baseline="0" dirty="0">
                        <a:ln>
                          <a:noFill/>
                        </a:ln>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endParaRPr>
                    </a:p>
                  </a:txBody>
                  <a:tcPr marL="17664" marR="1766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1"/>
                  </a:ext>
                </a:extLst>
              </a:tr>
            </a:tbl>
          </a:graphicData>
        </a:graphic>
      </p:graphicFrame>
      <p:sp>
        <p:nvSpPr>
          <p:cNvPr id="7" name="標題 1"/>
          <p:cNvSpPr txBox="1">
            <a:spLocks/>
          </p:cNvSpPr>
          <p:nvPr/>
        </p:nvSpPr>
        <p:spPr bwMode="auto">
          <a:xfrm>
            <a:off x="0" y="97026"/>
            <a:ext cx="12192000" cy="63341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kumimoji="1" sz="2800">
                <a:solidFill>
                  <a:schemeClr val="tx2"/>
                </a:solidFill>
                <a:latin typeface="+mj-lt"/>
                <a:ea typeface="+mj-ea"/>
                <a:cs typeface="+mj-cs"/>
              </a:defRPr>
            </a:lvl1pPr>
            <a:lvl2pPr algn="l" rtl="0" eaLnBrk="0" fontAlgn="base" hangingPunct="0">
              <a:spcBef>
                <a:spcPct val="0"/>
              </a:spcBef>
              <a:spcAft>
                <a:spcPct val="0"/>
              </a:spcAft>
              <a:defRPr kumimoji="1" sz="2800">
                <a:solidFill>
                  <a:schemeClr val="tx2"/>
                </a:solidFill>
                <a:latin typeface="Arial" charset="0"/>
                <a:ea typeface="華康中黑體" pitchFamily="49" charset="-120"/>
              </a:defRPr>
            </a:lvl2pPr>
            <a:lvl3pPr algn="l" rtl="0" eaLnBrk="0" fontAlgn="base" hangingPunct="0">
              <a:spcBef>
                <a:spcPct val="0"/>
              </a:spcBef>
              <a:spcAft>
                <a:spcPct val="0"/>
              </a:spcAft>
              <a:defRPr kumimoji="1" sz="2800">
                <a:solidFill>
                  <a:schemeClr val="tx2"/>
                </a:solidFill>
                <a:latin typeface="Arial" charset="0"/>
                <a:ea typeface="華康中黑體" pitchFamily="49" charset="-120"/>
              </a:defRPr>
            </a:lvl3pPr>
            <a:lvl4pPr algn="l" rtl="0" eaLnBrk="0" fontAlgn="base" hangingPunct="0">
              <a:spcBef>
                <a:spcPct val="0"/>
              </a:spcBef>
              <a:spcAft>
                <a:spcPct val="0"/>
              </a:spcAft>
              <a:defRPr kumimoji="1" sz="2800">
                <a:solidFill>
                  <a:schemeClr val="tx2"/>
                </a:solidFill>
                <a:latin typeface="Arial" charset="0"/>
                <a:ea typeface="華康中黑體" pitchFamily="49" charset="-120"/>
              </a:defRPr>
            </a:lvl4pPr>
            <a:lvl5pPr algn="l" rtl="0" eaLnBrk="0" fontAlgn="base" hangingPunct="0">
              <a:spcBef>
                <a:spcPct val="0"/>
              </a:spcBef>
              <a:spcAft>
                <a:spcPct val="0"/>
              </a:spcAft>
              <a:defRPr kumimoji="1" sz="2800">
                <a:solidFill>
                  <a:schemeClr val="tx2"/>
                </a:solidFill>
                <a:latin typeface="Arial" charset="0"/>
                <a:ea typeface="華康中黑體" pitchFamily="49" charset="-120"/>
              </a:defRPr>
            </a:lvl5pPr>
            <a:lvl6pPr marL="457200" algn="l" rtl="0" fontAlgn="base">
              <a:spcBef>
                <a:spcPct val="0"/>
              </a:spcBef>
              <a:spcAft>
                <a:spcPct val="0"/>
              </a:spcAft>
              <a:defRPr kumimoji="1" sz="2800">
                <a:solidFill>
                  <a:schemeClr val="tx2"/>
                </a:solidFill>
                <a:latin typeface="Arial" charset="0"/>
                <a:ea typeface="新細明體" charset="-120"/>
              </a:defRPr>
            </a:lvl6pPr>
            <a:lvl7pPr marL="914400" algn="l" rtl="0" fontAlgn="base">
              <a:spcBef>
                <a:spcPct val="0"/>
              </a:spcBef>
              <a:spcAft>
                <a:spcPct val="0"/>
              </a:spcAft>
              <a:defRPr kumimoji="1" sz="2800">
                <a:solidFill>
                  <a:schemeClr val="tx2"/>
                </a:solidFill>
                <a:latin typeface="Arial" charset="0"/>
                <a:ea typeface="新細明體" charset="-120"/>
              </a:defRPr>
            </a:lvl7pPr>
            <a:lvl8pPr marL="1371600" algn="l" rtl="0" fontAlgn="base">
              <a:spcBef>
                <a:spcPct val="0"/>
              </a:spcBef>
              <a:spcAft>
                <a:spcPct val="0"/>
              </a:spcAft>
              <a:defRPr kumimoji="1" sz="2800">
                <a:solidFill>
                  <a:schemeClr val="tx2"/>
                </a:solidFill>
                <a:latin typeface="Arial" charset="0"/>
                <a:ea typeface="新細明體" charset="-120"/>
              </a:defRPr>
            </a:lvl8pPr>
            <a:lvl9pPr marL="1828800" algn="l" rtl="0" fontAlgn="base">
              <a:spcBef>
                <a:spcPct val="0"/>
              </a:spcBef>
              <a:spcAft>
                <a:spcPct val="0"/>
              </a:spcAft>
              <a:defRPr kumimoji="1" sz="2800">
                <a:solidFill>
                  <a:schemeClr val="tx2"/>
                </a:solidFill>
                <a:latin typeface="Arial" charset="0"/>
                <a:ea typeface="新細明體" charset="-120"/>
              </a:defRPr>
            </a:lvl9pPr>
          </a:lstStyle>
          <a:p>
            <a:pPr algn="ctr" eaLnBrk="1" hangingPunct="1"/>
            <a:r>
              <a:rPr lang="zh-TW" altLang="en-US" b="1" spc="-100" dirty="0">
                <a:solidFill>
                  <a:schemeClr val="tx1"/>
                </a:solidFill>
                <a:latin typeface="Book Antiqua" panose="02040602050305030304" pitchFamily="18" charset="0"/>
                <a:ea typeface="華康儷楷書" panose="03000509000000000000" pitchFamily="65" charset="-120"/>
              </a:rPr>
              <a:t>四技二專統一入學測驗成績查詢</a:t>
            </a:r>
          </a:p>
        </p:txBody>
      </p:sp>
      <p:sp>
        <p:nvSpPr>
          <p:cNvPr id="3" name="投影片編號版面配置區 2"/>
          <p:cNvSpPr>
            <a:spLocks noGrp="1"/>
          </p:cNvSpPr>
          <p:nvPr>
            <p:ph type="sldNum" sz="quarter" idx="12"/>
          </p:nvPr>
        </p:nvSpPr>
        <p:spPr/>
        <p:txBody>
          <a:bodyPr/>
          <a:lstStyle/>
          <a:p>
            <a:pPr>
              <a:defRPr/>
            </a:pPr>
            <a:fld id="{52B5522C-A27E-428C-8770-BD9512493397}" type="slidenum">
              <a:rPr lang="zh-TW" altLang="en-US" smtClean="0"/>
              <a:pPr>
                <a:defRPr/>
              </a:pPr>
              <a:t>13</a:t>
            </a:fld>
            <a:endParaRPr lang="en-US" altLang="zh-TW"/>
          </a:p>
        </p:txBody>
      </p:sp>
    </p:spTree>
    <p:extLst>
      <p:ext uri="{BB962C8B-B14F-4D97-AF65-F5344CB8AC3E}">
        <p14:creationId xmlns:p14="http://schemas.microsoft.com/office/powerpoint/2010/main" val="36637452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內容版面配置區 3"/>
          <p:cNvSpPr>
            <a:spLocks noGrp="1"/>
          </p:cNvSpPr>
          <p:nvPr>
            <p:ph idx="1"/>
          </p:nvPr>
        </p:nvSpPr>
        <p:spPr>
          <a:xfrm>
            <a:off x="828115" y="2038924"/>
            <a:ext cx="10841078" cy="4556547"/>
          </a:xfrm>
          <a:noFill/>
        </p:spPr>
        <p:txBody>
          <a:bodyPr>
            <a:normAutofit/>
          </a:bodyPr>
          <a:lstStyle/>
          <a:p>
            <a:pPr marL="614362" lvl="1" indent="-285750">
              <a:lnSpc>
                <a:spcPts val="2300"/>
              </a:lnSpc>
              <a:spcBef>
                <a:spcPts val="600"/>
              </a:spcBef>
              <a:buFont typeface="Wingdings" panose="05000000000000000000" pitchFamily="2" charset="2"/>
              <a:buChar char="u"/>
              <a:defRPr/>
            </a:pPr>
            <a:r>
              <a:rPr lang="zh-TW" altLang="zh-TW" sz="1800" dirty="0">
                <a:latin typeface="華康儷楷書" panose="03000509000000000000" pitchFamily="65" charset="-120"/>
                <a:ea typeface="華康儷楷書" panose="03000509000000000000" pitchFamily="65" charset="-120"/>
                <a:cs typeface="Times New Roman" panose="02020603050405020304" pitchFamily="18" charset="0"/>
              </a:rPr>
              <a:t>考生於其可報名之甄選群</a:t>
            </a:r>
            <a:r>
              <a:rPr lang="en-US" altLang="zh-TW" sz="1800" dirty="0">
                <a:latin typeface="華康儷楷書" panose="03000509000000000000" pitchFamily="65" charset="-120"/>
                <a:ea typeface="華康儷楷書" panose="03000509000000000000" pitchFamily="65" charset="-120"/>
                <a:cs typeface="Times New Roman" panose="02020603050405020304" pitchFamily="18" charset="0"/>
              </a:rPr>
              <a:t>(</a:t>
            </a:r>
            <a:r>
              <a:rPr lang="zh-TW" altLang="zh-TW" sz="1800" dirty="0">
                <a:latin typeface="華康儷楷書" panose="03000509000000000000" pitchFamily="65" charset="-120"/>
                <a:ea typeface="華康儷楷書" panose="03000509000000000000" pitchFamily="65" charset="-120"/>
                <a:cs typeface="Times New Roman" panose="02020603050405020304" pitchFamily="18" charset="0"/>
              </a:rPr>
              <a:t>類</a:t>
            </a:r>
            <a:r>
              <a:rPr lang="en-US" altLang="zh-TW" sz="1800" dirty="0">
                <a:latin typeface="華康儷楷書" panose="03000509000000000000" pitchFamily="65" charset="-120"/>
                <a:ea typeface="華康儷楷書" panose="03000509000000000000" pitchFamily="65" charset="-120"/>
                <a:cs typeface="Times New Roman" panose="02020603050405020304" pitchFamily="18" charset="0"/>
              </a:rPr>
              <a:t>)</a:t>
            </a:r>
            <a:r>
              <a:rPr lang="zh-TW" altLang="zh-TW" sz="1800" dirty="0">
                <a:latin typeface="華康儷楷書" panose="03000509000000000000" pitchFamily="65" charset="-120"/>
                <a:ea typeface="華康儷楷書" panose="03000509000000000000" pitchFamily="65" charset="-120"/>
                <a:cs typeface="Times New Roman" panose="02020603050405020304" pitchFamily="18" charset="0"/>
              </a:rPr>
              <a:t>別</a:t>
            </a:r>
            <a:r>
              <a:rPr lang="zh-TW" altLang="en-US" sz="1800" dirty="0">
                <a:latin typeface="華康儷楷書" panose="03000509000000000000" pitchFamily="65" charset="-120"/>
                <a:ea typeface="華康儷楷書" panose="03000509000000000000" pitchFamily="65" charset="-120"/>
                <a:cs typeface="Times New Roman" panose="02020603050405020304" pitchFamily="18" charset="0"/>
              </a:rPr>
              <a:t>中，</a:t>
            </a:r>
            <a:r>
              <a:rPr lang="zh-TW" altLang="zh-TW" sz="1800" dirty="0">
                <a:latin typeface="華康儷楷書" panose="03000509000000000000" pitchFamily="65" charset="-120"/>
                <a:ea typeface="華康儷楷書" panose="03000509000000000000" pitchFamily="65" charset="-120"/>
                <a:cs typeface="Times New Roman" panose="02020603050405020304" pitchFamily="18" charset="0"/>
              </a:rPr>
              <a:t>至多申請</a:t>
            </a:r>
            <a:r>
              <a:rPr lang="en-US" altLang="zh-TW" sz="1800" b="1" dirty="0">
                <a:solidFill>
                  <a:srgbClr val="FF0000"/>
                </a:solidFill>
                <a:latin typeface="華康儷楷書" panose="03000509000000000000" pitchFamily="65" charset="-120"/>
                <a:ea typeface="華康儷楷書" panose="03000509000000000000" pitchFamily="65" charset="-120"/>
                <a:cs typeface="Times New Roman" panose="02020603050405020304" pitchFamily="18" charset="0"/>
              </a:rPr>
              <a:t>6</a:t>
            </a:r>
            <a:r>
              <a:rPr lang="zh-TW" altLang="zh-TW" sz="1800" dirty="0">
                <a:solidFill>
                  <a:srgbClr val="FF0000"/>
                </a:solidFill>
                <a:latin typeface="華康儷楷書" panose="03000509000000000000" pitchFamily="65" charset="-120"/>
                <a:ea typeface="華康儷楷書" panose="03000509000000000000" pitchFamily="65" charset="-120"/>
                <a:cs typeface="Times New Roman" panose="02020603050405020304" pitchFamily="18" charset="0"/>
              </a:rPr>
              <a:t>個</a:t>
            </a:r>
            <a:r>
              <a:rPr lang="zh-TW" altLang="zh-TW" sz="1800" dirty="0">
                <a:latin typeface="華康儷楷書" panose="03000509000000000000" pitchFamily="65" charset="-120"/>
                <a:ea typeface="華康儷楷書" panose="03000509000000000000" pitchFamily="65" charset="-120"/>
                <a:cs typeface="Times New Roman" panose="02020603050405020304" pitchFamily="18" charset="0"/>
              </a:rPr>
              <a:t>校系科</a:t>
            </a:r>
            <a:r>
              <a:rPr lang="en-US" altLang="zh-TW" sz="1800" dirty="0">
                <a:latin typeface="華康儷楷書" panose="03000509000000000000" pitchFamily="65" charset="-120"/>
                <a:ea typeface="華康儷楷書" panose="03000509000000000000" pitchFamily="65" charset="-120"/>
                <a:cs typeface="Times New Roman" panose="02020603050405020304" pitchFamily="18" charset="0"/>
              </a:rPr>
              <a:t>(</a:t>
            </a:r>
            <a:r>
              <a:rPr lang="zh-TW" altLang="zh-TW" sz="1800" dirty="0">
                <a:latin typeface="華康儷楷書" panose="03000509000000000000" pitchFamily="65" charset="-120"/>
                <a:ea typeface="華康儷楷書" panose="03000509000000000000" pitchFamily="65" charset="-120"/>
                <a:cs typeface="Times New Roman" panose="02020603050405020304" pitchFamily="18" charset="0"/>
              </a:rPr>
              <a:t>組</a:t>
            </a:r>
            <a:r>
              <a:rPr lang="en-US" altLang="zh-TW" sz="1800" dirty="0">
                <a:latin typeface="華康儷楷書" panose="03000509000000000000" pitchFamily="65" charset="-120"/>
                <a:ea typeface="華康儷楷書" panose="03000509000000000000" pitchFamily="65" charset="-120"/>
                <a:cs typeface="Times New Roman" panose="02020603050405020304" pitchFamily="18" charset="0"/>
              </a:rPr>
              <a:t>)</a:t>
            </a:r>
            <a:r>
              <a:rPr lang="zh-TW" altLang="zh-TW" sz="1800" dirty="0">
                <a:latin typeface="華康儷楷書" panose="03000509000000000000" pitchFamily="65" charset="-120"/>
                <a:ea typeface="華康儷楷書" panose="03000509000000000000" pitchFamily="65" charset="-120"/>
                <a:cs typeface="Times New Roman" panose="02020603050405020304" pitchFamily="18" charset="0"/>
              </a:rPr>
              <a:t>、學程</a:t>
            </a:r>
            <a:r>
              <a:rPr lang="zh-TW" altLang="en-US" sz="1800" dirty="0">
                <a:latin typeface="華康儷楷書" panose="03000509000000000000" pitchFamily="65" charset="-120"/>
                <a:ea typeface="華康儷楷書" panose="03000509000000000000" pitchFamily="65" charset="-120"/>
                <a:cs typeface="Times New Roman" panose="02020603050405020304" pitchFamily="18" charset="0"/>
              </a:rPr>
              <a:t>。</a:t>
            </a:r>
            <a:br>
              <a:rPr lang="en-US" altLang="zh-TW" sz="1800" dirty="0">
                <a:latin typeface="華康儷楷書" panose="03000509000000000000" pitchFamily="65" charset="-120"/>
                <a:ea typeface="華康儷楷書" panose="03000509000000000000" pitchFamily="65" charset="-120"/>
                <a:cs typeface="Times New Roman" panose="02020603050405020304" pitchFamily="18" charset="0"/>
              </a:rPr>
            </a:br>
            <a:r>
              <a:rPr lang="en-US" altLang="zh-TW" sz="1800" dirty="0">
                <a:latin typeface="華康儷楷書" panose="03000509000000000000" pitchFamily="65" charset="-120"/>
                <a:ea typeface="華康儷楷書" panose="03000509000000000000" pitchFamily="65" charset="-120"/>
                <a:cs typeface="Times New Roman" panose="02020603050405020304" pitchFamily="18" charset="0"/>
              </a:rPr>
              <a:t>【</a:t>
            </a:r>
            <a:r>
              <a:rPr lang="zh-TW" altLang="zh-TW" sz="1800" dirty="0">
                <a:latin typeface="華康儷楷書" panose="03000509000000000000" pitchFamily="65" charset="-120"/>
                <a:ea typeface="華康儷楷書" panose="03000509000000000000" pitchFamily="65" charset="-120"/>
                <a:cs typeface="Times New Roman" panose="02020603050405020304" pitchFamily="18" charset="0"/>
              </a:rPr>
              <a:t>包含統一入學測驗單群</a:t>
            </a:r>
            <a:r>
              <a:rPr lang="en-US" altLang="zh-TW" sz="1800" dirty="0">
                <a:latin typeface="華康儷楷書" panose="03000509000000000000" pitchFamily="65" charset="-120"/>
                <a:ea typeface="華康儷楷書" panose="03000509000000000000" pitchFamily="65" charset="-120"/>
                <a:cs typeface="Times New Roman" panose="02020603050405020304" pitchFamily="18" charset="0"/>
              </a:rPr>
              <a:t>(</a:t>
            </a:r>
            <a:r>
              <a:rPr lang="zh-TW" altLang="zh-TW" sz="1800" dirty="0">
                <a:latin typeface="華康儷楷書" panose="03000509000000000000" pitchFamily="65" charset="-120"/>
                <a:ea typeface="華康儷楷書" panose="03000509000000000000" pitchFamily="65" charset="-120"/>
                <a:cs typeface="Times New Roman" panose="02020603050405020304" pitchFamily="18" charset="0"/>
              </a:rPr>
              <a:t>類</a:t>
            </a:r>
            <a:r>
              <a:rPr lang="en-US" altLang="zh-TW" sz="1800" dirty="0">
                <a:latin typeface="華康儷楷書" panose="03000509000000000000" pitchFamily="65" charset="-120"/>
                <a:ea typeface="華康儷楷書" panose="03000509000000000000" pitchFamily="65" charset="-120"/>
                <a:cs typeface="Times New Roman" panose="02020603050405020304" pitchFamily="18" charset="0"/>
              </a:rPr>
              <a:t>)</a:t>
            </a:r>
            <a:r>
              <a:rPr lang="zh-TW" altLang="en-US" sz="1800" dirty="0">
                <a:latin typeface="華康儷楷書" panose="03000509000000000000" pitchFamily="65" charset="-120"/>
                <a:ea typeface="華康儷楷書" panose="03000509000000000000" pitchFamily="65" charset="-120"/>
                <a:cs typeface="Times New Roman" panose="02020603050405020304" pitchFamily="18" charset="0"/>
              </a:rPr>
              <a:t>別</a:t>
            </a:r>
            <a:r>
              <a:rPr lang="zh-TW" altLang="zh-TW" sz="1800" dirty="0">
                <a:latin typeface="華康儷楷書" panose="03000509000000000000" pitchFamily="65" charset="-120"/>
                <a:ea typeface="華康儷楷書" panose="03000509000000000000" pitchFamily="65" charset="-120"/>
                <a:cs typeface="Times New Roman" panose="02020603050405020304" pitchFamily="18" charset="0"/>
              </a:rPr>
              <a:t>或跨群</a:t>
            </a:r>
            <a:r>
              <a:rPr lang="en-US" altLang="zh-TW" sz="1800" dirty="0">
                <a:latin typeface="華康儷楷書" panose="03000509000000000000" pitchFamily="65" charset="-120"/>
                <a:ea typeface="華康儷楷書" panose="03000509000000000000" pitchFamily="65" charset="-120"/>
                <a:cs typeface="Times New Roman" panose="02020603050405020304" pitchFamily="18" charset="0"/>
              </a:rPr>
              <a:t>(</a:t>
            </a:r>
            <a:r>
              <a:rPr lang="zh-TW" altLang="zh-TW" sz="1800" dirty="0">
                <a:latin typeface="華康儷楷書" panose="03000509000000000000" pitchFamily="65" charset="-120"/>
                <a:ea typeface="華康儷楷書" panose="03000509000000000000" pitchFamily="65" charset="-120"/>
                <a:cs typeface="Times New Roman" panose="02020603050405020304" pitchFamily="18" charset="0"/>
              </a:rPr>
              <a:t>類</a:t>
            </a:r>
            <a:r>
              <a:rPr lang="en-US" altLang="zh-TW" sz="1800" dirty="0">
                <a:latin typeface="華康儷楷書" panose="03000509000000000000" pitchFamily="65" charset="-120"/>
                <a:ea typeface="華康儷楷書" panose="03000509000000000000" pitchFamily="65" charset="-120"/>
                <a:cs typeface="Times New Roman" panose="02020603050405020304" pitchFamily="18" charset="0"/>
              </a:rPr>
              <a:t>)</a:t>
            </a:r>
            <a:r>
              <a:rPr lang="zh-TW" altLang="en-US" sz="1800" dirty="0">
                <a:latin typeface="華康儷楷書" panose="03000509000000000000" pitchFamily="65" charset="-120"/>
                <a:ea typeface="華康儷楷書" panose="03000509000000000000" pitchFamily="65" charset="-120"/>
                <a:cs typeface="Times New Roman" panose="02020603050405020304" pitchFamily="18" charset="0"/>
              </a:rPr>
              <a:t>別</a:t>
            </a:r>
            <a:r>
              <a:rPr lang="en-US" altLang="zh-TW" sz="1800" dirty="0">
                <a:latin typeface="華康儷楷書" panose="03000509000000000000" pitchFamily="65" charset="-120"/>
                <a:ea typeface="華康儷楷書" panose="03000509000000000000" pitchFamily="65" charset="-120"/>
                <a:cs typeface="Times New Roman" panose="02020603050405020304" pitchFamily="18" charset="0"/>
              </a:rPr>
              <a:t>】</a:t>
            </a:r>
          </a:p>
          <a:p>
            <a:pPr marL="614362" lvl="1" indent="-285750" algn="just">
              <a:lnSpc>
                <a:spcPts val="2300"/>
              </a:lnSpc>
              <a:spcBef>
                <a:spcPts val="600"/>
              </a:spcBef>
              <a:buFont typeface="Wingdings" panose="05000000000000000000" pitchFamily="2" charset="2"/>
              <a:buChar char="u"/>
              <a:defRPr/>
            </a:pPr>
            <a:r>
              <a:rPr lang="zh-TW" altLang="zh-TW" sz="1800" b="1" dirty="0">
                <a:latin typeface="華康儷楷書" panose="03000509000000000000" pitchFamily="65" charset="-120"/>
                <a:ea typeface="華康儷楷書" panose="03000509000000000000" pitchFamily="65" charset="-120"/>
                <a:cs typeface="Times New Roman" panose="02020603050405020304" pitchFamily="18" charset="0"/>
              </a:rPr>
              <a:t>各校</a:t>
            </a:r>
            <a:r>
              <a:rPr lang="zh-TW" altLang="zh-TW" sz="1800" b="1" dirty="0">
                <a:solidFill>
                  <a:srgbClr val="0000FF"/>
                </a:solidFill>
                <a:latin typeface="華康儷楷書" panose="03000509000000000000" pitchFamily="65" charset="-120"/>
                <a:ea typeface="華康儷楷書" panose="03000509000000000000" pitchFamily="65" charset="-120"/>
                <a:cs typeface="Times New Roman" panose="02020603050405020304" pitchFamily="18" charset="0"/>
              </a:rPr>
              <a:t>得限制</a:t>
            </a:r>
            <a:r>
              <a:rPr lang="zh-TW" altLang="zh-TW" sz="1800" b="1" dirty="0">
                <a:latin typeface="華康儷楷書" panose="03000509000000000000" pitchFamily="65" charset="-120"/>
                <a:ea typeface="華康儷楷書" panose="03000509000000000000" pitchFamily="65" charset="-120"/>
                <a:cs typeface="Times New Roman" panose="02020603050405020304" pitchFamily="18" charset="0"/>
              </a:rPr>
              <a:t>考生僅能報名該校</a:t>
            </a:r>
            <a:r>
              <a:rPr lang="zh-TW" altLang="en-US" sz="1800" b="1" dirty="0">
                <a:latin typeface="華康儷楷書" panose="03000509000000000000" pitchFamily="65" charset="-120"/>
                <a:ea typeface="華康儷楷書" panose="03000509000000000000" pitchFamily="65" charset="-120"/>
                <a:cs typeface="Times New Roman" panose="02020603050405020304" pitchFamily="18" charset="0"/>
              </a:rPr>
              <a:t>之</a:t>
            </a:r>
            <a:r>
              <a:rPr lang="zh-TW" altLang="zh-TW" sz="1800" b="1" dirty="0">
                <a:latin typeface="華康儷楷書" panose="03000509000000000000" pitchFamily="65" charset="-120"/>
                <a:ea typeface="華康儷楷書" panose="03000509000000000000" pitchFamily="65" charset="-120"/>
                <a:cs typeface="Times New Roman" panose="02020603050405020304" pitchFamily="18" charset="0"/>
              </a:rPr>
              <a:t>系科</a:t>
            </a:r>
            <a:r>
              <a:rPr lang="en-US" altLang="zh-TW" sz="1800" b="1" dirty="0">
                <a:latin typeface="華康儷楷書" panose="03000509000000000000" pitchFamily="65" charset="-120"/>
                <a:ea typeface="華康儷楷書" panose="03000509000000000000" pitchFamily="65" charset="-120"/>
                <a:cs typeface="Times New Roman" panose="02020603050405020304" pitchFamily="18" charset="0"/>
              </a:rPr>
              <a:t>(</a:t>
            </a:r>
            <a:r>
              <a:rPr lang="zh-TW" altLang="zh-TW" sz="1800" b="1" dirty="0">
                <a:latin typeface="華康儷楷書" panose="03000509000000000000" pitchFamily="65" charset="-120"/>
                <a:ea typeface="華康儷楷書" panose="03000509000000000000" pitchFamily="65" charset="-120"/>
                <a:cs typeface="Times New Roman" panose="02020603050405020304" pitchFamily="18" charset="0"/>
              </a:rPr>
              <a:t>組</a:t>
            </a:r>
            <a:r>
              <a:rPr lang="en-US" altLang="zh-TW" sz="1800" b="1" dirty="0">
                <a:latin typeface="華康儷楷書" panose="03000509000000000000" pitchFamily="65" charset="-120"/>
                <a:ea typeface="華康儷楷書" panose="03000509000000000000" pitchFamily="65" charset="-120"/>
                <a:cs typeface="Times New Roman" panose="02020603050405020304" pitchFamily="18" charset="0"/>
              </a:rPr>
              <a:t>)</a:t>
            </a:r>
            <a:r>
              <a:rPr lang="zh-TW" altLang="zh-TW" sz="1800" b="1" dirty="0">
                <a:latin typeface="華康儷楷書" panose="03000509000000000000" pitchFamily="65" charset="-120"/>
                <a:ea typeface="華康儷楷書" panose="03000509000000000000" pitchFamily="65" charset="-120"/>
                <a:cs typeface="Times New Roman" panose="02020603050405020304" pitchFamily="18" charset="0"/>
              </a:rPr>
              <a:t>、學程</a:t>
            </a:r>
            <a:r>
              <a:rPr lang="zh-TW" altLang="en-US" sz="1800" b="1" dirty="0">
                <a:latin typeface="華康儷楷書" panose="03000509000000000000" pitchFamily="65" charset="-120"/>
                <a:ea typeface="華康儷楷書" panose="03000509000000000000" pitchFamily="65" charset="-120"/>
                <a:cs typeface="Times New Roman" panose="02020603050405020304" pitchFamily="18" charset="0"/>
              </a:rPr>
              <a:t>數</a:t>
            </a:r>
            <a:r>
              <a:rPr lang="en-US" altLang="zh-TW" sz="1800" b="1" dirty="0">
                <a:latin typeface="華康儷楷書" panose="03000509000000000000" pitchFamily="65" charset="-120"/>
                <a:ea typeface="華康儷楷書" panose="03000509000000000000" pitchFamily="65" charset="-120"/>
                <a:cs typeface="Times New Roman" panose="02020603050405020304" pitchFamily="18" charset="0"/>
              </a:rPr>
              <a:t>(1~6)</a:t>
            </a:r>
            <a:r>
              <a:rPr lang="zh-TW" altLang="en-US" sz="1800" b="1" dirty="0">
                <a:latin typeface="華康儷楷書" panose="03000509000000000000" pitchFamily="65" charset="-120"/>
                <a:ea typeface="華康儷楷書" panose="03000509000000000000" pitchFamily="65" charset="-120"/>
                <a:cs typeface="Times New Roman" panose="02020603050405020304" pitchFamily="18" charset="0"/>
              </a:rPr>
              <a:t>。</a:t>
            </a:r>
            <a:endParaRPr lang="en-US" altLang="zh-TW" sz="1800" b="1" dirty="0">
              <a:latin typeface="華康儷楷書" panose="03000509000000000000" pitchFamily="65" charset="-120"/>
              <a:ea typeface="華康儷楷書" panose="03000509000000000000" pitchFamily="65" charset="-120"/>
              <a:cs typeface="Times New Roman" panose="02020603050405020304" pitchFamily="18" charset="0"/>
            </a:endParaRPr>
          </a:p>
          <a:p>
            <a:pPr marL="614362" lvl="1" indent="-285750">
              <a:lnSpc>
                <a:spcPts val="2300"/>
              </a:lnSpc>
              <a:spcBef>
                <a:spcPts val="600"/>
              </a:spcBef>
              <a:buFont typeface="Wingdings" panose="05000000000000000000" pitchFamily="2" charset="2"/>
              <a:buChar char="u"/>
              <a:defRPr/>
            </a:pPr>
            <a:r>
              <a:rPr lang="zh-TW" altLang="zh-TW" sz="1800" b="1" dirty="0">
                <a:latin typeface="華康儷楷書" panose="03000509000000000000" pitchFamily="65" charset="-120"/>
                <a:ea typeface="華康儷楷書" panose="03000509000000000000" pitchFamily="65" charset="-120"/>
                <a:cs typeface="Times New Roman" panose="02020603050405020304" pitchFamily="18" charset="0"/>
              </a:rPr>
              <a:t>應屆畢業生應參加學校集體報名，若因故不及辦理者，可採個別報名</a:t>
            </a:r>
            <a:r>
              <a:rPr lang="zh-TW" altLang="en-US" sz="1800" b="1" dirty="0">
                <a:latin typeface="華康儷楷書" panose="03000509000000000000" pitchFamily="65" charset="-120"/>
                <a:ea typeface="華康儷楷書" panose="03000509000000000000" pitchFamily="65" charset="-120"/>
                <a:cs typeface="Times New Roman" panose="02020603050405020304" pitchFamily="18" charset="0"/>
              </a:rPr>
              <a:t>。</a:t>
            </a:r>
            <a:endParaRPr lang="en-US" altLang="zh-TW" sz="1800" b="1" dirty="0">
              <a:latin typeface="華康儷楷書" panose="03000509000000000000" pitchFamily="65" charset="-120"/>
              <a:ea typeface="華康儷楷書" panose="03000509000000000000" pitchFamily="65" charset="-120"/>
              <a:cs typeface="Times New Roman" panose="02020603050405020304" pitchFamily="18" charset="0"/>
            </a:endParaRPr>
          </a:p>
          <a:p>
            <a:pPr marL="614362" lvl="1" indent="-285750">
              <a:lnSpc>
                <a:spcPts val="2300"/>
              </a:lnSpc>
              <a:spcBef>
                <a:spcPts val="600"/>
              </a:spcBef>
              <a:buFont typeface="Wingdings" panose="05000000000000000000" pitchFamily="2" charset="2"/>
              <a:buChar char="u"/>
              <a:defRPr/>
            </a:pPr>
            <a:r>
              <a:rPr lang="zh-TW" altLang="en-US" sz="1800" b="1" u="sng" dirty="0">
                <a:solidFill>
                  <a:srgbClr val="FF0000"/>
                </a:solidFill>
                <a:latin typeface="華康儷楷書" panose="03000509000000000000" pitchFamily="65" charset="-120"/>
                <a:ea typeface="華康儷楷書" panose="03000509000000000000" pitchFamily="65" charset="-120"/>
                <a:cs typeface="Times New Roman" panose="02020603050405020304" pitchFamily="18" charset="0"/>
              </a:rPr>
              <a:t>集體及個別方式重複報名者，概以學校集體報名所登錄之資料為準，且不予退費。</a:t>
            </a:r>
            <a:endParaRPr lang="en-US" altLang="zh-TW" sz="1800" b="1" u="sng" dirty="0">
              <a:solidFill>
                <a:srgbClr val="FF0000"/>
              </a:solidFill>
              <a:latin typeface="華康儷楷書" panose="03000509000000000000" pitchFamily="65" charset="-120"/>
              <a:ea typeface="華康儷楷書" panose="03000509000000000000" pitchFamily="65" charset="-120"/>
              <a:cs typeface="Times New Roman" panose="02020603050405020304" pitchFamily="18" charset="0"/>
            </a:endParaRPr>
          </a:p>
          <a:p>
            <a:pPr marL="614362" lvl="1" indent="-285750">
              <a:lnSpc>
                <a:spcPts val="2300"/>
              </a:lnSpc>
              <a:spcBef>
                <a:spcPts val="600"/>
              </a:spcBef>
              <a:buFont typeface="Wingdings" panose="05000000000000000000" pitchFamily="2" charset="2"/>
              <a:buChar char="u"/>
              <a:defRPr/>
            </a:pPr>
            <a:r>
              <a:rPr lang="zh-TW" altLang="en-US" sz="1800" dirty="0">
                <a:latin typeface="華康儷楷書" panose="03000509000000000000" pitchFamily="65" charset="-120"/>
                <a:ea typeface="華康儷楷書" panose="03000509000000000000" pitchFamily="65" charset="-120"/>
                <a:cs typeface="華康儷楷書" panose="03000509000000000000" pitchFamily="65" charset="-120"/>
              </a:rPr>
              <a:t>經本委員會</a:t>
            </a:r>
            <a:r>
              <a:rPr lang="zh-TW" altLang="zh-TW" sz="1800" dirty="0">
                <a:latin typeface="華康儷楷書" panose="03000509000000000000" pitchFamily="65" charset="-120"/>
                <a:ea typeface="華康儷楷書" panose="03000509000000000000" pitchFamily="65" charset="-120"/>
                <a:cs typeface="Times New Roman" panose="02020603050405020304" pitchFamily="18" charset="0"/>
              </a:rPr>
              <a:t>審查</a:t>
            </a:r>
            <a:r>
              <a:rPr lang="zh-TW" altLang="zh-TW" sz="1800" dirty="0">
                <a:latin typeface="華康儷楷書" panose="03000509000000000000" pitchFamily="65" charset="-120"/>
                <a:ea typeface="華康儷楷書" panose="03000509000000000000" pitchFamily="65" charset="-120"/>
                <a:cs typeface="華康儷楷書" panose="03000509000000000000" pitchFamily="65" charset="-120"/>
              </a:rPr>
              <a:t>通過低收或中低收入戶身分之考生，</a:t>
            </a:r>
            <a:r>
              <a:rPr lang="zh-TW" altLang="en-US" sz="1800" dirty="0">
                <a:latin typeface="華康儷楷書" panose="03000509000000000000" pitchFamily="65" charset="-120"/>
                <a:ea typeface="華康儷楷書" panose="03000509000000000000" pitchFamily="65" charset="-120"/>
                <a:cs typeface="華康儷楷書" panose="03000509000000000000" pitchFamily="65" charset="-120"/>
              </a:rPr>
              <a:t>除</a:t>
            </a:r>
            <a:r>
              <a:rPr lang="zh-TW" altLang="zh-TW" sz="1800" b="1" dirty="0">
                <a:latin typeface="華康儷楷書" panose="03000509000000000000" pitchFamily="65" charset="-120"/>
                <a:ea typeface="華康儷楷書" panose="03000509000000000000" pitchFamily="65" charset="-120"/>
                <a:cs typeface="華康儷楷書" panose="03000509000000000000" pitchFamily="65" charset="-120"/>
              </a:rPr>
              <a:t>報名費</a:t>
            </a:r>
            <a:r>
              <a:rPr lang="zh-TW" altLang="en-US" sz="1800" b="1" dirty="0">
                <a:latin typeface="華康儷楷書" panose="03000509000000000000" pitchFamily="65" charset="-120"/>
                <a:ea typeface="華康儷楷書" panose="03000509000000000000" pitchFamily="65" charset="-120"/>
                <a:cs typeface="華康儷楷書" panose="03000509000000000000" pitchFamily="65" charset="-120"/>
              </a:rPr>
              <a:t>減免</a:t>
            </a:r>
            <a:r>
              <a:rPr lang="zh-TW" altLang="zh-TW" sz="1800" b="1" dirty="0">
                <a:latin typeface="華康儷楷書" panose="03000509000000000000" pitchFamily="65" charset="-120"/>
                <a:ea typeface="華康儷楷書" panose="03000509000000000000" pitchFamily="65" charset="-120"/>
                <a:cs typeface="華康儷楷書" panose="03000509000000000000" pitchFamily="65" charset="-120"/>
              </a:rPr>
              <a:t>資格</a:t>
            </a:r>
            <a:r>
              <a:rPr lang="zh-TW" altLang="en-US" sz="1800" dirty="0">
                <a:latin typeface="華康儷楷書" panose="03000509000000000000" pitchFamily="65" charset="-120"/>
                <a:ea typeface="華康儷楷書" panose="03000509000000000000" pitchFamily="65" charset="-120"/>
                <a:cs typeface="華康儷楷書" panose="03000509000000000000" pitchFamily="65" charset="-120"/>
              </a:rPr>
              <a:t>外，</a:t>
            </a:r>
            <a:r>
              <a:rPr lang="zh-TW" altLang="zh-TW" sz="1800" dirty="0">
                <a:latin typeface="華康儷楷書" panose="03000509000000000000" pitchFamily="65" charset="-120"/>
                <a:ea typeface="華康儷楷書" panose="03000509000000000000" pitchFamily="65" charset="-120"/>
                <a:cs typeface="華康儷楷書" panose="03000509000000000000" pitchFamily="65" charset="-120"/>
              </a:rPr>
              <a:t>網路報名身分即</a:t>
            </a:r>
            <a:r>
              <a:rPr lang="zh-TW" altLang="zh-TW" sz="1800" dirty="0">
                <a:latin typeface="華康儷楷書" panose="03000509000000000000" pitchFamily="65" charset="-120"/>
                <a:ea typeface="華康儷楷書" panose="03000509000000000000" pitchFamily="65" charset="-120"/>
                <a:cs typeface="Times New Roman" panose="02020603050405020304" pitchFamily="18" charset="0"/>
              </a:rPr>
              <a:t>預設</a:t>
            </a:r>
            <a:r>
              <a:rPr lang="zh-TW" altLang="zh-TW" sz="1800" dirty="0">
                <a:latin typeface="華康儷楷書" panose="03000509000000000000" pitchFamily="65" charset="-120"/>
                <a:ea typeface="華康儷楷書" panose="03000509000000000000" pitchFamily="65" charset="-120"/>
                <a:cs typeface="華康儷楷書" panose="03000509000000000000" pitchFamily="65" charset="-120"/>
              </a:rPr>
              <a:t>為</a:t>
            </a:r>
            <a:r>
              <a:rPr lang="zh-TW" altLang="zh-TW" sz="1800" b="1" dirty="0">
                <a:latin typeface="華康儷楷書" panose="03000509000000000000" pitchFamily="65" charset="-120"/>
                <a:ea typeface="華康儷楷書" panose="03000509000000000000" pitchFamily="65" charset="-120"/>
                <a:cs typeface="華康儷楷書" panose="03000509000000000000" pitchFamily="65" charset="-120"/>
              </a:rPr>
              <a:t>「低收或中低收入戶考生」</a:t>
            </a:r>
            <a:r>
              <a:rPr lang="zh-TW" altLang="en-US" sz="1800" b="1" dirty="0">
                <a:latin typeface="華康儷楷書" panose="03000509000000000000" pitchFamily="65" charset="-120"/>
                <a:ea typeface="華康儷楷書" panose="03000509000000000000" pitchFamily="65" charset="-120"/>
                <a:cs typeface="華康儷楷書" panose="03000509000000000000" pitchFamily="65" charset="-120"/>
              </a:rPr>
              <a:t>，</a:t>
            </a:r>
            <a:r>
              <a:rPr lang="zh-TW" altLang="en-US" sz="1800" dirty="0">
                <a:latin typeface="華康儷楷書" panose="03000509000000000000" pitchFamily="65" charset="-120"/>
                <a:ea typeface="華康儷楷書" panose="03000509000000000000" pitchFamily="65" charset="-120"/>
                <a:cs typeface="華康儷楷書" panose="03000509000000000000" pitchFamily="65" charset="-120"/>
              </a:rPr>
              <a:t>考生</a:t>
            </a:r>
            <a:r>
              <a:rPr lang="zh-TW" altLang="zh-TW" sz="1800" dirty="0">
                <a:latin typeface="華康儷楷書" panose="03000509000000000000" pitchFamily="65" charset="-120"/>
                <a:ea typeface="華康儷楷書" panose="03000509000000000000" pitchFamily="65" charset="-120"/>
                <a:cs typeface="華康儷楷書" panose="03000509000000000000" pitchFamily="65" charset="-120"/>
              </a:rPr>
              <a:t>如不同意使用該身分報考者，</a:t>
            </a:r>
            <a:r>
              <a:rPr lang="zh-TW" altLang="en-US" sz="1800" dirty="0">
                <a:latin typeface="華康儷楷書" panose="03000509000000000000" pitchFamily="65" charset="-120"/>
                <a:ea typeface="華康儷楷書" panose="03000509000000000000" pitchFamily="65" charset="-120"/>
                <a:cs typeface="華康儷楷書" panose="03000509000000000000" pitchFamily="65" charset="-120"/>
              </a:rPr>
              <a:t>須</a:t>
            </a:r>
            <a:r>
              <a:rPr lang="zh-TW" altLang="zh-TW" sz="1800" dirty="0">
                <a:latin typeface="華康儷楷書" panose="03000509000000000000" pitchFamily="65" charset="-120"/>
                <a:ea typeface="華康儷楷書" panose="03000509000000000000" pitchFamily="65" charset="-120"/>
                <a:cs typeface="華康儷楷書" panose="03000509000000000000" pitchFamily="65" charset="-120"/>
              </a:rPr>
              <a:t>於</a:t>
            </a:r>
            <a:r>
              <a:rPr lang="zh-TW" altLang="en-US" sz="1800" dirty="0">
                <a:latin typeface="華康儷楷書" panose="03000509000000000000" pitchFamily="65" charset="-120"/>
                <a:ea typeface="華康儷楷書" panose="03000509000000000000" pitchFamily="65" charset="-120"/>
                <a:cs typeface="華康儷楷書" panose="03000509000000000000" pitchFamily="65" charset="-120"/>
              </a:rPr>
              <a:t>網路報名</a:t>
            </a:r>
            <a:r>
              <a:rPr lang="zh-TW" altLang="zh-TW" sz="1800" dirty="0">
                <a:latin typeface="華康儷楷書" panose="03000509000000000000" pitchFamily="65" charset="-120"/>
                <a:ea typeface="華康儷楷書" panose="03000509000000000000" pitchFamily="65" charset="-120"/>
                <a:cs typeface="華康儷楷書" panose="03000509000000000000" pitchFamily="65" charset="-120"/>
              </a:rPr>
              <a:t>時聲明放棄</a:t>
            </a:r>
            <a:r>
              <a:rPr lang="zh-TW" altLang="en-US" sz="1800" dirty="0">
                <a:latin typeface="華康儷楷書" panose="03000509000000000000" pitchFamily="65" charset="-120"/>
                <a:ea typeface="華康儷楷書" panose="03000509000000000000" pitchFamily="65" charset="-120"/>
                <a:cs typeface="華康儷楷書" panose="03000509000000000000" pitchFamily="65" charset="-120"/>
              </a:rPr>
              <a:t>，</a:t>
            </a:r>
            <a:r>
              <a:rPr lang="zh-TW" altLang="zh-TW" sz="1800" b="1" dirty="0">
                <a:latin typeface="華康儷楷書" panose="03000509000000000000" pitchFamily="65" charset="-120"/>
                <a:ea typeface="華康儷楷書" panose="03000509000000000000" pitchFamily="65" charset="-120"/>
                <a:cs typeface="華康儷楷書" panose="03000509000000000000" pitchFamily="65" charset="-120"/>
              </a:rPr>
              <a:t>經</a:t>
            </a:r>
            <a:r>
              <a:rPr lang="zh-TW" altLang="zh-TW" sz="1800" b="1" dirty="0">
                <a:solidFill>
                  <a:srgbClr val="FF0000"/>
                </a:solidFill>
                <a:latin typeface="華康儷楷書" panose="03000509000000000000" pitchFamily="65" charset="-120"/>
                <a:ea typeface="華康儷楷書" panose="03000509000000000000" pitchFamily="65" charset="-120"/>
                <a:cs typeface="華康儷楷書" panose="03000509000000000000" pitchFamily="65" charset="-120"/>
              </a:rPr>
              <a:t>聲明放棄</a:t>
            </a:r>
            <a:r>
              <a:rPr lang="zh-TW" altLang="zh-TW" sz="1800" b="1" dirty="0">
                <a:latin typeface="華康儷楷書" panose="03000509000000000000" pitchFamily="65" charset="-120"/>
                <a:ea typeface="華康儷楷書" panose="03000509000000000000" pitchFamily="65" charset="-120"/>
                <a:cs typeface="華康儷楷書" panose="03000509000000000000" pitchFamily="65" charset="-120"/>
              </a:rPr>
              <a:t>「低收或中低收入戶考生」身分者，即</a:t>
            </a:r>
            <a:r>
              <a:rPr lang="zh-TW" altLang="zh-TW" sz="1800" b="1" dirty="0">
                <a:solidFill>
                  <a:srgbClr val="FF0000"/>
                </a:solidFill>
                <a:latin typeface="華康儷楷書" panose="03000509000000000000" pitchFamily="65" charset="-120"/>
                <a:ea typeface="華康儷楷書" panose="03000509000000000000" pitchFamily="65" charset="-120"/>
                <a:cs typeface="華康儷楷書" panose="03000509000000000000" pitchFamily="65" charset="-120"/>
              </a:rPr>
              <a:t>不得參加</a:t>
            </a:r>
            <a:r>
              <a:rPr lang="zh-TW" altLang="zh-TW" sz="1800" b="1" dirty="0">
                <a:latin typeface="華康儷楷書" panose="03000509000000000000" pitchFamily="65" charset="-120"/>
                <a:ea typeface="華康儷楷書" panose="03000509000000000000" pitchFamily="65" charset="-120"/>
                <a:cs typeface="華康儷楷書" panose="03000509000000000000" pitchFamily="65" charset="-120"/>
              </a:rPr>
              <a:t>各校系科</a:t>
            </a:r>
            <a:r>
              <a:rPr lang="en-US" altLang="zh-TW" sz="1800" b="1" dirty="0">
                <a:latin typeface="華康儷楷書" panose="03000509000000000000" pitchFamily="65" charset="-120"/>
                <a:ea typeface="華康儷楷書" panose="03000509000000000000" pitchFamily="65" charset="-120"/>
                <a:cs typeface="華康儷楷書" panose="03000509000000000000" pitchFamily="65" charset="-120"/>
              </a:rPr>
              <a:t>(</a:t>
            </a:r>
            <a:r>
              <a:rPr lang="zh-TW" altLang="zh-TW" sz="1800" b="1" dirty="0">
                <a:latin typeface="華康儷楷書" panose="03000509000000000000" pitchFamily="65" charset="-120"/>
                <a:ea typeface="華康儷楷書" panose="03000509000000000000" pitchFamily="65" charset="-120"/>
                <a:cs typeface="華康儷楷書" panose="03000509000000000000" pitchFamily="65" charset="-120"/>
              </a:rPr>
              <a:t>組</a:t>
            </a:r>
            <a:r>
              <a:rPr lang="en-US" altLang="zh-TW" sz="1800" b="1" dirty="0">
                <a:latin typeface="華康儷楷書" panose="03000509000000000000" pitchFamily="65" charset="-120"/>
                <a:ea typeface="華康儷楷書" panose="03000509000000000000" pitchFamily="65" charset="-120"/>
                <a:cs typeface="華康儷楷書" panose="03000509000000000000" pitchFamily="65" charset="-120"/>
              </a:rPr>
              <a:t>)</a:t>
            </a:r>
            <a:r>
              <a:rPr lang="zh-TW" altLang="zh-TW" sz="1800" b="1" dirty="0">
                <a:latin typeface="華康儷楷書" panose="03000509000000000000" pitchFamily="65" charset="-120"/>
                <a:ea typeface="華康儷楷書" panose="03000509000000000000" pitchFamily="65" charset="-120"/>
                <a:cs typeface="華康儷楷書" panose="03000509000000000000" pitchFamily="65" charset="-120"/>
              </a:rPr>
              <a:t>、學程之「低收或中低收入戶考生」招生名額，</a:t>
            </a:r>
            <a:r>
              <a:rPr lang="zh-TW" altLang="zh-TW" sz="1800" b="1" dirty="0">
                <a:solidFill>
                  <a:srgbClr val="0000FF"/>
                </a:solidFill>
                <a:latin typeface="華康儷楷書" panose="03000509000000000000" pitchFamily="65" charset="-120"/>
                <a:ea typeface="華康儷楷書" panose="03000509000000000000" pitchFamily="65" charset="-120"/>
                <a:cs typeface="華康儷楷書" panose="03000509000000000000" pitchFamily="65" charset="-120"/>
              </a:rPr>
              <a:t>但不影響報名費</a:t>
            </a:r>
            <a:r>
              <a:rPr lang="zh-TW" altLang="en-US" sz="1800" b="1" dirty="0">
                <a:solidFill>
                  <a:srgbClr val="0000FF"/>
                </a:solidFill>
                <a:latin typeface="華康儷楷書" panose="03000509000000000000" pitchFamily="65" charset="-120"/>
                <a:ea typeface="華康儷楷書" panose="03000509000000000000" pitchFamily="65" charset="-120"/>
                <a:cs typeface="華康儷楷書" panose="03000509000000000000" pitchFamily="65" charset="-120"/>
              </a:rPr>
              <a:t>減免</a:t>
            </a:r>
            <a:r>
              <a:rPr lang="zh-TW" altLang="zh-TW" sz="1800" b="1" dirty="0">
                <a:solidFill>
                  <a:srgbClr val="0000FF"/>
                </a:solidFill>
                <a:latin typeface="華康儷楷書" panose="03000509000000000000" pitchFamily="65" charset="-120"/>
                <a:ea typeface="華康儷楷書" panose="03000509000000000000" pitchFamily="65" charset="-120"/>
                <a:cs typeface="華康儷楷書" panose="03000509000000000000" pitchFamily="65" charset="-120"/>
              </a:rPr>
              <a:t>資格</a:t>
            </a:r>
            <a:r>
              <a:rPr lang="zh-TW" altLang="en-US" sz="1800" b="1" dirty="0">
                <a:latin typeface="華康儷楷書" panose="03000509000000000000" pitchFamily="65" charset="-120"/>
                <a:ea typeface="華康儷楷書" panose="03000509000000000000" pitchFamily="65" charset="-120"/>
                <a:cs typeface="華康儷楷書" panose="03000509000000000000" pitchFamily="65" charset="-120"/>
              </a:rPr>
              <a:t>。</a:t>
            </a:r>
            <a:endParaRPr lang="en-US" altLang="zh-TW" sz="1800" b="1" dirty="0">
              <a:latin typeface="華康儷楷書" panose="03000509000000000000" pitchFamily="65" charset="-120"/>
              <a:ea typeface="華康儷楷書" panose="03000509000000000000" pitchFamily="65" charset="-120"/>
              <a:cs typeface="華康儷楷書" panose="03000509000000000000" pitchFamily="65" charset="-120"/>
            </a:endParaRPr>
          </a:p>
          <a:p>
            <a:pPr marL="614362" lvl="1" indent="-285750">
              <a:lnSpc>
                <a:spcPts val="2300"/>
              </a:lnSpc>
              <a:spcBef>
                <a:spcPts val="600"/>
              </a:spcBef>
              <a:buFont typeface="Wingdings" panose="05000000000000000000" pitchFamily="2" charset="2"/>
              <a:buChar char="u"/>
              <a:defRPr/>
            </a:pPr>
            <a:r>
              <a:rPr lang="zh-TW" altLang="en-US" sz="1800" dirty="0">
                <a:latin typeface="華康儷楷書" panose="03000509000000000000" pitchFamily="65" charset="-120"/>
                <a:ea typeface="華康儷楷書" panose="03000509000000000000" pitchFamily="65" charset="-120"/>
                <a:cs typeface="華康儷楷書" panose="03000509000000000000" pitchFamily="65" charset="-120"/>
              </a:rPr>
              <a:t>考生應注意欲報名甄選學校之</a:t>
            </a:r>
            <a:r>
              <a:rPr lang="zh-TW" altLang="en-US" sz="1800" b="1" dirty="0">
                <a:solidFill>
                  <a:srgbClr val="0000FF"/>
                </a:solidFill>
                <a:latin typeface="華康儷楷書" panose="03000509000000000000" pitchFamily="65" charset="-120"/>
                <a:ea typeface="華康儷楷書" panose="03000509000000000000" pitchFamily="65" charset="-120"/>
                <a:cs typeface="華康儷楷書" panose="03000509000000000000" pitchFamily="65" charset="-120"/>
              </a:rPr>
              <a:t>第二階段指定項目甄試日期</a:t>
            </a:r>
            <a:r>
              <a:rPr lang="en-US" altLang="zh-TW" sz="1800" dirty="0">
                <a:latin typeface="華康儷楷書" panose="03000509000000000000" pitchFamily="65" charset="-120"/>
                <a:ea typeface="華康儷楷書" panose="03000509000000000000" pitchFamily="65" charset="-120"/>
                <a:cs typeface="華康儷楷書" panose="03000509000000000000" pitchFamily="65" charset="-120"/>
              </a:rPr>
              <a:t>(</a:t>
            </a:r>
            <a:r>
              <a:rPr lang="zh-TW" altLang="en-US" sz="1800" dirty="0">
                <a:latin typeface="華康儷楷書" panose="03000509000000000000" pitchFamily="65" charset="-120"/>
                <a:ea typeface="華康儷楷書" panose="03000509000000000000" pitchFamily="65" charset="-120"/>
                <a:cs typeface="華康儷楷書" panose="03000509000000000000" pitchFamily="65" charset="-120"/>
              </a:rPr>
              <a:t>須考生本人親自到場應試，例如：面試</a:t>
            </a:r>
            <a:r>
              <a:rPr lang="en-US" altLang="zh-TW" sz="1800" dirty="0">
                <a:latin typeface="華康儷楷書" panose="03000509000000000000" pitchFamily="65" charset="-120"/>
                <a:ea typeface="華康儷楷書" panose="03000509000000000000" pitchFamily="65" charset="-120"/>
                <a:cs typeface="華康儷楷書" panose="03000509000000000000" pitchFamily="65" charset="-120"/>
              </a:rPr>
              <a:t>)</a:t>
            </a:r>
            <a:r>
              <a:rPr lang="zh-TW" altLang="en-US" sz="1800" b="1" dirty="0">
                <a:latin typeface="華康儷楷書" panose="03000509000000000000" pitchFamily="65" charset="-120"/>
                <a:ea typeface="華康儷楷書" panose="03000509000000000000" pitchFamily="65" charset="-120"/>
                <a:cs typeface="華康儷楷書" panose="03000509000000000000" pitchFamily="65" charset="-120"/>
              </a:rPr>
              <a:t>是否衝突</a:t>
            </a:r>
            <a:r>
              <a:rPr lang="zh-TW" altLang="en-US" sz="1800" dirty="0">
                <a:latin typeface="華康儷楷書" panose="03000509000000000000" pitchFamily="65" charset="-120"/>
                <a:ea typeface="華康儷楷書" panose="03000509000000000000" pitchFamily="65" charset="-120"/>
                <a:cs typeface="華康儷楷書" panose="03000509000000000000" pitchFamily="65" charset="-120"/>
              </a:rPr>
              <a:t>，</a:t>
            </a:r>
            <a:r>
              <a:rPr lang="zh-TW" altLang="en-US" sz="1800" b="1" dirty="0">
                <a:solidFill>
                  <a:srgbClr val="FF0000"/>
                </a:solidFill>
                <a:latin typeface="華康儷楷書" panose="03000509000000000000" pitchFamily="65" charset="-120"/>
                <a:ea typeface="華康儷楷書" panose="03000509000000000000" pitchFamily="65" charset="-120"/>
                <a:cs typeface="華康儷楷書" panose="03000509000000000000" pitchFamily="65" charset="-120"/>
              </a:rPr>
              <a:t>若遇衝突時，不得要求延期進行指定項目甄試，應自行擇一參加</a:t>
            </a:r>
            <a:r>
              <a:rPr lang="zh-TW" altLang="en-US" sz="1800" dirty="0">
                <a:latin typeface="華康儷楷書" panose="03000509000000000000" pitchFamily="65" charset="-120"/>
                <a:ea typeface="華康儷楷書" panose="03000509000000000000" pitchFamily="65" charset="-120"/>
                <a:cs typeface="華康儷楷書" panose="03000509000000000000" pitchFamily="65" charset="-120"/>
              </a:rPr>
              <a:t>，且不得對未能參加指定項目甄試之校系科</a:t>
            </a:r>
            <a:r>
              <a:rPr lang="en-US" altLang="zh-TW" sz="1800" dirty="0">
                <a:latin typeface="華康儷楷書" panose="03000509000000000000" pitchFamily="65" charset="-120"/>
                <a:ea typeface="華康儷楷書" panose="03000509000000000000" pitchFamily="65" charset="-120"/>
                <a:cs typeface="華康儷楷書" panose="03000509000000000000" pitchFamily="65" charset="-120"/>
              </a:rPr>
              <a:t>(</a:t>
            </a:r>
            <a:r>
              <a:rPr lang="zh-TW" altLang="en-US" sz="1800" dirty="0">
                <a:latin typeface="華康儷楷書" panose="03000509000000000000" pitchFamily="65" charset="-120"/>
                <a:ea typeface="華康儷楷書" panose="03000509000000000000" pitchFamily="65" charset="-120"/>
                <a:cs typeface="華康儷楷書" panose="03000509000000000000" pitchFamily="65" charset="-120"/>
              </a:rPr>
              <a:t>組</a:t>
            </a:r>
            <a:r>
              <a:rPr lang="en-US" altLang="zh-TW" sz="1800" dirty="0">
                <a:latin typeface="華康儷楷書" panose="03000509000000000000" pitchFamily="65" charset="-120"/>
                <a:ea typeface="華康儷楷書" panose="03000509000000000000" pitchFamily="65" charset="-120"/>
                <a:cs typeface="華康儷楷書" panose="03000509000000000000" pitchFamily="65" charset="-120"/>
              </a:rPr>
              <a:t>)</a:t>
            </a:r>
            <a:r>
              <a:rPr lang="zh-TW" altLang="en-US" sz="1800" dirty="0">
                <a:latin typeface="華康儷楷書" panose="03000509000000000000" pitchFamily="65" charset="-120"/>
                <a:ea typeface="華康儷楷書" panose="03000509000000000000" pitchFamily="65" charset="-120"/>
                <a:cs typeface="華康儷楷書" panose="03000509000000000000" pitchFamily="65" charset="-120"/>
              </a:rPr>
              <a:t>、學程要求退費。</a:t>
            </a:r>
            <a:endParaRPr lang="en-US" altLang="zh-TW" sz="1800" b="1" dirty="0">
              <a:latin typeface="華康儷楷書" panose="03000509000000000000" pitchFamily="65" charset="-120"/>
              <a:ea typeface="華康儷楷書" panose="03000509000000000000" pitchFamily="65" charset="-120"/>
              <a:cs typeface="華康儷楷書" panose="03000509000000000000" pitchFamily="65" charset="-120"/>
            </a:endParaRPr>
          </a:p>
        </p:txBody>
      </p:sp>
      <p:sp>
        <p:nvSpPr>
          <p:cNvPr id="40963" name="Rectangle 3"/>
          <p:cNvSpPr>
            <a:spLocks noChangeArrowheads="1"/>
          </p:cNvSpPr>
          <p:nvPr/>
        </p:nvSpPr>
        <p:spPr bwMode="auto">
          <a:xfrm>
            <a:off x="1981203" y="1268413"/>
            <a:ext cx="8435975" cy="4857750"/>
          </a:xfrm>
          <a:prstGeom prst="rect">
            <a:avLst/>
          </a:prstGeom>
          <a:noFill/>
          <a:ln w="9525">
            <a:noFill/>
            <a:miter lim="800000"/>
            <a:headEnd/>
            <a:tailEnd/>
          </a:ln>
        </p:spPr>
        <p:txBody>
          <a:bodyPr/>
          <a:lstStyle/>
          <a:p>
            <a:pPr marL="342900" indent="-342900" eaLnBrk="0" hangingPunct="0">
              <a:spcBef>
                <a:spcPct val="20000"/>
              </a:spcBef>
              <a:buBlip>
                <a:blip r:embed="rId3"/>
              </a:buBlip>
            </a:pPr>
            <a:endParaRPr lang="en-US" altLang="zh-TW">
              <a:latin typeface="+mn-ea"/>
            </a:endParaRPr>
          </a:p>
        </p:txBody>
      </p:sp>
      <p:sp>
        <p:nvSpPr>
          <p:cNvPr id="6" name="標題 1"/>
          <p:cNvSpPr txBox="1">
            <a:spLocks/>
          </p:cNvSpPr>
          <p:nvPr/>
        </p:nvSpPr>
        <p:spPr bwMode="auto">
          <a:xfrm>
            <a:off x="0" y="55358"/>
            <a:ext cx="12192000" cy="63341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kumimoji="1" sz="2800">
                <a:solidFill>
                  <a:schemeClr val="tx2"/>
                </a:solidFill>
                <a:latin typeface="+mj-lt"/>
                <a:ea typeface="+mj-ea"/>
                <a:cs typeface="+mj-cs"/>
              </a:defRPr>
            </a:lvl1pPr>
            <a:lvl2pPr algn="l" rtl="0" eaLnBrk="0" fontAlgn="base" hangingPunct="0">
              <a:spcBef>
                <a:spcPct val="0"/>
              </a:spcBef>
              <a:spcAft>
                <a:spcPct val="0"/>
              </a:spcAft>
              <a:defRPr kumimoji="1" sz="2800">
                <a:solidFill>
                  <a:schemeClr val="tx2"/>
                </a:solidFill>
                <a:latin typeface="Arial" charset="0"/>
                <a:ea typeface="華康中黑體" pitchFamily="49" charset="-120"/>
              </a:defRPr>
            </a:lvl2pPr>
            <a:lvl3pPr algn="l" rtl="0" eaLnBrk="0" fontAlgn="base" hangingPunct="0">
              <a:spcBef>
                <a:spcPct val="0"/>
              </a:spcBef>
              <a:spcAft>
                <a:spcPct val="0"/>
              </a:spcAft>
              <a:defRPr kumimoji="1" sz="2800">
                <a:solidFill>
                  <a:schemeClr val="tx2"/>
                </a:solidFill>
                <a:latin typeface="Arial" charset="0"/>
                <a:ea typeface="華康中黑體" pitchFamily="49" charset="-120"/>
              </a:defRPr>
            </a:lvl3pPr>
            <a:lvl4pPr algn="l" rtl="0" eaLnBrk="0" fontAlgn="base" hangingPunct="0">
              <a:spcBef>
                <a:spcPct val="0"/>
              </a:spcBef>
              <a:spcAft>
                <a:spcPct val="0"/>
              </a:spcAft>
              <a:defRPr kumimoji="1" sz="2800">
                <a:solidFill>
                  <a:schemeClr val="tx2"/>
                </a:solidFill>
                <a:latin typeface="Arial" charset="0"/>
                <a:ea typeface="華康中黑體" pitchFamily="49" charset="-120"/>
              </a:defRPr>
            </a:lvl4pPr>
            <a:lvl5pPr algn="l" rtl="0" eaLnBrk="0" fontAlgn="base" hangingPunct="0">
              <a:spcBef>
                <a:spcPct val="0"/>
              </a:spcBef>
              <a:spcAft>
                <a:spcPct val="0"/>
              </a:spcAft>
              <a:defRPr kumimoji="1" sz="2800">
                <a:solidFill>
                  <a:schemeClr val="tx2"/>
                </a:solidFill>
                <a:latin typeface="Arial" charset="0"/>
                <a:ea typeface="華康中黑體" pitchFamily="49" charset="-120"/>
              </a:defRPr>
            </a:lvl5pPr>
            <a:lvl6pPr marL="457200" algn="l" rtl="0" fontAlgn="base">
              <a:spcBef>
                <a:spcPct val="0"/>
              </a:spcBef>
              <a:spcAft>
                <a:spcPct val="0"/>
              </a:spcAft>
              <a:defRPr kumimoji="1" sz="2800">
                <a:solidFill>
                  <a:schemeClr val="tx2"/>
                </a:solidFill>
                <a:latin typeface="Arial" charset="0"/>
                <a:ea typeface="新細明體" charset="-120"/>
              </a:defRPr>
            </a:lvl6pPr>
            <a:lvl7pPr marL="914400" algn="l" rtl="0" fontAlgn="base">
              <a:spcBef>
                <a:spcPct val="0"/>
              </a:spcBef>
              <a:spcAft>
                <a:spcPct val="0"/>
              </a:spcAft>
              <a:defRPr kumimoji="1" sz="2800">
                <a:solidFill>
                  <a:schemeClr val="tx2"/>
                </a:solidFill>
                <a:latin typeface="Arial" charset="0"/>
                <a:ea typeface="新細明體" charset="-120"/>
              </a:defRPr>
            </a:lvl7pPr>
            <a:lvl8pPr marL="1371600" algn="l" rtl="0" fontAlgn="base">
              <a:spcBef>
                <a:spcPct val="0"/>
              </a:spcBef>
              <a:spcAft>
                <a:spcPct val="0"/>
              </a:spcAft>
              <a:defRPr kumimoji="1" sz="2800">
                <a:solidFill>
                  <a:schemeClr val="tx2"/>
                </a:solidFill>
                <a:latin typeface="Arial" charset="0"/>
                <a:ea typeface="新細明體" charset="-120"/>
              </a:defRPr>
            </a:lvl8pPr>
            <a:lvl9pPr marL="1828800" algn="l" rtl="0" fontAlgn="base">
              <a:spcBef>
                <a:spcPct val="0"/>
              </a:spcBef>
              <a:spcAft>
                <a:spcPct val="0"/>
              </a:spcAft>
              <a:defRPr kumimoji="1" sz="2800">
                <a:solidFill>
                  <a:schemeClr val="tx2"/>
                </a:solidFill>
                <a:latin typeface="Arial" charset="0"/>
                <a:ea typeface="新細明體" charset="-120"/>
              </a:defRPr>
            </a:lvl9pPr>
          </a:lstStyle>
          <a:p>
            <a:pPr algn="ctr" eaLnBrk="1" hangingPunct="1"/>
            <a:r>
              <a:rPr lang="zh-TW" altLang="en-US" b="1" spc="-100" dirty="0">
                <a:solidFill>
                  <a:schemeClr val="tx1"/>
                </a:solidFill>
                <a:latin typeface="Book Antiqua" panose="02040602050305030304" pitchFamily="18" charset="0"/>
                <a:ea typeface="華康儷楷書" panose="03000509000000000000" pitchFamily="65" charset="-120"/>
              </a:rPr>
              <a:t>第一階段報名</a:t>
            </a:r>
            <a:r>
              <a:rPr lang="en-US" altLang="zh-TW" b="1" spc="-100" dirty="0">
                <a:solidFill>
                  <a:schemeClr val="tx1"/>
                </a:solidFill>
                <a:latin typeface="Book Antiqua" panose="02040602050305030304" pitchFamily="18" charset="0"/>
                <a:ea typeface="華康儷楷書" panose="03000509000000000000" pitchFamily="65" charset="-120"/>
              </a:rPr>
              <a:t>-</a:t>
            </a:r>
            <a:r>
              <a:rPr lang="zh-TW" altLang="en-US" b="1" spc="-100" dirty="0">
                <a:solidFill>
                  <a:schemeClr val="tx1"/>
                </a:solidFill>
                <a:latin typeface="Book Antiqua" panose="02040602050305030304" pitchFamily="18" charset="0"/>
                <a:ea typeface="華康儷楷書" panose="03000509000000000000" pitchFamily="65" charset="-120"/>
              </a:rPr>
              <a:t>報名時程及作業辦法</a:t>
            </a:r>
          </a:p>
        </p:txBody>
      </p:sp>
      <p:sp>
        <p:nvSpPr>
          <p:cNvPr id="11" name="五角星形 10"/>
          <p:cNvSpPr/>
          <p:nvPr/>
        </p:nvSpPr>
        <p:spPr>
          <a:xfrm>
            <a:off x="898052" y="2720432"/>
            <a:ext cx="280913" cy="288032"/>
          </a:xfrm>
          <a:prstGeom prst="star5">
            <a:avLst/>
          </a:prstGeom>
          <a:solidFill>
            <a:srgbClr val="FFFF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 name="投影片編號版面配置區 2"/>
          <p:cNvSpPr>
            <a:spLocks noGrp="1"/>
          </p:cNvSpPr>
          <p:nvPr>
            <p:ph type="sldNum" sz="quarter" idx="12"/>
          </p:nvPr>
        </p:nvSpPr>
        <p:spPr>
          <a:xfrm>
            <a:off x="9142228" y="6230346"/>
            <a:ext cx="2743200" cy="365125"/>
          </a:xfrm>
        </p:spPr>
        <p:txBody>
          <a:bodyPr/>
          <a:lstStyle/>
          <a:p>
            <a:pPr>
              <a:defRPr/>
            </a:pPr>
            <a:fld id="{0425DD0F-D833-4500-8224-585EDAC39332}" type="slidenum">
              <a:rPr lang="zh-TW" altLang="en-US" smtClean="0"/>
              <a:pPr>
                <a:defRPr/>
              </a:pPr>
              <a:t>14</a:t>
            </a:fld>
            <a:endParaRPr lang="en-US" altLang="zh-TW"/>
          </a:p>
        </p:txBody>
      </p:sp>
      <p:sp>
        <p:nvSpPr>
          <p:cNvPr id="2" name="矩形: 圓角 1">
            <a:extLst>
              <a:ext uri="{FF2B5EF4-FFF2-40B4-BE49-F238E27FC236}">
                <a16:creationId xmlns:a16="http://schemas.microsoft.com/office/drawing/2014/main" id="{1087FF4C-11C6-4341-809B-A117AE06EEBF}"/>
              </a:ext>
            </a:extLst>
          </p:cNvPr>
          <p:cNvSpPr/>
          <p:nvPr/>
        </p:nvSpPr>
        <p:spPr>
          <a:xfrm>
            <a:off x="828116" y="698001"/>
            <a:ext cx="5410413" cy="1140823"/>
          </a:xfrm>
          <a:prstGeom prst="roundRect">
            <a:avLst/>
          </a:prstGeom>
          <a:solidFill>
            <a:srgbClr val="FFFF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500" dirty="0">
                <a:solidFill>
                  <a:schemeClr val="tx1"/>
                </a:solidFill>
                <a:latin typeface="華康儷楷書" panose="03000509000000000000" pitchFamily="65" charset="-120"/>
                <a:ea typeface="華康儷楷書" panose="03000509000000000000" pitchFamily="65" charset="-120"/>
              </a:rPr>
              <a:t>集體報名</a:t>
            </a:r>
            <a:endParaRPr lang="en-US" altLang="zh-TW" sz="2500" dirty="0">
              <a:solidFill>
                <a:schemeClr val="tx1"/>
              </a:solidFill>
              <a:latin typeface="華康儷楷書" panose="03000509000000000000" pitchFamily="65" charset="-120"/>
              <a:ea typeface="華康儷楷書" panose="03000509000000000000" pitchFamily="65" charset="-120"/>
            </a:endParaRPr>
          </a:p>
          <a:p>
            <a:pPr>
              <a:lnSpc>
                <a:spcPts val="2300"/>
              </a:lnSpc>
            </a:pPr>
            <a:r>
              <a:rPr lang="zh-TW" altLang="en-US"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報名：資格審查確定送出</a:t>
            </a:r>
            <a:r>
              <a:rPr lang="en-US" altLang="zh-TW"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 115.5.21 (</a:t>
            </a:r>
            <a:r>
              <a:rPr lang="zh-TW" altLang="en-US"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四</a:t>
            </a:r>
            <a:r>
              <a:rPr lang="en-US" altLang="zh-TW"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 17:00</a:t>
            </a:r>
            <a:r>
              <a:rPr lang="zh-TW" altLang="en-US"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止</a:t>
            </a:r>
            <a:endParaRPr lang="en-US" altLang="zh-TW"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endParaRPr>
          </a:p>
          <a:p>
            <a:pPr>
              <a:lnSpc>
                <a:spcPts val="2300"/>
              </a:lnSpc>
            </a:pPr>
            <a:r>
              <a:rPr lang="zh-TW" altLang="en-US"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繳費：</a:t>
            </a:r>
            <a:r>
              <a:rPr lang="en-US" altLang="zh-TW"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115.5.15 (</a:t>
            </a:r>
            <a:r>
              <a:rPr lang="zh-TW" altLang="en-US"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五</a:t>
            </a:r>
            <a:r>
              <a:rPr lang="en-US" altLang="zh-TW"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 10:00</a:t>
            </a:r>
            <a:r>
              <a:rPr lang="en-US" altLang="zh-TW" sz="70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      </a:t>
            </a:r>
            <a:r>
              <a:rPr lang="en-US" altLang="zh-TW"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 115.5.21 (</a:t>
            </a:r>
            <a:r>
              <a:rPr lang="zh-TW" altLang="en-US"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四</a:t>
            </a:r>
            <a:r>
              <a:rPr lang="en-US" altLang="zh-TW"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 24:00</a:t>
            </a:r>
            <a:r>
              <a:rPr lang="zh-TW" altLang="en-US"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止</a:t>
            </a:r>
            <a:endParaRPr lang="en-US" altLang="zh-TW"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endParaRPr>
          </a:p>
        </p:txBody>
      </p:sp>
      <p:sp>
        <p:nvSpPr>
          <p:cNvPr id="10" name="矩形: 圓角 9">
            <a:extLst>
              <a:ext uri="{FF2B5EF4-FFF2-40B4-BE49-F238E27FC236}">
                <a16:creationId xmlns:a16="http://schemas.microsoft.com/office/drawing/2014/main" id="{AE4AAD18-E1A1-40D8-B1A1-B5A179756AC1}"/>
              </a:ext>
            </a:extLst>
          </p:cNvPr>
          <p:cNvSpPr/>
          <p:nvPr/>
        </p:nvSpPr>
        <p:spPr>
          <a:xfrm>
            <a:off x="6372705" y="688771"/>
            <a:ext cx="5410413" cy="1140823"/>
          </a:xfrm>
          <a:prstGeom prst="roundRect">
            <a:avLst/>
          </a:prstGeom>
          <a:solidFill>
            <a:srgbClr val="D2FCF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500" dirty="0">
                <a:solidFill>
                  <a:schemeClr val="tx1"/>
                </a:solidFill>
                <a:latin typeface="華康儷楷書" panose="03000509000000000000" pitchFamily="65" charset="-120"/>
                <a:ea typeface="華康儷楷書" panose="03000509000000000000" pitchFamily="65" charset="-120"/>
              </a:rPr>
              <a:t>個別報名</a:t>
            </a:r>
            <a:endParaRPr lang="en-US" altLang="zh-TW" sz="2500" dirty="0">
              <a:solidFill>
                <a:schemeClr val="tx1"/>
              </a:solidFill>
              <a:latin typeface="華康儷楷書" panose="03000509000000000000" pitchFamily="65" charset="-120"/>
              <a:ea typeface="華康儷楷書" panose="03000509000000000000" pitchFamily="65" charset="-120"/>
            </a:endParaRPr>
          </a:p>
          <a:p>
            <a:pPr algn="ctr">
              <a:lnSpc>
                <a:spcPts val="2300"/>
              </a:lnSpc>
            </a:pPr>
            <a:r>
              <a:rPr lang="zh-TW" altLang="en-US"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報名：</a:t>
            </a:r>
            <a:r>
              <a:rPr lang="en-US" altLang="zh-TW"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115.5.15 (</a:t>
            </a:r>
            <a:r>
              <a:rPr lang="zh-TW" altLang="en-US"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五</a:t>
            </a:r>
            <a:r>
              <a:rPr lang="en-US" altLang="zh-TW"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 10:00 ~ 115.5.22 (</a:t>
            </a:r>
            <a:r>
              <a:rPr lang="zh-TW" altLang="en-US"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五</a:t>
            </a:r>
            <a:r>
              <a:rPr lang="en-US" altLang="zh-TW"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 17:00</a:t>
            </a:r>
            <a:r>
              <a:rPr lang="zh-TW" altLang="en-US"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止</a:t>
            </a:r>
            <a:endParaRPr lang="en-US" altLang="zh-TW"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endParaRPr>
          </a:p>
          <a:p>
            <a:pPr algn="ctr">
              <a:lnSpc>
                <a:spcPts val="2300"/>
              </a:lnSpc>
            </a:pPr>
            <a:r>
              <a:rPr lang="zh-TW" altLang="en-US"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繳費：</a:t>
            </a:r>
            <a:r>
              <a:rPr lang="en-US" altLang="zh-TW"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115.5.15 (</a:t>
            </a:r>
            <a:r>
              <a:rPr lang="zh-TW" altLang="en-US"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五</a:t>
            </a:r>
            <a:r>
              <a:rPr lang="en-US" altLang="zh-TW"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 10:00 ~ 115.5.22 (</a:t>
            </a:r>
            <a:r>
              <a:rPr lang="zh-TW" altLang="en-US"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五</a:t>
            </a:r>
            <a:r>
              <a:rPr lang="en-US" altLang="zh-TW"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 24:00</a:t>
            </a:r>
            <a:r>
              <a:rPr lang="zh-TW" altLang="en-US"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止</a:t>
            </a:r>
            <a:endParaRPr lang="en-US" altLang="zh-TW"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endParaRPr>
          </a:p>
        </p:txBody>
      </p:sp>
    </p:spTree>
    <p:extLst>
      <p:ext uri="{BB962C8B-B14F-4D97-AF65-F5344CB8AC3E}">
        <p14:creationId xmlns:p14="http://schemas.microsoft.com/office/powerpoint/2010/main" val="27643898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pPr>
              <a:defRPr/>
            </a:pPr>
            <a:fld id="{52B5522C-A27E-428C-8770-BD9512493397}" type="slidenum">
              <a:rPr lang="zh-TW" altLang="en-US" smtClean="0"/>
              <a:pPr>
                <a:defRPr/>
              </a:pPr>
              <a:t>15</a:t>
            </a:fld>
            <a:endParaRPr lang="en-US" altLang="zh-TW"/>
          </a:p>
        </p:txBody>
      </p:sp>
      <p:sp>
        <p:nvSpPr>
          <p:cNvPr id="7" name="標題 1"/>
          <p:cNvSpPr txBox="1">
            <a:spLocks/>
          </p:cNvSpPr>
          <p:nvPr/>
        </p:nvSpPr>
        <p:spPr bwMode="auto">
          <a:xfrm>
            <a:off x="0" y="63586"/>
            <a:ext cx="12192000" cy="63341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kumimoji="1" sz="2800">
                <a:solidFill>
                  <a:schemeClr val="tx2"/>
                </a:solidFill>
                <a:latin typeface="+mj-lt"/>
                <a:ea typeface="+mj-ea"/>
                <a:cs typeface="+mj-cs"/>
              </a:defRPr>
            </a:lvl1pPr>
            <a:lvl2pPr algn="l" rtl="0" eaLnBrk="0" fontAlgn="base" hangingPunct="0">
              <a:spcBef>
                <a:spcPct val="0"/>
              </a:spcBef>
              <a:spcAft>
                <a:spcPct val="0"/>
              </a:spcAft>
              <a:defRPr kumimoji="1" sz="2800">
                <a:solidFill>
                  <a:schemeClr val="tx2"/>
                </a:solidFill>
                <a:latin typeface="Arial" charset="0"/>
                <a:ea typeface="華康中黑體" pitchFamily="49" charset="-120"/>
              </a:defRPr>
            </a:lvl2pPr>
            <a:lvl3pPr algn="l" rtl="0" eaLnBrk="0" fontAlgn="base" hangingPunct="0">
              <a:spcBef>
                <a:spcPct val="0"/>
              </a:spcBef>
              <a:spcAft>
                <a:spcPct val="0"/>
              </a:spcAft>
              <a:defRPr kumimoji="1" sz="2800">
                <a:solidFill>
                  <a:schemeClr val="tx2"/>
                </a:solidFill>
                <a:latin typeface="Arial" charset="0"/>
                <a:ea typeface="華康中黑體" pitchFamily="49" charset="-120"/>
              </a:defRPr>
            </a:lvl3pPr>
            <a:lvl4pPr algn="l" rtl="0" eaLnBrk="0" fontAlgn="base" hangingPunct="0">
              <a:spcBef>
                <a:spcPct val="0"/>
              </a:spcBef>
              <a:spcAft>
                <a:spcPct val="0"/>
              </a:spcAft>
              <a:defRPr kumimoji="1" sz="2800">
                <a:solidFill>
                  <a:schemeClr val="tx2"/>
                </a:solidFill>
                <a:latin typeface="Arial" charset="0"/>
                <a:ea typeface="華康中黑體" pitchFamily="49" charset="-120"/>
              </a:defRPr>
            </a:lvl4pPr>
            <a:lvl5pPr algn="l" rtl="0" eaLnBrk="0" fontAlgn="base" hangingPunct="0">
              <a:spcBef>
                <a:spcPct val="0"/>
              </a:spcBef>
              <a:spcAft>
                <a:spcPct val="0"/>
              </a:spcAft>
              <a:defRPr kumimoji="1" sz="2800">
                <a:solidFill>
                  <a:schemeClr val="tx2"/>
                </a:solidFill>
                <a:latin typeface="Arial" charset="0"/>
                <a:ea typeface="華康中黑體" pitchFamily="49" charset="-120"/>
              </a:defRPr>
            </a:lvl5pPr>
            <a:lvl6pPr marL="457200" algn="l" rtl="0" fontAlgn="base">
              <a:spcBef>
                <a:spcPct val="0"/>
              </a:spcBef>
              <a:spcAft>
                <a:spcPct val="0"/>
              </a:spcAft>
              <a:defRPr kumimoji="1" sz="2800">
                <a:solidFill>
                  <a:schemeClr val="tx2"/>
                </a:solidFill>
                <a:latin typeface="Arial" charset="0"/>
                <a:ea typeface="新細明體" charset="-120"/>
              </a:defRPr>
            </a:lvl6pPr>
            <a:lvl7pPr marL="914400" algn="l" rtl="0" fontAlgn="base">
              <a:spcBef>
                <a:spcPct val="0"/>
              </a:spcBef>
              <a:spcAft>
                <a:spcPct val="0"/>
              </a:spcAft>
              <a:defRPr kumimoji="1" sz="2800">
                <a:solidFill>
                  <a:schemeClr val="tx2"/>
                </a:solidFill>
                <a:latin typeface="Arial" charset="0"/>
                <a:ea typeface="新細明體" charset="-120"/>
              </a:defRPr>
            </a:lvl7pPr>
            <a:lvl8pPr marL="1371600" algn="l" rtl="0" fontAlgn="base">
              <a:spcBef>
                <a:spcPct val="0"/>
              </a:spcBef>
              <a:spcAft>
                <a:spcPct val="0"/>
              </a:spcAft>
              <a:defRPr kumimoji="1" sz="2800">
                <a:solidFill>
                  <a:schemeClr val="tx2"/>
                </a:solidFill>
                <a:latin typeface="Arial" charset="0"/>
                <a:ea typeface="新細明體" charset="-120"/>
              </a:defRPr>
            </a:lvl8pPr>
            <a:lvl9pPr marL="1828800" algn="l" rtl="0" fontAlgn="base">
              <a:spcBef>
                <a:spcPct val="0"/>
              </a:spcBef>
              <a:spcAft>
                <a:spcPct val="0"/>
              </a:spcAft>
              <a:defRPr kumimoji="1" sz="2800">
                <a:solidFill>
                  <a:schemeClr val="tx2"/>
                </a:solidFill>
                <a:latin typeface="Arial" charset="0"/>
                <a:ea typeface="新細明體" charset="-120"/>
              </a:defRPr>
            </a:lvl9pPr>
          </a:lstStyle>
          <a:p>
            <a:pPr algn="ctr" eaLnBrk="1" hangingPunct="1"/>
            <a:r>
              <a:rPr lang="zh-TW" altLang="en-US" b="1" spc="-100" dirty="0">
                <a:solidFill>
                  <a:schemeClr val="tx1"/>
                </a:solidFill>
                <a:latin typeface="Book Antiqua" panose="02040602050305030304" pitchFamily="18" charset="0"/>
                <a:ea typeface="華康儷楷書" panose="03000509000000000000" pitchFamily="65" charset="-120"/>
              </a:rPr>
              <a:t>第一階段報名</a:t>
            </a:r>
            <a:r>
              <a:rPr lang="en-US" altLang="zh-TW" b="1" spc="-100" dirty="0">
                <a:solidFill>
                  <a:schemeClr val="tx1"/>
                </a:solidFill>
                <a:latin typeface="Book Antiqua" panose="02040602050305030304" pitchFamily="18" charset="0"/>
                <a:ea typeface="華康儷楷書" panose="03000509000000000000" pitchFamily="65" charset="-120"/>
              </a:rPr>
              <a:t>-</a:t>
            </a:r>
            <a:r>
              <a:rPr lang="zh-TW" altLang="en-US" b="1" spc="-100" dirty="0">
                <a:solidFill>
                  <a:schemeClr val="tx1"/>
                </a:solidFill>
                <a:latin typeface="Book Antiqua" panose="02040602050305030304" pitchFamily="18" charset="0"/>
                <a:ea typeface="華康儷楷書" panose="03000509000000000000" pitchFamily="65" charset="-120"/>
              </a:rPr>
              <a:t>志願數及報名費用</a:t>
            </a:r>
          </a:p>
        </p:txBody>
      </p:sp>
      <p:sp>
        <p:nvSpPr>
          <p:cNvPr id="10" name="內容版面配置區 2"/>
          <p:cNvSpPr>
            <a:spLocks noGrp="1"/>
          </p:cNvSpPr>
          <p:nvPr>
            <p:ph idx="1"/>
          </p:nvPr>
        </p:nvSpPr>
        <p:spPr>
          <a:xfrm>
            <a:off x="1363375" y="1327787"/>
            <a:ext cx="9580853" cy="5331958"/>
          </a:xfrm>
          <a:noFill/>
        </p:spPr>
        <p:txBody>
          <a:bodyPr>
            <a:normAutofit fontScale="92500" lnSpcReduction="10000"/>
          </a:bodyPr>
          <a:lstStyle/>
          <a:p>
            <a:pPr marL="0" indent="0">
              <a:spcBef>
                <a:spcPts val="600"/>
              </a:spcBef>
              <a:buNone/>
            </a:pPr>
            <a:r>
              <a:rPr lang="zh-TW" altLang="zh-TW" sz="1900" dirty="0">
                <a:latin typeface="Times New Roman" panose="02020603050405020304" pitchFamily="18" charset="0"/>
                <a:ea typeface="華康儷楷書" panose="03000509000000000000" pitchFamily="65" charset="-120"/>
                <a:cs typeface="Times New Roman" panose="02020603050405020304" pitchFamily="18" charset="0"/>
              </a:rPr>
              <a:t>報名費含</a:t>
            </a:r>
            <a:r>
              <a:rPr lang="zh-TW" altLang="zh-TW" sz="1900"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報名資格與身分審查費</a:t>
            </a:r>
            <a:r>
              <a:rPr lang="zh-TW" altLang="zh-TW" sz="1900" dirty="0">
                <a:latin typeface="Times New Roman" panose="02020603050405020304" pitchFamily="18" charset="0"/>
                <a:ea typeface="華康儷楷書" panose="03000509000000000000" pitchFamily="65" charset="-120"/>
                <a:cs typeface="Times New Roman" panose="02020603050405020304" pitchFamily="18" charset="0"/>
              </a:rPr>
              <a:t>新臺幣</a:t>
            </a:r>
            <a:r>
              <a:rPr lang="en-US" altLang="zh-TW" sz="1900" b="1"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200</a:t>
            </a:r>
            <a:r>
              <a:rPr lang="zh-TW" altLang="zh-TW" sz="1900" b="1"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元</a:t>
            </a:r>
            <a:endParaRPr lang="en-US" altLang="zh-TW" sz="1900" b="1"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endParaRPr>
          </a:p>
          <a:p>
            <a:pPr marL="0" indent="0">
              <a:spcBef>
                <a:spcPts val="600"/>
              </a:spcBef>
              <a:buNone/>
            </a:pPr>
            <a:r>
              <a:rPr lang="zh-TW" altLang="zh-TW" sz="1900" dirty="0">
                <a:latin typeface="Times New Roman" panose="02020603050405020304" pitchFamily="18" charset="0"/>
                <a:ea typeface="華康儷楷書" panose="03000509000000000000" pitchFamily="65" charset="-120"/>
                <a:cs typeface="Times New Roman" panose="02020603050405020304" pitchFamily="18" charset="0"/>
              </a:rPr>
              <a:t>及</a:t>
            </a:r>
            <a:r>
              <a:rPr lang="zh-TW" altLang="zh-TW" sz="1900"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校系科</a:t>
            </a:r>
            <a:r>
              <a:rPr lang="en-US" altLang="zh-TW" sz="1900"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a:t>
            </a:r>
            <a:r>
              <a:rPr lang="zh-TW" altLang="zh-TW" sz="1900"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組</a:t>
            </a:r>
            <a:r>
              <a:rPr lang="en-US" altLang="zh-TW" sz="1900"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a:t>
            </a:r>
            <a:r>
              <a:rPr lang="zh-TW" altLang="zh-TW" sz="1900"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、學程申請費</a:t>
            </a:r>
            <a:r>
              <a:rPr lang="zh-TW" altLang="zh-TW" sz="1900" dirty="0">
                <a:latin typeface="Times New Roman" panose="02020603050405020304" pitchFamily="18" charset="0"/>
                <a:ea typeface="華康儷楷書" panose="03000509000000000000" pitchFamily="65" charset="-120"/>
                <a:cs typeface="Times New Roman" panose="02020603050405020304" pitchFamily="18" charset="0"/>
              </a:rPr>
              <a:t>，</a:t>
            </a:r>
            <a:r>
              <a:rPr lang="zh-TW" altLang="zh-TW" sz="19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每</a:t>
            </a:r>
            <a:r>
              <a:rPr lang="en-US" altLang="zh-TW" sz="1900" b="1"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1</a:t>
            </a:r>
            <a:r>
              <a:rPr lang="zh-TW" altLang="zh-TW" sz="1900" b="1"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個</a:t>
            </a:r>
            <a:r>
              <a:rPr lang="zh-TW" altLang="zh-TW" sz="19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校系科</a:t>
            </a:r>
            <a:r>
              <a:rPr lang="en-US" altLang="zh-TW" sz="19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a:t>
            </a:r>
            <a:r>
              <a:rPr lang="zh-TW" altLang="zh-TW" sz="19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組</a:t>
            </a:r>
            <a:r>
              <a:rPr lang="en-US" altLang="zh-TW" sz="19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a:t>
            </a:r>
            <a:r>
              <a:rPr lang="zh-TW" altLang="zh-TW" sz="19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、學程申請費為新臺幣</a:t>
            </a:r>
            <a:r>
              <a:rPr lang="en-US" altLang="zh-TW" sz="1900" b="1"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100</a:t>
            </a:r>
            <a:r>
              <a:rPr lang="zh-TW" altLang="zh-TW" sz="1900" b="1"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元</a:t>
            </a:r>
            <a:endParaRPr lang="en-US" altLang="zh-TW" sz="1900" b="1"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endParaRPr>
          </a:p>
          <a:p>
            <a:pPr marL="0" indent="0">
              <a:spcBef>
                <a:spcPts val="600"/>
              </a:spcBef>
              <a:buNone/>
            </a:pPr>
            <a:r>
              <a:rPr lang="zh-TW" altLang="zh-TW" sz="1900" dirty="0">
                <a:latin typeface="Times New Roman" panose="02020603050405020304" pitchFamily="18" charset="0"/>
                <a:ea typeface="華康儷楷書" panose="03000509000000000000" pitchFamily="65" charset="-120"/>
                <a:cs typeface="Times New Roman" panose="02020603050405020304" pitchFamily="18" charset="0"/>
              </a:rPr>
              <a:t>低收入戶考生報名費全免；中低收入戶考生報名費減免</a:t>
            </a:r>
            <a:r>
              <a:rPr lang="en-US" altLang="zh-TW" sz="1900" dirty="0">
                <a:latin typeface="Times New Roman" panose="02020603050405020304" pitchFamily="18" charset="0"/>
                <a:ea typeface="華康儷楷書" panose="03000509000000000000" pitchFamily="65" charset="-120"/>
                <a:cs typeface="Times New Roman" panose="02020603050405020304" pitchFamily="18" charset="0"/>
              </a:rPr>
              <a:t>60%</a:t>
            </a:r>
          </a:p>
          <a:p>
            <a:pPr lvl="0">
              <a:buFont typeface="Wingdings" panose="05000000000000000000" pitchFamily="2" charset="2"/>
              <a:buChar char="Ø"/>
            </a:pPr>
            <a:endParaRPr lang="en-US" altLang="zh-TW" sz="1500" dirty="0">
              <a:latin typeface="華康儷楷書" panose="03000509000000000000" pitchFamily="65" charset="-120"/>
              <a:ea typeface="華康儷楷書" panose="03000509000000000000" pitchFamily="65" charset="-120"/>
            </a:endParaRPr>
          </a:p>
          <a:p>
            <a:pPr lvl="0">
              <a:buFont typeface="Wingdings" panose="05000000000000000000" pitchFamily="2" charset="2"/>
              <a:buChar char="Ø"/>
            </a:pPr>
            <a:endParaRPr lang="en-US" altLang="zh-TW" sz="1500" dirty="0">
              <a:latin typeface="華康儷楷書" panose="03000509000000000000" pitchFamily="65" charset="-120"/>
              <a:ea typeface="華康儷楷書" panose="03000509000000000000" pitchFamily="65" charset="-120"/>
            </a:endParaRPr>
          </a:p>
          <a:p>
            <a:pPr lvl="0">
              <a:buFont typeface="Wingdings" panose="05000000000000000000" pitchFamily="2" charset="2"/>
              <a:buChar char="Ø"/>
            </a:pPr>
            <a:endParaRPr lang="en-US" altLang="zh-TW" sz="1500" dirty="0">
              <a:latin typeface="華康儷楷書" panose="03000509000000000000" pitchFamily="65" charset="-120"/>
              <a:ea typeface="華康儷楷書" panose="03000509000000000000" pitchFamily="65" charset="-120"/>
            </a:endParaRPr>
          </a:p>
          <a:p>
            <a:pPr lvl="0">
              <a:buFont typeface="Wingdings" panose="05000000000000000000" pitchFamily="2" charset="2"/>
              <a:buChar char="Ø"/>
            </a:pPr>
            <a:endParaRPr lang="en-US" altLang="zh-TW" sz="1500" dirty="0">
              <a:latin typeface="華康儷楷書" panose="03000509000000000000" pitchFamily="65" charset="-120"/>
              <a:ea typeface="華康儷楷書" panose="03000509000000000000" pitchFamily="65" charset="-120"/>
            </a:endParaRPr>
          </a:p>
          <a:p>
            <a:pPr lvl="0">
              <a:buFont typeface="Wingdings" panose="05000000000000000000" pitchFamily="2" charset="2"/>
              <a:buChar char="Ø"/>
            </a:pPr>
            <a:endParaRPr lang="en-US" altLang="zh-TW" sz="1500" dirty="0">
              <a:latin typeface="華康儷楷書" panose="03000509000000000000" pitchFamily="65" charset="-120"/>
              <a:ea typeface="華康儷楷書" panose="03000509000000000000" pitchFamily="65" charset="-120"/>
            </a:endParaRPr>
          </a:p>
          <a:p>
            <a:pPr lvl="0">
              <a:buFont typeface="Wingdings" panose="05000000000000000000" pitchFamily="2" charset="2"/>
              <a:buChar char="Ø"/>
            </a:pPr>
            <a:endParaRPr lang="en-US" altLang="zh-TW" sz="2000" dirty="0">
              <a:latin typeface="華康儷楷書" panose="03000509000000000000" pitchFamily="65" charset="-120"/>
              <a:ea typeface="華康儷楷書" panose="03000509000000000000" pitchFamily="65" charset="-120"/>
            </a:endParaRPr>
          </a:p>
          <a:p>
            <a:pPr lvl="0">
              <a:buFont typeface="Wingdings" panose="05000000000000000000" pitchFamily="2" charset="2"/>
              <a:buChar char="Ø"/>
            </a:pPr>
            <a:endParaRPr lang="en-US" altLang="zh-TW" sz="2000" dirty="0">
              <a:latin typeface="華康儷楷書" panose="03000509000000000000" pitchFamily="65" charset="-120"/>
              <a:ea typeface="華康儷楷書" panose="03000509000000000000" pitchFamily="65" charset="-120"/>
            </a:endParaRPr>
          </a:p>
          <a:p>
            <a:pPr lvl="0">
              <a:buFont typeface="Wingdings" panose="05000000000000000000" pitchFamily="2" charset="2"/>
              <a:buChar char="Ø"/>
            </a:pPr>
            <a:endParaRPr lang="en-US" altLang="zh-TW" sz="2000" dirty="0">
              <a:latin typeface="華康儷楷書" panose="03000509000000000000" pitchFamily="65" charset="-120"/>
              <a:ea typeface="華康儷楷書" panose="03000509000000000000" pitchFamily="65" charset="-120"/>
            </a:endParaRPr>
          </a:p>
          <a:p>
            <a:pPr lvl="0">
              <a:buFont typeface="Wingdings" panose="05000000000000000000" pitchFamily="2" charset="2"/>
              <a:buChar char="Ø"/>
            </a:pPr>
            <a:endParaRPr lang="en-US" altLang="zh-TW" sz="2000" dirty="0">
              <a:latin typeface="華康儷楷書" panose="03000509000000000000" pitchFamily="65" charset="-120"/>
              <a:ea typeface="華康儷楷書" panose="03000509000000000000" pitchFamily="65" charset="-120"/>
            </a:endParaRPr>
          </a:p>
          <a:p>
            <a:pPr>
              <a:lnSpc>
                <a:spcPts val="2640"/>
              </a:lnSpc>
              <a:spcBef>
                <a:spcPts val="1800"/>
              </a:spcBef>
              <a:buFont typeface="Wingdings" panose="05000000000000000000" pitchFamily="2" charset="2"/>
              <a:buChar char="Ø"/>
            </a:pPr>
            <a:r>
              <a:rPr lang="zh-TW" altLang="en-US" sz="2200" dirty="0">
                <a:latin typeface="華康儷楷書" panose="03000509000000000000" pitchFamily="65" charset="-120"/>
                <a:ea typeface="華康儷楷書" panose="03000509000000000000" pitchFamily="65" charset="-120"/>
              </a:rPr>
              <a:t>第一階段報名時，維持</a:t>
            </a:r>
            <a:r>
              <a:rPr lang="zh-TW" altLang="en-US" sz="2200" dirty="0">
                <a:solidFill>
                  <a:srgbClr val="FF0000"/>
                </a:solidFill>
                <a:latin typeface="華康儷楷書" panose="03000509000000000000" pitchFamily="65" charset="-120"/>
                <a:ea typeface="華康儷楷書" panose="03000509000000000000" pitchFamily="65" charset="-120"/>
              </a:rPr>
              <a:t>集體報名單位每位考生</a:t>
            </a:r>
            <a:r>
              <a:rPr lang="en-US" altLang="zh-TW" sz="2200" b="1"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30</a:t>
            </a:r>
            <a:r>
              <a:rPr lang="zh-TW" altLang="en-US" sz="2200" b="1" dirty="0">
                <a:solidFill>
                  <a:srgbClr val="FF0000"/>
                </a:solidFill>
                <a:latin typeface="華康儷楷書" panose="03000509000000000000" pitchFamily="65" charset="-120"/>
                <a:ea typeface="華康儷楷書" panose="03000509000000000000" pitchFamily="65" charset="-120"/>
              </a:rPr>
              <a:t>元</a:t>
            </a:r>
            <a:r>
              <a:rPr lang="zh-TW" altLang="en-US" sz="2200" dirty="0">
                <a:solidFill>
                  <a:srgbClr val="FF0000"/>
                </a:solidFill>
                <a:latin typeface="華康儷楷書" panose="03000509000000000000" pitchFamily="65" charset="-120"/>
                <a:ea typeface="華康儷楷書" panose="03000509000000000000" pitchFamily="65" charset="-120"/>
              </a:rPr>
              <a:t>作業費</a:t>
            </a:r>
            <a:endParaRPr lang="en-US" altLang="zh-TW" sz="2200" dirty="0">
              <a:solidFill>
                <a:srgbClr val="FF0000"/>
              </a:solidFill>
              <a:latin typeface="華康儷楷書" panose="03000509000000000000" pitchFamily="65" charset="-120"/>
              <a:ea typeface="華康儷楷書" panose="03000509000000000000" pitchFamily="65" charset="-120"/>
            </a:endParaRPr>
          </a:p>
          <a:p>
            <a:pPr marL="0" indent="0">
              <a:lnSpc>
                <a:spcPts val="2640"/>
              </a:lnSpc>
              <a:spcBef>
                <a:spcPts val="1800"/>
              </a:spcBef>
              <a:buNone/>
            </a:pPr>
            <a:r>
              <a:rPr lang="zh-TW" altLang="en-US" sz="1700" dirty="0">
                <a:latin typeface="華康儷楷書" panose="03000509000000000000" pitchFamily="65" charset="-120"/>
                <a:ea typeface="華康儷楷書" panose="03000509000000000000" pitchFamily="65" charset="-120"/>
              </a:rPr>
              <a:t>供各校辦理第一階段報名及第二階段報名系統 </a:t>
            </a:r>
            <a:r>
              <a:rPr lang="en-US" altLang="zh-TW" sz="1700" dirty="0">
                <a:latin typeface="華康儷楷書" panose="03000509000000000000" pitchFamily="65" charset="-120"/>
                <a:ea typeface="華康儷楷書" panose="03000509000000000000" pitchFamily="65" charset="-120"/>
              </a:rPr>
              <a:t>(</a:t>
            </a:r>
            <a:r>
              <a:rPr lang="zh-TW" altLang="en-US" sz="1700" dirty="0">
                <a:latin typeface="華康儷楷書" panose="03000509000000000000" pitchFamily="65" charset="-120"/>
                <a:ea typeface="華康儷楷書" panose="03000509000000000000" pitchFamily="65" charset="-120"/>
              </a:rPr>
              <a:t>含學習歷程備審資料上傳</a:t>
            </a:r>
            <a:r>
              <a:rPr lang="en-US" altLang="zh-TW" sz="1700" dirty="0">
                <a:latin typeface="華康儷楷書" panose="03000509000000000000" pitchFamily="65" charset="-120"/>
                <a:ea typeface="華康儷楷書" panose="03000509000000000000" pitchFamily="65" charset="-120"/>
              </a:rPr>
              <a:t>)</a:t>
            </a:r>
            <a:r>
              <a:rPr lang="zh-TW" altLang="en-US" sz="1700" dirty="0">
                <a:latin typeface="華康儷楷書" panose="03000509000000000000" pitchFamily="65" charset="-120"/>
                <a:ea typeface="華康儷楷書" panose="03000509000000000000" pitchFamily="65" charset="-120"/>
              </a:rPr>
              <a:t>作業時所需之各項試務支出，務請輔導考生於規定期間完成各相關作業。</a:t>
            </a:r>
            <a:endParaRPr lang="en-US" altLang="zh-TW" sz="1700" dirty="0">
              <a:latin typeface="華康儷楷書" panose="03000509000000000000" pitchFamily="65" charset="-120"/>
              <a:ea typeface="華康儷楷書" panose="03000509000000000000" pitchFamily="65" charset="-120"/>
            </a:endParaRPr>
          </a:p>
        </p:txBody>
      </p:sp>
      <p:graphicFrame>
        <p:nvGraphicFramePr>
          <p:cNvPr id="11" name="表格 10"/>
          <p:cNvGraphicFramePr>
            <a:graphicFrameLocks noGrp="1"/>
          </p:cNvGraphicFramePr>
          <p:nvPr>
            <p:extLst>
              <p:ext uri="{D42A27DB-BD31-4B8C-83A1-F6EECF244321}">
                <p14:modId xmlns:p14="http://schemas.microsoft.com/office/powerpoint/2010/main" val="3676003941"/>
              </p:ext>
            </p:extLst>
          </p:nvPr>
        </p:nvGraphicFramePr>
        <p:xfrm>
          <a:off x="1630912" y="2239827"/>
          <a:ext cx="8500316" cy="3078480"/>
        </p:xfrm>
        <a:graphic>
          <a:graphicData uri="http://schemas.openxmlformats.org/drawingml/2006/table">
            <a:tbl>
              <a:tblPr>
                <a:tableStyleId>{5C22544A-7EE6-4342-B048-85BDC9FD1C3A}</a:tableStyleId>
              </a:tblPr>
              <a:tblGrid>
                <a:gridCol w="1700063">
                  <a:extLst>
                    <a:ext uri="{9D8B030D-6E8A-4147-A177-3AD203B41FA5}">
                      <a16:colId xmlns:a16="http://schemas.microsoft.com/office/drawing/2014/main" val="4144715842"/>
                    </a:ext>
                  </a:extLst>
                </a:gridCol>
                <a:gridCol w="2509618">
                  <a:extLst>
                    <a:ext uri="{9D8B030D-6E8A-4147-A177-3AD203B41FA5}">
                      <a16:colId xmlns:a16="http://schemas.microsoft.com/office/drawing/2014/main" val="246603139"/>
                    </a:ext>
                  </a:extLst>
                </a:gridCol>
                <a:gridCol w="1160360">
                  <a:extLst>
                    <a:ext uri="{9D8B030D-6E8A-4147-A177-3AD203B41FA5}">
                      <a16:colId xmlns:a16="http://schemas.microsoft.com/office/drawing/2014/main" val="1597002642"/>
                    </a:ext>
                  </a:extLst>
                </a:gridCol>
                <a:gridCol w="1700063">
                  <a:extLst>
                    <a:ext uri="{9D8B030D-6E8A-4147-A177-3AD203B41FA5}">
                      <a16:colId xmlns:a16="http://schemas.microsoft.com/office/drawing/2014/main" val="1581105820"/>
                    </a:ext>
                  </a:extLst>
                </a:gridCol>
                <a:gridCol w="1430212">
                  <a:extLst>
                    <a:ext uri="{9D8B030D-6E8A-4147-A177-3AD203B41FA5}">
                      <a16:colId xmlns:a16="http://schemas.microsoft.com/office/drawing/2014/main" val="2841500141"/>
                    </a:ext>
                  </a:extLst>
                </a:gridCol>
              </a:tblGrid>
              <a:tr h="29618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zh-TW" sz="2000" kern="1200" dirty="0">
                          <a:solidFill>
                            <a:schemeClr val="dk1"/>
                          </a:solidFill>
                          <a:latin typeface="Times New Roman" panose="02020603050405020304" pitchFamily="18" charset="0"/>
                          <a:ea typeface="華康儷楷書" panose="03000509000000000000" pitchFamily="65" charset="-120"/>
                          <a:cs typeface="Times New Roman" panose="02020603050405020304" pitchFamily="18" charset="0"/>
                        </a:rPr>
                        <a:t>報名資格與</a:t>
                      </a:r>
                      <a:br>
                        <a:rPr lang="en-US" altLang="zh-TW" sz="2000" kern="1200" dirty="0">
                          <a:solidFill>
                            <a:schemeClr val="dk1"/>
                          </a:solidFill>
                          <a:latin typeface="Times New Roman" panose="02020603050405020304" pitchFamily="18" charset="0"/>
                          <a:ea typeface="華康儷楷書" panose="03000509000000000000" pitchFamily="65" charset="-120"/>
                          <a:cs typeface="Times New Roman" panose="02020603050405020304" pitchFamily="18" charset="0"/>
                        </a:rPr>
                      </a:br>
                      <a:r>
                        <a:rPr lang="zh-TW" altLang="zh-TW" sz="2000" kern="1200" dirty="0">
                          <a:solidFill>
                            <a:schemeClr val="dk1"/>
                          </a:solidFill>
                          <a:latin typeface="Times New Roman" panose="02020603050405020304" pitchFamily="18" charset="0"/>
                          <a:ea typeface="華康儷楷書" panose="03000509000000000000" pitchFamily="65" charset="-120"/>
                          <a:cs typeface="Times New Roman" panose="02020603050405020304" pitchFamily="18" charset="0"/>
                        </a:rPr>
                        <a:t>身分審查</a:t>
                      </a:r>
                      <a:endParaRPr lang="zh-TW" altLang="en-US" sz="2000" kern="1200" dirty="0">
                        <a:solidFill>
                          <a:schemeClr val="dk1"/>
                        </a:solidFill>
                        <a:latin typeface="Times New Roman" panose="02020603050405020304" pitchFamily="18" charset="0"/>
                        <a:ea typeface="華康儷楷書" panose="03000509000000000000" pitchFamily="65" charset="-120"/>
                        <a:cs typeface="Times New Roman" panose="02020603050405020304" pitchFamily="18" charset="0"/>
                      </a:endParaRPr>
                    </a:p>
                  </a:txBody>
                  <a:tcPr anchor="ctr">
                    <a:solidFill>
                      <a:srgbClr val="FDEADA"/>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zh-TW" sz="2000" dirty="0">
                          <a:latin typeface="Times New Roman" panose="02020603050405020304" pitchFamily="18" charset="0"/>
                          <a:ea typeface="華康儷楷書" panose="03000509000000000000" pitchFamily="65" charset="-120"/>
                          <a:cs typeface="Times New Roman" panose="02020603050405020304" pitchFamily="18" charset="0"/>
                        </a:rPr>
                        <a:t>校系科</a:t>
                      </a:r>
                      <a:r>
                        <a:rPr lang="en-US" altLang="zh-TW" sz="2000" dirty="0">
                          <a:latin typeface="Times New Roman" panose="02020603050405020304" pitchFamily="18" charset="0"/>
                          <a:ea typeface="華康儷楷書" panose="03000509000000000000" pitchFamily="65" charset="-120"/>
                          <a:cs typeface="Times New Roman" panose="02020603050405020304" pitchFamily="18" charset="0"/>
                        </a:rPr>
                        <a:t>(</a:t>
                      </a:r>
                      <a:r>
                        <a:rPr lang="zh-TW" altLang="zh-TW" sz="2000" dirty="0">
                          <a:latin typeface="Times New Roman" panose="02020603050405020304" pitchFamily="18" charset="0"/>
                          <a:ea typeface="華康儷楷書" panose="03000509000000000000" pitchFamily="65" charset="-120"/>
                          <a:cs typeface="Times New Roman" panose="02020603050405020304" pitchFamily="18" charset="0"/>
                        </a:rPr>
                        <a:t>組</a:t>
                      </a:r>
                      <a:r>
                        <a:rPr lang="en-US" altLang="zh-TW" sz="2000" dirty="0">
                          <a:latin typeface="Times New Roman" panose="02020603050405020304" pitchFamily="18" charset="0"/>
                          <a:ea typeface="華康儷楷書" panose="03000509000000000000" pitchFamily="65" charset="-120"/>
                          <a:cs typeface="Times New Roman" panose="02020603050405020304" pitchFamily="18" charset="0"/>
                        </a:rPr>
                        <a:t>)</a:t>
                      </a:r>
                      <a:r>
                        <a:rPr lang="zh-TW" altLang="zh-TW" sz="2000" dirty="0">
                          <a:latin typeface="Times New Roman" panose="02020603050405020304" pitchFamily="18" charset="0"/>
                          <a:ea typeface="華康儷楷書" panose="03000509000000000000" pitchFamily="65" charset="-120"/>
                          <a:cs typeface="Times New Roman" panose="02020603050405020304" pitchFamily="18" charset="0"/>
                        </a:rPr>
                        <a:t>、學程</a:t>
                      </a:r>
                      <a:endParaRPr lang="en-US" altLang="zh-TW" sz="2000" dirty="0">
                        <a:latin typeface="Times New Roman" panose="02020603050405020304" pitchFamily="18" charset="0"/>
                        <a:ea typeface="華康儷楷書" panose="03000509000000000000" pitchFamily="65" charset="-120"/>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zh-TW" sz="2000" dirty="0">
                          <a:latin typeface="Times New Roman" panose="02020603050405020304" pitchFamily="18" charset="0"/>
                          <a:ea typeface="華康儷楷書" panose="03000509000000000000" pitchFamily="65" charset="-120"/>
                          <a:cs typeface="Times New Roman" panose="02020603050405020304" pitchFamily="18" charset="0"/>
                        </a:rPr>
                        <a:t>申請</a:t>
                      </a:r>
                      <a:r>
                        <a:rPr lang="zh-TW" altLang="en-US" sz="2000" dirty="0">
                          <a:latin typeface="Times New Roman" panose="02020603050405020304" pitchFamily="18" charset="0"/>
                          <a:ea typeface="華康儷楷書" panose="03000509000000000000" pitchFamily="65" charset="-120"/>
                          <a:cs typeface="Times New Roman" panose="02020603050405020304" pitchFamily="18" charset="0"/>
                        </a:rPr>
                        <a:t>費</a:t>
                      </a:r>
                    </a:p>
                  </a:txBody>
                  <a:tcPr anchor="ctr">
                    <a:solidFill>
                      <a:srgbClr val="FDEADA"/>
                    </a:solidFill>
                  </a:tcPr>
                </a:tc>
                <a:tc>
                  <a:txBody>
                    <a:bodyPr/>
                    <a:lstStyle/>
                    <a:p>
                      <a:pPr algn="ctr"/>
                      <a:r>
                        <a:rPr lang="zh-TW" altLang="en-US" sz="2000" dirty="0">
                          <a:latin typeface="Times New Roman" panose="02020603050405020304" pitchFamily="18" charset="0"/>
                          <a:ea typeface="華康儷楷書" panose="03000509000000000000" pitchFamily="65" charset="-120"/>
                          <a:cs typeface="Times New Roman" panose="02020603050405020304" pitchFamily="18" charset="0"/>
                        </a:rPr>
                        <a:t>一般生</a:t>
                      </a:r>
                    </a:p>
                  </a:txBody>
                  <a:tcPr anchor="ctr">
                    <a:solidFill>
                      <a:srgbClr val="FDEADA"/>
                    </a:solidFill>
                  </a:tcPr>
                </a:tc>
                <a:tc>
                  <a:txBody>
                    <a:bodyPr/>
                    <a:lstStyle/>
                    <a:p>
                      <a:pPr algn="ctr"/>
                      <a:r>
                        <a:rPr lang="zh-TW" altLang="en-US" sz="2000" dirty="0">
                          <a:latin typeface="Times New Roman" panose="02020603050405020304" pitchFamily="18" charset="0"/>
                          <a:ea typeface="華康儷楷書" panose="03000509000000000000" pitchFamily="65" charset="-120"/>
                          <a:cs typeface="Times New Roman" panose="02020603050405020304" pitchFamily="18" charset="0"/>
                        </a:rPr>
                        <a:t>中低收入戶</a:t>
                      </a:r>
                      <a:endParaRPr lang="en-US" altLang="zh-TW" sz="2000" dirty="0">
                        <a:latin typeface="Times New Roman" panose="02020603050405020304" pitchFamily="18" charset="0"/>
                        <a:ea typeface="華康儷楷書" panose="03000509000000000000" pitchFamily="65" charset="-120"/>
                        <a:cs typeface="Times New Roman" panose="02020603050405020304" pitchFamily="18" charset="0"/>
                      </a:endParaRPr>
                    </a:p>
                    <a:p>
                      <a:pPr algn="ctr"/>
                      <a:r>
                        <a:rPr lang="zh-TW" altLang="en-US" sz="18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a:t>
                      </a:r>
                      <a:r>
                        <a:rPr lang="zh-TW" altLang="zh-TW" sz="180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減免</a:t>
                      </a:r>
                      <a:r>
                        <a:rPr lang="en-US" altLang="zh-TW" sz="180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60%</a:t>
                      </a:r>
                      <a:r>
                        <a:rPr lang="zh-TW" altLang="en-US" sz="180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a:t>
                      </a:r>
                      <a:endParaRPr lang="zh-TW" altLang="en-US" sz="24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endParaRPr>
                    </a:p>
                  </a:txBody>
                  <a:tcPr anchor="ctr">
                    <a:solidFill>
                      <a:srgbClr val="FDEADA"/>
                    </a:solidFill>
                  </a:tcPr>
                </a:tc>
                <a:tc>
                  <a:txBody>
                    <a:bodyPr/>
                    <a:lstStyle/>
                    <a:p>
                      <a:pPr algn="ctr"/>
                      <a:r>
                        <a:rPr lang="zh-TW" altLang="en-US" sz="2000" dirty="0">
                          <a:latin typeface="Times New Roman" panose="02020603050405020304" pitchFamily="18" charset="0"/>
                          <a:ea typeface="華康儷楷書" panose="03000509000000000000" pitchFamily="65" charset="-120"/>
                          <a:cs typeface="Times New Roman" panose="02020603050405020304" pitchFamily="18" charset="0"/>
                        </a:rPr>
                        <a:t>低收入戶</a:t>
                      </a:r>
                    </a:p>
                  </a:txBody>
                  <a:tcPr anchor="ctr">
                    <a:solidFill>
                      <a:srgbClr val="FDEADA"/>
                    </a:solidFill>
                  </a:tcPr>
                </a:tc>
                <a:extLst>
                  <a:ext uri="{0D108BD9-81ED-4DB2-BD59-A6C34878D82A}">
                    <a16:rowId xmlns:a16="http://schemas.microsoft.com/office/drawing/2014/main" val="3102837654"/>
                  </a:ext>
                </a:extLst>
              </a:tr>
              <a:tr h="169247">
                <a:tc>
                  <a:txBody>
                    <a:bodyPr/>
                    <a:lstStyle/>
                    <a:p>
                      <a:pPr algn="ctr"/>
                      <a:r>
                        <a:rPr lang="en-US" altLang="zh-TW" sz="2000" dirty="0">
                          <a:latin typeface="Times New Roman" panose="02020603050405020304" pitchFamily="18" charset="0"/>
                          <a:ea typeface="華康儷楷書" panose="03000509000000000000" pitchFamily="65" charset="-120"/>
                          <a:cs typeface="Times New Roman" panose="02020603050405020304" pitchFamily="18" charset="0"/>
                        </a:rPr>
                        <a:t>200</a:t>
                      </a:r>
                      <a:r>
                        <a:rPr lang="zh-TW" altLang="en-US" sz="2000" dirty="0">
                          <a:latin typeface="Times New Roman" panose="02020603050405020304" pitchFamily="18" charset="0"/>
                          <a:ea typeface="華康儷楷書" panose="03000509000000000000" pitchFamily="65" charset="-120"/>
                          <a:cs typeface="Times New Roman" panose="02020603050405020304" pitchFamily="18" charset="0"/>
                        </a:rPr>
                        <a:t>元</a:t>
                      </a:r>
                    </a:p>
                  </a:txBody>
                  <a:tcPr anchor="ctr">
                    <a:lnB w="12700" cap="flat" cmpd="sng" algn="ctr">
                      <a:solidFill>
                        <a:schemeClr val="accent6">
                          <a:lumMod val="20000"/>
                          <a:lumOff val="80000"/>
                        </a:schemeClr>
                      </a:solidFill>
                      <a:prstDash val="solid"/>
                      <a:round/>
                      <a:headEnd type="none" w="med" len="med"/>
                      <a:tailEnd type="none" w="med" len="med"/>
                    </a:lnB>
                    <a:solidFill>
                      <a:schemeClr val="bg1"/>
                    </a:solidFill>
                  </a:tcPr>
                </a:tc>
                <a:tc>
                  <a:txBody>
                    <a:bodyPr/>
                    <a:lstStyle/>
                    <a:p>
                      <a:pPr algn="ctr"/>
                      <a:r>
                        <a:rPr lang="en-US" altLang="zh-TW" sz="2000" dirty="0">
                          <a:latin typeface="Times New Roman" panose="02020603050405020304" pitchFamily="18" charset="0"/>
                          <a:ea typeface="華康儷楷書" panose="03000509000000000000" pitchFamily="65" charset="-120"/>
                          <a:cs typeface="Times New Roman" panose="02020603050405020304" pitchFamily="18" charset="0"/>
                        </a:rPr>
                        <a:t>1</a:t>
                      </a:r>
                      <a:r>
                        <a:rPr lang="zh-TW" altLang="zh-TW" sz="2000" dirty="0">
                          <a:latin typeface="Times New Roman" panose="02020603050405020304" pitchFamily="18" charset="0"/>
                          <a:ea typeface="華康儷楷書" panose="03000509000000000000" pitchFamily="65" charset="-120"/>
                          <a:cs typeface="Times New Roman" panose="02020603050405020304" pitchFamily="18" charset="0"/>
                        </a:rPr>
                        <a:t>個</a:t>
                      </a:r>
                      <a:r>
                        <a:rPr lang="en-US" altLang="zh-TW" sz="2000" dirty="0">
                          <a:latin typeface="Times New Roman" panose="02020603050405020304" pitchFamily="18" charset="0"/>
                          <a:ea typeface="華康儷楷書" panose="03000509000000000000" pitchFamily="65" charset="-120"/>
                          <a:cs typeface="Times New Roman" panose="02020603050405020304" pitchFamily="18" charset="0"/>
                        </a:rPr>
                        <a:t>×100</a:t>
                      </a:r>
                      <a:r>
                        <a:rPr lang="zh-TW" altLang="en-US" sz="2000" dirty="0">
                          <a:latin typeface="Times New Roman" panose="02020603050405020304" pitchFamily="18" charset="0"/>
                          <a:ea typeface="華康儷楷書" panose="03000509000000000000" pitchFamily="65" charset="-120"/>
                          <a:cs typeface="Times New Roman" panose="02020603050405020304" pitchFamily="18" charset="0"/>
                        </a:rPr>
                        <a:t>元</a:t>
                      </a:r>
                    </a:p>
                  </a:txBody>
                  <a:tcPr anchor="ctr">
                    <a:lnB w="12700" cap="flat" cmpd="sng" algn="ctr">
                      <a:solidFill>
                        <a:schemeClr val="accent6">
                          <a:lumMod val="20000"/>
                          <a:lumOff val="80000"/>
                        </a:schemeClr>
                      </a:solidFill>
                      <a:prstDash val="solid"/>
                      <a:round/>
                      <a:headEnd type="none" w="med" len="med"/>
                      <a:tailEnd type="none" w="med" len="med"/>
                    </a:lnB>
                    <a:solidFill>
                      <a:schemeClr val="bg1"/>
                    </a:solidFill>
                  </a:tcPr>
                </a:tc>
                <a:tc>
                  <a:txBody>
                    <a:bodyPr/>
                    <a:lstStyle/>
                    <a:p>
                      <a:pPr algn="ctr"/>
                      <a:r>
                        <a:rPr lang="en-US" altLang="zh-TW" sz="2000" dirty="0">
                          <a:latin typeface="Times New Roman" panose="02020603050405020304" pitchFamily="18" charset="0"/>
                          <a:ea typeface="華康儷楷書" panose="03000509000000000000" pitchFamily="65" charset="-120"/>
                          <a:cs typeface="Times New Roman" panose="02020603050405020304" pitchFamily="18" charset="0"/>
                        </a:rPr>
                        <a:t>300</a:t>
                      </a:r>
                      <a:endParaRPr lang="zh-TW" altLang="en-US" sz="2000" dirty="0">
                        <a:latin typeface="Times New Roman" panose="02020603050405020304" pitchFamily="18" charset="0"/>
                        <a:ea typeface="華康儷楷書" panose="03000509000000000000" pitchFamily="65" charset="-120"/>
                        <a:cs typeface="Times New Roman" panose="02020603050405020304" pitchFamily="18" charset="0"/>
                      </a:endParaRPr>
                    </a:p>
                  </a:txBody>
                  <a:tcPr anchor="ctr">
                    <a:lnB w="12700" cap="flat" cmpd="sng" algn="ctr">
                      <a:solidFill>
                        <a:schemeClr val="accent6">
                          <a:lumMod val="20000"/>
                          <a:lumOff val="80000"/>
                        </a:schemeClr>
                      </a:solidFill>
                      <a:prstDash val="solid"/>
                      <a:round/>
                      <a:headEnd type="none" w="med" len="med"/>
                      <a:tailEnd type="none" w="med" len="med"/>
                    </a:lnB>
                    <a:solidFill>
                      <a:schemeClr val="bg1"/>
                    </a:solidFill>
                  </a:tcPr>
                </a:tc>
                <a:tc>
                  <a:txBody>
                    <a:bodyPr/>
                    <a:lstStyle/>
                    <a:p>
                      <a:pPr algn="ctr"/>
                      <a:r>
                        <a:rPr lang="en-US" altLang="zh-TW" sz="2000" dirty="0">
                          <a:latin typeface="Times New Roman" panose="02020603050405020304" pitchFamily="18" charset="0"/>
                          <a:ea typeface="華康儷楷書" panose="03000509000000000000" pitchFamily="65" charset="-120"/>
                          <a:cs typeface="Times New Roman" panose="02020603050405020304" pitchFamily="18" charset="0"/>
                        </a:rPr>
                        <a:t>120</a:t>
                      </a:r>
                      <a:endParaRPr lang="zh-TW" altLang="en-US" sz="2000" dirty="0">
                        <a:latin typeface="Times New Roman" panose="02020603050405020304" pitchFamily="18" charset="0"/>
                        <a:ea typeface="華康儷楷書" panose="03000509000000000000" pitchFamily="65" charset="-120"/>
                        <a:cs typeface="Times New Roman" panose="02020603050405020304" pitchFamily="18" charset="0"/>
                      </a:endParaRPr>
                    </a:p>
                  </a:txBody>
                  <a:tcPr anchor="ctr">
                    <a:lnB w="12700" cap="flat" cmpd="sng" algn="ctr">
                      <a:solidFill>
                        <a:schemeClr val="accent6">
                          <a:lumMod val="20000"/>
                          <a:lumOff val="80000"/>
                        </a:schemeClr>
                      </a:solidFill>
                      <a:prstDash val="solid"/>
                      <a:round/>
                      <a:headEnd type="none" w="med" len="med"/>
                      <a:tailEnd type="none" w="med" len="med"/>
                    </a:lnB>
                    <a:solidFill>
                      <a:schemeClr val="bg1"/>
                    </a:solidFill>
                  </a:tcPr>
                </a:tc>
                <a:tc>
                  <a:txBody>
                    <a:bodyPr/>
                    <a:lstStyle/>
                    <a:p>
                      <a:pPr algn="ctr"/>
                      <a:r>
                        <a:rPr lang="en-US" altLang="zh-TW" sz="2000" dirty="0">
                          <a:latin typeface="Times New Roman" panose="02020603050405020304" pitchFamily="18" charset="0"/>
                          <a:ea typeface="華康儷楷書" panose="03000509000000000000" pitchFamily="65" charset="-120"/>
                          <a:cs typeface="Times New Roman" panose="02020603050405020304" pitchFamily="18" charset="0"/>
                        </a:rPr>
                        <a:t>0</a:t>
                      </a:r>
                      <a:endParaRPr lang="zh-TW" altLang="en-US" sz="2000" dirty="0">
                        <a:latin typeface="Times New Roman" panose="02020603050405020304" pitchFamily="18" charset="0"/>
                        <a:ea typeface="華康儷楷書" panose="03000509000000000000" pitchFamily="65" charset="-120"/>
                        <a:cs typeface="Times New Roman" panose="02020603050405020304" pitchFamily="18" charset="0"/>
                      </a:endParaRPr>
                    </a:p>
                  </a:txBody>
                  <a:tcPr anchor="ctr">
                    <a:lnB w="12700" cap="flat" cmpd="sng" algn="ctr">
                      <a:solidFill>
                        <a:schemeClr val="accent6">
                          <a:lumMod val="20000"/>
                          <a:lumOff val="8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189798973"/>
                  </a:ext>
                </a:extLst>
              </a:tr>
              <a:tr h="16924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TW" sz="2000" dirty="0">
                          <a:latin typeface="Times New Roman" panose="02020603050405020304" pitchFamily="18" charset="0"/>
                          <a:ea typeface="華康儷楷書" panose="03000509000000000000" pitchFamily="65" charset="-120"/>
                          <a:cs typeface="Times New Roman" panose="02020603050405020304" pitchFamily="18" charset="0"/>
                        </a:rPr>
                        <a:t>200</a:t>
                      </a:r>
                      <a:r>
                        <a:rPr lang="zh-TW" altLang="en-US" sz="2000" dirty="0">
                          <a:latin typeface="Times New Roman" panose="02020603050405020304" pitchFamily="18" charset="0"/>
                          <a:ea typeface="華康儷楷書" panose="03000509000000000000" pitchFamily="65" charset="-120"/>
                          <a:cs typeface="Times New Roman" panose="02020603050405020304" pitchFamily="18" charset="0"/>
                        </a:rPr>
                        <a:t>元</a:t>
                      </a:r>
                    </a:p>
                  </a:txBody>
                  <a:tcPr anchor="ctr">
                    <a:lnT w="12700" cap="flat" cmpd="sng" algn="ctr">
                      <a:solidFill>
                        <a:schemeClr val="accent6">
                          <a:lumMod val="20000"/>
                          <a:lumOff val="80000"/>
                        </a:schemeClr>
                      </a:solidFill>
                      <a:prstDash val="solid"/>
                      <a:round/>
                      <a:headEnd type="none" w="med" len="med"/>
                      <a:tailEnd type="none" w="med" len="med"/>
                    </a:lnT>
                    <a:lnB w="12700" cap="flat" cmpd="sng" algn="ctr">
                      <a:solidFill>
                        <a:schemeClr val="accent6">
                          <a:lumMod val="20000"/>
                          <a:lumOff val="80000"/>
                        </a:schemeClr>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TW" sz="2000" dirty="0">
                          <a:latin typeface="Times New Roman" panose="02020603050405020304" pitchFamily="18" charset="0"/>
                          <a:ea typeface="華康儷楷書" panose="03000509000000000000" pitchFamily="65" charset="-120"/>
                          <a:cs typeface="Times New Roman" panose="02020603050405020304" pitchFamily="18" charset="0"/>
                        </a:rPr>
                        <a:t>2</a:t>
                      </a:r>
                      <a:r>
                        <a:rPr lang="zh-TW" altLang="zh-TW" sz="2000" dirty="0">
                          <a:latin typeface="Times New Roman" panose="02020603050405020304" pitchFamily="18" charset="0"/>
                          <a:ea typeface="華康儷楷書" panose="03000509000000000000" pitchFamily="65" charset="-120"/>
                          <a:cs typeface="Times New Roman" panose="02020603050405020304" pitchFamily="18" charset="0"/>
                        </a:rPr>
                        <a:t>個</a:t>
                      </a:r>
                      <a:r>
                        <a:rPr lang="en-US" altLang="zh-TW" sz="2000" dirty="0">
                          <a:latin typeface="Times New Roman" panose="02020603050405020304" pitchFamily="18" charset="0"/>
                          <a:ea typeface="華康儷楷書" panose="03000509000000000000" pitchFamily="65" charset="-120"/>
                          <a:cs typeface="Times New Roman" panose="02020603050405020304" pitchFamily="18" charset="0"/>
                        </a:rPr>
                        <a:t>×100</a:t>
                      </a:r>
                      <a:r>
                        <a:rPr lang="zh-TW" altLang="en-US" sz="2000" dirty="0">
                          <a:latin typeface="Times New Roman" panose="02020603050405020304" pitchFamily="18" charset="0"/>
                          <a:ea typeface="華康儷楷書" panose="03000509000000000000" pitchFamily="65" charset="-120"/>
                          <a:cs typeface="Times New Roman" panose="02020603050405020304" pitchFamily="18" charset="0"/>
                        </a:rPr>
                        <a:t>元</a:t>
                      </a:r>
                    </a:p>
                  </a:txBody>
                  <a:tcPr anchor="ctr">
                    <a:lnT w="12700" cap="flat" cmpd="sng" algn="ctr">
                      <a:solidFill>
                        <a:schemeClr val="accent6">
                          <a:lumMod val="20000"/>
                          <a:lumOff val="80000"/>
                        </a:schemeClr>
                      </a:solidFill>
                      <a:prstDash val="solid"/>
                      <a:round/>
                      <a:headEnd type="none" w="med" len="med"/>
                      <a:tailEnd type="none" w="med" len="med"/>
                    </a:lnT>
                    <a:lnB w="12700" cap="flat" cmpd="sng" algn="ctr">
                      <a:solidFill>
                        <a:schemeClr val="accent6">
                          <a:lumMod val="20000"/>
                          <a:lumOff val="80000"/>
                        </a:schemeClr>
                      </a:solidFill>
                      <a:prstDash val="solid"/>
                      <a:round/>
                      <a:headEnd type="none" w="med" len="med"/>
                      <a:tailEnd type="none" w="med" len="med"/>
                    </a:lnB>
                    <a:solidFill>
                      <a:schemeClr val="bg1"/>
                    </a:solidFill>
                  </a:tcPr>
                </a:tc>
                <a:tc>
                  <a:txBody>
                    <a:bodyPr/>
                    <a:lstStyle/>
                    <a:p>
                      <a:pPr algn="ctr"/>
                      <a:r>
                        <a:rPr lang="en-US" altLang="zh-TW" sz="2000" dirty="0">
                          <a:latin typeface="Times New Roman" panose="02020603050405020304" pitchFamily="18" charset="0"/>
                          <a:ea typeface="華康儷楷書" panose="03000509000000000000" pitchFamily="65" charset="-120"/>
                          <a:cs typeface="Times New Roman" panose="02020603050405020304" pitchFamily="18" charset="0"/>
                        </a:rPr>
                        <a:t>400</a:t>
                      </a:r>
                      <a:endParaRPr lang="zh-TW" altLang="en-US" sz="2000" dirty="0">
                        <a:latin typeface="Times New Roman" panose="02020603050405020304" pitchFamily="18" charset="0"/>
                        <a:ea typeface="華康儷楷書" panose="03000509000000000000" pitchFamily="65" charset="-120"/>
                        <a:cs typeface="Times New Roman" panose="02020603050405020304" pitchFamily="18" charset="0"/>
                      </a:endParaRPr>
                    </a:p>
                  </a:txBody>
                  <a:tcPr anchor="ctr">
                    <a:lnT w="12700" cap="flat" cmpd="sng" algn="ctr">
                      <a:solidFill>
                        <a:schemeClr val="accent6">
                          <a:lumMod val="20000"/>
                          <a:lumOff val="80000"/>
                        </a:schemeClr>
                      </a:solidFill>
                      <a:prstDash val="solid"/>
                      <a:round/>
                      <a:headEnd type="none" w="med" len="med"/>
                      <a:tailEnd type="none" w="med" len="med"/>
                    </a:lnT>
                    <a:lnB w="12700" cap="flat" cmpd="sng" algn="ctr">
                      <a:solidFill>
                        <a:schemeClr val="accent6">
                          <a:lumMod val="20000"/>
                          <a:lumOff val="80000"/>
                        </a:schemeClr>
                      </a:solidFill>
                      <a:prstDash val="solid"/>
                      <a:round/>
                      <a:headEnd type="none" w="med" len="med"/>
                      <a:tailEnd type="none" w="med" len="med"/>
                    </a:lnB>
                    <a:solidFill>
                      <a:schemeClr val="bg1"/>
                    </a:solidFill>
                  </a:tcPr>
                </a:tc>
                <a:tc>
                  <a:txBody>
                    <a:bodyPr/>
                    <a:lstStyle/>
                    <a:p>
                      <a:pPr algn="ctr"/>
                      <a:r>
                        <a:rPr lang="en-US" altLang="zh-TW" sz="2000" dirty="0">
                          <a:latin typeface="Times New Roman" panose="02020603050405020304" pitchFamily="18" charset="0"/>
                          <a:ea typeface="華康儷楷書" panose="03000509000000000000" pitchFamily="65" charset="-120"/>
                          <a:cs typeface="Times New Roman" panose="02020603050405020304" pitchFamily="18" charset="0"/>
                        </a:rPr>
                        <a:t>160</a:t>
                      </a:r>
                      <a:endParaRPr lang="zh-TW" altLang="en-US" sz="2000" dirty="0">
                        <a:latin typeface="Times New Roman" panose="02020603050405020304" pitchFamily="18" charset="0"/>
                        <a:ea typeface="華康儷楷書" panose="03000509000000000000" pitchFamily="65" charset="-120"/>
                        <a:cs typeface="Times New Roman" panose="02020603050405020304" pitchFamily="18" charset="0"/>
                      </a:endParaRPr>
                    </a:p>
                  </a:txBody>
                  <a:tcPr anchor="ctr">
                    <a:lnT w="12700" cap="flat" cmpd="sng" algn="ctr">
                      <a:solidFill>
                        <a:schemeClr val="accent6">
                          <a:lumMod val="20000"/>
                          <a:lumOff val="80000"/>
                        </a:schemeClr>
                      </a:solidFill>
                      <a:prstDash val="solid"/>
                      <a:round/>
                      <a:headEnd type="none" w="med" len="med"/>
                      <a:tailEnd type="none" w="med" len="med"/>
                    </a:lnT>
                    <a:lnB w="12700" cap="flat" cmpd="sng" algn="ctr">
                      <a:solidFill>
                        <a:schemeClr val="accent6">
                          <a:lumMod val="20000"/>
                          <a:lumOff val="80000"/>
                        </a:schemeClr>
                      </a:solidFill>
                      <a:prstDash val="solid"/>
                      <a:round/>
                      <a:headEnd type="none" w="med" len="med"/>
                      <a:tailEnd type="none" w="med" len="med"/>
                    </a:lnB>
                    <a:solidFill>
                      <a:schemeClr val="bg1"/>
                    </a:solidFill>
                  </a:tcPr>
                </a:tc>
                <a:tc>
                  <a:txBody>
                    <a:bodyPr/>
                    <a:lstStyle/>
                    <a:p>
                      <a:pPr algn="ctr"/>
                      <a:r>
                        <a:rPr lang="en-US" altLang="zh-TW" sz="2000" dirty="0">
                          <a:latin typeface="Times New Roman" panose="02020603050405020304" pitchFamily="18" charset="0"/>
                          <a:ea typeface="華康儷楷書" panose="03000509000000000000" pitchFamily="65" charset="-120"/>
                          <a:cs typeface="Times New Roman" panose="02020603050405020304" pitchFamily="18" charset="0"/>
                        </a:rPr>
                        <a:t>0</a:t>
                      </a:r>
                      <a:endParaRPr lang="zh-TW" altLang="en-US" sz="2000" dirty="0">
                        <a:latin typeface="Times New Roman" panose="02020603050405020304" pitchFamily="18" charset="0"/>
                        <a:ea typeface="華康儷楷書" panose="03000509000000000000" pitchFamily="65" charset="-120"/>
                        <a:cs typeface="Times New Roman" panose="02020603050405020304" pitchFamily="18" charset="0"/>
                      </a:endParaRPr>
                    </a:p>
                  </a:txBody>
                  <a:tcPr anchor="ctr">
                    <a:lnT w="12700" cap="flat" cmpd="sng" algn="ctr">
                      <a:solidFill>
                        <a:schemeClr val="accent6">
                          <a:lumMod val="20000"/>
                          <a:lumOff val="80000"/>
                        </a:schemeClr>
                      </a:solidFill>
                      <a:prstDash val="solid"/>
                      <a:round/>
                      <a:headEnd type="none" w="med" len="med"/>
                      <a:tailEnd type="none" w="med" len="med"/>
                    </a:lnT>
                    <a:lnB w="12700" cap="flat" cmpd="sng" algn="ctr">
                      <a:solidFill>
                        <a:schemeClr val="accent6">
                          <a:lumMod val="20000"/>
                          <a:lumOff val="8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103465639"/>
                  </a:ext>
                </a:extLst>
              </a:tr>
              <a:tr h="16924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TW" sz="2000" dirty="0">
                          <a:latin typeface="Times New Roman" panose="02020603050405020304" pitchFamily="18" charset="0"/>
                          <a:ea typeface="華康儷楷書" panose="03000509000000000000" pitchFamily="65" charset="-120"/>
                          <a:cs typeface="Times New Roman" panose="02020603050405020304" pitchFamily="18" charset="0"/>
                        </a:rPr>
                        <a:t>200</a:t>
                      </a:r>
                      <a:r>
                        <a:rPr lang="zh-TW" altLang="en-US" sz="2000" dirty="0">
                          <a:latin typeface="Times New Roman" panose="02020603050405020304" pitchFamily="18" charset="0"/>
                          <a:ea typeface="華康儷楷書" panose="03000509000000000000" pitchFamily="65" charset="-120"/>
                          <a:cs typeface="Times New Roman" panose="02020603050405020304" pitchFamily="18" charset="0"/>
                        </a:rPr>
                        <a:t>元</a:t>
                      </a:r>
                    </a:p>
                  </a:txBody>
                  <a:tcPr anchor="ctr">
                    <a:lnT w="12700" cap="flat" cmpd="sng" algn="ctr">
                      <a:solidFill>
                        <a:schemeClr val="accent6">
                          <a:lumMod val="20000"/>
                          <a:lumOff val="80000"/>
                        </a:schemeClr>
                      </a:solidFill>
                      <a:prstDash val="solid"/>
                      <a:round/>
                      <a:headEnd type="none" w="med" len="med"/>
                      <a:tailEnd type="none" w="med" len="med"/>
                    </a:lnT>
                    <a:lnB w="12700" cap="flat" cmpd="sng" algn="ctr">
                      <a:solidFill>
                        <a:schemeClr val="accent6">
                          <a:lumMod val="20000"/>
                          <a:lumOff val="80000"/>
                        </a:schemeClr>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TW" sz="2000" dirty="0">
                          <a:latin typeface="Times New Roman" panose="02020603050405020304" pitchFamily="18" charset="0"/>
                          <a:ea typeface="華康儷楷書" panose="03000509000000000000" pitchFamily="65" charset="-120"/>
                          <a:cs typeface="Times New Roman" panose="02020603050405020304" pitchFamily="18" charset="0"/>
                        </a:rPr>
                        <a:t>3</a:t>
                      </a:r>
                      <a:r>
                        <a:rPr lang="zh-TW" altLang="zh-TW" sz="2000" dirty="0">
                          <a:latin typeface="Times New Roman" panose="02020603050405020304" pitchFamily="18" charset="0"/>
                          <a:ea typeface="華康儷楷書" panose="03000509000000000000" pitchFamily="65" charset="-120"/>
                          <a:cs typeface="Times New Roman" panose="02020603050405020304" pitchFamily="18" charset="0"/>
                        </a:rPr>
                        <a:t>個</a:t>
                      </a:r>
                      <a:r>
                        <a:rPr lang="en-US" altLang="zh-TW" sz="2000" dirty="0">
                          <a:latin typeface="Times New Roman" panose="02020603050405020304" pitchFamily="18" charset="0"/>
                          <a:ea typeface="華康儷楷書" panose="03000509000000000000" pitchFamily="65" charset="-120"/>
                          <a:cs typeface="Times New Roman" panose="02020603050405020304" pitchFamily="18" charset="0"/>
                        </a:rPr>
                        <a:t>×100</a:t>
                      </a:r>
                      <a:r>
                        <a:rPr lang="zh-TW" altLang="en-US" sz="2000" dirty="0">
                          <a:latin typeface="Times New Roman" panose="02020603050405020304" pitchFamily="18" charset="0"/>
                          <a:ea typeface="華康儷楷書" panose="03000509000000000000" pitchFamily="65" charset="-120"/>
                          <a:cs typeface="Times New Roman" panose="02020603050405020304" pitchFamily="18" charset="0"/>
                        </a:rPr>
                        <a:t>元</a:t>
                      </a:r>
                    </a:p>
                  </a:txBody>
                  <a:tcPr anchor="ctr">
                    <a:lnT w="12700" cap="flat" cmpd="sng" algn="ctr">
                      <a:solidFill>
                        <a:schemeClr val="accent6">
                          <a:lumMod val="20000"/>
                          <a:lumOff val="80000"/>
                        </a:schemeClr>
                      </a:solidFill>
                      <a:prstDash val="solid"/>
                      <a:round/>
                      <a:headEnd type="none" w="med" len="med"/>
                      <a:tailEnd type="none" w="med" len="med"/>
                    </a:lnT>
                    <a:lnB w="12700" cap="flat" cmpd="sng" algn="ctr">
                      <a:solidFill>
                        <a:schemeClr val="accent6">
                          <a:lumMod val="20000"/>
                          <a:lumOff val="80000"/>
                        </a:schemeClr>
                      </a:solidFill>
                      <a:prstDash val="solid"/>
                      <a:round/>
                      <a:headEnd type="none" w="med" len="med"/>
                      <a:tailEnd type="none" w="med" len="med"/>
                    </a:lnB>
                    <a:solidFill>
                      <a:schemeClr val="bg1"/>
                    </a:solidFill>
                  </a:tcPr>
                </a:tc>
                <a:tc>
                  <a:txBody>
                    <a:bodyPr/>
                    <a:lstStyle/>
                    <a:p>
                      <a:pPr algn="ctr"/>
                      <a:r>
                        <a:rPr lang="en-US" altLang="zh-TW" sz="2000" dirty="0">
                          <a:latin typeface="Times New Roman" panose="02020603050405020304" pitchFamily="18" charset="0"/>
                          <a:ea typeface="華康儷楷書" panose="03000509000000000000" pitchFamily="65" charset="-120"/>
                          <a:cs typeface="Times New Roman" panose="02020603050405020304" pitchFamily="18" charset="0"/>
                        </a:rPr>
                        <a:t>500</a:t>
                      </a:r>
                      <a:endParaRPr lang="zh-TW" altLang="en-US" sz="2000" dirty="0">
                        <a:latin typeface="Times New Roman" panose="02020603050405020304" pitchFamily="18" charset="0"/>
                        <a:ea typeface="華康儷楷書" panose="03000509000000000000" pitchFamily="65" charset="-120"/>
                        <a:cs typeface="Times New Roman" panose="02020603050405020304" pitchFamily="18" charset="0"/>
                      </a:endParaRPr>
                    </a:p>
                  </a:txBody>
                  <a:tcPr anchor="ctr">
                    <a:lnT w="12700" cap="flat" cmpd="sng" algn="ctr">
                      <a:solidFill>
                        <a:schemeClr val="accent6">
                          <a:lumMod val="20000"/>
                          <a:lumOff val="80000"/>
                        </a:schemeClr>
                      </a:solidFill>
                      <a:prstDash val="solid"/>
                      <a:round/>
                      <a:headEnd type="none" w="med" len="med"/>
                      <a:tailEnd type="none" w="med" len="med"/>
                    </a:lnT>
                    <a:lnB w="12700" cap="flat" cmpd="sng" algn="ctr">
                      <a:solidFill>
                        <a:schemeClr val="accent6">
                          <a:lumMod val="20000"/>
                          <a:lumOff val="80000"/>
                        </a:schemeClr>
                      </a:solidFill>
                      <a:prstDash val="solid"/>
                      <a:round/>
                      <a:headEnd type="none" w="med" len="med"/>
                      <a:tailEnd type="none" w="med" len="med"/>
                    </a:lnB>
                    <a:solidFill>
                      <a:schemeClr val="bg1"/>
                    </a:solidFill>
                  </a:tcPr>
                </a:tc>
                <a:tc>
                  <a:txBody>
                    <a:bodyPr/>
                    <a:lstStyle/>
                    <a:p>
                      <a:pPr algn="ctr"/>
                      <a:r>
                        <a:rPr lang="en-US" altLang="zh-TW" sz="2000" dirty="0">
                          <a:latin typeface="Times New Roman" panose="02020603050405020304" pitchFamily="18" charset="0"/>
                          <a:ea typeface="華康儷楷書" panose="03000509000000000000" pitchFamily="65" charset="-120"/>
                          <a:cs typeface="Times New Roman" panose="02020603050405020304" pitchFamily="18" charset="0"/>
                        </a:rPr>
                        <a:t>200</a:t>
                      </a:r>
                      <a:endParaRPr lang="zh-TW" altLang="en-US" sz="2000" dirty="0">
                        <a:latin typeface="Times New Roman" panose="02020603050405020304" pitchFamily="18" charset="0"/>
                        <a:ea typeface="華康儷楷書" panose="03000509000000000000" pitchFamily="65" charset="-120"/>
                        <a:cs typeface="Times New Roman" panose="02020603050405020304" pitchFamily="18" charset="0"/>
                      </a:endParaRPr>
                    </a:p>
                  </a:txBody>
                  <a:tcPr anchor="ctr">
                    <a:lnT w="12700" cap="flat" cmpd="sng" algn="ctr">
                      <a:solidFill>
                        <a:schemeClr val="accent6">
                          <a:lumMod val="20000"/>
                          <a:lumOff val="80000"/>
                        </a:schemeClr>
                      </a:solidFill>
                      <a:prstDash val="solid"/>
                      <a:round/>
                      <a:headEnd type="none" w="med" len="med"/>
                      <a:tailEnd type="none" w="med" len="med"/>
                    </a:lnT>
                    <a:lnB w="12700" cap="flat" cmpd="sng" algn="ctr">
                      <a:solidFill>
                        <a:schemeClr val="accent6">
                          <a:lumMod val="20000"/>
                          <a:lumOff val="80000"/>
                        </a:schemeClr>
                      </a:solidFill>
                      <a:prstDash val="solid"/>
                      <a:round/>
                      <a:headEnd type="none" w="med" len="med"/>
                      <a:tailEnd type="none" w="med" len="med"/>
                    </a:lnB>
                    <a:solidFill>
                      <a:schemeClr val="bg1"/>
                    </a:solidFill>
                  </a:tcPr>
                </a:tc>
                <a:tc>
                  <a:txBody>
                    <a:bodyPr/>
                    <a:lstStyle/>
                    <a:p>
                      <a:pPr algn="ctr"/>
                      <a:r>
                        <a:rPr lang="en-US" altLang="zh-TW" sz="2000" dirty="0">
                          <a:latin typeface="Times New Roman" panose="02020603050405020304" pitchFamily="18" charset="0"/>
                          <a:ea typeface="華康儷楷書" panose="03000509000000000000" pitchFamily="65" charset="-120"/>
                          <a:cs typeface="Times New Roman" panose="02020603050405020304" pitchFamily="18" charset="0"/>
                        </a:rPr>
                        <a:t>0</a:t>
                      </a:r>
                      <a:endParaRPr lang="zh-TW" altLang="en-US" sz="2000" dirty="0">
                        <a:latin typeface="Times New Roman" panose="02020603050405020304" pitchFamily="18" charset="0"/>
                        <a:ea typeface="華康儷楷書" panose="03000509000000000000" pitchFamily="65" charset="-120"/>
                        <a:cs typeface="Times New Roman" panose="02020603050405020304" pitchFamily="18" charset="0"/>
                      </a:endParaRPr>
                    </a:p>
                  </a:txBody>
                  <a:tcPr anchor="ctr">
                    <a:lnT w="12700" cap="flat" cmpd="sng" algn="ctr">
                      <a:solidFill>
                        <a:schemeClr val="accent6">
                          <a:lumMod val="20000"/>
                          <a:lumOff val="80000"/>
                        </a:schemeClr>
                      </a:solidFill>
                      <a:prstDash val="solid"/>
                      <a:round/>
                      <a:headEnd type="none" w="med" len="med"/>
                      <a:tailEnd type="none" w="med" len="med"/>
                    </a:lnT>
                    <a:lnB w="12700" cap="flat" cmpd="sng" algn="ctr">
                      <a:solidFill>
                        <a:schemeClr val="accent6">
                          <a:lumMod val="20000"/>
                          <a:lumOff val="8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893601585"/>
                  </a:ext>
                </a:extLst>
              </a:tr>
              <a:tr h="16924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TW" sz="2000" dirty="0">
                          <a:latin typeface="Times New Roman" panose="02020603050405020304" pitchFamily="18" charset="0"/>
                          <a:ea typeface="華康儷楷書" panose="03000509000000000000" pitchFamily="65" charset="-120"/>
                          <a:cs typeface="Times New Roman" panose="02020603050405020304" pitchFamily="18" charset="0"/>
                        </a:rPr>
                        <a:t>200</a:t>
                      </a:r>
                      <a:r>
                        <a:rPr lang="zh-TW" altLang="en-US" sz="2000" dirty="0">
                          <a:latin typeface="Times New Roman" panose="02020603050405020304" pitchFamily="18" charset="0"/>
                          <a:ea typeface="華康儷楷書" panose="03000509000000000000" pitchFamily="65" charset="-120"/>
                          <a:cs typeface="Times New Roman" panose="02020603050405020304" pitchFamily="18" charset="0"/>
                        </a:rPr>
                        <a:t>元</a:t>
                      </a:r>
                    </a:p>
                  </a:txBody>
                  <a:tcPr anchor="ctr">
                    <a:lnT w="12700" cap="flat" cmpd="sng" algn="ctr">
                      <a:solidFill>
                        <a:schemeClr val="accent6">
                          <a:lumMod val="20000"/>
                          <a:lumOff val="80000"/>
                        </a:schemeClr>
                      </a:solidFill>
                      <a:prstDash val="solid"/>
                      <a:round/>
                      <a:headEnd type="none" w="med" len="med"/>
                      <a:tailEnd type="none" w="med" len="med"/>
                    </a:lnT>
                    <a:lnB w="12700" cap="flat" cmpd="sng" algn="ctr">
                      <a:solidFill>
                        <a:schemeClr val="accent6">
                          <a:lumMod val="20000"/>
                          <a:lumOff val="80000"/>
                        </a:schemeClr>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TW" sz="2000" dirty="0">
                          <a:latin typeface="Times New Roman" panose="02020603050405020304" pitchFamily="18" charset="0"/>
                          <a:ea typeface="華康儷楷書" panose="03000509000000000000" pitchFamily="65" charset="-120"/>
                          <a:cs typeface="Times New Roman" panose="02020603050405020304" pitchFamily="18" charset="0"/>
                        </a:rPr>
                        <a:t>4</a:t>
                      </a:r>
                      <a:r>
                        <a:rPr lang="zh-TW" altLang="zh-TW" sz="2000" dirty="0">
                          <a:latin typeface="Times New Roman" panose="02020603050405020304" pitchFamily="18" charset="0"/>
                          <a:ea typeface="華康儷楷書" panose="03000509000000000000" pitchFamily="65" charset="-120"/>
                          <a:cs typeface="Times New Roman" panose="02020603050405020304" pitchFamily="18" charset="0"/>
                        </a:rPr>
                        <a:t>個</a:t>
                      </a:r>
                      <a:r>
                        <a:rPr lang="en-US" altLang="zh-TW" sz="2000" dirty="0">
                          <a:latin typeface="Times New Roman" panose="02020603050405020304" pitchFamily="18" charset="0"/>
                          <a:ea typeface="華康儷楷書" panose="03000509000000000000" pitchFamily="65" charset="-120"/>
                          <a:cs typeface="Times New Roman" panose="02020603050405020304" pitchFamily="18" charset="0"/>
                        </a:rPr>
                        <a:t>×100</a:t>
                      </a:r>
                      <a:r>
                        <a:rPr lang="zh-TW" altLang="en-US" sz="2000" dirty="0">
                          <a:latin typeface="Times New Roman" panose="02020603050405020304" pitchFamily="18" charset="0"/>
                          <a:ea typeface="華康儷楷書" panose="03000509000000000000" pitchFamily="65" charset="-120"/>
                          <a:cs typeface="Times New Roman" panose="02020603050405020304" pitchFamily="18" charset="0"/>
                        </a:rPr>
                        <a:t>元</a:t>
                      </a:r>
                    </a:p>
                  </a:txBody>
                  <a:tcPr anchor="ctr">
                    <a:lnT w="12700" cap="flat" cmpd="sng" algn="ctr">
                      <a:solidFill>
                        <a:schemeClr val="accent6">
                          <a:lumMod val="20000"/>
                          <a:lumOff val="80000"/>
                        </a:schemeClr>
                      </a:solidFill>
                      <a:prstDash val="solid"/>
                      <a:round/>
                      <a:headEnd type="none" w="med" len="med"/>
                      <a:tailEnd type="none" w="med" len="med"/>
                    </a:lnT>
                    <a:lnB w="12700" cap="flat" cmpd="sng" algn="ctr">
                      <a:solidFill>
                        <a:schemeClr val="accent6">
                          <a:lumMod val="20000"/>
                          <a:lumOff val="80000"/>
                        </a:schemeClr>
                      </a:solidFill>
                      <a:prstDash val="solid"/>
                      <a:round/>
                      <a:headEnd type="none" w="med" len="med"/>
                      <a:tailEnd type="none" w="med" len="med"/>
                    </a:lnB>
                    <a:solidFill>
                      <a:schemeClr val="bg1"/>
                    </a:solidFill>
                  </a:tcPr>
                </a:tc>
                <a:tc>
                  <a:txBody>
                    <a:bodyPr/>
                    <a:lstStyle/>
                    <a:p>
                      <a:pPr algn="ctr"/>
                      <a:r>
                        <a:rPr lang="en-US" altLang="zh-TW" sz="2000" dirty="0">
                          <a:latin typeface="Times New Roman" panose="02020603050405020304" pitchFamily="18" charset="0"/>
                          <a:ea typeface="華康儷楷書" panose="03000509000000000000" pitchFamily="65" charset="-120"/>
                          <a:cs typeface="Times New Roman" panose="02020603050405020304" pitchFamily="18" charset="0"/>
                        </a:rPr>
                        <a:t>600</a:t>
                      </a:r>
                      <a:endParaRPr lang="zh-TW" altLang="en-US" sz="2000" dirty="0">
                        <a:latin typeface="Times New Roman" panose="02020603050405020304" pitchFamily="18" charset="0"/>
                        <a:ea typeface="華康儷楷書" panose="03000509000000000000" pitchFamily="65" charset="-120"/>
                        <a:cs typeface="Times New Roman" panose="02020603050405020304" pitchFamily="18" charset="0"/>
                      </a:endParaRPr>
                    </a:p>
                  </a:txBody>
                  <a:tcPr anchor="ctr">
                    <a:lnT w="12700" cap="flat" cmpd="sng" algn="ctr">
                      <a:solidFill>
                        <a:schemeClr val="accent6">
                          <a:lumMod val="20000"/>
                          <a:lumOff val="80000"/>
                        </a:schemeClr>
                      </a:solidFill>
                      <a:prstDash val="solid"/>
                      <a:round/>
                      <a:headEnd type="none" w="med" len="med"/>
                      <a:tailEnd type="none" w="med" len="med"/>
                    </a:lnT>
                    <a:lnB w="12700" cap="flat" cmpd="sng" algn="ctr">
                      <a:solidFill>
                        <a:schemeClr val="accent6">
                          <a:lumMod val="20000"/>
                          <a:lumOff val="80000"/>
                        </a:schemeClr>
                      </a:solidFill>
                      <a:prstDash val="solid"/>
                      <a:round/>
                      <a:headEnd type="none" w="med" len="med"/>
                      <a:tailEnd type="none" w="med" len="med"/>
                    </a:lnB>
                    <a:solidFill>
                      <a:schemeClr val="bg1"/>
                    </a:solidFill>
                  </a:tcPr>
                </a:tc>
                <a:tc>
                  <a:txBody>
                    <a:bodyPr/>
                    <a:lstStyle/>
                    <a:p>
                      <a:pPr algn="ctr"/>
                      <a:r>
                        <a:rPr lang="en-US" altLang="zh-TW" sz="2000" dirty="0">
                          <a:latin typeface="Times New Roman" panose="02020603050405020304" pitchFamily="18" charset="0"/>
                          <a:ea typeface="華康儷楷書" panose="03000509000000000000" pitchFamily="65" charset="-120"/>
                          <a:cs typeface="Times New Roman" panose="02020603050405020304" pitchFamily="18" charset="0"/>
                        </a:rPr>
                        <a:t>240</a:t>
                      </a:r>
                      <a:endParaRPr lang="zh-TW" altLang="en-US" sz="2000" dirty="0">
                        <a:latin typeface="Times New Roman" panose="02020603050405020304" pitchFamily="18" charset="0"/>
                        <a:ea typeface="華康儷楷書" panose="03000509000000000000" pitchFamily="65" charset="-120"/>
                        <a:cs typeface="Times New Roman" panose="02020603050405020304" pitchFamily="18" charset="0"/>
                      </a:endParaRPr>
                    </a:p>
                  </a:txBody>
                  <a:tcPr anchor="ctr">
                    <a:lnT w="12700" cap="flat" cmpd="sng" algn="ctr">
                      <a:solidFill>
                        <a:schemeClr val="accent6">
                          <a:lumMod val="20000"/>
                          <a:lumOff val="80000"/>
                        </a:schemeClr>
                      </a:solidFill>
                      <a:prstDash val="solid"/>
                      <a:round/>
                      <a:headEnd type="none" w="med" len="med"/>
                      <a:tailEnd type="none" w="med" len="med"/>
                    </a:lnT>
                    <a:lnB w="12700" cap="flat" cmpd="sng" algn="ctr">
                      <a:solidFill>
                        <a:schemeClr val="accent6">
                          <a:lumMod val="20000"/>
                          <a:lumOff val="80000"/>
                        </a:schemeClr>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TW" sz="2000" dirty="0">
                          <a:latin typeface="Times New Roman" panose="02020603050405020304" pitchFamily="18" charset="0"/>
                          <a:ea typeface="華康儷楷書" panose="03000509000000000000" pitchFamily="65" charset="-120"/>
                          <a:cs typeface="Times New Roman" panose="02020603050405020304" pitchFamily="18" charset="0"/>
                        </a:rPr>
                        <a:t>0</a:t>
                      </a:r>
                      <a:endParaRPr lang="zh-TW" altLang="en-US" sz="2000" dirty="0">
                        <a:latin typeface="Times New Roman" panose="02020603050405020304" pitchFamily="18" charset="0"/>
                        <a:ea typeface="華康儷楷書" panose="03000509000000000000" pitchFamily="65" charset="-120"/>
                        <a:cs typeface="Times New Roman" panose="02020603050405020304" pitchFamily="18" charset="0"/>
                      </a:endParaRPr>
                    </a:p>
                  </a:txBody>
                  <a:tcPr anchor="ctr">
                    <a:lnT w="12700" cap="flat" cmpd="sng" algn="ctr">
                      <a:solidFill>
                        <a:schemeClr val="accent6">
                          <a:lumMod val="20000"/>
                          <a:lumOff val="80000"/>
                        </a:schemeClr>
                      </a:solidFill>
                      <a:prstDash val="solid"/>
                      <a:round/>
                      <a:headEnd type="none" w="med" len="med"/>
                      <a:tailEnd type="none" w="med" len="med"/>
                    </a:lnT>
                    <a:lnB w="12700" cap="flat" cmpd="sng" algn="ctr">
                      <a:solidFill>
                        <a:schemeClr val="accent6">
                          <a:lumMod val="20000"/>
                          <a:lumOff val="8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586652028"/>
                  </a:ext>
                </a:extLst>
              </a:tr>
              <a:tr h="16924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TW" sz="2000" dirty="0">
                          <a:latin typeface="Times New Roman" panose="02020603050405020304" pitchFamily="18" charset="0"/>
                          <a:ea typeface="華康儷楷書" panose="03000509000000000000" pitchFamily="65" charset="-120"/>
                          <a:cs typeface="Times New Roman" panose="02020603050405020304" pitchFamily="18" charset="0"/>
                        </a:rPr>
                        <a:t>200</a:t>
                      </a:r>
                      <a:r>
                        <a:rPr lang="zh-TW" altLang="en-US" sz="2000" dirty="0">
                          <a:latin typeface="Times New Roman" panose="02020603050405020304" pitchFamily="18" charset="0"/>
                          <a:ea typeface="華康儷楷書" panose="03000509000000000000" pitchFamily="65" charset="-120"/>
                          <a:cs typeface="Times New Roman" panose="02020603050405020304" pitchFamily="18" charset="0"/>
                        </a:rPr>
                        <a:t>元</a:t>
                      </a:r>
                    </a:p>
                  </a:txBody>
                  <a:tcPr anchor="ctr">
                    <a:lnT w="12700" cap="flat" cmpd="sng" algn="ctr">
                      <a:solidFill>
                        <a:schemeClr val="accent6">
                          <a:lumMod val="20000"/>
                          <a:lumOff val="80000"/>
                        </a:schemeClr>
                      </a:solidFill>
                      <a:prstDash val="solid"/>
                      <a:round/>
                      <a:headEnd type="none" w="med" len="med"/>
                      <a:tailEnd type="none" w="med" len="med"/>
                    </a:lnT>
                    <a:lnB w="12700" cap="flat" cmpd="sng" algn="ctr">
                      <a:solidFill>
                        <a:schemeClr val="accent6">
                          <a:lumMod val="20000"/>
                          <a:lumOff val="80000"/>
                        </a:schemeClr>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TW" sz="2000" dirty="0">
                          <a:latin typeface="Times New Roman" panose="02020603050405020304" pitchFamily="18" charset="0"/>
                          <a:ea typeface="華康儷楷書" panose="03000509000000000000" pitchFamily="65" charset="-120"/>
                          <a:cs typeface="Times New Roman" panose="02020603050405020304" pitchFamily="18" charset="0"/>
                        </a:rPr>
                        <a:t>5</a:t>
                      </a:r>
                      <a:r>
                        <a:rPr lang="zh-TW" altLang="zh-TW" sz="2000" dirty="0">
                          <a:latin typeface="Times New Roman" panose="02020603050405020304" pitchFamily="18" charset="0"/>
                          <a:ea typeface="華康儷楷書" panose="03000509000000000000" pitchFamily="65" charset="-120"/>
                          <a:cs typeface="Times New Roman" panose="02020603050405020304" pitchFamily="18" charset="0"/>
                        </a:rPr>
                        <a:t>個</a:t>
                      </a:r>
                      <a:r>
                        <a:rPr lang="en-US" altLang="zh-TW" sz="2000" dirty="0">
                          <a:latin typeface="Times New Roman" panose="02020603050405020304" pitchFamily="18" charset="0"/>
                          <a:ea typeface="華康儷楷書" panose="03000509000000000000" pitchFamily="65" charset="-120"/>
                          <a:cs typeface="Times New Roman" panose="02020603050405020304" pitchFamily="18" charset="0"/>
                        </a:rPr>
                        <a:t>×100</a:t>
                      </a:r>
                      <a:r>
                        <a:rPr lang="zh-TW" altLang="en-US" sz="2000" dirty="0">
                          <a:latin typeface="Times New Roman" panose="02020603050405020304" pitchFamily="18" charset="0"/>
                          <a:ea typeface="華康儷楷書" panose="03000509000000000000" pitchFamily="65" charset="-120"/>
                          <a:cs typeface="Times New Roman" panose="02020603050405020304" pitchFamily="18" charset="0"/>
                        </a:rPr>
                        <a:t>元</a:t>
                      </a:r>
                    </a:p>
                  </a:txBody>
                  <a:tcPr anchor="ctr">
                    <a:lnT w="12700" cap="flat" cmpd="sng" algn="ctr">
                      <a:solidFill>
                        <a:schemeClr val="accent6">
                          <a:lumMod val="20000"/>
                          <a:lumOff val="80000"/>
                        </a:schemeClr>
                      </a:solidFill>
                      <a:prstDash val="solid"/>
                      <a:round/>
                      <a:headEnd type="none" w="med" len="med"/>
                      <a:tailEnd type="none" w="med" len="med"/>
                    </a:lnT>
                    <a:lnB w="12700" cap="flat" cmpd="sng" algn="ctr">
                      <a:solidFill>
                        <a:schemeClr val="accent6">
                          <a:lumMod val="20000"/>
                          <a:lumOff val="80000"/>
                        </a:schemeClr>
                      </a:solidFill>
                      <a:prstDash val="solid"/>
                      <a:round/>
                      <a:headEnd type="none" w="med" len="med"/>
                      <a:tailEnd type="none" w="med" len="med"/>
                    </a:lnB>
                    <a:solidFill>
                      <a:schemeClr val="bg1"/>
                    </a:solidFill>
                  </a:tcPr>
                </a:tc>
                <a:tc>
                  <a:txBody>
                    <a:bodyPr/>
                    <a:lstStyle/>
                    <a:p>
                      <a:pPr algn="ctr"/>
                      <a:r>
                        <a:rPr lang="en-US" altLang="zh-TW" sz="2000" dirty="0">
                          <a:latin typeface="Times New Roman" panose="02020603050405020304" pitchFamily="18" charset="0"/>
                          <a:ea typeface="華康儷楷書" panose="03000509000000000000" pitchFamily="65" charset="-120"/>
                          <a:cs typeface="Times New Roman" panose="02020603050405020304" pitchFamily="18" charset="0"/>
                        </a:rPr>
                        <a:t>700</a:t>
                      </a:r>
                      <a:endParaRPr lang="zh-TW" altLang="en-US" sz="2000" dirty="0">
                        <a:latin typeface="Times New Roman" panose="02020603050405020304" pitchFamily="18" charset="0"/>
                        <a:ea typeface="華康儷楷書" panose="03000509000000000000" pitchFamily="65" charset="-120"/>
                        <a:cs typeface="Times New Roman" panose="02020603050405020304" pitchFamily="18" charset="0"/>
                      </a:endParaRPr>
                    </a:p>
                  </a:txBody>
                  <a:tcPr anchor="ctr">
                    <a:lnT w="12700" cap="flat" cmpd="sng" algn="ctr">
                      <a:solidFill>
                        <a:schemeClr val="accent6">
                          <a:lumMod val="20000"/>
                          <a:lumOff val="80000"/>
                        </a:schemeClr>
                      </a:solidFill>
                      <a:prstDash val="solid"/>
                      <a:round/>
                      <a:headEnd type="none" w="med" len="med"/>
                      <a:tailEnd type="none" w="med" len="med"/>
                    </a:lnT>
                    <a:lnB w="12700" cap="flat" cmpd="sng" algn="ctr">
                      <a:solidFill>
                        <a:schemeClr val="accent6">
                          <a:lumMod val="20000"/>
                          <a:lumOff val="80000"/>
                        </a:schemeClr>
                      </a:solidFill>
                      <a:prstDash val="solid"/>
                      <a:round/>
                      <a:headEnd type="none" w="med" len="med"/>
                      <a:tailEnd type="none" w="med" len="med"/>
                    </a:lnB>
                    <a:solidFill>
                      <a:schemeClr val="bg1"/>
                    </a:solidFill>
                  </a:tcPr>
                </a:tc>
                <a:tc>
                  <a:txBody>
                    <a:bodyPr/>
                    <a:lstStyle/>
                    <a:p>
                      <a:pPr algn="ctr"/>
                      <a:r>
                        <a:rPr lang="en-US" altLang="zh-TW" sz="2000" dirty="0">
                          <a:latin typeface="Times New Roman" panose="02020603050405020304" pitchFamily="18" charset="0"/>
                          <a:ea typeface="華康儷楷書" panose="03000509000000000000" pitchFamily="65" charset="-120"/>
                          <a:cs typeface="Times New Roman" panose="02020603050405020304" pitchFamily="18" charset="0"/>
                        </a:rPr>
                        <a:t>280</a:t>
                      </a:r>
                      <a:endParaRPr lang="zh-TW" altLang="en-US" sz="2000" dirty="0">
                        <a:latin typeface="Times New Roman" panose="02020603050405020304" pitchFamily="18" charset="0"/>
                        <a:ea typeface="華康儷楷書" panose="03000509000000000000" pitchFamily="65" charset="-120"/>
                        <a:cs typeface="Times New Roman" panose="02020603050405020304" pitchFamily="18" charset="0"/>
                      </a:endParaRPr>
                    </a:p>
                  </a:txBody>
                  <a:tcPr anchor="ctr">
                    <a:lnT w="12700" cap="flat" cmpd="sng" algn="ctr">
                      <a:solidFill>
                        <a:schemeClr val="accent6">
                          <a:lumMod val="20000"/>
                          <a:lumOff val="80000"/>
                        </a:schemeClr>
                      </a:solidFill>
                      <a:prstDash val="solid"/>
                      <a:round/>
                      <a:headEnd type="none" w="med" len="med"/>
                      <a:tailEnd type="none" w="med" len="med"/>
                    </a:lnT>
                    <a:lnB w="12700" cap="flat" cmpd="sng" algn="ctr">
                      <a:solidFill>
                        <a:schemeClr val="accent6">
                          <a:lumMod val="20000"/>
                          <a:lumOff val="80000"/>
                        </a:schemeClr>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TW" sz="2000" dirty="0">
                          <a:latin typeface="Times New Roman" panose="02020603050405020304" pitchFamily="18" charset="0"/>
                          <a:ea typeface="華康儷楷書" panose="03000509000000000000" pitchFamily="65" charset="-120"/>
                          <a:cs typeface="Times New Roman" panose="02020603050405020304" pitchFamily="18" charset="0"/>
                        </a:rPr>
                        <a:t>0</a:t>
                      </a:r>
                      <a:endParaRPr lang="zh-TW" altLang="en-US" sz="2000" dirty="0">
                        <a:latin typeface="Times New Roman" panose="02020603050405020304" pitchFamily="18" charset="0"/>
                        <a:ea typeface="華康儷楷書" panose="03000509000000000000" pitchFamily="65" charset="-120"/>
                        <a:cs typeface="Times New Roman" panose="02020603050405020304" pitchFamily="18" charset="0"/>
                      </a:endParaRPr>
                    </a:p>
                  </a:txBody>
                  <a:tcPr anchor="ctr">
                    <a:lnT w="12700" cap="flat" cmpd="sng" algn="ctr">
                      <a:solidFill>
                        <a:schemeClr val="accent6">
                          <a:lumMod val="20000"/>
                          <a:lumOff val="80000"/>
                        </a:schemeClr>
                      </a:solidFill>
                      <a:prstDash val="solid"/>
                      <a:round/>
                      <a:headEnd type="none" w="med" len="med"/>
                      <a:tailEnd type="none" w="med" len="med"/>
                    </a:lnT>
                    <a:lnB w="12700" cap="flat" cmpd="sng" algn="ctr">
                      <a:solidFill>
                        <a:schemeClr val="accent6">
                          <a:lumMod val="20000"/>
                          <a:lumOff val="8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231225499"/>
                  </a:ext>
                </a:extLst>
              </a:tr>
              <a:tr h="16924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TW" sz="2000" dirty="0">
                          <a:latin typeface="Times New Roman" panose="02020603050405020304" pitchFamily="18" charset="0"/>
                          <a:ea typeface="華康儷楷書" panose="03000509000000000000" pitchFamily="65" charset="-120"/>
                          <a:cs typeface="Times New Roman" panose="02020603050405020304" pitchFamily="18" charset="0"/>
                        </a:rPr>
                        <a:t>200</a:t>
                      </a:r>
                      <a:r>
                        <a:rPr lang="zh-TW" altLang="en-US" sz="2000" dirty="0">
                          <a:latin typeface="Times New Roman" panose="02020603050405020304" pitchFamily="18" charset="0"/>
                          <a:ea typeface="華康儷楷書" panose="03000509000000000000" pitchFamily="65" charset="-120"/>
                          <a:cs typeface="Times New Roman" panose="02020603050405020304" pitchFamily="18" charset="0"/>
                        </a:rPr>
                        <a:t>元</a:t>
                      </a:r>
                    </a:p>
                  </a:txBody>
                  <a:tcPr anchor="ctr">
                    <a:lnT w="12700" cap="flat" cmpd="sng" algn="ctr">
                      <a:solidFill>
                        <a:schemeClr val="accent6">
                          <a:lumMod val="20000"/>
                          <a:lumOff val="80000"/>
                        </a:schemeClr>
                      </a:solidFill>
                      <a:prstDash val="solid"/>
                      <a:round/>
                      <a:headEnd type="none" w="med" len="med"/>
                      <a:tailEnd type="none" w="med" len="med"/>
                    </a:lnT>
                    <a:lnB w="12700" cap="flat" cmpd="sng" algn="ctr">
                      <a:solidFill>
                        <a:schemeClr val="accent6">
                          <a:lumMod val="20000"/>
                          <a:lumOff val="80000"/>
                        </a:schemeClr>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TW" sz="2000" dirty="0">
                          <a:latin typeface="Times New Roman" panose="02020603050405020304" pitchFamily="18" charset="0"/>
                          <a:ea typeface="華康儷楷書" panose="03000509000000000000" pitchFamily="65" charset="-120"/>
                          <a:cs typeface="Times New Roman" panose="02020603050405020304" pitchFamily="18" charset="0"/>
                        </a:rPr>
                        <a:t>6</a:t>
                      </a:r>
                      <a:r>
                        <a:rPr lang="zh-TW" altLang="zh-TW" sz="2000" dirty="0">
                          <a:latin typeface="Times New Roman" panose="02020603050405020304" pitchFamily="18" charset="0"/>
                          <a:ea typeface="華康儷楷書" panose="03000509000000000000" pitchFamily="65" charset="-120"/>
                          <a:cs typeface="Times New Roman" panose="02020603050405020304" pitchFamily="18" charset="0"/>
                        </a:rPr>
                        <a:t>個</a:t>
                      </a:r>
                      <a:r>
                        <a:rPr lang="en-US" altLang="zh-TW" sz="2000" dirty="0">
                          <a:latin typeface="Times New Roman" panose="02020603050405020304" pitchFamily="18" charset="0"/>
                          <a:ea typeface="華康儷楷書" panose="03000509000000000000" pitchFamily="65" charset="-120"/>
                          <a:cs typeface="Times New Roman" panose="02020603050405020304" pitchFamily="18" charset="0"/>
                        </a:rPr>
                        <a:t>×100</a:t>
                      </a:r>
                      <a:r>
                        <a:rPr lang="zh-TW" altLang="en-US" sz="2000" dirty="0">
                          <a:latin typeface="Times New Roman" panose="02020603050405020304" pitchFamily="18" charset="0"/>
                          <a:ea typeface="華康儷楷書" panose="03000509000000000000" pitchFamily="65" charset="-120"/>
                          <a:cs typeface="Times New Roman" panose="02020603050405020304" pitchFamily="18" charset="0"/>
                        </a:rPr>
                        <a:t>元</a:t>
                      </a:r>
                    </a:p>
                  </a:txBody>
                  <a:tcPr anchor="ctr">
                    <a:lnT w="12700" cap="flat" cmpd="sng" algn="ctr">
                      <a:solidFill>
                        <a:schemeClr val="accent6">
                          <a:lumMod val="20000"/>
                          <a:lumOff val="80000"/>
                        </a:schemeClr>
                      </a:solidFill>
                      <a:prstDash val="solid"/>
                      <a:round/>
                      <a:headEnd type="none" w="med" len="med"/>
                      <a:tailEnd type="none" w="med" len="med"/>
                    </a:lnT>
                    <a:lnB w="12700" cap="flat" cmpd="sng" algn="ctr">
                      <a:solidFill>
                        <a:schemeClr val="accent6">
                          <a:lumMod val="20000"/>
                          <a:lumOff val="80000"/>
                        </a:schemeClr>
                      </a:solidFill>
                      <a:prstDash val="solid"/>
                      <a:round/>
                      <a:headEnd type="none" w="med" len="med"/>
                      <a:tailEnd type="none" w="med" len="med"/>
                    </a:lnB>
                    <a:solidFill>
                      <a:schemeClr val="bg1"/>
                    </a:solidFill>
                  </a:tcPr>
                </a:tc>
                <a:tc>
                  <a:txBody>
                    <a:bodyPr/>
                    <a:lstStyle/>
                    <a:p>
                      <a:pPr algn="ctr"/>
                      <a:r>
                        <a:rPr lang="en-US" altLang="zh-TW" sz="2000" dirty="0">
                          <a:latin typeface="Times New Roman" panose="02020603050405020304" pitchFamily="18" charset="0"/>
                          <a:ea typeface="華康儷楷書" panose="03000509000000000000" pitchFamily="65" charset="-120"/>
                          <a:cs typeface="Times New Roman" panose="02020603050405020304" pitchFamily="18" charset="0"/>
                        </a:rPr>
                        <a:t>800</a:t>
                      </a:r>
                      <a:endParaRPr lang="zh-TW" altLang="en-US" sz="2000" dirty="0">
                        <a:latin typeface="Times New Roman" panose="02020603050405020304" pitchFamily="18" charset="0"/>
                        <a:ea typeface="華康儷楷書" panose="03000509000000000000" pitchFamily="65" charset="-120"/>
                        <a:cs typeface="Times New Roman" panose="02020603050405020304" pitchFamily="18" charset="0"/>
                      </a:endParaRPr>
                    </a:p>
                  </a:txBody>
                  <a:tcPr anchor="ctr">
                    <a:lnT w="12700" cap="flat" cmpd="sng" algn="ctr">
                      <a:solidFill>
                        <a:schemeClr val="accent6">
                          <a:lumMod val="20000"/>
                          <a:lumOff val="80000"/>
                        </a:schemeClr>
                      </a:solidFill>
                      <a:prstDash val="solid"/>
                      <a:round/>
                      <a:headEnd type="none" w="med" len="med"/>
                      <a:tailEnd type="none" w="med" len="med"/>
                    </a:lnT>
                    <a:lnB w="12700" cap="flat" cmpd="sng" algn="ctr">
                      <a:solidFill>
                        <a:schemeClr val="accent6">
                          <a:lumMod val="20000"/>
                          <a:lumOff val="80000"/>
                        </a:schemeClr>
                      </a:solidFill>
                      <a:prstDash val="solid"/>
                      <a:round/>
                      <a:headEnd type="none" w="med" len="med"/>
                      <a:tailEnd type="none" w="med" len="med"/>
                    </a:lnB>
                    <a:solidFill>
                      <a:schemeClr val="bg1"/>
                    </a:solidFill>
                  </a:tcPr>
                </a:tc>
                <a:tc>
                  <a:txBody>
                    <a:bodyPr/>
                    <a:lstStyle/>
                    <a:p>
                      <a:pPr algn="ctr"/>
                      <a:r>
                        <a:rPr lang="en-US" altLang="zh-TW" sz="2000" dirty="0">
                          <a:latin typeface="Times New Roman" panose="02020603050405020304" pitchFamily="18" charset="0"/>
                          <a:ea typeface="華康儷楷書" panose="03000509000000000000" pitchFamily="65" charset="-120"/>
                          <a:cs typeface="Times New Roman" panose="02020603050405020304" pitchFamily="18" charset="0"/>
                        </a:rPr>
                        <a:t>320</a:t>
                      </a:r>
                      <a:endParaRPr lang="zh-TW" altLang="en-US" sz="2000" dirty="0">
                        <a:latin typeface="Times New Roman" panose="02020603050405020304" pitchFamily="18" charset="0"/>
                        <a:ea typeface="華康儷楷書" panose="03000509000000000000" pitchFamily="65" charset="-120"/>
                        <a:cs typeface="Times New Roman" panose="02020603050405020304" pitchFamily="18" charset="0"/>
                      </a:endParaRPr>
                    </a:p>
                  </a:txBody>
                  <a:tcPr anchor="ctr">
                    <a:lnT w="12700" cap="flat" cmpd="sng" algn="ctr">
                      <a:solidFill>
                        <a:schemeClr val="accent6">
                          <a:lumMod val="20000"/>
                          <a:lumOff val="80000"/>
                        </a:schemeClr>
                      </a:solidFill>
                      <a:prstDash val="solid"/>
                      <a:round/>
                      <a:headEnd type="none" w="med" len="med"/>
                      <a:tailEnd type="none" w="med" len="med"/>
                    </a:lnT>
                    <a:lnB w="12700" cap="flat" cmpd="sng" algn="ctr">
                      <a:solidFill>
                        <a:schemeClr val="accent6">
                          <a:lumMod val="20000"/>
                          <a:lumOff val="80000"/>
                        </a:schemeClr>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TW" sz="2000" dirty="0">
                          <a:latin typeface="Times New Roman" panose="02020603050405020304" pitchFamily="18" charset="0"/>
                          <a:ea typeface="華康儷楷書" panose="03000509000000000000" pitchFamily="65" charset="-120"/>
                          <a:cs typeface="Times New Roman" panose="02020603050405020304" pitchFamily="18" charset="0"/>
                        </a:rPr>
                        <a:t>0</a:t>
                      </a:r>
                      <a:endParaRPr lang="zh-TW" altLang="en-US" sz="2000" dirty="0">
                        <a:latin typeface="Times New Roman" panose="02020603050405020304" pitchFamily="18" charset="0"/>
                        <a:ea typeface="華康儷楷書" panose="03000509000000000000" pitchFamily="65" charset="-120"/>
                        <a:cs typeface="Times New Roman" panose="02020603050405020304" pitchFamily="18" charset="0"/>
                      </a:endParaRPr>
                    </a:p>
                  </a:txBody>
                  <a:tcPr anchor="ctr">
                    <a:lnT w="12700" cap="flat" cmpd="sng" algn="ctr">
                      <a:solidFill>
                        <a:schemeClr val="accent6">
                          <a:lumMod val="20000"/>
                          <a:lumOff val="80000"/>
                        </a:schemeClr>
                      </a:solidFill>
                      <a:prstDash val="solid"/>
                      <a:round/>
                      <a:headEnd type="none" w="med" len="med"/>
                      <a:tailEnd type="none" w="med" len="med"/>
                    </a:lnT>
                    <a:lnB w="12700" cap="flat" cmpd="sng" algn="ctr">
                      <a:solidFill>
                        <a:schemeClr val="accent6">
                          <a:lumMod val="20000"/>
                          <a:lumOff val="8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962775778"/>
                  </a:ext>
                </a:extLst>
              </a:tr>
            </a:tbl>
          </a:graphicData>
        </a:graphic>
      </p:graphicFrame>
      <p:sp>
        <p:nvSpPr>
          <p:cNvPr id="12" name="矩形 11"/>
          <p:cNvSpPr/>
          <p:nvPr/>
        </p:nvSpPr>
        <p:spPr>
          <a:xfrm>
            <a:off x="933261" y="866122"/>
            <a:ext cx="7843535" cy="461665"/>
          </a:xfrm>
          <a:prstGeom prst="rect">
            <a:avLst/>
          </a:prstGeom>
        </p:spPr>
        <p:txBody>
          <a:bodyPr wrap="square">
            <a:spAutoFit/>
          </a:bodyPr>
          <a:lstStyle/>
          <a:p>
            <a:pPr marL="342900" indent="-342900" eaLnBrk="0" hangingPunct="0">
              <a:spcBef>
                <a:spcPct val="20000"/>
              </a:spcBef>
              <a:buBlip>
                <a:blip r:embed="rId3"/>
              </a:buBlip>
            </a:pPr>
            <a:r>
              <a:rPr lang="zh-TW" altLang="en-US" sz="2400" b="1" dirty="0">
                <a:latin typeface="Times New Roman" panose="02020603050405020304" pitchFamily="18" charset="0"/>
                <a:ea typeface="華康儷楷書" panose="03000509000000000000" pitchFamily="65" charset="-120"/>
                <a:cs typeface="Times New Roman" panose="02020603050405020304" pitchFamily="18" charset="0"/>
              </a:rPr>
              <a:t>考生</a:t>
            </a:r>
            <a:r>
              <a:rPr lang="zh-TW" altLang="en-US" sz="2400" b="1"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可至多申請</a:t>
            </a:r>
            <a:r>
              <a:rPr lang="en-US" altLang="zh-TW" sz="2400" b="1"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6</a:t>
            </a:r>
            <a:r>
              <a:rPr lang="zh-TW" altLang="en-US" sz="2400" b="1"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個校系科</a:t>
            </a:r>
            <a:r>
              <a:rPr lang="en-US" altLang="zh-TW" sz="2400" b="1"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2400" b="1"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組</a:t>
            </a:r>
            <a:r>
              <a:rPr lang="en-US" altLang="zh-TW" sz="2400" b="1"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2400" b="1"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、學程</a:t>
            </a:r>
            <a:r>
              <a:rPr lang="zh-TW" altLang="zh-TW" sz="2400" b="1" dirty="0">
                <a:latin typeface="Times New Roman" panose="02020603050405020304" pitchFamily="18" charset="0"/>
                <a:ea typeface="華康儷楷書" panose="03000509000000000000" pitchFamily="65" charset="-120"/>
                <a:cs typeface="Times New Roman" panose="02020603050405020304" pitchFamily="18" charset="0"/>
              </a:rPr>
              <a:t>：</a:t>
            </a:r>
            <a:endParaRPr lang="en-US" altLang="zh-TW" sz="2400" b="1"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endParaRPr>
          </a:p>
        </p:txBody>
      </p:sp>
    </p:spTree>
    <p:extLst>
      <p:ext uri="{BB962C8B-B14F-4D97-AF65-F5344CB8AC3E}">
        <p14:creationId xmlns:p14="http://schemas.microsoft.com/office/powerpoint/2010/main" val="29070717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表格 2"/>
          <p:cNvGraphicFramePr>
            <a:graphicFrameLocks noGrp="1"/>
          </p:cNvGraphicFramePr>
          <p:nvPr>
            <p:extLst>
              <p:ext uri="{D42A27DB-BD31-4B8C-83A1-F6EECF244321}">
                <p14:modId xmlns:p14="http://schemas.microsoft.com/office/powerpoint/2010/main" val="2319922003"/>
              </p:ext>
            </p:extLst>
          </p:nvPr>
        </p:nvGraphicFramePr>
        <p:xfrm>
          <a:off x="1038374" y="1305068"/>
          <a:ext cx="10354304" cy="2925445"/>
        </p:xfrm>
        <a:graphic>
          <a:graphicData uri="http://schemas.openxmlformats.org/drawingml/2006/table">
            <a:tbl>
              <a:tblPr firstRow="1" bandRow="1">
                <a:tableStyleId>{68D230F3-CF80-4859-8CE7-A43EE81993B5}</a:tableStyleId>
              </a:tblPr>
              <a:tblGrid>
                <a:gridCol w="5425806">
                  <a:extLst>
                    <a:ext uri="{9D8B030D-6E8A-4147-A177-3AD203B41FA5}">
                      <a16:colId xmlns:a16="http://schemas.microsoft.com/office/drawing/2014/main" val="1659588979"/>
                    </a:ext>
                  </a:extLst>
                </a:gridCol>
                <a:gridCol w="2813707">
                  <a:extLst>
                    <a:ext uri="{9D8B030D-6E8A-4147-A177-3AD203B41FA5}">
                      <a16:colId xmlns:a16="http://schemas.microsoft.com/office/drawing/2014/main" val="706242023"/>
                    </a:ext>
                  </a:extLst>
                </a:gridCol>
                <a:gridCol w="2114791">
                  <a:extLst>
                    <a:ext uri="{9D8B030D-6E8A-4147-A177-3AD203B41FA5}">
                      <a16:colId xmlns:a16="http://schemas.microsoft.com/office/drawing/2014/main" val="2871208503"/>
                    </a:ext>
                  </a:extLst>
                </a:gridCol>
              </a:tblGrid>
              <a:tr h="611146">
                <a:tc>
                  <a:txBody>
                    <a:bodyPr/>
                    <a:lstStyle/>
                    <a:p>
                      <a:pPr marL="0" algn="ctr" defTabSz="914400" rtl="0" eaLnBrk="1" latinLnBrk="0" hangingPunct="1"/>
                      <a:r>
                        <a:rPr lang="zh-TW" altLang="en-US" sz="1800" kern="1200" dirty="0">
                          <a:latin typeface="華康儷楷書" panose="03000509000000000000" pitchFamily="65" charset="-120"/>
                          <a:ea typeface="華康儷楷書" panose="03000509000000000000" pitchFamily="65" charset="-120"/>
                        </a:rPr>
                        <a:t>入學管道名稱</a:t>
                      </a:r>
                      <a:endParaRPr lang="zh-TW" altLang="en-US" sz="1800" b="1" kern="1200" dirty="0">
                        <a:solidFill>
                          <a:schemeClr val="lt1"/>
                        </a:solidFill>
                        <a:latin typeface="華康儷楷書" panose="03000509000000000000" pitchFamily="65" charset="-120"/>
                        <a:ea typeface="華康儷楷書" panose="03000509000000000000" pitchFamily="65" charset="-120"/>
                        <a:cs typeface="+mn-cs"/>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lang="zh-TW" altLang="en-US" sz="1800" kern="1200" dirty="0">
                          <a:latin typeface="華康儷楷書" panose="03000509000000000000" pitchFamily="65" charset="-120"/>
                          <a:ea typeface="華康儷楷書" panose="03000509000000000000" pitchFamily="65" charset="-120"/>
                        </a:rPr>
                        <a:t>錄取且</a:t>
                      </a:r>
                      <a:endParaRPr lang="en-US" altLang="zh-TW" sz="1800" kern="1200" dirty="0">
                        <a:latin typeface="華康儷楷書" panose="03000509000000000000" pitchFamily="65" charset="-120"/>
                        <a:ea typeface="華康儷楷書" panose="03000509000000000000" pitchFamily="65" charset="-120"/>
                      </a:endParaRPr>
                    </a:p>
                    <a:p>
                      <a:pPr marL="0" marR="0" lvl="1" indent="0" algn="ctr" defTabSz="914400" rtl="0" eaLnBrk="1" fontAlgn="auto" latinLnBrk="0" hangingPunct="1">
                        <a:lnSpc>
                          <a:spcPct val="100000"/>
                        </a:lnSpc>
                        <a:spcBef>
                          <a:spcPts val="0"/>
                        </a:spcBef>
                        <a:spcAft>
                          <a:spcPts val="0"/>
                        </a:spcAft>
                        <a:buClrTx/>
                        <a:buSzTx/>
                        <a:buFontTx/>
                        <a:buNone/>
                        <a:tabLst/>
                        <a:defRPr/>
                      </a:pPr>
                      <a:r>
                        <a:rPr lang="zh-TW" altLang="en-US" sz="1800" kern="1200" dirty="0">
                          <a:latin typeface="華康儷楷書" panose="03000509000000000000" pitchFamily="65" charset="-120"/>
                          <a:ea typeface="華康儷楷書" panose="03000509000000000000" pitchFamily="65" charset="-120"/>
                        </a:rPr>
                        <a:t>未於</a:t>
                      </a:r>
                      <a:r>
                        <a:rPr lang="zh-TW" altLang="zh-TW" sz="1800" kern="1200" dirty="0">
                          <a:latin typeface="華康儷楷書" panose="03000509000000000000" pitchFamily="65" charset="-120"/>
                          <a:ea typeface="華康儷楷書" panose="03000509000000000000" pitchFamily="65" charset="-120"/>
                        </a:rPr>
                        <a:t>規定期限內聲明放棄</a:t>
                      </a:r>
                      <a:br>
                        <a:rPr lang="en-US" altLang="zh-TW" sz="1800" kern="1200" dirty="0">
                          <a:latin typeface="華康儷楷書" panose="03000509000000000000" pitchFamily="65" charset="-120"/>
                          <a:ea typeface="華康儷楷書" panose="03000509000000000000" pitchFamily="65" charset="-120"/>
                        </a:rPr>
                      </a:br>
                      <a:r>
                        <a:rPr lang="zh-TW" altLang="en-US" sz="1800" kern="1200" dirty="0">
                          <a:latin typeface="華康儷楷書" panose="03000509000000000000" pitchFamily="65" charset="-120"/>
                          <a:ea typeface="華康儷楷書" panose="03000509000000000000" pitchFamily="65" charset="-120"/>
                        </a:rPr>
                        <a:t>（錄取且報到）</a:t>
                      </a:r>
                      <a:endParaRPr lang="en-US" altLang="zh-TW" sz="1800" b="1" kern="1200" dirty="0">
                        <a:solidFill>
                          <a:schemeClr val="lt1"/>
                        </a:solidFill>
                        <a:latin typeface="華康儷楷書" panose="03000509000000000000" pitchFamily="65" charset="-120"/>
                        <a:ea typeface="華康儷楷書" panose="03000509000000000000" pitchFamily="65" charset="-120"/>
                        <a:cs typeface="+mn-cs"/>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lang="zh-TW" altLang="en-US" sz="1800" kern="1200" dirty="0">
                          <a:latin typeface="華康儷楷書" panose="03000509000000000000" pitchFamily="65" charset="-120"/>
                          <a:ea typeface="華康儷楷書" panose="03000509000000000000" pitchFamily="65" charset="-120"/>
                        </a:rPr>
                        <a:t>錄取</a:t>
                      </a:r>
                      <a:endParaRPr lang="zh-TW" altLang="en-US" sz="1800" b="1" kern="1200" dirty="0">
                        <a:solidFill>
                          <a:schemeClr val="lt1"/>
                        </a:solidFill>
                        <a:latin typeface="華康儷楷書" panose="03000509000000000000" pitchFamily="65" charset="-120"/>
                        <a:ea typeface="華康儷楷書" panose="03000509000000000000" pitchFamily="65" charset="-120"/>
                        <a:cs typeface="+mn-cs"/>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2585138961"/>
                  </a:ext>
                </a:extLst>
              </a:tr>
              <a:tr h="202951">
                <a:tc>
                  <a:txBody>
                    <a:bodyPr/>
                    <a:lstStyle/>
                    <a:p>
                      <a:pPr>
                        <a:lnSpc>
                          <a:spcPts val="2700"/>
                        </a:lnSpc>
                        <a:spcBef>
                          <a:spcPts val="1800"/>
                        </a:spcBef>
                        <a:spcAft>
                          <a:spcPts val="1800"/>
                        </a:spcAft>
                      </a:pPr>
                      <a:r>
                        <a:rPr lang="en-US" altLang="zh-TW" sz="1800" dirty="0">
                          <a:latin typeface="華康儷楷書" panose="03000509000000000000" pitchFamily="65" charset="-120"/>
                          <a:ea typeface="華康儷楷書" panose="03000509000000000000" pitchFamily="65" charset="-120"/>
                        </a:rPr>
                        <a:t>115</a:t>
                      </a:r>
                      <a:r>
                        <a:rPr lang="zh-TW" altLang="en-US" sz="1800" dirty="0">
                          <a:latin typeface="華康儷楷書" panose="03000509000000000000" pitchFamily="65" charset="-120"/>
                          <a:ea typeface="華康儷楷書" panose="03000509000000000000" pitchFamily="65" charset="-120"/>
                        </a:rPr>
                        <a:t>學年度</a:t>
                      </a:r>
                      <a:r>
                        <a:rPr lang="zh-TW" altLang="en-US" sz="1800" dirty="0">
                          <a:solidFill>
                            <a:srgbClr val="0000FF"/>
                          </a:solidFill>
                          <a:latin typeface="華康儷楷書" panose="03000509000000000000" pitchFamily="65" charset="-120"/>
                          <a:ea typeface="華康儷楷書" panose="03000509000000000000" pitchFamily="65" charset="-120"/>
                        </a:rPr>
                        <a:t>大學特殊選才</a:t>
                      </a:r>
                      <a:r>
                        <a:rPr lang="zh-TW" altLang="zh-TW" sz="1800" dirty="0">
                          <a:latin typeface="華康儷楷書" panose="03000509000000000000" pitchFamily="65" charset="-120"/>
                          <a:ea typeface="華康儷楷書" panose="03000509000000000000" pitchFamily="65" charset="-120"/>
                        </a:rPr>
                        <a:t>入學</a:t>
                      </a:r>
                      <a:endParaRPr lang="zh-TW" altLang="en-US" dirty="0">
                        <a:latin typeface="華康儷楷書" panose="03000509000000000000" pitchFamily="65" charset="-120"/>
                        <a:ea typeface="華康儷楷書" panose="03000509000000000000" pitchFamily="65" charset="-120"/>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gn="ctr">
                        <a:lnSpc>
                          <a:spcPts val="2700"/>
                        </a:lnSpc>
                        <a:spcBef>
                          <a:spcPts val="1800"/>
                        </a:spcBef>
                        <a:spcAft>
                          <a:spcPts val="1800"/>
                        </a:spcAft>
                      </a:pPr>
                      <a:r>
                        <a:rPr lang="en-US" altLang="zh-TW" dirty="0">
                          <a:latin typeface="Times New Roman" panose="02020603050405020304" pitchFamily="18" charset="0"/>
                          <a:ea typeface="華康儷楷書" panose="03000509000000000000" pitchFamily="65" charset="-120"/>
                          <a:cs typeface="Times New Roman" panose="02020603050405020304" pitchFamily="18" charset="0"/>
                        </a:rPr>
                        <a:t>V</a:t>
                      </a:r>
                      <a:endParaRPr lang="zh-TW" altLang="en-US" dirty="0">
                        <a:latin typeface="Times New Roman" panose="02020603050405020304" pitchFamily="18" charset="0"/>
                        <a:ea typeface="華康儷楷書" panose="03000509000000000000" pitchFamily="65" charset="-120"/>
                        <a:cs typeface="Times New Roman" panose="02020603050405020304" pitchFamily="18" charset="0"/>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nSpc>
                          <a:spcPts val="2700"/>
                        </a:lnSpc>
                        <a:spcBef>
                          <a:spcPts val="1800"/>
                        </a:spcBef>
                        <a:spcAft>
                          <a:spcPts val="1800"/>
                        </a:spcAft>
                      </a:pPr>
                      <a:endParaRPr lang="zh-TW" altLang="en-US" dirty="0">
                        <a:latin typeface="Times New Roman" panose="02020603050405020304" pitchFamily="18" charset="0"/>
                        <a:ea typeface="華康儷楷書" panose="03000509000000000000" pitchFamily="65" charset="-120"/>
                        <a:cs typeface="Times New Roman" panose="02020603050405020304" pitchFamily="18" charset="0"/>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2347869583"/>
                  </a:ext>
                </a:extLst>
              </a:tr>
              <a:tr h="202951">
                <a:tc>
                  <a:txBody>
                    <a:bodyPr/>
                    <a:lstStyle/>
                    <a:p>
                      <a:pPr>
                        <a:lnSpc>
                          <a:spcPts val="2700"/>
                        </a:lnSpc>
                        <a:spcBef>
                          <a:spcPts val="1800"/>
                        </a:spcBef>
                        <a:spcAft>
                          <a:spcPts val="1800"/>
                        </a:spcAft>
                      </a:pPr>
                      <a:r>
                        <a:rPr lang="en-US" altLang="zh-TW" sz="1800" dirty="0">
                          <a:latin typeface="華康儷楷書" panose="03000509000000000000" pitchFamily="65" charset="-120"/>
                          <a:ea typeface="華康儷楷書" panose="03000509000000000000" pitchFamily="65" charset="-120"/>
                        </a:rPr>
                        <a:t>115</a:t>
                      </a:r>
                      <a:r>
                        <a:rPr lang="zh-TW" altLang="en-US" sz="1800" dirty="0">
                          <a:latin typeface="華康儷楷書" panose="03000509000000000000" pitchFamily="65" charset="-120"/>
                          <a:ea typeface="華康儷楷書" panose="03000509000000000000" pitchFamily="65" charset="-120"/>
                        </a:rPr>
                        <a:t>學年度</a:t>
                      </a:r>
                      <a:r>
                        <a:rPr lang="zh-TW" altLang="en-US" sz="1800" dirty="0">
                          <a:solidFill>
                            <a:srgbClr val="0000FF"/>
                          </a:solidFill>
                          <a:latin typeface="華康儷楷書" panose="03000509000000000000" pitchFamily="65" charset="-120"/>
                          <a:ea typeface="華康儷楷書" panose="03000509000000000000" pitchFamily="65" charset="-120"/>
                        </a:rPr>
                        <a:t>四技二專特殊選才</a:t>
                      </a:r>
                      <a:r>
                        <a:rPr lang="zh-TW" altLang="zh-TW" sz="1800" dirty="0">
                          <a:latin typeface="華康儷楷書" panose="03000509000000000000" pitchFamily="65" charset="-120"/>
                          <a:ea typeface="華康儷楷書" panose="03000509000000000000" pitchFamily="65" charset="-120"/>
                        </a:rPr>
                        <a:t>入學</a:t>
                      </a:r>
                      <a:endParaRPr lang="zh-TW" altLang="en-US" dirty="0">
                        <a:latin typeface="華康儷楷書" panose="03000509000000000000" pitchFamily="65" charset="-120"/>
                        <a:ea typeface="華康儷楷書" panose="03000509000000000000" pitchFamily="65" charset="-120"/>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gn="ctr">
                        <a:lnSpc>
                          <a:spcPts val="2700"/>
                        </a:lnSpc>
                        <a:spcBef>
                          <a:spcPts val="1800"/>
                        </a:spcBef>
                        <a:spcAft>
                          <a:spcPts val="1800"/>
                        </a:spcAft>
                      </a:pPr>
                      <a:r>
                        <a:rPr lang="en-US" altLang="zh-TW" dirty="0">
                          <a:latin typeface="Times New Roman" panose="02020603050405020304" pitchFamily="18" charset="0"/>
                          <a:ea typeface="華康儷楷書" panose="03000509000000000000" pitchFamily="65" charset="-120"/>
                          <a:cs typeface="Times New Roman" panose="02020603050405020304" pitchFamily="18" charset="0"/>
                        </a:rPr>
                        <a:t>V</a:t>
                      </a:r>
                      <a:endParaRPr lang="zh-TW" altLang="en-US" dirty="0">
                        <a:latin typeface="Times New Roman" panose="02020603050405020304" pitchFamily="18" charset="0"/>
                        <a:ea typeface="華康儷楷書" panose="03000509000000000000" pitchFamily="65" charset="-120"/>
                        <a:cs typeface="Times New Roman" panose="02020603050405020304" pitchFamily="18" charset="0"/>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nSpc>
                          <a:spcPts val="2700"/>
                        </a:lnSpc>
                        <a:spcBef>
                          <a:spcPts val="1800"/>
                        </a:spcBef>
                        <a:spcAft>
                          <a:spcPts val="1800"/>
                        </a:spcAft>
                      </a:pPr>
                      <a:endParaRPr lang="zh-TW" altLang="en-US" dirty="0">
                        <a:latin typeface="Times New Roman" panose="02020603050405020304" pitchFamily="18" charset="0"/>
                        <a:ea typeface="華康儷楷書" panose="03000509000000000000" pitchFamily="65" charset="-120"/>
                        <a:cs typeface="Times New Roman" panose="02020603050405020304" pitchFamily="18" charset="0"/>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339622225"/>
                  </a:ext>
                </a:extLst>
              </a:tr>
              <a:tr h="202951">
                <a:tc>
                  <a:txBody>
                    <a:bodyPr/>
                    <a:lstStyle/>
                    <a:p>
                      <a:pPr>
                        <a:lnSpc>
                          <a:spcPts val="2700"/>
                        </a:lnSpc>
                        <a:spcBef>
                          <a:spcPts val="1800"/>
                        </a:spcBef>
                        <a:spcAft>
                          <a:spcPts val="1800"/>
                        </a:spcAft>
                      </a:pPr>
                      <a:r>
                        <a:rPr lang="en-US" altLang="zh-TW" sz="1800" dirty="0">
                          <a:latin typeface="華康儷楷書" panose="03000509000000000000" pitchFamily="65" charset="-120"/>
                          <a:ea typeface="華康儷楷書" panose="03000509000000000000" pitchFamily="65" charset="-120"/>
                        </a:rPr>
                        <a:t>115</a:t>
                      </a:r>
                      <a:r>
                        <a:rPr lang="zh-TW" altLang="en-US" sz="1800" dirty="0">
                          <a:latin typeface="華康儷楷書" panose="03000509000000000000" pitchFamily="65" charset="-120"/>
                          <a:ea typeface="華康儷楷書" panose="03000509000000000000" pitchFamily="65" charset="-120"/>
                        </a:rPr>
                        <a:t>學年度四技二專</a:t>
                      </a:r>
                      <a:r>
                        <a:rPr lang="zh-TW" altLang="zh-TW" sz="1800" dirty="0">
                          <a:latin typeface="華康儷楷書" panose="03000509000000000000" pitchFamily="65" charset="-120"/>
                          <a:ea typeface="華康儷楷書" panose="03000509000000000000" pitchFamily="65" charset="-120"/>
                        </a:rPr>
                        <a:t>招收技藝技能優良學生</a:t>
                      </a:r>
                      <a:r>
                        <a:rPr lang="zh-TW" altLang="zh-TW" sz="1800" dirty="0">
                          <a:solidFill>
                            <a:srgbClr val="0000FF"/>
                          </a:solidFill>
                          <a:latin typeface="華康儷楷書" panose="03000509000000000000" pitchFamily="65" charset="-120"/>
                          <a:ea typeface="華康儷楷書" panose="03000509000000000000" pitchFamily="65" charset="-120"/>
                        </a:rPr>
                        <a:t>保送</a:t>
                      </a:r>
                      <a:r>
                        <a:rPr lang="zh-TW" altLang="zh-TW" sz="1800" dirty="0">
                          <a:latin typeface="華康儷楷書" panose="03000509000000000000" pitchFamily="65" charset="-120"/>
                          <a:ea typeface="華康儷楷書" panose="03000509000000000000" pitchFamily="65" charset="-120"/>
                        </a:rPr>
                        <a:t>入學</a:t>
                      </a:r>
                      <a:endParaRPr lang="zh-TW" altLang="en-US" dirty="0">
                        <a:latin typeface="華康儷楷書" panose="03000509000000000000" pitchFamily="65" charset="-120"/>
                        <a:ea typeface="華康儷楷書" panose="03000509000000000000" pitchFamily="65" charset="-120"/>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gn="ctr">
                        <a:lnSpc>
                          <a:spcPts val="2700"/>
                        </a:lnSpc>
                        <a:spcBef>
                          <a:spcPts val="1800"/>
                        </a:spcBef>
                        <a:spcAft>
                          <a:spcPts val="1800"/>
                        </a:spcAft>
                      </a:pPr>
                      <a:r>
                        <a:rPr lang="en-US" altLang="zh-TW" dirty="0">
                          <a:latin typeface="Times New Roman" panose="02020603050405020304" pitchFamily="18" charset="0"/>
                          <a:ea typeface="華康儷楷書" panose="03000509000000000000" pitchFamily="65" charset="-120"/>
                          <a:cs typeface="Times New Roman" panose="02020603050405020304" pitchFamily="18" charset="0"/>
                        </a:rPr>
                        <a:t>V</a:t>
                      </a:r>
                      <a:endParaRPr lang="zh-TW" altLang="en-US" dirty="0">
                        <a:latin typeface="Times New Roman" panose="02020603050405020304" pitchFamily="18" charset="0"/>
                        <a:ea typeface="華康儷楷書" panose="03000509000000000000" pitchFamily="65" charset="-120"/>
                        <a:cs typeface="Times New Roman" panose="02020603050405020304" pitchFamily="18" charset="0"/>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nSpc>
                          <a:spcPts val="2700"/>
                        </a:lnSpc>
                        <a:spcBef>
                          <a:spcPts val="1800"/>
                        </a:spcBef>
                        <a:spcAft>
                          <a:spcPts val="1800"/>
                        </a:spcAft>
                      </a:pPr>
                      <a:endParaRPr lang="zh-TW" altLang="en-US" dirty="0">
                        <a:latin typeface="Times New Roman" panose="02020603050405020304" pitchFamily="18" charset="0"/>
                        <a:ea typeface="華康儷楷書" panose="03000509000000000000" pitchFamily="65" charset="-120"/>
                        <a:cs typeface="Times New Roman" panose="02020603050405020304" pitchFamily="18" charset="0"/>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3337189650"/>
                  </a:ext>
                </a:extLst>
              </a:tr>
              <a:tr h="202951">
                <a:tc>
                  <a:txBody>
                    <a:bodyPr/>
                    <a:lstStyle/>
                    <a:p>
                      <a:pPr marL="0" marR="0" lvl="0" indent="0" algn="l" defTabSz="914400" rtl="0" eaLnBrk="1" fontAlgn="auto" latinLnBrk="0" hangingPunct="1">
                        <a:lnSpc>
                          <a:spcPts val="2700"/>
                        </a:lnSpc>
                        <a:spcBef>
                          <a:spcPts val="1800"/>
                        </a:spcBef>
                        <a:spcAft>
                          <a:spcPts val="1800"/>
                        </a:spcAft>
                        <a:buClrTx/>
                        <a:buSzTx/>
                        <a:buFontTx/>
                        <a:buNone/>
                        <a:tabLst/>
                        <a:defRPr/>
                      </a:pPr>
                      <a:r>
                        <a:rPr lang="en-US" altLang="zh-TW" sz="1800" dirty="0">
                          <a:latin typeface="華康儷楷書" panose="03000509000000000000" pitchFamily="65" charset="-120"/>
                          <a:ea typeface="華康儷楷書" panose="03000509000000000000" pitchFamily="65" charset="-120"/>
                        </a:rPr>
                        <a:t>115</a:t>
                      </a:r>
                      <a:r>
                        <a:rPr lang="zh-TW" altLang="en-US" sz="1800" dirty="0">
                          <a:latin typeface="華康儷楷書" panose="03000509000000000000" pitchFamily="65" charset="-120"/>
                          <a:ea typeface="華康儷楷書" panose="03000509000000000000" pitchFamily="65" charset="-120"/>
                        </a:rPr>
                        <a:t>學年度</a:t>
                      </a:r>
                      <a:r>
                        <a:rPr lang="zh-TW" altLang="zh-TW" sz="1800" dirty="0">
                          <a:solidFill>
                            <a:srgbClr val="0000FF"/>
                          </a:solidFill>
                          <a:latin typeface="華康儷楷書" panose="03000509000000000000" pitchFamily="65" charset="-120"/>
                          <a:ea typeface="華康儷楷書" panose="03000509000000000000" pitchFamily="65" charset="-120"/>
                        </a:rPr>
                        <a:t>大學繁星</a:t>
                      </a:r>
                      <a:r>
                        <a:rPr lang="zh-TW" altLang="zh-TW" sz="1800" dirty="0">
                          <a:latin typeface="華康儷楷書" panose="03000509000000000000" pitchFamily="65" charset="-120"/>
                          <a:ea typeface="華康儷楷書" panose="03000509000000000000" pitchFamily="65" charset="-120"/>
                        </a:rPr>
                        <a:t>推薦入學招生</a:t>
                      </a:r>
                      <a:endParaRPr lang="zh-TW" altLang="en-US" dirty="0">
                        <a:latin typeface="華康儷楷書" panose="03000509000000000000" pitchFamily="65" charset="-120"/>
                        <a:ea typeface="華康儷楷書" panose="03000509000000000000" pitchFamily="65" charset="-120"/>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0" marR="0" lvl="0" indent="0" algn="ctr" defTabSz="914400" rtl="0" eaLnBrk="1" fontAlgn="auto" latinLnBrk="0" hangingPunct="1">
                        <a:lnSpc>
                          <a:spcPts val="2700"/>
                        </a:lnSpc>
                        <a:spcBef>
                          <a:spcPts val="1800"/>
                        </a:spcBef>
                        <a:spcAft>
                          <a:spcPts val="1800"/>
                        </a:spcAft>
                        <a:buClrTx/>
                        <a:buSzTx/>
                        <a:buFontTx/>
                        <a:buNone/>
                        <a:tabLst/>
                        <a:defRPr/>
                      </a:pPr>
                      <a:r>
                        <a:rPr lang="en-US" altLang="zh-TW" dirty="0">
                          <a:latin typeface="Times New Roman" panose="02020603050405020304" pitchFamily="18" charset="0"/>
                          <a:ea typeface="華康儷楷書" panose="03000509000000000000" pitchFamily="65" charset="-120"/>
                          <a:cs typeface="Times New Roman" panose="02020603050405020304" pitchFamily="18" charset="0"/>
                        </a:rPr>
                        <a:t>V</a:t>
                      </a:r>
                      <a:endParaRPr lang="zh-TW" altLang="en-US" dirty="0">
                        <a:latin typeface="Times New Roman" panose="02020603050405020304" pitchFamily="18" charset="0"/>
                        <a:ea typeface="華康儷楷書" panose="03000509000000000000" pitchFamily="65" charset="-120"/>
                        <a:cs typeface="Times New Roman" panose="02020603050405020304" pitchFamily="18" charset="0"/>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gn="ctr">
                        <a:lnSpc>
                          <a:spcPts val="2700"/>
                        </a:lnSpc>
                        <a:spcBef>
                          <a:spcPts val="1800"/>
                        </a:spcBef>
                        <a:spcAft>
                          <a:spcPts val="1800"/>
                        </a:spcAft>
                      </a:pPr>
                      <a:endParaRPr lang="zh-TW" altLang="en-US" dirty="0">
                        <a:latin typeface="Times New Roman" panose="02020603050405020304" pitchFamily="18" charset="0"/>
                        <a:ea typeface="華康儷楷書" panose="03000509000000000000" pitchFamily="65" charset="-120"/>
                        <a:cs typeface="Times New Roman" panose="02020603050405020304" pitchFamily="18" charset="0"/>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432976104"/>
                  </a:ext>
                </a:extLst>
              </a:tr>
              <a:tr h="202951">
                <a:tc>
                  <a:txBody>
                    <a:bodyPr/>
                    <a:lstStyle/>
                    <a:p>
                      <a:pPr marL="0" marR="0" lvl="0" indent="0" algn="l" defTabSz="914400" rtl="0" eaLnBrk="1" fontAlgn="auto" latinLnBrk="0" hangingPunct="1">
                        <a:lnSpc>
                          <a:spcPts val="2700"/>
                        </a:lnSpc>
                        <a:spcBef>
                          <a:spcPts val="1800"/>
                        </a:spcBef>
                        <a:spcAft>
                          <a:spcPts val="1800"/>
                        </a:spcAft>
                        <a:buClrTx/>
                        <a:buSzTx/>
                        <a:buFontTx/>
                        <a:buNone/>
                        <a:tabLst/>
                        <a:defRPr/>
                      </a:pPr>
                      <a:r>
                        <a:rPr lang="en-US" altLang="zh-TW" sz="1800" dirty="0">
                          <a:latin typeface="華康儷楷書" panose="03000509000000000000" pitchFamily="65" charset="-120"/>
                          <a:ea typeface="華康儷楷書" panose="03000509000000000000" pitchFamily="65" charset="-120"/>
                        </a:rPr>
                        <a:t>115</a:t>
                      </a:r>
                      <a:r>
                        <a:rPr lang="zh-TW" altLang="en-US" sz="1800" dirty="0">
                          <a:latin typeface="華康儷楷書" panose="03000509000000000000" pitchFamily="65" charset="-120"/>
                          <a:ea typeface="華康儷楷書" panose="03000509000000000000" pitchFamily="65" charset="-120"/>
                        </a:rPr>
                        <a:t>學年度</a:t>
                      </a:r>
                      <a:r>
                        <a:rPr lang="zh-TW" altLang="zh-TW" sz="1800" dirty="0">
                          <a:solidFill>
                            <a:srgbClr val="FF0000"/>
                          </a:solidFill>
                          <a:latin typeface="華康儷楷書" panose="03000509000000000000" pitchFamily="65" charset="-120"/>
                          <a:ea typeface="華康儷楷書" panose="03000509000000000000" pitchFamily="65" charset="-120"/>
                        </a:rPr>
                        <a:t>科技校院繁星計畫</a:t>
                      </a:r>
                      <a:r>
                        <a:rPr lang="zh-TW" altLang="zh-TW" sz="1800" dirty="0">
                          <a:latin typeface="華康儷楷書" panose="03000509000000000000" pitchFamily="65" charset="-120"/>
                          <a:ea typeface="華康儷楷書" panose="03000509000000000000" pitchFamily="65" charset="-120"/>
                        </a:rPr>
                        <a:t>聯合推薦甄選入學</a:t>
                      </a:r>
                      <a:endParaRPr lang="zh-TW" altLang="en-US" dirty="0">
                        <a:latin typeface="華康儷楷書" panose="03000509000000000000" pitchFamily="65" charset="-120"/>
                        <a:ea typeface="華康儷楷書" panose="03000509000000000000" pitchFamily="65" charset="-120"/>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0" marR="0" lvl="0" indent="0" algn="ctr" defTabSz="914400" rtl="0" eaLnBrk="1" fontAlgn="auto" latinLnBrk="0" hangingPunct="1">
                        <a:lnSpc>
                          <a:spcPts val="2700"/>
                        </a:lnSpc>
                        <a:spcBef>
                          <a:spcPts val="1800"/>
                        </a:spcBef>
                        <a:spcAft>
                          <a:spcPts val="1800"/>
                        </a:spcAft>
                        <a:buClrTx/>
                        <a:buSzTx/>
                        <a:buFontTx/>
                        <a:buNone/>
                        <a:tabLst/>
                        <a:defRPr/>
                      </a:pPr>
                      <a:endParaRPr lang="zh-TW" altLang="en-US" dirty="0">
                        <a:latin typeface="Times New Roman" panose="02020603050405020304" pitchFamily="18" charset="0"/>
                        <a:ea typeface="華康儷楷書" panose="03000509000000000000" pitchFamily="65" charset="-120"/>
                        <a:cs typeface="Times New Roman" panose="02020603050405020304" pitchFamily="18" charset="0"/>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0" marR="0" lvl="0" indent="0" algn="ctr" defTabSz="914400" rtl="0" eaLnBrk="1" fontAlgn="auto" latinLnBrk="0" hangingPunct="1">
                        <a:lnSpc>
                          <a:spcPts val="2700"/>
                        </a:lnSpc>
                        <a:spcBef>
                          <a:spcPts val="1800"/>
                        </a:spcBef>
                        <a:spcAft>
                          <a:spcPts val="1800"/>
                        </a:spcAft>
                        <a:buClrTx/>
                        <a:buSzTx/>
                        <a:buFontTx/>
                        <a:buNone/>
                        <a:tabLst/>
                        <a:defRPr/>
                      </a:pPr>
                      <a:r>
                        <a:rPr lang="en-US" altLang="zh-TW" dirty="0">
                          <a:latin typeface="Times New Roman" panose="02020603050405020304" pitchFamily="18" charset="0"/>
                          <a:ea typeface="華康儷楷書" panose="03000509000000000000" pitchFamily="65" charset="-120"/>
                          <a:cs typeface="Times New Roman" panose="02020603050405020304" pitchFamily="18" charset="0"/>
                        </a:rPr>
                        <a:t>V</a:t>
                      </a:r>
                      <a:endParaRPr lang="zh-TW" altLang="en-US" dirty="0">
                        <a:latin typeface="Times New Roman" panose="02020603050405020304" pitchFamily="18" charset="0"/>
                        <a:ea typeface="華康儷楷書" panose="03000509000000000000" pitchFamily="65" charset="-120"/>
                        <a:cs typeface="Times New Roman" panose="02020603050405020304" pitchFamily="18" charset="0"/>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2621898541"/>
                  </a:ext>
                </a:extLst>
              </a:tr>
            </a:tbl>
          </a:graphicData>
        </a:graphic>
      </p:graphicFrame>
      <p:sp>
        <p:nvSpPr>
          <p:cNvPr id="6" name="內容版面配置區 3"/>
          <p:cNvSpPr>
            <a:spLocks noGrp="1"/>
          </p:cNvSpPr>
          <p:nvPr>
            <p:ph idx="1"/>
          </p:nvPr>
        </p:nvSpPr>
        <p:spPr>
          <a:xfrm>
            <a:off x="1213420" y="805356"/>
            <a:ext cx="8471222" cy="499712"/>
          </a:xfrm>
        </p:spPr>
        <p:txBody>
          <a:bodyPr>
            <a:normAutofit/>
          </a:bodyPr>
          <a:lstStyle/>
          <a:p>
            <a:pPr>
              <a:lnSpc>
                <a:spcPct val="114000"/>
              </a:lnSpc>
              <a:spcBef>
                <a:spcPts val="0"/>
              </a:spcBef>
              <a:buBlip>
                <a:blip r:embed="rId3"/>
              </a:buBlip>
              <a:defRPr/>
            </a:pPr>
            <a:r>
              <a:rPr lang="zh-TW" altLang="zh-TW" sz="2400" dirty="0">
                <a:solidFill>
                  <a:srgbClr val="002060"/>
                </a:solidFill>
                <a:latin typeface="華康儷楷書" panose="03000509000000000000" pitchFamily="65" charset="-120"/>
                <a:ea typeface="華康儷楷書" panose="03000509000000000000" pitchFamily="65" charset="-120"/>
                <a:cs typeface="華康儷楷書" panose="03000509000000000000" pitchFamily="65" charset="-120"/>
              </a:rPr>
              <a:t>第一階段統測成績篩選</a:t>
            </a:r>
            <a:r>
              <a:rPr lang="zh-TW" altLang="en-US" sz="2400" dirty="0">
                <a:solidFill>
                  <a:srgbClr val="002060"/>
                </a:solidFill>
                <a:latin typeface="華康儷楷書" panose="03000509000000000000" pitchFamily="65" charset="-120"/>
                <a:ea typeface="華康儷楷書" panose="03000509000000000000" pitchFamily="65" charset="-120"/>
                <a:cs typeface="華康儷楷書" panose="03000509000000000000" pitchFamily="65" charset="-120"/>
              </a:rPr>
              <a:t>名單剔除</a:t>
            </a:r>
            <a:endParaRPr lang="en-US" altLang="zh-TW" sz="2400" dirty="0">
              <a:solidFill>
                <a:srgbClr val="002060"/>
              </a:solidFill>
              <a:latin typeface="華康儷楷書" panose="03000509000000000000" pitchFamily="65" charset="-120"/>
              <a:ea typeface="華康儷楷書" panose="03000509000000000000" pitchFamily="65" charset="-120"/>
              <a:cs typeface="華康儷楷書" panose="03000509000000000000" pitchFamily="65" charset="-120"/>
            </a:endParaRPr>
          </a:p>
        </p:txBody>
      </p:sp>
      <p:sp>
        <p:nvSpPr>
          <p:cNvPr id="5" name="標題 1"/>
          <p:cNvSpPr txBox="1">
            <a:spLocks/>
          </p:cNvSpPr>
          <p:nvPr/>
        </p:nvSpPr>
        <p:spPr bwMode="auto">
          <a:xfrm>
            <a:off x="0" y="74479"/>
            <a:ext cx="12192000" cy="63341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kumimoji="1" sz="2800">
                <a:solidFill>
                  <a:schemeClr val="tx2"/>
                </a:solidFill>
                <a:latin typeface="+mj-lt"/>
                <a:ea typeface="+mj-ea"/>
                <a:cs typeface="+mj-cs"/>
              </a:defRPr>
            </a:lvl1pPr>
            <a:lvl2pPr algn="l" rtl="0" eaLnBrk="0" fontAlgn="base" hangingPunct="0">
              <a:spcBef>
                <a:spcPct val="0"/>
              </a:spcBef>
              <a:spcAft>
                <a:spcPct val="0"/>
              </a:spcAft>
              <a:defRPr kumimoji="1" sz="2800">
                <a:solidFill>
                  <a:schemeClr val="tx2"/>
                </a:solidFill>
                <a:latin typeface="Arial" charset="0"/>
                <a:ea typeface="華康中黑體" pitchFamily="49" charset="-120"/>
              </a:defRPr>
            </a:lvl2pPr>
            <a:lvl3pPr algn="l" rtl="0" eaLnBrk="0" fontAlgn="base" hangingPunct="0">
              <a:spcBef>
                <a:spcPct val="0"/>
              </a:spcBef>
              <a:spcAft>
                <a:spcPct val="0"/>
              </a:spcAft>
              <a:defRPr kumimoji="1" sz="2800">
                <a:solidFill>
                  <a:schemeClr val="tx2"/>
                </a:solidFill>
                <a:latin typeface="Arial" charset="0"/>
                <a:ea typeface="華康中黑體" pitchFamily="49" charset="-120"/>
              </a:defRPr>
            </a:lvl3pPr>
            <a:lvl4pPr algn="l" rtl="0" eaLnBrk="0" fontAlgn="base" hangingPunct="0">
              <a:spcBef>
                <a:spcPct val="0"/>
              </a:spcBef>
              <a:spcAft>
                <a:spcPct val="0"/>
              </a:spcAft>
              <a:defRPr kumimoji="1" sz="2800">
                <a:solidFill>
                  <a:schemeClr val="tx2"/>
                </a:solidFill>
                <a:latin typeface="Arial" charset="0"/>
                <a:ea typeface="華康中黑體" pitchFamily="49" charset="-120"/>
              </a:defRPr>
            </a:lvl4pPr>
            <a:lvl5pPr algn="l" rtl="0" eaLnBrk="0" fontAlgn="base" hangingPunct="0">
              <a:spcBef>
                <a:spcPct val="0"/>
              </a:spcBef>
              <a:spcAft>
                <a:spcPct val="0"/>
              </a:spcAft>
              <a:defRPr kumimoji="1" sz="2800">
                <a:solidFill>
                  <a:schemeClr val="tx2"/>
                </a:solidFill>
                <a:latin typeface="Arial" charset="0"/>
                <a:ea typeface="華康中黑體" pitchFamily="49" charset="-120"/>
              </a:defRPr>
            </a:lvl5pPr>
            <a:lvl6pPr marL="457200" algn="l" rtl="0" fontAlgn="base">
              <a:spcBef>
                <a:spcPct val="0"/>
              </a:spcBef>
              <a:spcAft>
                <a:spcPct val="0"/>
              </a:spcAft>
              <a:defRPr kumimoji="1" sz="2800">
                <a:solidFill>
                  <a:schemeClr val="tx2"/>
                </a:solidFill>
                <a:latin typeface="Arial" charset="0"/>
                <a:ea typeface="新細明體" charset="-120"/>
              </a:defRPr>
            </a:lvl6pPr>
            <a:lvl7pPr marL="914400" algn="l" rtl="0" fontAlgn="base">
              <a:spcBef>
                <a:spcPct val="0"/>
              </a:spcBef>
              <a:spcAft>
                <a:spcPct val="0"/>
              </a:spcAft>
              <a:defRPr kumimoji="1" sz="2800">
                <a:solidFill>
                  <a:schemeClr val="tx2"/>
                </a:solidFill>
                <a:latin typeface="Arial" charset="0"/>
                <a:ea typeface="新細明體" charset="-120"/>
              </a:defRPr>
            </a:lvl7pPr>
            <a:lvl8pPr marL="1371600" algn="l" rtl="0" fontAlgn="base">
              <a:spcBef>
                <a:spcPct val="0"/>
              </a:spcBef>
              <a:spcAft>
                <a:spcPct val="0"/>
              </a:spcAft>
              <a:defRPr kumimoji="1" sz="2800">
                <a:solidFill>
                  <a:schemeClr val="tx2"/>
                </a:solidFill>
                <a:latin typeface="Arial" charset="0"/>
                <a:ea typeface="新細明體" charset="-120"/>
              </a:defRPr>
            </a:lvl8pPr>
            <a:lvl9pPr marL="1828800" algn="l" rtl="0" fontAlgn="base">
              <a:spcBef>
                <a:spcPct val="0"/>
              </a:spcBef>
              <a:spcAft>
                <a:spcPct val="0"/>
              </a:spcAft>
              <a:defRPr kumimoji="1" sz="2800">
                <a:solidFill>
                  <a:schemeClr val="tx2"/>
                </a:solidFill>
                <a:latin typeface="Arial" charset="0"/>
                <a:ea typeface="新細明體" charset="-120"/>
              </a:defRPr>
            </a:lvl9pPr>
          </a:lstStyle>
          <a:p>
            <a:pPr algn="ctr" eaLnBrk="1" hangingPunct="1"/>
            <a:r>
              <a:rPr lang="zh-TW" altLang="en-US" b="1" spc="-100" dirty="0">
                <a:solidFill>
                  <a:schemeClr val="tx1"/>
                </a:solidFill>
                <a:latin typeface="Book Antiqua" panose="02040602050305030304" pitchFamily="18" charset="0"/>
                <a:ea typeface="華康儷楷書" panose="03000509000000000000" pitchFamily="65" charset="-120"/>
              </a:rPr>
              <a:t>第一階段報名</a:t>
            </a:r>
            <a:r>
              <a:rPr lang="en-US" altLang="zh-TW" b="1" spc="-100" dirty="0">
                <a:solidFill>
                  <a:schemeClr val="tx1"/>
                </a:solidFill>
                <a:latin typeface="Book Antiqua" panose="02040602050305030304" pitchFamily="18" charset="0"/>
                <a:ea typeface="華康儷楷書" panose="03000509000000000000" pitchFamily="65" charset="-120"/>
              </a:rPr>
              <a:t>-</a:t>
            </a:r>
            <a:r>
              <a:rPr lang="zh-TW" altLang="en-US" b="1" spc="-100" dirty="0">
                <a:solidFill>
                  <a:schemeClr val="tx1"/>
                </a:solidFill>
                <a:latin typeface="Book Antiqua" panose="02040602050305030304" pitchFamily="18" charset="0"/>
                <a:ea typeface="華康儷楷書" panose="03000509000000000000" pitchFamily="65" charset="-120"/>
              </a:rPr>
              <a:t>第一階段統測成績篩選</a:t>
            </a:r>
          </a:p>
        </p:txBody>
      </p:sp>
      <p:sp>
        <p:nvSpPr>
          <p:cNvPr id="4" name="投影片編號版面配置區 3"/>
          <p:cNvSpPr>
            <a:spLocks noGrp="1"/>
          </p:cNvSpPr>
          <p:nvPr>
            <p:ph type="sldNum" sz="quarter" idx="12"/>
          </p:nvPr>
        </p:nvSpPr>
        <p:spPr/>
        <p:txBody>
          <a:bodyPr/>
          <a:lstStyle/>
          <a:p>
            <a:pPr>
              <a:defRPr/>
            </a:pPr>
            <a:fld id="{52B5522C-A27E-428C-8770-BD9512493397}" type="slidenum">
              <a:rPr lang="zh-TW" altLang="en-US" smtClean="0"/>
              <a:pPr>
                <a:defRPr/>
              </a:pPr>
              <a:t>16</a:t>
            </a:fld>
            <a:endParaRPr lang="en-US" altLang="zh-TW"/>
          </a:p>
        </p:txBody>
      </p:sp>
      <p:sp>
        <p:nvSpPr>
          <p:cNvPr id="7" name="矩形 6"/>
          <p:cNvSpPr/>
          <p:nvPr/>
        </p:nvSpPr>
        <p:spPr>
          <a:xfrm>
            <a:off x="970649" y="4537269"/>
            <a:ext cx="10030144" cy="1015663"/>
          </a:xfrm>
          <a:prstGeom prst="rect">
            <a:avLst/>
          </a:prstGeom>
        </p:spPr>
        <p:txBody>
          <a:bodyPr wrap="square">
            <a:spAutoFit/>
          </a:bodyPr>
          <a:lstStyle/>
          <a:p>
            <a:pPr marL="342900" lvl="1" indent="-342900">
              <a:buFont typeface="Wingdings" panose="05000000000000000000" pitchFamily="2" charset="2"/>
              <a:buChar char="Ø"/>
              <a:defRPr/>
            </a:pPr>
            <a:r>
              <a:rPr lang="zh-TW" altLang="zh-TW" sz="2000" b="1" dirty="0">
                <a:solidFill>
                  <a:srgbClr val="FF0000"/>
                </a:solidFill>
                <a:latin typeface="華康儷楷書" panose="03000509000000000000" pitchFamily="65" charset="-120"/>
                <a:ea typeface="華康儷楷書" panose="03000509000000000000" pitchFamily="65" charset="-120"/>
              </a:rPr>
              <a:t>其他</a:t>
            </a:r>
            <a:r>
              <a:rPr lang="en-US" altLang="zh-TW" sz="2000" b="1" dirty="0">
                <a:solidFill>
                  <a:srgbClr val="FF0000"/>
                </a:solidFill>
                <a:latin typeface="華康儷楷書" panose="03000509000000000000" pitchFamily="65" charset="-120"/>
                <a:ea typeface="華康儷楷書" panose="03000509000000000000" pitchFamily="65" charset="-120"/>
              </a:rPr>
              <a:t>(</a:t>
            </a:r>
            <a:r>
              <a:rPr lang="zh-TW" altLang="zh-TW" sz="2000" b="1" dirty="0">
                <a:solidFill>
                  <a:srgbClr val="FF0000"/>
                </a:solidFill>
                <a:latin typeface="華康儷楷書" panose="03000509000000000000" pitchFamily="65" charset="-120"/>
                <a:ea typeface="華康儷楷書" panose="03000509000000000000" pitchFamily="65" charset="-120"/>
              </a:rPr>
              <a:t>大學</a:t>
            </a:r>
            <a:r>
              <a:rPr lang="en-US" altLang="zh-TW" sz="2000" b="1" dirty="0">
                <a:solidFill>
                  <a:srgbClr val="FF0000"/>
                </a:solidFill>
                <a:latin typeface="華康儷楷書" panose="03000509000000000000" pitchFamily="65" charset="-120"/>
                <a:ea typeface="華康儷楷書" panose="03000509000000000000" pitchFamily="65" charset="-120"/>
              </a:rPr>
              <a:t>)</a:t>
            </a:r>
            <a:r>
              <a:rPr lang="zh-TW" altLang="zh-TW" sz="2000" b="1" dirty="0">
                <a:solidFill>
                  <a:srgbClr val="FF0000"/>
                </a:solidFill>
                <a:latin typeface="華康儷楷書" panose="03000509000000000000" pitchFamily="65" charset="-120"/>
                <a:ea typeface="華康儷楷書" panose="03000509000000000000" pitchFamily="65" charset="-120"/>
              </a:rPr>
              <a:t>招生管道錄取並報到之考生，未</a:t>
            </a:r>
            <a:r>
              <a:rPr lang="zh-TW" altLang="en-US" sz="2000" b="1" dirty="0">
                <a:solidFill>
                  <a:srgbClr val="FF0000"/>
                </a:solidFill>
                <a:latin typeface="華康儷楷書" panose="03000509000000000000" pitchFamily="65" charset="-120"/>
                <a:ea typeface="華康儷楷書" panose="03000509000000000000" pitchFamily="65" charset="-120"/>
              </a:rPr>
              <a:t>在</a:t>
            </a:r>
            <a:r>
              <a:rPr lang="zh-TW" altLang="zh-TW" sz="2000" b="1" dirty="0">
                <a:solidFill>
                  <a:srgbClr val="FF0000"/>
                </a:solidFill>
                <a:latin typeface="華康儷楷書" panose="03000509000000000000" pitchFamily="65" charset="-120"/>
                <a:ea typeface="華康儷楷書" panose="03000509000000000000" pitchFamily="65" charset="-120"/>
              </a:rPr>
              <a:t>該管道規定期限內聲明放棄入學資格、錄取資格或報到後放棄者，不得再報名本招生</a:t>
            </a:r>
            <a:r>
              <a:rPr lang="zh-TW" altLang="en-US" sz="2000" b="1" dirty="0">
                <a:solidFill>
                  <a:srgbClr val="FF0000"/>
                </a:solidFill>
                <a:latin typeface="華康儷楷書" panose="03000509000000000000" pitchFamily="65" charset="-120"/>
                <a:ea typeface="華康儷楷書" panose="03000509000000000000" pitchFamily="65" charset="-120"/>
              </a:rPr>
              <a:t>。</a:t>
            </a:r>
            <a:endParaRPr lang="en-US" altLang="zh-TW" sz="2000" b="1" dirty="0">
              <a:solidFill>
                <a:srgbClr val="FF0000"/>
              </a:solidFill>
              <a:latin typeface="華康儷楷書" panose="03000509000000000000" pitchFamily="65" charset="-120"/>
              <a:ea typeface="華康儷楷書" panose="03000509000000000000" pitchFamily="65" charset="-120"/>
            </a:endParaRPr>
          </a:p>
          <a:p>
            <a:pPr marL="0" lvl="1">
              <a:defRPr/>
            </a:pPr>
            <a:endParaRPr lang="zh-TW" altLang="zh-TW" sz="2000" dirty="0">
              <a:latin typeface="華康儷楷書" panose="03000509000000000000" pitchFamily="65" charset="-120"/>
              <a:ea typeface="華康儷楷書" panose="03000509000000000000" pitchFamily="65" charset="-120"/>
            </a:endParaRPr>
          </a:p>
        </p:txBody>
      </p:sp>
    </p:spTree>
    <p:extLst>
      <p:ext uri="{BB962C8B-B14F-4D97-AF65-F5344CB8AC3E}">
        <p14:creationId xmlns:p14="http://schemas.microsoft.com/office/powerpoint/2010/main" val="32023972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1"/>
          </p:nvPr>
        </p:nvSpPr>
        <p:spPr>
          <a:xfrm>
            <a:off x="985314" y="1013102"/>
            <a:ext cx="5747180" cy="5399806"/>
          </a:xfrm>
        </p:spPr>
        <p:txBody>
          <a:bodyPr/>
          <a:lstStyle/>
          <a:p>
            <a:pPr>
              <a:lnSpc>
                <a:spcPct val="125000"/>
              </a:lnSpc>
              <a:spcBef>
                <a:spcPts val="0"/>
              </a:spcBef>
              <a:buFont typeface="Wingdings" panose="05000000000000000000" pitchFamily="2" charset="2"/>
              <a:buChar char="u"/>
            </a:pPr>
            <a:r>
              <a:rPr lang="zh-TW" altLang="en-US" sz="2000" dirty="0">
                <a:latin typeface="華康儷楷書" panose="03000509000000000000" pitchFamily="65" charset="-120"/>
                <a:ea typeface="華康儷楷書" panose="03000509000000000000" pitchFamily="65" charset="-120"/>
                <a:cs typeface="華康儷楷書" panose="03000509000000000000" pitchFamily="65" charset="-120"/>
              </a:rPr>
              <a:t>完成</a:t>
            </a:r>
            <a:r>
              <a:rPr lang="zh-TW" altLang="en-US" sz="2000" b="1" dirty="0">
                <a:solidFill>
                  <a:srgbClr val="FF0000"/>
                </a:solidFill>
                <a:latin typeface="華康儷楷書" panose="03000509000000000000" pitchFamily="65" charset="-120"/>
                <a:ea typeface="華康儷楷書" panose="03000509000000000000" pitchFamily="65" charset="-120"/>
                <a:cs typeface="華康儷楷書" panose="03000509000000000000" pitchFamily="65" charset="-120"/>
              </a:rPr>
              <a:t>第一階段報名作業後</a:t>
            </a:r>
            <a:r>
              <a:rPr lang="zh-TW" altLang="en-US" sz="2000" dirty="0">
                <a:latin typeface="華康儷楷書" panose="03000509000000000000" pitchFamily="65" charset="-120"/>
                <a:ea typeface="華康儷楷書" panose="03000509000000000000" pitchFamily="65" charset="-120"/>
                <a:cs typeface="華康儷楷書" panose="03000509000000000000" pitchFamily="65" charset="-120"/>
              </a:rPr>
              <a:t>，由本委員會系統產生</a:t>
            </a:r>
            <a:r>
              <a:rPr lang="en-US" altLang="zh-TW" sz="2000" b="1" dirty="0">
                <a:solidFill>
                  <a:srgbClr val="FF0000"/>
                </a:solidFill>
                <a:latin typeface="華康儷楷書" panose="03000509000000000000" pitchFamily="65" charset="-120"/>
                <a:ea typeface="華康儷楷書" panose="03000509000000000000" pitchFamily="65" charset="-120"/>
                <a:cs typeface="華康儷楷書" panose="03000509000000000000" pitchFamily="65" charset="-120"/>
              </a:rPr>
              <a:t>【</a:t>
            </a:r>
            <a:r>
              <a:rPr lang="zh-TW" altLang="en-US" sz="2000" b="1" dirty="0">
                <a:solidFill>
                  <a:srgbClr val="FF0000"/>
                </a:solidFill>
                <a:latin typeface="華康儷楷書" panose="03000509000000000000" pitchFamily="65" charset="-120"/>
                <a:ea typeface="華康儷楷書" panose="03000509000000000000" pitchFamily="65" charset="-120"/>
                <a:cs typeface="華康儷楷書" panose="03000509000000000000" pitchFamily="65" charset="-120"/>
              </a:rPr>
              <a:t>通行碼</a:t>
            </a:r>
            <a:r>
              <a:rPr lang="en-US" altLang="zh-TW" sz="2000" b="1" dirty="0">
                <a:solidFill>
                  <a:srgbClr val="FF0000"/>
                </a:solidFill>
                <a:latin typeface="華康儷楷書" panose="03000509000000000000" pitchFamily="65" charset="-120"/>
                <a:ea typeface="華康儷楷書" panose="03000509000000000000" pitchFamily="65" charset="-120"/>
                <a:cs typeface="華康儷楷書" panose="03000509000000000000" pitchFamily="65" charset="-120"/>
              </a:rPr>
              <a:t>】</a:t>
            </a:r>
          </a:p>
          <a:p>
            <a:pPr>
              <a:lnSpc>
                <a:spcPct val="125000"/>
              </a:lnSpc>
              <a:spcBef>
                <a:spcPts val="0"/>
              </a:spcBef>
              <a:buFont typeface="Wingdings" panose="05000000000000000000" pitchFamily="2" charset="2"/>
              <a:buChar char="u"/>
            </a:pPr>
            <a:r>
              <a:rPr lang="zh-TW" altLang="en-US" sz="2000" dirty="0">
                <a:solidFill>
                  <a:srgbClr val="FF0000"/>
                </a:solidFill>
                <a:latin typeface="華康儷楷書" panose="03000509000000000000" pitchFamily="65" charset="-120"/>
                <a:ea typeface="華康儷楷書" panose="03000509000000000000" pitchFamily="65" charset="-120"/>
                <a:cs typeface="華康儷楷書" panose="03000509000000000000" pitchFamily="65" charset="-120"/>
              </a:rPr>
              <a:t>第二階段報名及繳費查詢</a:t>
            </a:r>
            <a:r>
              <a:rPr lang="zh-TW" altLang="en-US" sz="2000" dirty="0">
                <a:latin typeface="華康儷楷書" panose="03000509000000000000" pitchFamily="65" charset="-120"/>
                <a:ea typeface="華康儷楷書" panose="03000509000000000000" pitchFamily="65" charset="-120"/>
                <a:cs typeface="華康儷楷書" panose="03000509000000000000" pitchFamily="65" charset="-120"/>
              </a:rPr>
              <a:t>、</a:t>
            </a:r>
            <a:r>
              <a:rPr lang="zh-TW" altLang="en-US" sz="2000" dirty="0">
                <a:solidFill>
                  <a:srgbClr val="FF0000"/>
                </a:solidFill>
                <a:latin typeface="華康儷楷書" panose="03000509000000000000" pitchFamily="65" charset="-120"/>
                <a:ea typeface="華康儷楷書" panose="03000509000000000000" pitchFamily="65" charset="-120"/>
                <a:cs typeface="華康儷楷書" panose="03000509000000000000" pitchFamily="65" charset="-120"/>
              </a:rPr>
              <a:t>總成績公告</a:t>
            </a:r>
            <a:r>
              <a:rPr lang="zh-TW" altLang="en-US" sz="2000" dirty="0">
                <a:latin typeface="華康儷楷書" panose="03000509000000000000" pitchFamily="65" charset="-120"/>
                <a:ea typeface="華康儷楷書" panose="03000509000000000000" pitchFamily="65" charset="-120"/>
                <a:cs typeface="華康儷楷書" panose="03000509000000000000" pitchFamily="65" charset="-120"/>
              </a:rPr>
              <a:t>、</a:t>
            </a:r>
            <a:r>
              <a:rPr lang="zh-TW" altLang="en-US" sz="2000" dirty="0">
                <a:solidFill>
                  <a:srgbClr val="FF0000"/>
                </a:solidFill>
                <a:latin typeface="華康儷楷書" panose="03000509000000000000" pitchFamily="65" charset="-120"/>
                <a:ea typeface="華康儷楷書" panose="03000509000000000000" pitchFamily="65" charset="-120"/>
                <a:cs typeface="華康儷楷書" panose="03000509000000000000" pitchFamily="65" charset="-120"/>
              </a:rPr>
              <a:t>正</a:t>
            </a:r>
            <a:r>
              <a:rPr lang="en-US" altLang="zh-TW" sz="2000" dirty="0">
                <a:solidFill>
                  <a:srgbClr val="FF0000"/>
                </a:solidFill>
                <a:latin typeface="華康儷楷書" panose="03000509000000000000" pitchFamily="65" charset="-120"/>
                <a:ea typeface="華康儷楷書" panose="03000509000000000000" pitchFamily="65" charset="-120"/>
                <a:cs typeface="華康儷楷書" panose="03000509000000000000" pitchFamily="65" charset="-120"/>
              </a:rPr>
              <a:t>(</a:t>
            </a:r>
            <a:r>
              <a:rPr lang="zh-TW" altLang="en-US" sz="2000" dirty="0">
                <a:solidFill>
                  <a:srgbClr val="FF0000"/>
                </a:solidFill>
                <a:latin typeface="華康儷楷書" panose="03000509000000000000" pitchFamily="65" charset="-120"/>
                <a:ea typeface="華康儷楷書" panose="03000509000000000000" pitchFamily="65" charset="-120"/>
                <a:cs typeface="華康儷楷書" panose="03000509000000000000" pitchFamily="65" charset="-120"/>
              </a:rPr>
              <a:t>備</a:t>
            </a:r>
            <a:r>
              <a:rPr lang="en-US" altLang="zh-TW" sz="2000" dirty="0">
                <a:solidFill>
                  <a:srgbClr val="FF0000"/>
                </a:solidFill>
                <a:latin typeface="華康儷楷書" panose="03000509000000000000" pitchFamily="65" charset="-120"/>
                <a:ea typeface="華康儷楷書" panose="03000509000000000000" pitchFamily="65" charset="-120"/>
                <a:cs typeface="華康儷楷書" panose="03000509000000000000" pitchFamily="65" charset="-120"/>
              </a:rPr>
              <a:t>)</a:t>
            </a:r>
            <a:r>
              <a:rPr lang="zh-TW" altLang="en-US" sz="2000" dirty="0">
                <a:solidFill>
                  <a:srgbClr val="FF0000"/>
                </a:solidFill>
                <a:latin typeface="華康儷楷書" panose="03000509000000000000" pitchFamily="65" charset="-120"/>
                <a:ea typeface="華康儷楷書" panose="03000509000000000000" pitchFamily="65" charset="-120"/>
                <a:cs typeface="華康儷楷書" panose="03000509000000000000" pitchFamily="65" charset="-120"/>
              </a:rPr>
              <a:t>取生名單</a:t>
            </a:r>
            <a:r>
              <a:rPr lang="zh-TW" altLang="en-US" sz="2000" dirty="0">
                <a:latin typeface="華康儷楷書" panose="03000509000000000000" pitchFamily="65" charset="-120"/>
                <a:ea typeface="華康儷楷書" panose="03000509000000000000" pitchFamily="65" charset="-120"/>
                <a:cs typeface="華康儷楷書" panose="03000509000000000000" pitchFamily="65" charset="-120"/>
              </a:rPr>
              <a:t>、</a:t>
            </a:r>
            <a:r>
              <a:rPr lang="zh-TW" altLang="en-US" sz="2000" dirty="0">
                <a:solidFill>
                  <a:srgbClr val="FF0000"/>
                </a:solidFill>
                <a:latin typeface="華康儷楷書" panose="03000509000000000000" pitchFamily="65" charset="-120"/>
                <a:ea typeface="華康儷楷書" panose="03000509000000000000" pitchFamily="65" charset="-120"/>
                <a:cs typeface="華康儷楷書" panose="03000509000000000000" pitchFamily="65" charset="-120"/>
              </a:rPr>
              <a:t>就讀志願序登記</a:t>
            </a:r>
            <a:r>
              <a:rPr lang="zh-TW" altLang="en-US" sz="2000" dirty="0">
                <a:latin typeface="華康儷楷書" panose="03000509000000000000" pitchFamily="65" charset="-120"/>
                <a:ea typeface="華康儷楷書" panose="03000509000000000000" pitchFamily="65" charset="-120"/>
                <a:cs typeface="華康儷楷書" panose="03000509000000000000" pitchFamily="65" charset="-120"/>
              </a:rPr>
              <a:t>皆須使用</a:t>
            </a:r>
            <a:r>
              <a:rPr lang="en-US" altLang="zh-TW" sz="2000" dirty="0">
                <a:solidFill>
                  <a:srgbClr val="FF0000"/>
                </a:solidFill>
                <a:latin typeface="華康儷楷書" panose="03000509000000000000" pitchFamily="65" charset="-120"/>
                <a:ea typeface="華康儷楷書" panose="03000509000000000000" pitchFamily="65" charset="-120"/>
                <a:cs typeface="華康儷楷書" panose="03000509000000000000" pitchFamily="65" charset="-120"/>
              </a:rPr>
              <a:t>【</a:t>
            </a:r>
            <a:r>
              <a:rPr lang="zh-TW" altLang="en-US" sz="2000" b="1" dirty="0">
                <a:solidFill>
                  <a:srgbClr val="FF0000"/>
                </a:solidFill>
                <a:latin typeface="華康儷楷書" panose="03000509000000000000" pitchFamily="65" charset="-120"/>
                <a:ea typeface="華康儷楷書" panose="03000509000000000000" pitchFamily="65" charset="-120"/>
                <a:cs typeface="華康儷楷書" panose="03000509000000000000" pitchFamily="65" charset="-120"/>
              </a:rPr>
              <a:t>通行碼</a:t>
            </a:r>
            <a:r>
              <a:rPr lang="en-US" altLang="zh-TW" sz="2000" b="1" dirty="0">
                <a:solidFill>
                  <a:srgbClr val="FF0000"/>
                </a:solidFill>
                <a:latin typeface="華康儷楷書" panose="03000509000000000000" pitchFamily="65" charset="-120"/>
                <a:ea typeface="華康儷楷書" panose="03000509000000000000" pitchFamily="65" charset="-120"/>
                <a:cs typeface="華康儷楷書" panose="03000509000000000000" pitchFamily="65" charset="-120"/>
              </a:rPr>
              <a:t>】</a:t>
            </a:r>
          </a:p>
          <a:p>
            <a:pPr>
              <a:lnSpc>
                <a:spcPct val="125000"/>
              </a:lnSpc>
              <a:spcBef>
                <a:spcPts val="0"/>
              </a:spcBef>
              <a:buFont typeface="Wingdings" panose="05000000000000000000" pitchFamily="2" charset="2"/>
              <a:buChar char="u"/>
            </a:pPr>
            <a:r>
              <a:rPr lang="zh-TW" altLang="en-US" sz="2000" dirty="0">
                <a:latin typeface="華康儷楷書" panose="03000509000000000000" pitchFamily="65" charset="-120"/>
                <a:ea typeface="華康儷楷書" panose="03000509000000000000" pitchFamily="65" charset="-120"/>
                <a:cs typeface="華康儷楷書" panose="03000509000000000000" pitchFamily="65" charset="-120"/>
              </a:rPr>
              <a:t>請學校務必記得發予考生，並且輔導</a:t>
            </a:r>
            <a:r>
              <a:rPr lang="zh-TW" altLang="zh-TW" sz="2000" dirty="0">
                <a:latin typeface="華康儷楷書" panose="03000509000000000000" pitchFamily="65" charset="-120"/>
                <a:ea typeface="華康儷楷書" panose="03000509000000000000" pitchFamily="65" charset="-120"/>
                <a:cs typeface="華康儷楷書" panose="03000509000000000000" pitchFamily="65" charset="-120"/>
              </a:rPr>
              <a:t>考生妥善保存通行碼</a:t>
            </a:r>
            <a:r>
              <a:rPr lang="zh-TW" altLang="en-US" sz="2000" dirty="0">
                <a:latin typeface="華康儷楷書" panose="03000509000000000000" pitchFamily="65" charset="-120"/>
                <a:ea typeface="華康儷楷書" panose="03000509000000000000" pitchFamily="65" charset="-120"/>
                <a:cs typeface="華康儷楷書" panose="03000509000000000000" pitchFamily="65" charset="-120"/>
              </a:rPr>
              <a:t>。</a:t>
            </a:r>
            <a:endParaRPr lang="en-US" altLang="zh-TW" sz="2000" b="1" dirty="0">
              <a:solidFill>
                <a:srgbClr val="FF0000"/>
              </a:solidFill>
              <a:latin typeface="華康儷楷書" panose="03000509000000000000" pitchFamily="65" charset="-120"/>
              <a:ea typeface="華康儷楷書" panose="03000509000000000000" pitchFamily="65" charset="-120"/>
              <a:cs typeface="華康儷楷書" panose="03000509000000000000" pitchFamily="65" charset="-120"/>
            </a:endParaRPr>
          </a:p>
          <a:p>
            <a:pPr>
              <a:lnSpc>
                <a:spcPct val="125000"/>
              </a:lnSpc>
              <a:spcBef>
                <a:spcPts val="0"/>
              </a:spcBef>
              <a:buFont typeface="Wingdings" panose="05000000000000000000" pitchFamily="2" charset="2"/>
              <a:buChar char="u"/>
            </a:pPr>
            <a:r>
              <a:rPr lang="zh-TW" altLang="en-US" sz="2000" dirty="0">
                <a:latin typeface="華康儷楷書" panose="03000509000000000000" pitchFamily="65" charset="-120"/>
                <a:ea typeface="華康儷楷書" panose="03000509000000000000" pitchFamily="65" charset="-120"/>
                <a:cs typeface="華康儷楷書" panose="03000509000000000000" pitchFamily="65" charset="-120"/>
              </a:rPr>
              <a:t>務必請協助加強宣導考生基本資料維護。</a:t>
            </a:r>
            <a:endParaRPr lang="en-US" altLang="zh-TW" sz="2000" dirty="0">
              <a:latin typeface="華康儷楷書" panose="03000509000000000000" pitchFamily="65" charset="-120"/>
              <a:ea typeface="華康儷楷書" panose="03000509000000000000" pitchFamily="65" charset="-120"/>
              <a:cs typeface="華康儷楷書" panose="03000509000000000000" pitchFamily="65" charset="-120"/>
            </a:endParaRPr>
          </a:p>
          <a:p>
            <a:pPr>
              <a:lnSpc>
                <a:spcPct val="125000"/>
              </a:lnSpc>
              <a:spcBef>
                <a:spcPts val="0"/>
              </a:spcBef>
              <a:buFont typeface="Wingdings" panose="05000000000000000000" pitchFamily="2" charset="2"/>
              <a:buChar char="u"/>
            </a:pPr>
            <a:r>
              <a:rPr lang="zh-TW" altLang="en-US" sz="2000" b="1" dirty="0">
                <a:solidFill>
                  <a:srgbClr val="0000FF"/>
                </a:solidFill>
                <a:latin typeface="華康儷楷書" panose="03000509000000000000" pitchFamily="65" charset="-120"/>
                <a:ea typeface="華康儷楷書" panose="03000509000000000000" pitchFamily="65" charset="-120"/>
                <a:cs typeface="華康儷楷書" panose="03000509000000000000" pitchFamily="65" charset="-120"/>
              </a:rPr>
              <a:t>考生可</a:t>
            </a:r>
            <a:r>
              <a:rPr lang="zh-TW" altLang="zh-TW" sz="2000" b="1" dirty="0">
                <a:solidFill>
                  <a:srgbClr val="0000FF"/>
                </a:solidFill>
                <a:latin typeface="華康儷楷書" panose="03000509000000000000" pitchFamily="65" charset="-120"/>
                <a:ea typeface="華康儷楷書" panose="03000509000000000000" pitchFamily="65" charset="-120"/>
                <a:cs typeface="華康儷楷書" panose="03000509000000000000" pitchFamily="65" charset="-120"/>
              </a:rPr>
              <a:t>於第二階段報名時自行修改</a:t>
            </a:r>
            <a:r>
              <a:rPr lang="zh-TW" altLang="en-US" sz="2000" b="1" dirty="0">
                <a:solidFill>
                  <a:srgbClr val="0000FF"/>
                </a:solidFill>
                <a:latin typeface="華康儷楷書" panose="03000509000000000000" pitchFamily="65" charset="-120"/>
                <a:ea typeface="華康儷楷書" panose="03000509000000000000" pitchFamily="65" charset="-120"/>
                <a:cs typeface="華康儷楷書" panose="03000509000000000000" pitchFamily="65" charset="-120"/>
              </a:rPr>
              <a:t>。</a:t>
            </a:r>
            <a:endParaRPr lang="zh-TW" altLang="zh-TW" sz="2000" b="1" dirty="0">
              <a:solidFill>
                <a:srgbClr val="0000FF"/>
              </a:solidFill>
              <a:latin typeface="華康儷楷書" panose="03000509000000000000" pitchFamily="65" charset="-120"/>
              <a:ea typeface="華康儷楷書" panose="03000509000000000000" pitchFamily="65" charset="-120"/>
              <a:cs typeface="華康儷楷書" panose="03000509000000000000" pitchFamily="65" charset="-120"/>
            </a:endParaRPr>
          </a:p>
        </p:txBody>
      </p:sp>
      <p:sp>
        <p:nvSpPr>
          <p:cNvPr id="5" name="標題 1"/>
          <p:cNvSpPr txBox="1">
            <a:spLocks/>
          </p:cNvSpPr>
          <p:nvPr/>
        </p:nvSpPr>
        <p:spPr bwMode="auto">
          <a:xfrm>
            <a:off x="0" y="106069"/>
            <a:ext cx="12192000" cy="63341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kumimoji="1" sz="2800">
                <a:solidFill>
                  <a:schemeClr val="tx2"/>
                </a:solidFill>
                <a:latin typeface="+mj-lt"/>
                <a:ea typeface="+mj-ea"/>
                <a:cs typeface="+mj-cs"/>
              </a:defRPr>
            </a:lvl1pPr>
            <a:lvl2pPr algn="l" rtl="0" eaLnBrk="0" fontAlgn="base" hangingPunct="0">
              <a:spcBef>
                <a:spcPct val="0"/>
              </a:spcBef>
              <a:spcAft>
                <a:spcPct val="0"/>
              </a:spcAft>
              <a:defRPr kumimoji="1" sz="2800">
                <a:solidFill>
                  <a:schemeClr val="tx2"/>
                </a:solidFill>
                <a:latin typeface="Arial" charset="0"/>
                <a:ea typeface="華康中黑體" pitchFamily="49" charset="-120"/>
              </a:defRPr>
            </a:lvl2pPr>
            <a:lvl3pPr algn="l" rtl="0" eaLnBrk="0" fontAlgn="base" hangingPunct="0">
              <a:spcBef>
                <a:spcPct val="0"/>
              </a:spcBef>
              <a:spcAft>
                <a:spcPct val="0"/>
              </a:spcAft>
              <a:defRPr kumimoji="1" sz="2800">
                <a:solidFill>
                  <a:schemeClr val="tx2"/>
                </a:solidFill>
                <a:latin typeface="Arial" charset="0"/>
                <a:ea typeface="華康中黑體" pitchFamily="49" charset="-120"/>
              </a:defRPr>
            </a:lvl3pPr>
            <a:lvl4pPr algn="l" rtl="0" eaLnBrk="0" fontAlgn="base" hangingPunct="0">
              <a:spcBef>
                <a:spcPct val="0"/>
              </a:spcBef>
              <a:spcAft>
                <a:spcPct val="0"/>
              </a:spcAft>
              <a:defRPr kumimoji="1" sz="2800">
                <a:solidFill>
                  <a:schemeClr val="tx2"/>
                </a:solidFill>
                <a:latin typeface="Arial" charset="0"/>
                <a:ea typeface="華康中黑體" pitchFamily="49" charset="-120"/>
              </a:defRPr>
            </a:lvl4pPr>
            <a:lvl5pPr algn="l" rtl="0" eaLnBrk="0" fontAlgn="base" hangingPunct="0">
              <a:spcBef>
                <a:spcPct val="0"/>
              </a:spcBef>
              <a:spcAft>
                <a:spcPct val="0"/>
              </a:spcAft>
              <a:defRPr kumimoji="1" sz="2800">
                <a:solidFill>
                  <a:schemeClr val="tx2"/>
                </a:solidFill>
                <a:latin typeface="Arial" charset="0"/>
                <a:ea typeface="華康中黑體" pitchFamily="49" charset="-120"/>
              </a:defRPr>
            </a:lvl5pPr>
            <a:lvl6pPr marL="457200" algn="l" rtl="0" fontAlgn="base">
              <a:spcBef>
                <a:spcPct val="0"/>
              </a:spcBef>
              <a:spcAft>
                <a:spcPct val="0"/>
              </a:spcAft>
              <a:defRPr kumimoji="1" sz="2800">
                <a:solidFill>
                  <a:schemeClr val="tx2"/>
                </a:solidFill>
                <a:latin typeface="Arial" charset="0"/>
                <a:ea typeface="新細明體" charset="-120"/>
              </a:defRPr>
            </a:lvl6pPr>
            <a:lvl7pPr marL="914400" algn="l" rtl="0" fontAlgn="base">
              <a:spcBef>
                <a:spcPct val="0"/>
              </a:spcBef>
              <a:spcAft>
                <a:spcPct val="0"/>
              </a:spcAft>
              <a:defRPr kumimoji="1" sz="2800">
                <a:solidFill>
                  <a:schemeClr val="tx2"/>
                </a:solidFill>
                <a:latin typeface="Arial" charset="0"/>
                <a:ea typeface="新細明體" charset="-120"/>
              </a:defRPr>
            </a:lvl7pPr>
            <a:lvl8pPr marL="1371600" algn="l" rtl="0" fontAlgn="base">
              <a:spcBef>
                <a:spcPct val="0"/>
              </a:spcBef>
              <a:spcAft>
                <a:spcPct val="0"/>
              </a:spcAft>
              <a:defRPr kumimoji="1" sz="2800">
                <a:solidFill>
                  <a:schemeClr val="tx2"/>
                </a:solidFill>
                <a:latin typeface="Arial" charset="0"/>
                <a:ea typeface="新細明體" charset="-120"/>
              </a:defRPr>
            </a:lvl8pPr>
            <a:lvl9pPr marL="1828800" algn="l" rtl="0" fontAlgn="base">
              <a:spcBef>
                <a:spcPct val="0"/>
              </a:spcBef>
              <a:spcAft>
                <a:spcPct val="0"/>
              </a:spcAft>
              <a:defRPr kumimoji="1" sz="2800">
                <a:solidFill>
                  <a:schemeClr val="tx2"/>
                </a:solidFill>
                <a:latin typeface="Arial" charset="0"/>
                <a:ea typeface="新細明體" charset="-120"/>
              </a:defRPr>
            </a:lvl9pPr>
          </a:lstStyle>
          <a:p>
            <a:pPr algn="ctr" eaLnBrk="1" hangingPunct="1"/>
            <a:r>
              <a:rPr lang="zh-TW" altLang="en-US" b="1" spc="-100" dirty="0">
                <a:solidFill>
                  <a:schemeClr val="tx1"/>
                </a:solidFill>
                <a:latin typeface="Book Antiqua" panose="02040602050305030304" pitchFamily="18" charset="0"/>
                <a:ea typeface="華康儷楷書" panose="03000509000000000000" pitchFamily="65" charset="-120"/>
              </a:rPr>
              <a:t>第一階段報名</a:t>
            </a:r>
            <a:r>
              <a:rPr lang="en-US" altLang="zh-TW" b="1" spc="-100" dirty="0">
                <a:solidFill>
                  <a:schemeClr val="tx1"/>
                </a:solidFill>
                <a:latin typeface="Book Antiqua" panose="02040602050305030304" pitchFamily="18" charset="0"/>
                <a:ea typeface="華康儷楷書" panose="03000509000000000000" pitchFamily="65" charset="-120"/>
              </a:rPr>
              <a:t>-</a:t>
            </a:r>
            <a:r>
              <a:rPr lang="zh-TW" altLang="en-US" b="1" spc="-100" dirty="0">
                <a:solidFill>
                  <a:schemeClr val="tx1"/>
                </a:solidFill>
                <a:latin typeface="Book Antiqua" panose="02040602050305030304" pitchFamily="18" charset="0"/>
                <a:ea typeface="華康儷楷書" panose="03000509000000000000" pitchFamily="65" charset="-120"/>
              </a:rPr>
              <a:t>通行碼使用</a:t>
            </a:r>
          </a:p>
        </p:txBody>
      </p:sp>
      <p:sp>
        <p:nvSpPr>
          <p:cNvPr id="4" name="投影片編號版面配置區 3"/>
          <p:cNvSpPr>
            <a:spLocks noGrp="1"/>
          </p:cNvSpPr>
          <p:nvPr>
            <p:ph type="sldNum" sz="quarter" idx="12"/>
          </p:nvPr>
        </p:nvSpPr>
        <p:spPr/>
        <p:txBody>
          <a:bodyPr/>
          <a:lstStyle/>
          <a:p>
            <a:pPr>
              <a:defRPr/>
            </a:pPr>
            <a:fld id="{52B5522C-A27E-428C-8770-BD9512493397}" type="slidenum">
              <a:rPr lang="zh-TW" altLang="en-US" smtClean="0"/>
              <a:pPr>
                <a:defRPr/>
              </a:pPr>
              <a:t>17</a:t>
            </a:fld>
            <a:endParaRPr lang="en-US" altLang="zh-TW"/>
          </a:p>
        </p:txBody>
      </p:sp>
      <p:pic>
        <p:nvPicPr>
          <p:cNvPr id="6" name="圖片 5"/>
          <p:cNvPicPr>
            <a:picLocks noChangeAspect="1"/>
          </p:cNvPicPr>
          <p:nvPr/>
        </p:nvPicPr>
        <p:blipFill>
          <a:blip r:embed="rId3"/>
          <a:stretch>
            <a:fillRect/>
          </a:stretch>
        </p:blipFill>
        <p:spPr>
          <a:xfrm>
            <a:off x="7138274" y="840130"/>
            <a:ext cx="4257771" cy="5632601"/>
          </a:xfrm>
          <a:prstGeom prst="rect">
            <a:avLst/>
          </a:prstGeom>
          <a:ln w="3175">
            <a:solidFill>
              <a:schemeClr val="tx1">
                <a:lumMod val="95000"/>
                <a:lumOff val="5000"/>
              </a:schemeClr>
            </a:solidFill>
          </a:ln>
        </p:spPr>
      </p:pic>
      <p:sp>
        <p:nvSpPr>
          <p:cNvPr id="2" name="矩形 1"/>
          <p:cNvSpPr/>
          <p:nvPr/>
        </p:nvSpPr>
        <p:spPr>
          <a:xfrm>
            <a:off x="985314" y="4214410"/>
            <a:ext cx="5670957" cy="2015936"/>
          </a:xfrm>
          <a:prstGeom prst="rect">
            <a:avLst/>
          </a:prstGeom>
        </p:spPr>
        <p:txBody>
          <a:bodyPr wrap="square">
            <a:spAutoFit/>
          </a:bodyPr>
          <a:lstStyle/>
          <a:p>
            <a:pPr marL="342900" lvl="1" indent="-342900">
              <a:lnSpc>
                <a:spcPct val="125000"/>
              </a:lnSpc>
              <a:spcBef>
                <a:spcPts val="0"/>
              </a:spcBef>
              <a:buFont typeface="Wingdings" panose="05000000000000000000" pitchFamily="2" charset="2"/>
              <a:buChar char="u"/>
            </a:pPr>
            <a:r>
              <a:rPr lang="zh-TW" altLang="en-US" sz="2000" b="1" dirty="0">
                <a:solidFill>
                  <a:srgbClr val="FF0000"/>
                </a:solidFill>
                <a:highlight>
                  <a:srgbClr val="FFFFCC"/>
                </a:highlight>
                <a:latin typeface="華康儷楷書" panose="03000509000000000000" pitchFamily="65" charset="-120"/>
                <a:ea typeface="華康儷楷書" panose="03000509000000000000" pitchFamily="65" charset="-120"/>
                <a:cs typeface="華康儷楷書" panose="03000509000000000000" pitchFamily="65" charset="-120"/>
              </a:rPr>
              <a:t>通行碼遺失申請方式</a:t>
            </a:r>
            <a:r>
              <a:rPr lang="zh-TW" altLang="en-US" sz="2000" b="1" dirty="0">
                <a:solidFill>
                  <a:srgbClr val="FF0000"/>
                </a:solidFill>
                <a:latin typeface="華康儷楷書" panose="03000509000000000000" pitchFamily="65" charset="-120"/>
                <a:ea typeface="華康儷楷書" panose="03000509000000000000" pitchFamily="65" charset="-120"/>
                <a:cs typeface="華康儷楷書" panose="03000509000000000000" pitchFamily="65" charset="-120"/>
              </a:rPr>
              <a:t>：</a:t>
            </a:r>
            <a:endParaRPr lang="en-US" altLang="zh-TW" sz="2000" b="1" dirty="0">
              <a:solidFill>
                <a:srgbClr val="FF0000"/>
              </a:solidFill>
              <a:latin typeface="華康儷楷書" panose="03000509000000000000" pitchFamily="65" charset="-120"/>
              <a:ea typeface="華康儷楷書" panose="03000509000000000000" pitchFamily="65" charset="-120"/>
              <a:cs typeface="華康儷楷書" panose="03000509000000000000" pitchFamily="65" charset="-120"/>
            </a:endParaRPr>
          </a:p>
          <a:p>
            <a:pPr marL="360000" lvl="1">
              <a:lnSpc>
                <a:spcPct val="125000"/>
              </a:lnSpc>
              <a:spcBef>
                <a:spcPts val="0"/>
              </a:spcBef>
            </a:pPr>
            <a:r>
              <a:rPr lang="zh-TW" altLang="en-US" sz="2000" dirty="0">
                <a:solidFill>
                  <a:srgbClr val="0000FF"/>
                </a:solidFill>
                <a:latin typeface="華康儷楷書" panose="03000509000000000000" pitchFamily="65" charset="-120"/>
                <a:ea typeface="華康儷楷書" panose="03000509000000000000" pitchFamily="65" charset="-120"/>
                <a:cs typeface="華康儷楷書" panose="03000509000000000000" pitchFamily="65" charset="-120"/>
              </a:rPr>
              <a:t>填妥補發通行碼申請切結書並黏妥身分證明文件影本後</a:t>
            </a:r>
            <a:r>
              <a:rPr lang="zh-TW" altLang="en-US" sz="2000" dirty="0">
                <a:latin typeface="華康儷楷書" panose="03000509000000000000" pitchFamily="65" charset="-120"/>
                <a:ea typeface="華康儷楷書" panose="03000509000000000000" pitchFamily="65" charset="-120"/>
                <a:cs typeface="華康儷楷書" panose="03000509000000000000" pitchFamily="65" charset="-120"/>
              </a:rPr>
              <a:t>，</a:t>
            </a:r>
            <a:r>
              <a:rPr lang="zh-TW" altLang="en-US" sz="2000" dirty="0">
                <a:solidFill>
                  <a:srgbClr val="0000FF"/>
                </a:solidFill>
                <a:latin typeface="華康儷楷書" panose="03000509000000000000" pitchFamily="65" charset="-120"/>
                <a:ea typeface="華康儷楷書" panose="03000509000000000000" pitchFamily="65" charset="-120"/>
                <a:cs typeface="華康儷楷書" panose="03000509000000000000" pitchFamily="65" charset="-120"/>
              </a:rPr>
              <a:t>傳真</a:t>
            </a:r>
            <a:r>
              <a:rPr lang="zh-TW" altLang="en-US" sz="2000" dirty="0">
                <a:latin typeface="華康儷楷書" panose="03000509000000000000" pitchFamily="65" charset="-120"/>
                <a:ea typeface="華康儷楷書" panose="03000509000000000000" pitchFamily="65" charset="-120"/>
                <a:cs typeface="華康儷楷書" panose="03000509000000000000" pitchFamily="65" charset="-120"/>
              </a:rPr>
              <a:t>至本委員會提出申請，補發以</a:t>
            </a:r>
            <a:r>
              <a:rPr lang="en-US" altLang="zh-TW" sz="2000" b="1" dirty="0">
                <a:solidFill>
                  <a:srgbClr val="FF0000"/>
                </a:solidFill>
                <a:latin typeface="華康儷楷書" panose="03000509000000000000" pitchFamily="65" charset="-120"/>
                <a:ea typeface="華康儷楷書" panose="03000509000000000000" pitchFamily="65" charset="-120"/>
                <a:cs typeface="華康儷楷書" panose="03000509000000000000" pitchFamily="65" charset="-120"/>
              </a:rPr>
              <a:t>1</a:t>
            </a:r>
            <a:r>
              <a:rPr lang="zh-TW" altLang="en-US" sz="2000" b="1" dirty="0">
                <a:solidFill>
                  <a:srgbClr val="FF0000"/>
                </a:solidFill>
                <a:latin typeface="華康儷楷書" panose="03000509000000000000" pitchFamily="65" charset="-120"/>
                <a:ea typeface="華康儷楷書" panose="03000509000000000000" pitchFamily="65" charset="-120"/>
                <a:cs typeface="華康儷楷書" panose="03000509000000000000" pitchFamily="65" charset="-120"/>
              </a:rPr>
              <a:t>次</a:t>
            </a:r>
            <a:r>
              <a:rPr lang="zh-TW" altLang="en-US" sz="2000" dirty="0">
                <a:latin typeface="華康儷楷書" panose="03000509000000000000" pitchFamily="65" charset="-120"/>
                <a:ea typeface="華康儷楷書" panose="03000509000000000000" pitchFamily="65" charset="-120"/>
                <a:cs typeface="華康儷楷書" panose="03000509000000000000" pitchFamily="65" charset="-120"/>
              </a:rPr>
              <a:t>為限，經完成身分查驗之考生，由系統配發簡訊至考生留存本委員會之手機號碼。</a:t>
            </a:r>
          </a:p>
        </p:txBody>
      </p:sp>
    </p:spTree>
    <p:extLst>
      <p:ext uri="{BB962C8B-B14F-4D97-AF65-F5344CB8AC3E}">
        <p14:creationId xmlns:p14="http://schemas.microsoft.com/office/powerpoint/2010/main" val="37532594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內容版面配置區 3"/>
          <p:cNvSpPr>
            <a:spLocks noGrp="1"/>
          </p:cNvSpPr>
          <p:nvPr>
            <p:ph idx="1"/>
          </p:nvPr>
        </p:nvSpPr>
        <p:spPr>
          <a:xfrm>
            <a:off x="889691" y="793121"/>
            <a:ext cx="10549639" cy="5619787"/>
          </a:xfrm>
        </p:spPr>
        <p:txBody>
          <a:bodyPr>
            <a:normAutofit/>
          </a:bodyPr>
          <a:lstStyle/>
          <a:p>
            <a:pPr>
              <a:lnSpc>
                <a:spcPts val="3500"/>
              </a:lnSpc>
              <a:buFontTx/>
              <a:buBlip>
                <a:blip r:embed="rId3"/>
              </a:buBlip>
              <a:defRPr/>
            </a:pPr>
            <a:r>
              <a:rPr lang="zh-TW" altLang="zh-TW" sz="2400" dirty="0">
                <a:solidFill>
                  <a:srgbClr val="FF0000"/>
                </a:solidFill>
                <a:latin typeface="華康儷楷書" panose="03000509000000000000" pitchFamily="65" charset="-120"/>
                <a:ea typeface="華康儷楷書" panose="03000509000000000000" pitchFamily="65" charset="-120"/>
                <a:cs typeface="Times New Roman" panose="02020603050405020304" pitchFamily="18" charset="0"/>
              </a:rPr>
              <a:t>第一階段統測成績篩選</a:t>
            </a:r>
          </a:p>
          <a:p>
            <a:pPr lvl="1">
              <a:lnSpc>
                <a:spcPts val="3500"/>
              </a:lnSpc>
              <a:spcBef>
                <a:spcPts val="0"/>
              </a:spcBef>
              <a:buFont typeface="Wingdings" pitchFamily="2" charset="2"/>
              <a:buChar char="n"/>
              <a:defRPr/>
            </a:pPr>
            <a:r>
              <a:rPr lang="en-US" altLang="zh-TW" dirty="0">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dirty="0">
                <a:latin typeface="Times New Roman" panose="02020603050405020304" pitchFamily="18" charset="0"/>
                <a:ea typeface="華康儷楷書" panose="03000509000000000000" pitchFamily="65" charset="-120"/>
                <a:cs typeface="Times New Roman" panose="02020603050405020304" pitchFamily="18" charset="0"/>
              </a:rPr>
              <a:t>範例</a:t>
            </a:r>
            <a:r>
              <a:rPr lang="en-US" altLang="zh-TW" dirty="0">
                <a:latin typeface="Times New Roman" panose="02020603050405020304" pitchFamily="18" charset="0"/>
                <a:ea typeface="華康儷楷書" panose="03000509000000000000" pitchFamily="65" charset="-120"/>
                <a:cs typeface="Times New Roman" panose="02020603050405020304" pitchFamily="18" charset="0"/>
              </a:rPr>
              <a:t>】</a:t>
            </a:r>
            <a:r>
              <a:rPr lang="zh-TW" altLang="zh-TW" dirty="0">
                <a:latin typeface="Times New Roman" panose="02020603050405020304" pitchFamily="18" charset="0"/>
                <a:ea typeface="華康儷楷書" panose="03000509000000000000" pitchFamily="65" charset="-120"/>
                <a:cs typeface="Times New Roman" panose="02020603050405020304" pitchFamily="18" charset="0"/>
              </a:rPr>
              <a:t>某校系科組之招生名額為</a:t>
            </a:r>
            <a:r>
              <a:rPr lang="en-US" altLang="zh-TW" b="1"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10</a:t>
            </a:r>
            <a:r>
              <a:rPr lang="zh-TW" altLang="zh-TW" b="1"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人</a:t>
            </a:r>
            <a:r>
              <a:rPr lang="zh-TW" altLang="zh-TW" dirty="0">
                <a:latin typeface="Times New Roman" panose="02020603050405020304" pitchFamily="18" charset="0"/>
                <a:ea typeface="華康儷楷書" panose="03000509000000000000" pitchFamily="65" charset="-120"/>
                <a:cs typeface="Times New Roman" panose="02020603050405020304" pitchFamily="18" charset="0"/>
              </a:rPr>
              <a:t>，各科篩選倍率：</a:t>
            </a:r>
            <a:br>
              <a:rPr lang="en-US" altLang="zh-TW" dirty="0">
                <a:latin typeface="Times New Roman" panose="02020603050405020304" pitchFamily="18" charset="0"/>
                <a:ea typeface="華康儷楷書" panose="03000509000000000000" pitchFamily="65" charset="-120"/>
                <a:cs typeface="Times New Roman" panose="02020603050405020304" pitchFamily="18" charset="0"/>
              </a:rPr>
            </a:br>
            <a:r>
              <a:rPr lang="zh-TW" altLang="zh-TW" b="1" dirty="0">
                <a:solidFill>
                  <a:srgbClr val="00B050"/>
                </a:solidFill>
                <a:latin typeface="Times New Roman" panose="02020603050405020304" pitchFamily="18" charset="0"/>
                <a:ea typeface="華康儷楷書" panose="03000509000000000000" pitchFamily="65" charset="-120"/>
                <a:cs typeface="Times New Roman" panose="02020603050405020304" pitchFamily="18" charset="0"/>
              </a:rPr>
              <a:t>國文</a:t>
            </a:r>
            <a:r>
              <a:rPr lang="en-US" altLang="zh-TW" dirty="0">
                <a:latin typeface="Times New Roman" panose="02020603050405020304" pitchFamily="18" charset="0"/>
                <a:ea typeface="華康儷楷書" panose="03000509000000000000" pitchFamily="65" charset="-120"/>
                <a:cs typeface="Times New Roman" panose="02020603050405020304" pitchFamily="18" charset="0"/>
              </a:rPr>
              <a:t>6</a:t>
            </a:r>
            <a:r>
              <a:rPr lang="zh-TW" altLang="en-US" dirty="0">
                <a:latin typeface="Times New Roman" panose="02020603050405020304" pitchFamily="18" charset="0"/>
                <a:ea typeface="華康儷楷書" panose="03000509000000000000" pitchFamily="65" charset="-120"/>
                <a:cs typeface="Times New Roman" panose="02020603050405020304" pitchFamily="18" charset="0"/>
              </a:rPr>
              <a:t>倍</a:t>
            </a:r>
            <a:r>
              <a:rPr lang="zh-TW" altLang="zh-TW" dirty="0">
                <a:latin typeface="Times New Roman" panose="02020603050405020304" pitchFamily="18" charset="0"/>
                <a:ea typeface="華康儷楷書" panose="03000509000000000000" pitchFamily="65" charset="-120"/>
                <a:cs typeface="Times New Roman" panose="02020603050405020304" pitchFamily="18" charset="0"/>
              </a:rPr>
              <a:t>、</a:t>
            </a:r>
            <a:r>
              <a:rPr lang="zh-TW" altLang="zh-TW" b="1" dirty="0">
                <a:solidFill>
                  <a:srgbClr val="00B0F0"/>
                </a:solidFill>
                <a:latin typeface="Times New Roman" panose="02020603050405020304" pitchFamily="18" charset="0"/>
                <a:ea typeface="華康儷楷書" panose="03000509000000000000" pitchFamily="65" charset="-120"/>
                <a:cs typeface="Times New Roman" panose="02020603050405020304" pitchFamily="18" charset="0"/>
              </a:rPr>
              <a:t>英文</a:t>
            </a:r>
            <a:r>
              <a:rPr lang="en-US" altLang="zh-TW" dirty="0">
                <a:latin typeface="Times New Roman" panose="02020603050405020304" pitchFamily="18" charset="0"/>
                <a:ea typeface="華康儷楷書" panose="03000509000000000000" pitchFamily="65" charset="-120"/>
                <a:cs typeface="Times New Roman" panose="02020603050405020304" pitchFamily="18" charset="0"/>
              </a:rPr>
              <a:t>5</a:t>
            </a:r>
            <a:r>
              <a:rPr lang="zh-TW" altLang="en-US" dirty="0">
                <a:latin typeface="Times New Roman" panose="02020603050405020304" pitchFamily="18" charset="0"/>
                <a:ea typeface="華康儷楷書" panose="03000509000000000000" pitchFamily="65" charset="-120"/>
                <a:cs typeface="Times New Roman" panose="02020603050405020304" pitchFamily="18" charset="0"/>
              </a:rPr>
              <a:t>倍</a:t>
            </a:r>
            <a:r>
              <a:rPr lang="zh-TW" altLang="zh-TW" dirty="0">
                <a:latin typeface="Times New Roman" panose="02020603050405020304" pitchFamily="18" charset="0"/>
                <a:ea typeface="華康儷楷書" panose="03000509000000000000" pitchFamily="65" charset="-120"/>
                <a:cs typeface="Times New Roman" panose="02020603050405020304" pitchFamily="18" charset="0"/>
              </a:rPr>
              <a:t>、</a:t>
            </a:r>
            <a:r>
              <a:rPr lang="zh-TW" altLang="zh-TW" b="1" dirty="0">
                <a:solidFill>
                  <a:srgbClr val="00B0F0"/>
                </a:solidFill>
                <a:latin typeface="Times New Roman" panose="02020603050405020304" pitchFamily="18" charset="0"/>
                <a:ea typeface="華康儷楷書" panose="03000509000000000000" pitchFamily="65" charset="-120"/>
                <a:cs typeface="Times New Roman" panose="02020603050405020304" pitchFamily="18" charset="0"/>
              </a:rPr>
              <a:t>數學</a:t>
            </a:r>
            <a:r>
              <a:rPr lang="en-US" altLang="zh-TW" dirty="0">
                <a:latin typeface="Times New Roman" panose="02020603050405020304" pitchFamily="18" charset="0"/>
                <a:ea typeface="華康儷楷書" panose="03000509000000000000" pitchFamily="65" charset="-120"/>
                <a:cs typeface="Times New Roman" panose="02020603050405020304" pitchFamily="18" charset="0"/>
              </a:rPr>
              <a:t>5</a:t>
            </a:r>
            <a:r>
              <a:rPr lang="zh-TW" altLang="en-US" dirty="0">
                <a:latin typeface="Times New Roman" panose="02020603050405020304" pitchFamily="18" charset="0"/>
                <a:ea typeface="華康儷楷書" panose="03000509000000000000" pitchFamily="65" charset="-120"/>
                <a:cs typeface="Times New Roman" panose="02020603050405020304" pitchFamily="18" charset="0"/>
              </a:rPr>
              <a:t>倍</a:t>
            </a:r>
            <a:r>
              <a:rPr lang="zh-TW" altLang="zh-TW" dirty="0">
                <a:latin typeface="Times New Roman" panose="02020603050405020304" pitchFamily="18" charset="0"/>
                <a:ea typeface="華康儷楷書" panose="03000509000000000000" pitchFamily="65" charset="-120"/>
                <a:cs typeface="Times New Roman" panose="02020603050405020304" pitchFamily="18" charset="0"/>
              </a:rPr>
              <a:t>、</a:t>
            </a:r>
            <a:r>
              <a:rPr lang="zh-TW" altLang="zh-TW" b="1" dirty="0">
                <a:solidFill>
                  <a:srgbClr val="C00000"/>
                </a:solidFill>
                <a:latin typeface="Times New Roman" panose="02020603050405020304" pitchFamily="18" charset="0"/>
                <a:ea typeface="華康儷楷書" panose="03000509000000000000" pitchFamily="65" charset="-120"/>
                <a:cs typeface="Times New Roman" panose="02020603050405020304" pitchFamily="18" charset="0"/>
              </a:rPr>
              <a:t>專業</a:t>
            </a:r>
            <a:r>
              <a:rPr lang="en-US" altLang="zh-TW" b="1" dirty="0">
                <a:solidFill>
                  <a:srgbClr val="C00000"/>
                </a:solidFill>
                <a:latin typeface="Times New Roman" panose="02020603050405020304" pitchFamily="18" charset="0"/>
                <a:ea typeface="華康儷楷書" panose="03000509000000000000" pitchFamily="65" charset="-120"/>
                <a:cs typeface="Times New Roman" panose="02020603050405020304" pitchFamily="18" charset="0"/>
              </a:rPr>
              <a:t>(</a:t>
            </a:r>
            <a:r>
              <a:rPr lang="zh-TW" altLang="zh-TW" b="1" dirty="0">
                <a:solidFill>
                  <a:srgbClr val="C00000"/>
                </a:solidFill>
                <a:latin typeface="Times New Roman" panose="02020603050405020304" pitchFamily="18" charset="0"/>
                <a:ea typeface="華康儷楷書" panose="03000509000000000000" pitchFamily="65" charset="-120"/>
                <a:cs typeface="Times New Roman" panose="02020603050405020304" pitchFamily="18" charset="0"/>
              </a:rPr>
              <a:t>一</a:t>
            </a:r>
            <a:r>
              <a:rPr lang="en-US" altLang="zh-TW" b="1" dirty="0">
                <a:solidFill>
                  <a:srgbClr val="C00000"/>
                </a:solidFill>
                <a:latin typeface="Times New Roman" panose="02020603050405020304" pitchFamily="18" charset="0"/>
                <a:ea typeface="華康儷楷書" panose="03000509000000000000" pitchFamily="65" charset="-120"/>
                <a:cs typeface="Times New Roman" panose="02020603050405020304" pitchFamily="18" charset="0"/>
              </a:rPr>
              <a:t>)</a:t>
            </a:r>
            <a:r>
              <a:rPr lang="en-US" altLang="zh-TW" dirty="0">
                <a:latin typeface="Times New Roman" panose="02020603050405020304" pitchFamily="18" charset="0"/>
                <a:ea typeface="華康儷楷書" panose="03000509000000000000" pitchFamily="65" charset="-120"/>
                <a:cs typeface="Times New Roman" panose="02020603050405020304" pitchFamily="18" charset="0"/>
              </a:rPr>
              <a:t>3</a:t>
            </a:r>
            <a:r>
              <a:rPr lang="zh-TW" altLang="en-US" dirty="0">
                <a:latin typeface="Times New Roman" panose="02020603050405020304" pitchFamily="18" charset="0"/>
                <a:ea typeface="華康儷楷書" panose="03000509000000000000" pitchFamily="65" charset="-120"/>
                <a:cs typeface="Times New Roman" panose="02020603050405020304" pitchFamily="18" charset="0"/>
              </a:rPr>
              <a:t>倍</a:t>
            </a:r>
            <a:r>
              <a:rPr lang="zh-TW" altLang="zh-TW" dirty="0">
                <a:latin typeface="Times New Roman" panose="02020603050405020304" pitchFamily="18" charset="0"/>
                <a:ea typeface="華康儷楷書" panose="03000509000000000000" pitchFamily="65" charset="-120"/>
                <a:cs typeface="Times New Roman" panose="02020603050405020304" pitchFamily="18" charset="0"/>
              </a:rPr>
              <a:t>及</a:t>
            </a:r>
            <a:r>
              <a:rPr lang="zh-TW" altLang="zh-TW" b="1" dirty="0">
                <a:solidFill>
                  <a:srgbClr val="C00000"/>
                </a:solidFill>
                <a:latin typeface="Times New Roman" panose="02020603050405020304" pitchFamily="18" charset="0"/>
                <a:ea typeface="華康儷楷書" panose="03000509000000000000" pitchFamily="65" charset="-120"/>
                <a:cs typeface="Times New Roman" panose="02020603050405020304" pitchFamily="18" charset="0"/>
              </a:rPr>
              <a:t>專業</a:t>
            </a:r>
            <a:r>
              <a:rPr lang="en-US" altLang="zh-TW" b="1" dirty="0">
                <a:solidFill>
                  <a:srgbClr val="C00000"/>
                </a:solidFill>
                <a:latin typeface="Times New Roman" panose="02020603050405020304" pitchFamily="18" charset="0"/>
                <a:ea typeface="華康儷楷書" panose="03000509000000000000" pitchFamily="65" charset="-120"/>
                <a:cs typeface="Times New Roman" panose="02020603050405020304" pitchFamily="18" charset="0"/>
              </a:rPr>
              <a:t>(</a:t>
            </a:r>
            <a:r>
              <a:rPr lang="zh-TW" altLang="zh-TW" b="1" dirty="0">
                <a:solidFill>
                  <a:srgbClr val="C00000"/>
                </a:solidFill>
                <a:latin typeface="Times New Roman" panose="02020603050405020304" pitchFamily="18" charset="0"/>
                <a:ea typeface="華康儷楷書" panose="03000509000000000000" pitchFamily="65" charset="-120"/>
                <a:cs typeface="Times New Roman" panose="02020603050405020304" pitchFamily="18" charset="0"/>
              </a:rPr>
              <a:t>二</a:t>
            </a:r>
            <a:r>
              <a:rPr lang="en-US" altLang="zh-TW" b="1" dirty="0">
                <a:solidFill>
                  <a:srgbClr val="C00000"/>
                </a:solidFill>
                <a:latin typeface="Times New Roman" panose="02020603050405020304" pitchFamily="18" charset="0"/>
                <a:ea typeface="華康儷楷書" panose="03000509000000000000" pitchFamily="65" charset="-120"/>
                <a:cs typeface="Times New Roman" panose="02020603050405020304" pitchFamily="18" charset="0"/>
              </a:rPr>
              <a:t>)</a:t>
            </a:r>
            <a:r>
              <a:rPr lang="en-US" altLang="zh-TW" dirty="0">
                <a:latin typeface="Times New Roman" panose="02020603050405020304" pitchFamily="18" charset="0"/>
                <a:ea typeface="華康儷楷書" panose="03000509000000000000" pitchFamily="65" charset="-120"/>
                <a:cs typeface="Times New Roman" panose="02020603050405020304" pitchFamily="18" charset="0"/>
              </a:rPr>
              <a:t>3</a:t>
            </a:r>
            <a:r>
              <a:rPr lang="zh-TW" altLang="en-US" dirty="0">
                <a:latin typeface="Times New Roman" panose="02020603050405020304" pitchFamily="18" charset="0"/>
                <a:ea typeface="華康儷楷書" panose="03000509000000000000" pitchFamily="65" charset="-120"/>
                <a:cs typeface="Times New Roman" panose="02020603050405020304" pitchFamily="18" charset="0"/>
              </a:rPr>
              <a:t>倍</a:t>
            </a:r>
            <a:endParaRPr lang="zh-TW" altLang="zh-TW" dirty="0">
              <a:latin typeface="Times New Roman" panose="02020603050405020304" pitchFamily="18" charset="0"/>
              <a:ea typeface="華康儷楷書" panose="03000509000000000000" pitchFamily="65" charset="-120"/>
              <a:cs typeface="Times New Roman" panose="02020603050405020304" pitchFamily="18" charset="0"/>
            </a:endParaRPr>
          </a:p>
          <a:p>
            <a:pPr lvl="1">
              <a:lnSpc>
                <a:spcPts val="3500"/>
              </a:lnSpc>
              <a:spcBef>
                <a:spcPts val="0"/>
              </a:spcBef>
              <a:buFont typeface="Wingdings" pitchFamily="2" charset="2"/>
              <a:buChar char="n"/>
              <a:defRPr/>
            </a:pPr>
            <a:r>
              <a:rPr lang="zh-TW" altLang="zh-TW" dirty="0">
                <a:latin typeface="Times New Roman" panose="02020603050405020304" pitchFamily="18" charset="0"/>
                <a:ea typeface="華康儷楷書" panose="03000509000000000000" pitchFamily="65" charset="-120"/>
                <a:cs typeface="Times New Roman" panose="02020603050405020304" pitchFamily="18" charset="0"/>
              </a:rPr>
              <a:t>篩選過程：先依</a:t>
            </a:r>
            <a:r>
              <a:rPr lang="zh-TW" altLang="en-US" b="1" dirty="0">
                <a:solidFill>
                  <a:srgbClr val="00B050"/>
                </a:solidFill>
                <a:latin typeface="Times New Roman" panose="02020603050405020304" pitchFamily="18" charset="0"/>
                <a:ea typeface="華康儷楷書" panose="03000509000000000000" pitchFamily="65" charset="-120"/>
                <a:cs typeface="Times New Roman" panose="02020603050405020304" pitchFamily="18" charset="0"/>
              </a:rPr>
              <a:t>國文</a:t>
            </a:r>
            <a:r>
              <a:rPr lang="zh-TW" altLang="zh-TW" dirty="0">
                <a:latin typeface="Times New Roman" panose="02020603050405020304" pitchFamily="18" charset="0"/>
                <a:ea typeface="華康儷楷書" panose="03000509000000000000" pitchFamily="65" charset="-120"/>
                <a:cs typeface="Times New Roman" panose="02020603050405020304" pitchFamily="18" charset="0"/>
              </a:rPr>
              <a:t>成績級分篩選出前</a:t>
            </a:r>
            <a:r>
              <a:rPr lang="en-US" altLang="zh-TW" dirty="0">
                <a:latin typeface="Times New Roman" panose="02020603050405020304" pitchFamily="18" charset="0"/>
                <a:ea typeface="華康儷楷書" panose="03000509000000000000" pitchFamily="65" charset="-120"/>
                <a:cs typeface="Times New Roman" panose="02020603050405020304" pitchFamily="18" charset="0"/>
              </a:rPr>
              <a:t>60</a:t>
            </a:r>
            <a:r>
              <a:rPr lang="zh-TW" altLang="zh-TW" dirty="0">
                <a:latin typeface="Times New Roman" panose="02020603050405020304" pitchFamily="18" charset="0"/>
                <a:ea typeface="華康儷楷書" panose="03000509000000000000" pitchFamily="65" charset="-120"/>
                <a:cs typeface="Times New Roman" panose="02020603050405020304" pitchFamily="18" charset="0"/>
              </a:rPr>
              <a:t>人</a:t>
            </a:r>
            <a:r>
              <a:rPr lang="en-US" altLang="zh-TW" dirty="0">
                <a:latin typeface="Times New Roman" panose="02020603050405020304" pitchFamily="18" charset="0"/>
                <a:ea typeface="華康儷楷書" panose="03000509000000000000" pitchFamily="65" charset="-120"/>
                <a:cs typeface="Times New Roman" panose="02020603050405020304" pitchFamily="18" charset="0"/>
              </a:rPr>
              <a:t>(</a:t>
            </a:r>
            <a:r>
              <a:rPr lang="en-US" altLang="zh-TW" b="1"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10</a:t>
            </a:r>
            <a:r>
              <a:rPr lang="zh-TW" altLang="zh-TW" b="1"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人</a:t>
            </a:r>
            <a:r>
              <a:rPr lang="en-US" altLang="zh-TW" b="1" dirty="0">
                <a:latin typeface="Times New Roman" panose="02020603050405020304" pitchFamily="18" charset="0"/>
                <a:ea typeface="華康儷楷書" panose="03000509000000000000" pitchFamily="65" charset="-120"/>
                <a:cs typeface="Times New Roman" panose="02020603050405020304" pitchFamily="18" charset="0"/>
              </a:rPr>
              <a:t>×</a:t>
            </a:r>
            <a:r>
              <a:rPr lang="en-US" altLang="zh-TW" b="1" dirty="0">
                <a:solidFill>
                  <a:srgbClr val="00B050"/>
                </a:solidFill>
                <a:latin typeface="Times New Roman" panose="02020603050405020304" pitchFamily="18" charset="0"/>
                <a:ea typeface="華康儷楷書" panose="03000509000000000000" pitchFamily="65" charset="-120"/>
                <a:cs typeface="Times New Roman" panose="02020603050405020304" pitchFamily="18" charset="0"/>
              </a:rPr>
              <a:t>6</a:t>
            </a:r>
            <a:r>
              <a:rPr lang="en-US" altLang="zh-TW" dirty="0">
                <a:latin typeface="Times New Roman" panose="02020603050405020304" pitchFamily="18" charset="0"/>
                <a:ea typeface="華康儷楷書" panose="03000509000000000000" pitchFamily="65" charset="-120"/>
                <a:cs typeface="Times New Roman" panose="02020603050405020304" pitchFamily="18" charset="0"/>
              </a:rPr>
              <a:t>)</a:t>
            </a:r>
            <a:r>
              <a:rPr lang="zh-TW" altLang="zh-TW" dirty="0">
                <a:latin typeface="Times New Roman" panose="02020603050405020304" pitchFamily="18" charset="0"/>
                <a:ea typeface="華康儷楷書" panose="03000509000000000000" pitchFamily="65" charset="-120"/>
                <a:cs typeface="Times New Roman" panose="02020603050405020304" pitchFamily="18" charset="0"/>
              </a:rPr>
              <a:t>，再以該</a:t>
            </a:r>
            <a:r>
              <a:rPr lang="en-US" altLang="zh-TW" dirty="0">
                <a:latin typeface="Times New Roman" panose="02020603050405020304" pitchFamily="18" charset="0"/>
                <a:ea typeface="華康儷楷書" panose="03000509000000000000" pitchFamily="65" charset="-120"/>
                <a:cs typeface="Times New Roman" panose="02020603050405020304" pitchFamily="18" charset="0"/>
              </a:rPr>
              <a:t>60</a:t>
            </a:r>
            <a:r>
              <a:rPr lang="zh-TW" altLang="zh-TW" dirty="0">
                <a:latin typeface="Times New Roman" panose="02020603050405020304" pitchFamily="18" charset="0"/>
                <a:ea typeface="華康儷楷書" panose="03000509000000000000" pitchFamily="65" charset="-120"/>
                <a:cs typeface="Times New Roman" panose="02020603050405020304" pitchFamily="18" charset="0"/>
              </a:rPr>
              <a:t>人之</a:t>
            </a:r>
            <a:br>
              <a:rPr lang="en-US" altLang="zh-TW" dirty="0">
                <a:latin typeface="Times New Roman" panose="02020603050405020304" pitchFamily="18" charset="0"/>
                <a:ea typeface="華康儷楷書" panose="03000509000000000000" pitchFamily="65" charset="-120"/>
                <a:cs typeface="Times New Roman" panose="02020603050405020304" pitchFamily="18" charset="0"/>
              </a:rPr>
            </a:br>
            <a:r>
              <a:rPr lang="zh-TW" altLang="en-US" b="1" dirty="0">
                <a:solidFill>
                  <a:srgbClr val="00B0F0"/>
                </a:solidFill>
                <a:latin typeface="Times New Roman" panose="02020603050405020304" pitchFamily="18" charset="0"/>
                <a:ea typeface="華康儷楷書" panose="03000509000000000000" pitchFamily="65" charset="-120"/>
                <a:cs typeface="Times New Roman" panose="02020603050405020304" pitchFamily="18" charset="0"/>
              </a:rPr>
              <a:t>英</a:t>
            </a:r>
            <a:r>
              <a:rPr lang="zh-TW" altLang="zh-TW" b="1" dirty="0">
                <a:solidFill>
                  <a:srgbClr val="00B0F0"/>
                </a:solidFill>
                <a:latin typeface="Times New Roman" panose="02020603050405020304" pitchFamily="18" charset="0"/>
                <a:ea typeface="華康儷楷書" panose="03000509000000000000" pitchFamily="65" charset="-120"/>
                <a:cs typeface="Times New Roman" panose="02020603050405020304" pitchFamily="18" charset="0"/>
              </a:rPr>
              <a:t>文與數學</a:t>
            </a:r>
            <a:r>
              <a:rPr lang="zh-TW" altLang="zh-TW" dirty="0">
                <a:latin typeface="Times New Roman" panose="02020603050405020304" pitchFamily="18" charset="0"/>
                <a:ea typeface="華康儷楷書" panose="03000509000000000000" pitchFamily="65" charset="-120"/>
                <a:cs typeface="Times New Roman" panose="02020603050405020304" pitchFamily="18" charset="0"/>
              </a:rPr>
              <a:t>成績級分加總後篩選出前</a:t>
            </a:r>
            <a:r>
              <a:rPr lang="en-US" altLang="zh-TW" dirty="0">
                <a:latin typeface="Times New Roman" panose="02020603050405020304" pitchFamily="18" charset="0"/>
                <a:ea typeface="華康儷楷書" panose="03000509000000000000" pitchFamily="65" charset="-120"/>
                <a:cs typeface="Times New Roman" panose="02020603050405020304" pitchFamily="18" charset="0"/>
              </a:rPr>
              <a:t>50</a:t>
            </a:r>
            <a:r>
              <a:rPr lang="zh-TW" altLang="zh-TW" dirty="0">
                <a:latin typeface="Times New Roman" panose="02020603050405020304" pitchFamily="18" charset="0"/>
                <a:ea typeface="華康儷楷書" panose="03000509000000000000" pitchFamily="65" charset="-120"/>
                <a:cs typeface="Times New Roman" panose="02020603050405020304" pitchFamily="18" charset="0"/>
              </a:rPr>
              <a:t>人</a:t>
            </a:r>
            <a:r>
              <a:rPr lang="en-US" altLang="zh-TW" dirty="0">
                <a:latin typeface="Times New Roman" panose="02020603050405020304" pitchFamily="18" charset="0"/>
                <a:ea typeface="華康儷楷書" panose="03000509000000000000" pitchFamily="65" charset="-120"/>
                <a:cs typeface="Times New Roman" panose="02020603050405020304" pitchFamily="18" charset="0"/>
              </a:rPr>
              <a:t>(</a:t>
            </a:r>
            <a:r>
              <a:rPr lang="en-US" altLang="zh-TW" b="1"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10</a:t>
            </a:r>
            <a:r>
              <a:rPr lang="zh-TW" altLang="zh-TW" b="1"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人</a:t>
            </a:r>
            <a:r>
              <a:rPr lang="en-US" altLang="zh-TW" b="1" dirty="0">
                <a:latin typeface="Times New Roman" panose="02020603050405020304" pitchFamily="18" charset="0"/>
                <a:ea typeface="華康儷楷書" panose="03000509000000000000" pitchFamily="65" charset="-120"/>
                <a:cs typeface="Times New Roman" panose="02020603050405020304" pitchFamily="18" charset="0"/>
              </a:rPr>
              <a:t>×</a:t>
            </a:r>
            <a:r>
              <a:rPr lang="en-US" altLang="zh-TW" b="1" dirty="0">
                <a:solidFill>
                  <a:srgbClr val="00B0F0"/>
                </a:solidFill>
                <a:latin typeface="Times New Roman" panose="02020603050405020304" pitchFamily="18" charset="0"/>
                <a:ea typeface="華康儷楷書" panose="03000509000000000000" pitchFamily="65" charset="-120"/>
                <a:cs typeface="Times New Roman" panose="02020603050405020304" pitchFamily="18" charset="0"/>
              </a:rPr>
              <a:t>5</a:t>
            </a:r>
            <a:r>
              <a:rPr lang="en-US" altLang="zh-TW" dirty="0">
                <a:latin typeface="Times New Roman" panose="02020603050405020304" pitchFamily="18" charset="0"/>
                <a:ea typeface="華康儷楷書" panose="03000509000000000000" pitchFamily="65" charset="-120"/>
                <a:cs typeface="Times New Roman" panose="02020603050405020304" pitchFamily="18" charset="0"/>
              </a:rPr>
              <a:t>) </a:t>
            </a:r>
            <a:r>
              <a:rPr lang="zh-TW" altLang="zh-TW" dirty="0">
                <a:latin typeface="Times New Roman" panose="02020603050405020304" pitchFamily="18" charset="0"/>
                <a:ea typeface="華康儷楷書" panose="03000509000000000000" pitchFamily="65" charset="-120"/>
                <a:cs typeface="Times New Roman" panose="02020603050405020304" pitchFamily="18" charset="0"/>
              </a:rPr>
              <a:t>，再以該</a:t>
            </a:r>
            <a:r>
              <a:rPr lang="en-US" altLang="zh-TW" dirty="0">
                <a:latin typeface="Times New Roman" panose="02020603050405020304" pitchFamily="18" charset="0"/>
                <a:ea typeface="華康儷楷書" panose="03000509000000000000" pitchFamily="65" charset="-120"/>
                <a:cs typeface="Times New Roman" panose="02020603050405020304" pitchFamily="18" charset="0"/>
              </a:rPr>
              <a:t>50</a:t>
            </a:r>
            <a:r>
              <a:rPr lang="zh-TW" altLang="zh-TW" dirty="0">
                <a:latin typeface="Times New Roman" panose="02020603050405020304" pitchFamily="18" charset="0"/>
                <a:ea typeface="華康儷楷書" panose="03000509000000000000" pitchFamily="65" charset="-120"/>
                <a:cs typeface="Times New Roman" panose="02020603050405020304" pitchFamily="18" charset="0"/>
              </a:rPr>
              <a:t>人之</a:t>
            </a:r>
            <a:br>
              <a:rPr lang="en-US" altLang="zh-TW" dirty="0">
                <a:latin typeface="Times New Roman" panose="02020603050405020304" pitchFamily="18" charset="0"/>
                <a:ea typeface="華康儷楷書" panose="03000509000000000000" pitchFamily="65" charset="-120"/>
                <a:cs typeface="Times New Roman" panose="02020603050405020304" pitchFamily="18" charset="0"/>
              </a:rPr>
            </a:br>
            <a:r>
              <a:rPr lang="zh-TW" altLang="zh-TW" b="1" dirty="0">
                <a:solidFill>
                  <a:srgbClr val="C00000"/>
                </a:solidFill>
                <a:latin typeface="Times New Roman" panose="02020603050405020304" pitchFamily="18" charset="0"/>
                <a:ea typeface="華康儷楷書" panose="03000509000000000000" pitchFamily="65" charset="-120"/>
                <a:cs typeface="Times New Roman" panose="02020603050405020304" pitchFamily="18" charset="0"/>
              </a:rPr>
              <a:t>專業</a:t>
            </a:r>
            <a:r>
              <a:rPr lang="en-US" altLang="zh-TW" b="1" dirty="0">
                <a:solidFill>
                  <a:srgbClr val="C00000"/>
                </a:solidFill>
                <a:latin typeface="Times New Roman" panose="02020603050405020304" pitchFamily="18" charset="0"/>
                <a:ea typeface="華康儷楷書" panose="03000509000000000000" pitchFamily="65" charset="-120"/>
                <a:cs typeface="Times New Roman" panose="02020603050405020304" pitchFamily="18" charset="0"/>
              </a:rPr>
              <a:t>(</a:t>
            </a:r>
            <a:r>
              <a:rPr lang="zh-TW" altLang="zh-TW" b="1" dirty="0">
                <a:solidFill>
                  <a:srgbClr val="C00000"/>
                </a:solidFill>
                <a:latin typeface="Times New Roman" panose="02020603050405020304" pitchFamily="18" charset="0"/>
                <a:ea typeface="華康儷楷書" panose="03000509000000000000" pitchFamily="65" charset="-120"/>
                <a:cs typeface="Times New Roman" panose="02020603050405020304" pitchFamily="18" charset="0"/>
              </a:rPr>
              <a:t>一</a:t>
            </a:r>
            <a:r>
              <a:rPr lang="en-US" altLang="zh-TW" b="1" dirty="0">
                <a:solidFill>
                  <a:srgbClr val="C00000"/>
                </a:solidFill>
                <a:latin typeface="Times New Roman" panose="02020603050405020304" pitchFamily="18" charset="0"/>
                <a:ea typeface="華康儷楷書" panose="03000509000000000000" pitchFamily="65" charset="-120"/>
                <a:cs typeface="Times New Roman" panose="02020603050405020304" pitchFamily="18" charset="0"/>
              </a:rPr>
              <a:t>)</a:t>
            </a:r>
            <a:r>
              <a:rPr lang="zh-TW" altLang="zh-TW" b="1" dirty="0">
                <a:solidFill>
                  <a:srgbClr val="C00000"/>
                </a:solidFill>
                <a:latin typeface="Times New Roman" panose="02020603050405020304" pitchFamily="18" charset="0"/>
                <a:ea typeface="華康儷楷書" panose="03000509000000000000" pitchFamily="65" charset="-120"/>
                <a:cs typeface="Times New Roman" panose="02020603050405020304" pitchFamily="18" charset="0"/>
              </a:rPr>
              <a:t>與專業</a:t>
            </a:r>
            <a:r>
              <a:rPr lang="en-US" altLang="zh-TW" b="1" dirty="0">
                <a:solidFill>
                  <a:srgbClr val="C00000"/>
                </a:solidFill>
                <a:latin typeface="Times New Roman" panose="02020603050405020304" pitchFamily="18" charset="0"/>
                <a:ea typeface="華康儷楷書" panose="03000509000000000000" pitchFamily="65" charset="-120"/>
                <a:cs typeface="Times New Roman" panose="02020603050405020304" pitchFamily="18" charset="0"/>
              </a:rPr>
              <a:t>(</a:t>
            </a:r>
            <a:r>
              <a:rPr lang="zh-TW" altLang="zh-TW" b="1" dirty="0">
                <a:solidFill>
                  <a:srgbClr val="C00000"/>
                </a:solidFill>
                <a:latin typeface="Times New Roman" panose="02020603050405020304" pitchFamily="18" charset="0"/>
                <a:ea typeface="華康儷楷書" panose="03000509000000000000" pitchFamily="65" charset="-120"/>
                <a:cs typeface="Times New Roman" panose="02020603050405020304" pitchFamily="18" charset="0"/>
              </a:rPr>
              <a:t>二</a:t>
            </a:r>
            <a:r>
              <a:rPr lang="en-US" altLang="zh-TW" b="1" dirty="0">
                <a:solidFill>
                  <a:srgbClr val="C00000"/>
                </a:solidFill>
                <a:latin typeface="Times New Roman" panose="02020603050405020304" pitchFamily="18" charset="0"/>
                <a:ea typeface="華康儷楷書" panose="03000509000000000000" pitchFamily="65" charset="-120"/>
                <a:cs typeface="Times New Roman" panose="02020603050405020304" pitchFamily="18" charset="0"/>
              </a:rPr>
              <a:t>)</a:t>
            </a:r>
            <a:r>
              <a:rPr lang="zh-TW" altLang="zh-TW" dirty="0">
                <a:latin typeface="Times New Roman" panose="02020603050405020304" pitchFamily="18" charset="0"/>
                <a:ea typeface="華康儷楷書" panose="03000509000000000000" pitchFamily="65" charset="-120"/>
                <a:cs typeface="Times New Roman" panose="02020603050405020304" pitchFamily="18" charset="0"/>
              </a:rPr>
              <a:t>成績</a:t>
            </a:r>
            <a:r>
              <a:rPr lang="zh-TW" altLang="zh-TW" b="1" dirty="0">
                <a:latin typeface="Times New Roman" panose="02020603050405020304" pitchFamily="18" charset="0"/>
                <a:ea typeface="華康儷楷書" panose="03000509000000000000" pitchFamily="65" charset="-120"/>
                <a:cs typeface="Times New Roman" panose="02020603050405020304" pitchFamily="18" charset="0"/>
              </a:rPr>
              <a:t>級分加總</a:t>
            </a:r>
            <a:r>
              <a:rPr lang="zh-TW" altLang="zh-TW" dirty="0">
                <a:latin typeface="Times New Roman" panose="02020603050405020304" pitchFamily="18" charset="0"/>
                <a:ea typeface="華康儷楷書" panose="03000509000000000000" pitchFamily="65" charset="-120"/>
                <a:cs typeface="Times New Roman" panose="02020603050405020304" pitchFamily="18" charset="0"/>
              </a:rPr>
              <a:t>後篩選出前</a:t>
            </a:r>
            <a:r>
              <a:rPr lang="en-US" altLang="zh-TW" dirty="0">
                <a:latin typeface="Times New Roman" panose="02020603050405020304" pitchFamily="18" charset="0"/>
                <a:ea typeface="華康儷楷書" panose="03000509000000000000" pitchFamily="65" charset="-120"/>
                <a:cs typeface="Times New Roman" panose="02020603050405020304" pitchFamily="18" charset="0"/>
              </a:rPr>
              <a:t>30</a:t>
            </a:r>
            <a:r>
              <a:rPr lang="zh-TW" altLang="zh-TW" dirty="0">
                <a:latin typeface="Times New Roman" panose="02020603050405020304" pitchFamily="18" charset="0"/>
                <a:ea typeface="華康儷楷書" panose="03000509000000000000" pitchFamily="65" charset="-120"/>
                <a:cs typeface="Times New Roman" panose="02020603050405020304" pitchFamily="18" charset="0"/>
              </a:rPr>
              <a:t>人</a:t>
            </a:r>
            <a:r>
              <a:rPr lang="en-US" altLang="zh-TW" dirty="0">
                <a:latin typeface="Times New Roman" panose="02020603050405020304" pitchFamily="18" charset="0"/>
                <a:ea typeface="華康儷楷書" panose="03000509000000000000" pitchFamily="65" charset="-120"/>
                <a:cs typeface="Times New Roman" panose="02020603050405020304" pitchFamily="18" charset="0"/>
              </a:rPr>
              <a:t>(</a:t>
            </a:r>
            <a:r>
              <a:rPr lang="en-US" altLang="zh-TW" b="1"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10</a:t>
            </a:r>
            <a:r>
              <a:rPr lang="zh-TW" altLang="zh-TW" b="1"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人</a:t>
            </a:r>
            <a:r>
              <a:rPr lang="en-US" altLang="zh-TW" dirty="0">
                <a:latin typeface="Times New Roman" panose="02020603050405020304" pitchFamily="18" charset="0"/>
                <a:ea typeface="華康儷楷書" panose="03000509000000000000" pitchFamily="65" charset="-120"/>
                <a:cs typeface="Times New Roman" panose="02020603050405020304" pitchFamily="18" charset="0"/>
              </a:rPr>
              <a:t>×</a:t>
            </a:r>
            <a:r>
              <a:rPr lang="en-US" altLang="zh-TW" b="1" dirty="0">
                <a:solidFill>
                  <a:srgbClr val="C00000"/>
                </a:solidFill>
                <a:latin typeface="Times New Roman" panose="02020603050405020304" pitchFamily="18" charset="0"/>
                <a:ea typeface="華康儷楷書" panose="03000509000000000000" pitchFamily="65" charset="-120"/>
                <a:cs typeface="Times New Roman" panose="02020603050405020304" pitchFamily="18" charset="0"/>
              </a:rPr>
              <a:t>3</a:t>
            </a:r>
            <a:r>
              <a:rPr lang="en-US" altLang="zh-TW" dirty="0">
                <a:latin typeface="Times New Roman" panose="02020603050405020304" pitchFamily="18" charset="0"/>
                <a:ea typeface="華康儷楷書" panose="03000509000000000000" pitchFamily="65" charset="-120"/>
                <a:cs typeface="Times New Roman" panose="02020603050405020304" pitchFamily="18" charset="0"/>
              </a:rPr>
              <a:t>)</a:t>
            </a:r>
            <a:r>
              <a:rPr lang="zh-TW" altLang="zh-TW" dirty="0">
                <a:latin typeface="Times New Roman" panose="02020603050405020304" pitchFamily="18" charset="0"/>
                <a:ea typeface="華康儷楷書" panose="03000509000000000000" pitchFamily="65" charset="-120"/>
                <a:cs typeface="Times New Roman" panose="02020603050405020304" pitchFamily="18" charset="0"/>
              </a:rPr>
              <a:t>，</a:t>
            </a:r>
            <a:r>
              <a:rPr lang="zh-TW" altLang="zh-TW"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此</a:t>
            </a:r>
            <a:r>
              <a:rPr lang="en-US" altLang="zh-TW" b="1" u="sng"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30</a:t>
            </a:r>
            <a:r>
              <a:rPr lang="zh-TW" altLang="zh-TW" b="1" u="sng"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人</a:t>
            </a:r>
            <a:r>
              <a:rPr lang="zh-TW" altLang="zh-TW"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即為</a:t>
            </a:r>
            <a:r>
              <a:rPr lang="zh-TW" altLang="zh-TW" b="1"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「預計甄試人數」</a:t>
            </a:r>
            <a:r>
              <a:rPr lang="zh-TW" altLang="en-US" dirty="0">
                <a:latin typeface="Times New Roman" panose="02020603050405020304" pitchFamily="18" charset="0"/>
                <a:ea typeface="華康儷楷書" panose="03000509000000000000" pitchFamily="65" charset="-120"/>
                <a:cs typeface="Times New Roman" panose="02020603050405020304" pitchFamily="18" charset="0"/>
              </a:rPr>
              <a:t>。</a:t>
            </a:r>
            <a:endParaRPr lang="en-US" altLang="zh-TW" dirty="0">
              <a:latin typeface="Times New Roman" panose="02020603050405020304" pitchFamily="18" charset="0"/>
              <a:ea typeface="華康儷楷書" panose="03000509000000000000" pitchFamily="65" charset="-120"/>
              <a:cs typeface="Times New Roman" panose="02020603050405020304" pitchFamily="18" charset="0"/>
            </a:endParaRPr>
          </a:p>
          <a:p>
            <a:pPr>
              <a:lnSpc>
                <a:spcPts val="3500"/>
              </a:lnSpc>
              <a:buFontTx/>
              <a:buBlip>
                <a:blip r:embed="rId3"/>
              </a:buBlip>
              <a:defRPr/>
            </a:pPr>
            <a:r>
              <a:rPr lang="zh-TW" altLang="zh-TW" sz="2400"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第一階段篩選結果公告</a:t>
            </a:r>
            <a:r>
              <a:rPr lang="zh-TW" altLang="en-US" sz="2400"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於</a:t>
            </a:r>
            <a:r>
              <a:rPr lang="en-US" altLang="zh-TW" sz="2400"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115.6.1</a:t>
            </a:r>
            <a:r>
              <a:rPr lang="zh-TW" altLang="en-US" sz="2400"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 </a:t>
            </a:r>
            <a:r>
              <a:rPr lang="en-US" altLang="zh-TW" sz="2400"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2400"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一</a:t>
            </a:r>
            <a:r>
              <a:rPr lang="en-US" altLang="zh-TW" sz="2400"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 10:00</a:t>
            </a:r>
            <a:r>
              <a:rPr lang="zh-TW" altLang="en-US" sz="2400"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起</a:t>
            </a:r>
            <a:endParaRPr lang="zh-TW" altLang="zh-TW" sz="2400"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endParaRPr>
          </a:p>
          <a:p>
            <a:pPr marL="457200" lvl="1" indent="0">
              <a:lnSpc>
                <a:spcPts val="3500"/>
              </a:lnSpc>
              <a:spcBef>
                <a:spcPts val="0"/>
              </a:spcBef>
              <a:buNone/>
              <a:defRPr/>
            </a:pPr>
            <a:r>
              <a:rPr lang="en-US" altLang="zh-TW"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 </a:t>
            </a:r>
            <a:r>
              <a:rPr lang="zh-TW" altLang="zh-TW"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本</a:t>
            </a:r>
            <a:r>
              <a:rPr lang="zh-TW" altLang="en-US"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委員</a:t>
            </a:r>
            <a:r>
              <a:rPr lang="zh-TW" altLang="zh-TW"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會網站</a:t>
            </a:r>
            <a:r>
              <a:rPr lang="zh-TW" altLang="en-US"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查詢功能</a:t>
            </a:r>
            <a:endParaRPr lang="en-US" altLang="zh-TW"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endParaRPr>
          </a:p>
          <a:p>
            <a:pPr marL="457200" lvl="1" indent="457200">
              <a:lnSpc>
                <a:spcPts val="3500"/>
              </a:lnSpc>
              <a:spcBef>
                <a:spcPts val="0"/>
              </a:spcBef>
              <a:buNone/>
              <a:defRPr/>
            </a:pPr>
            <a:r>
              <a:rPr lang="en-US" altLang="zh-TW" sz="24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(1)</a:t>
            </a:r>
            <a:r>
              <a:rPr lang="zh-TW" altLang="zh-TW" sz="24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考生查詢</a:t>
            </a:r>
            <a:endParaRPr lang="en-US" altLang="zh-TW" sz="24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endParaRPr>
          </a:p>
          <a:p>
            <a:pPr marL="457200" lvl="1" indent="457200">
              <a:lnSpc>
                <a:spcPts val="3500"/>
              </a:lnSpc>
              <a:spcBef>
                <a:spcPts val="0"/>
              </a:spcBef>
              <a:buNone/>
              <a:defRPr/>
            </a:pPr>
            <a:r>
              <a:rPr lang="en-US" altLang="zh-TW" sz="24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(2)</a:t>
            </a:r>
            <a:r>
              <a:rPr lang="zh-TW" altLang="en-US" sz="24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就讀</a:t>
            </a:r>
            <a:r>
              <a:rPr lang="zh-TW" altLang="zh-TW" sz="24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學校</a:t>
            </a:r>
            <a:r>
              <a:rPr lang="zh-TW" altLang="en-US" sz="24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名單</a:t>
            </a:r>
            <a:r>
              <a:rPr lang="zh-TW" altLang="zh-TW" sz="24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下載</a:t>
            </a:r>
            <a:endParaRPr lang="en-US" altLang="zh-TW" sz="24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endParaRPr>
          </a:p>
          <a:p>
            <a:pPr marL="457200" lvl="1" indent="457200">
              <a:lnSpc>
                <a:spcPts val="3500"/>
              </a:lnSpc>
              <a:spcBef>
                <a:spcPts val="0"/>
              </a:spcBef>
              <a:buNone/>
              <a:defRPr/>
            </a:pPr>
            <a:r>
              <a:rPr lang="en-US" altLang="zh-TW" sz="24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(3)</a:t>
            </a:r>
            <a:r>
              <a:rPr lang="zh-TW" altLang="en-US" sz="24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各校系科組學程篩選標準</a:t>
            </a:r>
            <a:endParaRPr lang="zh-TW" altLang="en-US" dirty="0">
              <a:latin typeface="Times New Roman" panose="02020603050405020304" pitchFamily="18" charset="0"/>
              <a:ea typeface="華康儷楷書" panose="03000509000000000000" pitchFamily="65" charset="-120"/>
              <a:cs typeface="Times New Roman" panose="02020603050405020304" pitchFamily="18" charset="0"/>
            </a:endParaRPr>
          </a:p>
        </p:txBody>
      </p:sp>
      <p:sp>
        <p:nvSpPr>
          <p:cNvPr id="60419" name="Rectangle 3"/>
          <p:cNvSpPr>
            <a:spLocks noChangeArrowheads="1"/>
          </p:cNvSpPr>
          <p:nvPr/>
        </p:nvSpPr>
        <p:spPr bwMode="auto">
          <a:xfrm>
            <a:off x="1981200" y="1600203"/>
            <a:ext cx="8229600" cy="4525963"/>
          </a:xfrm>
          <a:prstGeom prst="rect">
            <a:avLst/>
          </a:prstGeom>
          <a:noFill/>
          <a:ln w="9525">
            <a:noFill/>
            <a:miter lim="800000"/>
            <a:headEnd/>
            <a:tailEnd/>
          </a:ln>
        </p:spPr>
        <p:txBody>
          <a:bodyPr/>
          <a:lstStyle/>
          <a:p>
            <a:pPr marL="342900" indent="-342900" eaLnBrk="0" hangingPunct="0">
              <a:spcBef>
                <a:spcPct val="20000"/>
              </a:spcBef>
              <a:buFontTx/>
              <a:buChar char="•"/>
            </a:pPr>
            <a:endParaRPr lang="zh-TW" altLang="zh-TW" sz="3200">
              <a:latin typeface="+mn-ea"/>
            </a:endParaRPr>
          </a:p>
        </p:txBody>
      </p:sp>
      <p:sp>
        <p:nvSpPr>
          <p:cNvPr id="6" name="標題 1"/>
          <p:cNvSpPr txBox="1">
            <a:spLocks/>
          </p:cNvSpPr>
          <p:nvPr/>
        </p:nvSpPr>
        <p:spPr bwMode="auto">
          <a:xfrm>
            <a:off x="0" y="72675"/>
            <a:ext cx="12192000" cy="63341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kumimoji="1" sz="2800">
                <a:solidFill>
                  <a:schemeClr val="tx2"/>
                </a:solidFill>
                <a:latin typeface="+mj-lt"/>
                <a:ea typeface="+mj-ea"/>
                <a:cs typeface="+mj-cs"/>
              </a:defRPr>
            </a:lvl1pPr>
            <a:lvl2pPr algn="l" rtl="0" eaLnBrk="0" fontAlgn="base" hangingPunct="0">
              <a:spcBef>
                <a:spcPct val="0"/>
              </a:spcBef>
              <a:spcAft>
                <a:spcPct val="0"/>
              </a:spcAft>
              <a:defRPr kumimoji="1" sz="2800">
                <a:solidFill>
                  <a:schemeClr val="tx2"/>
                </a:solidFill>
                <a:latin typeface="Arial" charset="0"/>
                <a:ea typeface="華康中黑體" pitchFamily="49" charset="-120"/>
              </a:defRPr>
            </a:lvl2pPr>
            <a:lvl3pPr algn="l" rtl="0" eaLnBrk="0" fontAlgn="base" hangingPunct="0">
              <a:spcBef>
                <a:spcPct val="0"/>
              </a:spcBef>
              <a:spcAft>
                <a:spcPct val="0"/>
              </a:spcAft>
              <a:defRPr kumimoji="1" sz="2800">
                <a:solidFill>
                  <a:schemeClr val="tx2"/>
                </a:solidFill>
                <a:latin typeface="Arial" charset="0"/>
                <a:ea typeface="華康中黑體" pitchFamily="49" charset="-120"/>
              </a:defRPr>
            </a:lvl3pPr>
            <a:lvl4pPr algn="l" rtl="0" eaLnBrk="0" fontAlgn="base" hangingPunct="0">
              <a:spcBef>
                <a:spcPct val="0"/>
              </a:spcBef>
              <a:spcAft>
                <a:spcPct val="0"/>
              </a:spcAft>
              <a:defRPr kumimoji="1" sz="2800">
                <a:solidFill>
                  <a:schemeClr val="tx2"/>
                </a:solidFill>
                <a:latin typeface="Arial" charset="0"/>
                <a:ea typeface="華康中黑體" pitchFamily="49" charset="-120"/>
              </a:defRPr>
            </a:lvl4pPr>
            <a:lvl5pPr algn="l" rtl="0" eaLnBrk="0" fontAlgn="base" hangingPunct="0">
              <a:spcBef>
                <a:spcPct val="0"/>
              </a:spcBef>
              <a:spcAft>
                <a:spcPct val="0"/>
              </a:spcAft>
              <a:defRPr kumimoji="1" sz="2800">
                <a:solidFill>
                  <a:schemeClr val="tx2"/>
                </a:solidFill>
                <a:latin typeface="Arial" charset="0"/>
                <a:ea typeface="華康中黑體" pitchFamily="49" charset="-120"/>
              </a:defRPr>
            </a:lvl5pPr>
            <a:lvl6pPr marL="457200" algn="l" rtl="0" fontAlgn="base">
              <a:spcBef>
                <a:spcPct val="0"/>
              </a:spcBef>
              <a:spcAft>
                <a:spcPct val="0"/>
              </a:spcAft>
              <a:defRPr kumimoji="1" sz="2800">
                <a:solidFill>
                  <a:schemeClr val="tx2"/>
                </a:solidFill>
                <a:latin typeface="Arial" charset="0"/>
                <a:ea typeface="新細明體" charset="-120"/>
              </a:defRPr>
            </a:lvl6pPr>
            <a:lvl7pPr marL="914400" algn="l" rtl="0" fontAlgn="base">
              <a:spcBef>
                <a:spcPct val="0"/>
              </a:spcBef>
              <a:spcAft>
                <a:spcPct val="0"/>
              </a:spcAft>
              <a:defRPr kumimoji="1" sz="2800">
                <a:solidFill>
                  <a:schemeClr val="tx2"/>
                </a:solidFill>
                <a:latin typeface="Arial" charset="0"/>
                <a:ea typeface="新細明體" charset="-120"/>
              </a:defRPr>
            </a:lvl7pPr>
            <a:lvl8pPr marL="1371600" algn="l" rtl="0" fontAlgn="base">
              <a:spcBef>
                <a:spcPct val="0"/>
              </a:spcBef>
              <a:spcAft>
                <a:spcPct val="0"/>
              </a:spcAft>
              <a:defRPr kumimoji="1" sz="2800">
                <a:solidFill>
                  <a:schemeClr val="tx2"/>
                </a:solidFill>
                <a:latin typeface="Arial" charset="0"/>
                <a:ea typeface="新細明體" charset="-120"/>
              </a:defRPr>
            </a:lvl8pPr>
            <a:lvl9pPr marL="1828800" algn="l" rtl="0" fontAlgn="base">
              <a:spcBef>
                <a:spcPct val="0"/>
              </a:spcBef>
              <a:spcAft>
                <a:spcPct val="0"/>
              </a:spcAft>
              <a:defRPr kumimoji="1" sz="2800">
                <a:solidFill>
                  <a:schemeClr val="tx2"/>
                </a:solidFill>
                <a:latin typeface="Arial" charset="0"/>
                <a:ea typeface="新細明體" charset="-120"/>
              </a:defRPr>
            </a:lvl9pPr>
          </a:lstStyle>
          <a:p>
            <a:pPr algn="ctr" eaLnBrk="1" hangingPunct="1"/>
            <a:r>
              <a:rPr lang="zh-TW" altLang="en-US" b="1" spc="-100" dirty="0">
                <a:solidFill>
                  <a:schemeClr val="tx1"/>
                </a:solidFill>
                <a:latin typeface="Book Antiqua" panose="02040602050305030304" pitchFamily="18" charset="0"/>
                <a:ea typeface="華康儷楷書" panose="03000509000000000000" pitchFamily="65" charset="-120"/>
              </a:rPr>
              <a:t>第一階段報名</a:t>
            </a:r>
            <a:r>
              <a:rPr lang="en-US" altLang="zh-TW" b="1" spc="-100" dirty="0">
                <a:solidFill>
                  <a:schemeClr val="tx1"/>
                </a:solidFill>
                <a:latin typeface="Book Antiqua" panose="02040602050305030304" pitchFamily="18" charset="0"/>
                <a:ea typeface="華康儷楷書" panose="03000509000000000000" pitchFamily="65" charset="-120"/>
              </a:rPr>
              <a:t>-</a:t>
            </a:r>
            <a:r>
              <a:rPr lang="zh-TW" altLang="en-US" b="1" spc="-100" dirty="0">
                <a:solidFill>
                  <a:schemeClr val="tx1"/>
                </a:solidFill>
                <a:latin typeface="Book Antiqua" panose="02040602050305030304" pitchFamily="18" charset="0"/>
                <a:ea typeface="華康儷楷書" panose="03000509000000000000" pitchFamily="65" charset="-120"/>
              </a:rPr>
              <a:t>第一階段篩選及公告</a:t>
            </a:r>
          </a:p>
        </p:txBody>
      </p:sp>
      <p:sp>
        <p:nvSpPr>
          <p:cNvPr id="3" name="投影片編號版面配置區 2"/>
          <p:cNvSpPr>
            <a:spLocks noGrp="1"/>
          </p:cNvSpPr>
          <p:nvPr>
            <p:ph type="sldNum" sz="quarter" idx="12"/>
          </p:nvPr>
        </p:nvSpPr>
        <p:spPr/>
        <p:txBody>
          <a:bodyPr/>
          <a:lstStyle/>
          <a:p>
            <a:pPr>
              <a:defRPr/>
            </a:pPr>
            <a:fld id="{52B5522C-A27E-428C-8770-BD9512493397}" type="slidenum">
              <a:rPr lang="zh-TW" altLang="en-US" smtClean="0"/>
              <a:pPr>
                <a:defRPr/>
              </a:pPr>
              <a:t>18</a:t>
            </a:fld>
            <a:endParaRPr lang="en-US" altLang="zh-TW"/>
          </a:p>
        </p:txBody>
      </p:sp>
    </p:spTree>
    <p:extLst>
      <p:ext uri="{BB962C8B-B14F-4D97-AF65-F5344CB8AC3E}">
        <p14:creationId xmlns:p14="http://schemas.microsoft.com/office/powerpoint/2010/main" val="4858020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1"/>
          </p:nvPr>
        </p:nvSpPr>
        <p:spPr>
          <a:xfrm>
            <a:off x="922497" y="1106135"/>
            <a:ext cx="10859110" cy="5751865"/>
          </a:xfrm>
        </p:spPr>
        <p:txBody>
          <a:bodyPr>
            <a:normAutofit fontScale="25000" lnSpcReduction="20000"/>
          </a:bodyPr>
          <a:lstStyle/>
          <a:p>
            <a:pPr marL="442913" lvl="3" indent="-266700">
              <a:lnSpc>
                <a:spcPts val="2700"/>
              </a:lnSpc>
              <a:spcBef>
                <a:spcPts val="600"/>
              </a:spcBef>
              <a:buFont typeface="+mj-lt"/>
              <a:buAutoNum type="arabicPeriod"/>
              <a:tabLst>
                <a:tab pos="442913" algn="l"/>
              </a:tabLst>
              <a:defRPr/>
            </a:pPr>
            <a:r>
              <a:rPr lang="zh-TW" altLang="en-US" sz="7200" dirty="0">
                <a:latin typeface="Times New Roman" panose="02020603050405020304" pitchFamily="18" charset="0"/>
                <a:ea typeface="華康儷楷書" panose="03000509000000000000" pitchFamily="65" charset="-120"/>
                <a:cs typeface="Times New Roman" panose="02020603050405020304" pitchFamily="18" charset="0"/>
              </a:rPr>
              <a:t>通過第一階段篩選之考生即具備第二階段報名資格。</a:t>
            </a:r>
            <a:endParaRPr lang="en-US" altLang="zh-TW" sz="7200" dirty="0">
              <a:latin typeface="Times New Roman" panose="02020603050405020304" pitchFamily="18" charset="0"/>
              <a:ea typeface="華康儷楷書" panose="03000509000000000000" pitchFamily="65" charset="-120"/>
              <a:cs typeface="Times New Roman" panose="02020603050405020304" pitchFamily="18" charset="0"/>
            </a:endParaRPr>
          </a:p>
          <a:p>
            <a:pPr marL="442913" lvl="3" indent="-266700">
              <a:lnSpc>
                <a:spcPts val="2700"/>
              </a:lnSpc>
              <a:spcBef>
                <a:spcPts val="600"/>
              </a:spcBef>
              <a:buFont typeface="+mj-lt"/>
              <a:buAutoNum type="arabicPeriod"/>
              <a:tabLst>
                <a:tab pos="442913" algn="l"/>
              </a:tabLst>
              <a:defRPr/>
            </a:pPr>
            <a:r>
              <a:rPr lang="zh-TW" altLang="zh-TW" sz="7200" dirty="0">
                <a:latin typeface="Times New Roman" panose="02020603050405020304" pitchFamily="18" charset="0"/>
                <a:ea typeface="華康儷楷書" panose="03000509000000000000" pitchFamily="65" charset="-120"/>
                <a:cs typeface="Times New Roman" panose="02020603050405020304" pitchFamily="18" charset="0"/>
              </a:rPr>
              <a:t>「第二階段</a:t>
            </a:r>
            <a:r>
              <a:rPr lang="zh-TW" altLang="en-US" sz="7200" dirty="0">
                <a:latin typeface="Times New Roman" panose="02020603050405020304" pitchFamily="18" charset="0"/>
                <a:ea typeface="華康儷楷書" panose="03000509000000000000" pitchFamily="65" charset="-120"/>
                <a:cs typeface="Times New Roman" panose="02020603050405020304" pitchFamily="18" charset="0"/>
              </a:rPr>
              <a:t>報名</a:t>
            </a:r>
            <a:r>
              <a:rPr lang="zh-TW" altLang="zh-TW" sz="7200" dirty="0">
                <a:latin typeface="Times New Roman" panose="02020603050405020304" pitchFamily="18" charset="0"/>
                <a:ea typeface="華康儷楷書" panose="03000509000000000000" pitchFamily="65" charset="-120"/>
                <a:cs typeface="Times New Roman" panose="02020603050405020304" pitchFamily="18" charset="0"/>
              </a:rPr>
              <a:t>」包含</a:t>
            </a:r>
            <a:r>
              <a:rPr lang="zh-TW" altLang="zh-TW" sz="7200" b="1"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「選擇報名校系科</a:t>
            </a:r>
            <a:r>
              <a:rPr lang="en-US" altLang="zh-TW" sz="7200" b="1"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a:t>
            </a:r>
            <a:r>
              <a:rPr lang="zh-TW" altLang="zh-TW" sz="7200" b="1"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組</a:t>
            </a:r>
            <a:r>
              <a:rPr lang="en-US" altLang="zh-TW" sz="7200" b="1"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a:t>
            </a:r>
            <a:r>
              <a:rPr lang="zh-TW" altLang="zh-TW" sz="7200" b="1"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、學程」、「</a:t>
            </a:r>
            <a:r>
              <a:rPr lang="zh-TW" altLang="en-US" sz="7200" b="1"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修課紀錄或</a:t>
            </a:r>
            <a:r>
              <a:rPr lang="zh-TW" altLang="zh-TW" sz="7200" b="1"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在校學業成績證明」、「</a:t>
            </a:r>
            <a:r>
              <a:rPr lang="zh-TW" altLang="en-US" sz="7200" b="1"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學習歷程</a:t>
            </a:r>
            <a:r>
              <a:rPr lang="zh-TW" altLang="zh-TW" sz="7200" b="1"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備審資料」 、「證照或得獎加分」</a:t>
            </a:r>
            <a:r>
              <a:rPr lang="zh-TW" altLang="zh-TW" sz="7200" dirty="0">
                <a:latin typeface="Times New Roman" panose="02020603050405020304" pitchFamily="18" charset="0"/>
                <a:ea typeface="華康儷楷書" panose="03000509000000000000" pitchFamily="65" charset="-120"/>
                <a:cs typeface="Times New Roman" panose="02020603050405020304" pitchFamily="18" charset="0"/>
              </a:rPr>
              <a:t>及</a:t>
            </a:r>
            <a:r>
              <a:rPr lang="zh-TW" altLang="zh-TW" sz="7200" b="1"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「第二階段指定項目甄試費</a:t>
            </a:r>
            <a:r>
              <a:rPr lang="zh-TW" altLang="en-US" sz="7200" b="1"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繳交</a:t>
            </a:r>
            <a:r>
              <a:rPr lang="zh-TW" altLang="zh-TW" sz="7200" b="1"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7200" b="1" dirty="0">
                <a:latin typeface="Times New Roman" panose="02020603050405020304" pitchFamily="18" charset="0"/>
                <a:ea typeface="華康儷楷書" panose="03000509000000000000" pitchFamily="65" charset="-120"/>
                <a:cs typeface="Times New Roman" panose="02020603050405020304" pitchFamily="18" charset="0"/>
              </a:rPr>
              <a:t>。</a:t>
            </a:r>
            <a:endParaRPr lang="en-US" altLang="zh-TW" sz="7200" b="1" dirty="0">
              <a:latin typeface="Times New Roman" panose="02020603050405020304" pitchFamily="18" charset="0"/>
              <a:ea typeface="華康儷楷書" panose="03000509000000000000" pitchFamily="65" charset="-120"/>
              <a:cs typeface="Times New Roman" panose="02020603050405020304" pitchFamily="18" charset="0"/>
            </a:endParaRPr>
          </a:p>
          <a:p>
            <a:pPr marL="442913" lvl="3" indent="-266700">
              <a:lnSpc>
                <a:spcPts val="2700"/>
              </a:lnSpc>
              <a:spcBef>
                <a:spcPts val="600"/>
              </a:spcBef>
              <a:buFont typeface="+mj-lt"/>
              <a:buAutoNum type="arabicPeriod"/>
              <a:tabLst>
                <a:tab pos="442913" algn="l"/>
              </a:tabLst>
              <a:defRPr/>
            </a:pPr>
            <a:r>
              <a:rPr lang="zh-TW" altLang="en-US" sz="7200" b="1" spc="-6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第二階段報名「網路上傳</a:t>
            </a:r>
            <a:r>
              <a:rPr lang="en-US" altLang="zh-TW" sz="7200" b="1" spc="-6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7200" b="1" spc="-6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或勾選</a:t>
            </a:r>
            <a:r>
              <a:rPr lang="en-US" altLang="zh-TW" sz="7200" b="1" spc="-6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7200" b="1" spc="-6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學習歷程備審料」及「繳費查詢」分為兩系統操作</a:t>
            </a:r>
            <a:r>
              <a:rPr lang="en-US" altLang="zh-TW" sz="7200" b="1" spc="-6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7200" b="1" spc="-6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無先後順序區分</a:t>
            </a:r>
            <a:r>
              <a:rPr lang="en-US" altLang="zh-TW" sz="7200" b="1" spc="-6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7200" b="1" spc="-6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a:t>
            </a:r>
            <a:endParaRPr lang="en-US" altLang="zh-TW" sz="7200" b="1" spc="-6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endParaRPr>
          </a:p>
          <a:p>
            <a:pPr marL="442913" lvl="3" indent="-266700">
              <a:lnSpc>
                <a:spcPts val="2700"/>
              </a:lnSpc>
              <a:spcBef>
                <a:spcPts val="600"/>
              </a:spcBef>
              <a:buFont typeface="+mj-lt"/>
              <a:buAutoNum type="arabicPeriod"/>
              <a:tabLst>
                <a:tab pos="442913" algn="l"/>
              </a:tabLst>
              <a:defRPr/>
            </a:pPr>
            <a:r>
              <a:rPr lang="zh-TW" altLang="en-US" sz="7200" dirty="0">
                <a:latin typeface="Times New Roman" panose="02020603050405020304" pitchFamily="18" charset="0"/>
                <a:ea typeface="華康儷楷書" panose="03000509000000000000" pitchFamily="65" charset="-120"/>
                <a:cs typeface="Times New Roman" panose="02020603050405020304" pitchFamily="18" charset="0"/>
              </a:rPr>
              <a:t>請考生務必於所報名之</a:t>
            </a:r>
            <a:r>
              <a:rPr lang="zh-TW" altLang="zh-TW" sz="7200" dirty="0">
                <a:latin typeface="Times New Roman" panose="02020603050405020304" pitchFamily="18" charset="0"/>
                <a:ea typeface="華康儷楷書" panose="03000509000000000000" pitchFamily="65" charset="-120"/>
                <a:cs typeface="Times New Roman" panose="02020603050405020304" pitchFamily="18" charset="0"/>
              </a:rPr>
              <a:t>各校系科</a:t>
            </a:r>
            <a:r>
              <a:rPr lang="en-US" altLang="zh-TW" sz="7200" dirty="0">
                <a:latin typeface="Times New Roman" panose="02020603050405020304" pitchFamily="18" charset="0"/>
                <a:ea typeface="華康儷楷書" panose="03000509000000000000" pitchFamily="65" charset="-120"/>
                <a:cs typeface="Times New Roman" panose="02020603050405020304" pitchFamily="18" charset="0"/>
              </a:rPr>
              <a:t>(</a:t>
            </a:r>
            <a:r>
              <a:rPr lang="zh-TW" altLang="zh-TW" sz="7200" dirty="0">
                <a:latin typeface="Times New Roman" panose="02020603050405020304" pitchFamily="18" charset="0"/>
                <a:ea typeface="華康儷楷書" panose="03000509000000000000" pitchFamily="65" charset="-120"/>
                <a:cs typeface="Times New Roman" panose="02020603050405020304" pitchFamily="18" charset="0"/>
              </a:rPr>
              <a:t>組</a:t>
            </a:r>
            <a:r>
              <a:rPr lang="en-US" altLang="zh-TW" sz="7200" dirty="0">
                <a:latin typeface="Times New Roman" panose="02020603050405020304" pitchFamily="18" charset="0"/>
                <a:ea typeface="華康儷楷書" panose="03000509000000000000" pitchFamily="65" charset="-120"/>
                <a:cs typeface="Times New Roman" panose="02020603050405020304" pitchFamily="18" charset="0"/>
              </a:rPr>
              <a:t>)</a:t>
            </a:r>
            <a:r>
              <a:rPr lang="zh-TW" altLang="zh-TW" sz="7200" dirty="0">
                <a:latin typeface="Times New Roman" panose="02020603050405020304" pitchFamily="18" charset="0"/>
                <a:ea typeface="華康儷楷書" panose="03000509000000000000" pitchFamily="65" charset="-120"/>
                <a:cs typeface="Times New Roman" panose="02020603050405020304" pitchFamily="18" charset="0"/>
              </a:rPr>
              <a:t>、學程</a:t>
            </a:r>
            <a:r>
              <a:rPr lang="zh-TW" altLang="en-US" sz="7200" dirty="0">
                <a:latin typeface="Times New Roman" panose="02020603050405020304" pitchFamily="18" charset="0"/>
                <a:ea typeface="華康儷楷書" panose="03000509000000000000" pitchFamily="65" charset="-120"/>
                <a:cs typeface="Times New Roman" panose="02020603050405020304" pitchFamily="18" charset="0"/>
              </a:rPr>
              <a:t>所訂截止期限內，完成上述第二階段報名作業，</a:t>
            </a:r>
            <a:r>
              <a:rPr lang="zh-TW" altLang="en-US" sz="7200" b="1"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未依規定期限及方式完成「第二階段報名」之考生，</a:t>
            </a:r>
            <a:r>
              <a:rPr lang="zh-TW" altLang="en-US" sz="7200" b="1"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視同放棄</a:t>
            </a:r>
            <a:r>
              <a:rPr lang="zh-TW" altLang="en-US" sz="7200" b="1"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參加指定項目甄試之資格</a:t>
            </a:r>
            <a:r>
              <a:rPr lang="zh-TW" altLang="en-US" sz="7200" b="1" dirty="0">
                <a:latin typeface="Times New Roman" panose="02020603050405020304" pitchFamily="18" charset="0"/>
                <a:ea typeface="華康儷楷書" panose="03000509000000000000" pitchFamily="65" charset="-120"/>
                <a:cs typeface="Times New Roman" panose="02020603050405020304" pitchFamily="18" charset="0"/>
              </a:rPr>
              <a:t>。</a:t>
            </a:r>
            <a:endParaRPr lang="en-US" altLang="zh-TW" sz="7200" b="1" dirty="0">
              <a:latin typeface="Times New Roman" panose="02020603050405020304" pitchFamily="18" charset="0"/>
              <a:ea typeface="華康儷楷書" panose="03000509000000000000" pitchFamily="65" charset="-120"/>
              <a:cs typeface="Times New Roman" panose="02020603050405020304" pitchFamily="18" charset="0"/>
            </a:endParaRPr>
          </a:p>
          <a:p>
            <a:pPr marL="176213" lvl="3" indent="0">
              <a:lnSpc>
                <a:spcPts val="2700"/>
              </a:lnSpc>
              <a:spcBef>
                <a:spcPts val="600"/>
              </a:spcBef>
              <a:buNone/>
              <a:defRPr/>
            </a:pPr>
            <a:r>
              <a:rPr lang="en-US" altLang="zh-TW" sz="7200" spc="-60" dirty="0">
                <a:latin typeface="Times New Roman" panose="02020603050405020304" pitchFamily="18" charset="0"/>
                <a:ea typeface="華康儷楷書" panose="03000509000000000000" pitchFamily="65" charset="-120"/>
                <a:cs typeface="Times New Roman" panose="02020603050405020304" pitchFamily="18" charset="0"/>
              </a:rPr>
              <a:t>5. </a:t>
            </a:r>
            <a:r>
              <a:rPr lang="zh-TW" altLang="en-US" sz="7200" spc="-60" dirty="0">
                <a:latin typeface="Times New Roman" panose="02020603050405020304" pitchFamily="18" charset="0"/>
                <a:ea typeface="華康儷楷書" panose="03000509000000000000" pitchFamily="65" charset="-120"/>
                <a:cs typeface="Times New Roman" panose="02020603050405020304" pitchFamily="18" charset="0"/>
              </a:rPr>
              <a:t>為避免自身權益受損，請考生務必詳閱「簡章下載暨資料查詢系統」之「各校系科</a:t>
            </a:r>
            <a:r>
              <a:rPr lang="en-US" altLang="zh-TW" sz="7200" spc="-60" dirty="0">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7200" spc="-60" dirty="0">
                <a:latin typeface="Times New Roman" panose="02020603050405020304" pitchFamily="18" charset="0"/>
                <a:ea typeface="華康儷楷書" panose="03000509000000000000" pitchFamily="65" charset="-120"/>
                <a:cs typeface="Times New Roman" panose="02020603050405020304" pitchFamily="18" charset="0"/>
              </a:rPr>
              <a:t>組</a:t>
            </a:r>
            <a:r>
              <a:rPr lang="en-US" altLang="zh-TW" sz="7200" spc="-60" dirty="0">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7200" spc="-60" dirty="0">
                <a:latin typeface="Times New Roman" panose="02020603050405020304" pitchFamily="18" charset="0"/>
                <a:ea typeface="華康儷楷書" panose="03000509000000000000" pitchFamily="65" charset="-120"/>
                <a:cs typeface="Times New Roman" panose="02020603050405020304" pitchFamily="18" charset="0"/>
              </a:rPr>
              <a:t>、學程甄選辦法</a:t>
            </a:r>
            <a:r>
              <a:rPr lang="zh-TW" altLang="en-US" sz="7200" dirty="0">
                <a:latin typeface="Times New Roman" panose="02020603050405020304" pitchFamily="18" charset="0"/>
                <a:ea typeface="華康儷楷書" panose="03000509000000000000" pitchFamily="65" charset="-120"/>
                <a:cs typeface="Times New Roman" panose="02020603050405020304" pitchFamily="18" charset="0"/>
              </a:rPr>
              <a:t>」。</a:t>
            </a:r>
            <a:endParaRPr lang="zh-TW" altLang="en-US" sz="7200" b="1" dirty="0">
              <a:latin typeface="Times New Roman" panose="02020603050405020304" pitchFamily="18" charset="0"/>
              <a:ea typeface="華康儷楷書" panose="03000509000000000000" pitchFamily="65" charset="-120"/>
              <a:cs typeface="Times New Roman" panose="02020603050405020304" pitchFamily="18" charset="0"/>
            </a:endParaRPr>
          </a:p>
          <a:p>
            <a:pPr marL="0" indent="0" algn="just">
              <a:lnSpc>
                <a:spcPts val="1600"/>
              </a:lnSpc>
              <a:spcBef>
                <a:spcPts val="300"/>
              </a:spcBef>
              <a:buNone/>
            </a:pPr>
            <a:endParaRPr lang="en-US" altLang="zh-TW" sz="7200" dirty="0">
              <a:latin typeface="Times New Roman" panose="02020603050405020304" pitchFamily="18" charset="0"/>
              <a:ea typeface="華康儷楷書" panose="03000509000000000000" pitchFamily="65" charset="-120"/>
              <a:cs typeface="Times New Roman" panose="02020603050405020304" pitchFamily="18" charset="0"/>
            </a:endParaRPr>
          </a:p>
          <a:p>
            <a:pPr marL="0" indent="0" algn="just">
              <a:lnSpc>
                <a:spcPts val="1600"/>
              </a:lnSpc>
              <a:spcBef>
                <a:spcPts val="300"/>
              </a:spcBef>
              <a:buNone/>
            </a:pPr>
            <a:endParaRPr lang="en-US" altLang="zh-TW" sz="7200" dirty="0">
              <a:latin typeface="Times New Roman" panose="02020603050405020304" pitchFamily="18" charset="0"/>
              <a:ea typeface="華康儷楷書" panose="03000509000000000000" pitchFamily="65" charset="-120"/>
              <a:cs typeface="Times New Roman" panose="02020603050405020304" pitchFamily="18" charset="0"/>
            </a:endParaRPr>
          </a:p>
          <a:p>
            <a:pPr>
              <a:buBlip>
                <a:blip r:embed="rId3"/>
              </a:buBlip>
              <a:defRPr/>
            </a:pPr>
            <a:r>
              <a:rPr lang="zh-TW" altLang="en-US" sz="8000" dirty="0">
                <a:solidFill>
                  <a:srgbClr val="002060"/>
                </a:solidFill>
                <a:latin typeface="Times New Roman" panose="02020603050405020304" pitchFamily="18" charset="0"/>
                <a:ea typeface="華康儷楷書" panose="03000509000000000000" pitchFamily="65" charset="-120"/>
                <a:cs typeface="Times New Roman" panose="02020603050405020304" pitchFamily="18" charset="0"/>
              </a:rPr>
              <a:t>學習歷程備審資料上傳時間</a:t>
            </a:r>
            <a:r>
              <a:rPr lang="en-US" altLang="zh-TW" sz="8000" dirty="0">
                <a:solidFill>
                  <a:srgbClr val="002060"/>
                </a:solidFill>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7200" dirty="0">
                <a:latin typeface="Times New Roman" panose="02020603050405020304" pitchFamily="18" charset="0"/>
                <a:ea typeface="華康儷楷書" panose="03000509000000000000" pitchFamily="65" charset="-120"/>
                <a:cs typeface="Times New Roman" panose="02020603050405020304" pitchFamily="18" charset="0"/>
              </a:rPr>
              <a:t>自</a:t>
            </a:r>
            <a:r>
              <a:rPr lang="en-US" altLang="zh-TW" sz="72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115.6.5</a:t>
            </a:r>
            <a:r>
              <a:rPr lang="zh-TW" altLang="en-US" sz="72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 </a:t>
            </a:r>
            <a:r>
              <a:rPr lang="en-US" altLang="zh-TW" sz="72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72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五</a:t>
            </a:r>
            <a:r>
              <a:rPr lang="en-US" altLang="zh-TW" sz="72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 </a:t>
            </a:r>
            <a:r>
              <a:rPr lang="zh-TW" altLang="en-US" sz="7200" dirty="0">
                <a:latin typeface="Times New Roman" panose="02020603050405020304" pitchFamily="18" charset="0"/>
                <a:ea typeface="華康儷楷書" panose="03000509000000000000" pitchFamily="65" charset="-120"/>
                <a:cs typeface="Times New Roman" panose="02020603050405020304" pitchFamily="18" charset="0"/>
              </a:rPr>
              <a:t>起，每日</a:t>
            </a:r>
            <a:r>
              <a:rPr lang="en-US" altLang="zh-TW" sz="7200" dirty="0">
                <a:latin typeface="Times New Roman" panose="02020603050405020304" pitchFamily="18" charset="0"/>
                <a:ea typeface="華康儷楷書" panose="03000509000000000000" pitchFamily="65" charset="-120"/>
                <a:cs typeface="Times New Roman" panose="02020603050405020304" pitchFamily="18" charset="0"/>
              </a:rPr>
              <a:t>8:00</a:t>
            </a:r>
            <a:r>
              <a:rPr lang="zh-TW" altLang="en-US" sz="7200" dirty="0">
                <a:latin typeface="Times New Roman" panose="02020603050405020304" pitchFamily="18" charset="0"/>
                <a:ea typeface="華康儷楷書" panose="03000509000000000000" pitchFamily="65" charset="-120"/>
                <a:cs typeface="Times New Roman" panose="02020603050405020304" pitchFamily="18" charset="0"/>
              </a:rPr>
              <a:t>至</a:t>
            </a:r>
            <a:r>
              <a:rPr lang="en-US" altLang="zh-TW" sz="72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21:00</a:t>
            </a:r>
            <a:r>
              <a:rPr lang="zh-TW" altLang="en-US" sz="7200" dirty="0">
                <a:latin typeface="Times New Roman" panose="02020603050405020304" pitchFamily="18" charset="0"/>
                <a:ea typeface="華康儷楷書" panose="03000509000000000000" pitchFamily="65" charset="-120"/>
                <a:cs typeface="Times New Roman" panose="02020603050405020304" pitchFamily="18" charset="0"/>
              </a:rPr>
              <a:t>止 </a:t>
            </a:r>
            <a:r>
              <a:rPr lang="en-US" altLang="zh-TW" sz="7200" dirty="0">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7200" dirty="0">
                <a:latin typeface="Times New Roman" panose="02020603050405020304" pitchFamily="18" charset="0"/>
                <a:ea typeface="華康儷楷書" panose="03000509000000000000" pitchFamily="65" charset="-120"/>
                <a:cs typeface="Times New Roman" panose="02020603050405020304" pitchFamily="18" charset="0"/>
              </a:rPr>
              <a:t>首日為</a:t>
            </a:r>
            <a:r>
              <a:rPr lang="en-US" altLang="zh-TW" sz="7200" dirty="0">
                <a:latin typeface="Times New Roman" panose="02020603050405020304" pitchFamily="18" charset="0"/>
                <a:ea typeface="華康儷楷書" panose="03000509000000000000" pitchFamily="65" charset="-120"/>
                <a:cs typeface="Times New Roman" panose="02020603050405020304" pitchFamily="18" charset="0"/>
              </a:rPr>
              <a:t>10:00</a:t>
            </a:r>
            <a:r>
              <a:rPr lang="zh-TW" altLang="en-US" sz="7200" dirty="0">
                <a:latin typeface="Times New Roman" panose="02020603050405020304" pitchFamily="18" charset="0"/>
                <a:ea typeface="華康儷楷書" panose="03000509000000000000" pitchFamily="65" charset="-120"/>
                <a:cs typeface="Times New Roman" panose="02020603050405020304" pitchFamily="18" charset="0"/>
              </a:rPr>
              <a:t>起至</a:t>
            </a:r>
            <a:r>
              <a:rPr lang="en-US" altLang="zh-TW" sz="7200" dirty="0">
                <a:latin typeface="Times New Roman" panose="02020603050405020304" pitchFamily="18" charset="0"/>
                <a:ea typeface="華康儷楷書" panose="03000509000000000000" pitchFamily="65" charset="-120"/>
                <a:cs typeface="Times New Roman" panose="02020603050405020304" pitchFamily="18" charset="0"/>
              </a:rPr>
              <a:t>21:00</a:t>
            </a:r>
            <a:r>
              <a:rPr lang="zh-TW" altLang="en-US" sz="7200" dirty="0">
                <a:latin typeface="Times New Roman" panose="02020603050405020304" pitchFamily="18" charset="0"/>
                <a:ea typeface="華康儷楷書" panose="03000509000000000000" pitchFamily="65" charset="-120"/>
                <a:cs typeface="Times New Roman" panose="02020603050405020304" pitchFamily="18" charset="0"/>
              </a:rPr>
              <a:t>止</a:t>
            </a:r>
            <a:r>
              <a:rPr lang="en-US" altLang="zh-TW" sz="7200" dirty="0">
                <a:latin typeface="Times New Roman" panose="02020603050405020304" pitchFamily="18" charset="0"/>
                <a:ea typeface="華康儷楷書" panose="03000509000000000000" pitchFamily="65" charset="-120"/>
                <a:cs typeface="Times New Roman" panose="02020603050405020304" pitchFamily="18" charset="0"/>
              </a:rPr>
              <a:t>)</a:t>
            </a:r>
          </a:p>
          <a:p>
            <a:pPr marL="442913" lvl="3" indent="-266700">
              <a:lnSpc>
                <a:spcPts val="2700"/>
              </a:lnSpc>
              <a:spcBef>
                <a:spcPts val="600"/>
              </a:spcBef>
              <a:buFont typeface="+mj-lt"/>
              <a:buAutoNum type="arabicPeriod"/>
              <a:defRPr/>
            </a:pPr>
            <a:r>
              <a:rPr lang="zh-TW" altLang="en-US" sz="7200" b="1"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截止日期與時間係依「各校系科</a:t>
            </a:r>
            <a:r>
              <a:rPr lang="en-US" altLang="zh-TW" sz="7200" b="1"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7200" b="1"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組</a:t>
            </a:r>
            <a:r>
              <a:rPr lang="en-US" altLang="zh-TW" sz="7200" b="1"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7200" b="1"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、學程甄選辦法」之「學習歷程備審資料上傳暨繳費截止時間」所訂為準</a:t>
            </a:r>
            <a:r>
              <a:rPr lang="en-US" altLang="zh-TW" sz="7200" b="1"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 </a:t>
            </a:r>
            <a:r>
              <a:rPr lang="zh-TW" altLang="en-US" sz="7200" b="1"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a:t>
            </a:r>
            <a:endParaRPr lang="en-US" altLang="zh-TW" sz="7200" b="1"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endParaRPr>
          </a:p>
          <a:p>
            <a:pPr marL="442913" lvl="3" indent="-266700">
              <a:lnSpc>
                <a:spcPts val="2700"/>
              </a:lnSpc>
              <a:spcBef>
                <a:spcPts val="600"/>
              </a:spcBef>
              <a:buFont typeface="+mj-lt"/>
              <a:buAutoNum type="arabicPeriod"/>
              <a:defRPr/>
            </a:pPr>
            <a:r>
              <a:rPr lang="zh-TW" altLang="en-US" sz="7200"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上傳系統於每日</a:t>
            </a:r>
            <a:r>
              <a:rPr lang="en-US" altLang="zh-TW" sz="7200"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21:00</a:t>
            </a:r>
            <a:r>
              <a:rPr lang="zh-TW" altLang="en-US" sz="7200"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準時關閉</a:t>
            </a:r>
            <a:r>
              <a:rPr lang="zh-TW" altLang="en-US" sz="7200" dirty="0">
                <a:latin typeface="Times New Roman" panose="02020603050405020304" pitchFamily="18" charset="0"/>
                <a:ea typeface="華康儷楷書" panose="03000509000000000000" pitchFamily="65" charset="-120"/>
                <a:cs typeface="Times New Roman" panose="02020603050405020304" pitchFamily="18" charset="0"/>
              </a:rPr>
              <a:t>，此時正進行上傳中之學習歷程備審資料將無法完成上傳，請考生特別注意，務必預留學習歷程備審資料上傳時間。</a:t>
            </a:r>
            <a:endParaRPr lang="en-US" altLang="zh-TW" sz="7200" dirty="0">
              <a:latin typeface="Times New Roman" panose="02020603050405020304" pitchFamily="18" charset="0"/>
              <a:ea typeface="華康儷楷書" panose="03000509000000000000" pitchFamily="65" charset="-120"/>
              <a:cs typeface="Times New Roman" panose="02020603050405020304" pitchFamily="18" charset="0"/>
            </a:endParaRPr>
          </a:p>
          <a:p>
            <a:pPr marL="442913" lvl="3" indent="-266700">
              <a:lnSpc>
                <a:spcPct val="125000"/>
              </a:lnSpc>
              <a:spcBef>
                <a:spcPts val="0"/>
              </a:spcBef>
              <a:buFont typeface="+mj-lt"/>
              <a:buAutoNum type="arabicPeriod"/>
              <a:defRPr/>
            </a:pPr>
            <a:endParaRPr lang="en-US" altLang="zh-TW" dirty="0">
              <a:latin typeface="華康儷楷書" panose="03000509000000000000" pitchFamily="65" charset="-120"/>
              <a:ea typeface="華康儷楷書" panose="03000509000000000000" pitchFamily="65" charset="-120"/>
              <a:cs typeface="華康儷楷書" panose="03000509000000000000" pitchFamily="65" charset="-120"/>
            </a:endParaRPr>
          </a:p>
        </p:txBody>
      </p:sp>
      <p:sp>
        <p:nvSpPr>
          <p:cNvPr id="9" name="標題 1"/>
          <p:cNvSpPr txBox="1">
            <a:spLocks/>
          </p:cNvSpPr>
          <p:nvPr/>
        </p:nvSpPr>
        <p:spPr bwMode="auto">
          <a:xfrm>
            <a:off x="0" y="57643"/>
            <a:ext cx="12192000" cy="63341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kumimoji="1" sz="2800">
                <a:solidFill>
                  <a:schemeClr val="tx2"/>
                </a:solidFill>
                <a:latin typeface="+mj-lt"/>
                <a:ea typeface="+mj-ea"/>
                <a:cs typeface="+mj-cs"/>
              </a:defRPr>
            </a:lvl1pPr>
            <a:lvl2pPr algn="l" rtl="0" eaLnBrk="0" fontAlgn="base" hangingPunct="0">
              <a:spcBef>
                <a:spcPct val="0"/>
              </a:spcBef>
              <a:spcAft>
                <a:spcPct val="0"/>
              </a:spcAft>
              <a:defRPr kumimoji="1" sz="2800">
                <a:solidFill>
                  <a:schemeClr val="tx2"/>
                </a:solidFill>
                <a:latin typeface="Arial" charset="0"/>
                <a:ea typeface="華康中黑體" pitchFamily="49" charset="-120"/>
              </a:defRPr>
            </a:lvl2pPr>
            <a:lvl3pPr algn="l" rtl="0" eaLnBrk="0" fontAlgn="base" hangingPunct="0">
              <a:spcBef>
                <a:spcPct val="0"/>
              </a:spcBef>
              <a:spcAft>
                <a:spcPct val="0"/>
              </a:spcAft>
              <a:defRPr kumimoji="1" sz="2800">
                <a:solidFill>
                  <a:schemeClr val="tx2"/>
                </a:solidFill>
                <a:latin typeface="Arial" charset="0"/>
                <a:ea typeface="華康中黑體" pitchFamily="49" charset="-120"/>
              </a:defRPr>
            </a:lvl3pPr>
            <a:lvl4pPr algn="l" rtl="0" eaLnBrk="0" fontAlgn="base" hangingPunct="0">
              <a:spcBef>
                <a:spcPct val="0"/>
              </a:spcBef>
              <a:spcAft>
                <a:spcPct val="0"/>
              </a:spcAft>
              <a:defRPr kumimoji="1" sz="2800">
                <a:solidFill>
                  <a:schemeClr val="tx2"/>
                </a:solidFill>
                <a:latin typeface="Arial" charset="0"/>
                <a:ea typeface="華康中黑體" pitchFamily="49" charset="-120"/>
              </a:defRPr>
            </a:lvl4pPr>
            <a:lvl5pPr algn="l" rtl="0" eaLnBrk="0" fontAlgn="base" hangingPunct="0">
              <a:spcBef>
                <a:spcPct val="0"/>
              </a:spcBef>
              <a:spcAft>
                <a:spcPct val="0"/>
              </a:spcAft>
              <a:defRPr kumimoji="1" sz="2800">
                <a:solidFill>
                  <a:schemeClr val="tx2"/>
                </a:solidFill>
                <a:latin typeface="Arial" charset="0"/>
                <a:ea typeface="華康中黑體" pitchFamily="49" charset="-120"/>
              </a:defRPr>
            </a:lvl5pPr>
            <a:lvl6pPr marL="457200" algn="l" rtl="0" fontAlgn="base">
              <a:spcBef>
                <a:spcPct val="0"/>
              </a:spcBef>
              <a:spcAft>
                <a:spcPct val="0"/>
              </a:spcAft>
              <a:defRPr kumimoji="1" sz="2800">
                <a:solidFill>
                  <a:schemeClr val="tx2"/>
                </a:solidFill>
                <a:latin typeface="Arial" charset="0"/>
                <a:ea typeface="新細明體" charset="-120"/>
              </a:defRPr>
            </a:lvl6pPr>
            <a:lvl7pPr marL="914400" algn="l" rtl="0" fontAlgn="base">
              <a:spcBef>
                <a:spcPct val="0"/>
              </a:spcBef>
              <a:spcAft>
                <a:spcPct val="0"/>
              </a:spcAft>
              <a:defRPr kumimoji="1" sz="2800">
                <a:solidFill>
                  <a:schemeClr val="tx2"/>
                </a:solidFill>
                <a:latin typeface="Arial" charset="0"/>
                <a:ea typeface="新細明體" charset="-120"/>
              </a:defRPr>
            </a:lvl7pPr>
            <a:lvl8pPr marL="1371600" algn="l" rtl="0" fontAlgn="base">
              <a:spcBef>
                <a:spcPct val="0"/>
              </a:spcBef>
              <a:spcAft>
                <a:spcPct val="0"/>
              </a:spcAft>
              <a:defRPr kumimoji="1" sz="2800">
                <a:solidFill>
                  <a:schemeClr val="tx2"/>
                </a:solidFill>
                <a:latin typeface="Arial" charset="0"/>
                <a:ea typeface="新細明體" charset="-120"/>
              </a:defRPr>
            </a:lvl8pPr>
            <a:lvl9pPr marL="1828800" algn="l" rtl="0" fontAlgn="base">
              <a:spcBef>
                <a:spcPct val="0"/>
              </a:spcBef>
              <a:spcAft>
                <a:spcPct val="0"/>
              </a:spcAft>
              <a:defRPr kumimoji="1" sz="2800">
                <a:solidFill>
                  <a:schemeClr val="tx2"/>
                </a:solidFill>
                <a:latin typeface="Arial" charset="0"/>
                <a:ea typeface="新細明體" charset="-120"/>
              </a:defRPr>
            </a:lvl9pPr>
          </a:lstStyle>
          <a:p>
            <a:pPr algn="ctr" eaLnBrk="1" hangingPunct="1"/>
            <a:r>
              <a:rPr lang="zh-TW" altLang="en-US" b="1" spc="-100" dirty="0">
                <a:solidFill>
                  <a:schemeClr val="tx1"/>
                </a:solidFill>
                <a:latin typeface="Book Antiqua" panose="02040602050305030304" pitchFamily="18" charset="0"/>
                <a:ea typeface="華康儷楷書" panose="03000509000000000000" pitchFamily="65" charset="-120"/>
              </a:rPr>
              <a:t>第二階段報名</a:t>
            </a:r>
            <a:r>
              <a:rPr lang="en-US" altLang="zh-TW" b="1" spc="-100" dirty="0">
                <a:solidFill>
                  <a:schemeClr val="tx1"/>
                </a:solidFill>
                <a:latin typeface="Book Antiqua" panose="02040602050305030304" pitchFamily="18" charset="0"/>
                <a:ea typeface="華康儷楷書" panose="03000509000000000000" pitchFamily="65" charset="-120"/>
              </a:rPr>
              <a:t>-</a:t>
            </a:r>
            <a:r>
              <a:rPr lang="zh-TW" altLang="en-US" b="1" spc="-100" dirty="0">
                <a:solidFill>
                  <a:schemeClr val="tx1"/>
                </a:solidFill>
                <a:latin typeface="Book Antiqua" panose="02040602050305030304" pitchFamily="18" charset="0"/>
                <a:ea typeface="華康儷楷書" panose="03000509000000000000" pitchFamily="65" charset="-120"/>
              </a:rPr>
              <a:t>報名時程及作業辦法</a:t>
            </a:r>
          </a:p>
        </p:txBody>
      </p:sp>
      <p:sp>
        <p:nvSpPr>
          <p:cNvPr id="4" name="投影片編號版面配置區 3"/>
          <p:cNvSpPr>
            <a:spLocks noGrp="1"/>
          </p:cNvSpPr>
          <p:nvPr>
            <p:ph type="sldNum" sz="quarter" idx="12"/>
          </p:nvPr>
        </p:nvSpPr>
        <p:spPr/>
        <p:txBody>
          <a:bodyPr/>
          <a:lstStyle/>
          <a:p>
            <a:pPr>
              <a:defRPr/>
            </a:pPr>
            <a:fld id="{52B5522C-A27E-428C-8770-BD9512493397}" type="slidenum">
              <a:rPr lang="zh-TW" altLang="en-US" smtClean="0"/>
              <a:pPr>
                <a:defRPr/>
              </a:pPr>
              <a:t>19</a:t>
            </a:fld>
            <a:endParaRPr lang="en-US" altLang="zh-TW"/>
          </a:p>
        </p:txBody>
      </p:sp>
    </p:spTree>
    <p:extLst>
      <p:ext uri="{BB962C8B-B14F-4D97-AF65-F5344CB8AC3E}">
        <p14:creationId xmlns:p14="http://schemas.microsoft.com/office/powerpoint/2010/main" val="34604291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2"/>
          </p:nvPr>
        </p:nvSpPr>
        <p:spPr/>
        <p:txBody>
          <a:bodyPr/>
          <a:lstStyle/>
          <a:p>
            <a:pPr>
              <a:defRPr/>
            </a:pPr>
            <a:fld id="{0425DD0F-D833-4500-8224-585EDAC39332}" type="slidenum">
              <a:rPr lang="zh-TW" altLang="en-US" smtClean="0"/>
              <a:pPr>
                <a:defRPr/>
              </a:pPr>
              <a:t>20</a:t>
            </a:fld>
            <a:endParaRPr lang="en-US" altLang="zh-TW" dirty="0"/>
          </a:p>
        </p:txBody>
      </p:sp>
      <p:sp>
        <p:nvSpPr>
          <p:cNvPr id="3" name="標題 1"/>
          <p:cNvSpPr txBox="1">
            <a:spLocks/>
          </p:cNvSpPr>
          <p:nvPr/>
        </p:nvSpPr>
        <p:spPr>
          <a:xfrm>
            <a:off x="0" y="129823"/>
            <a:ext cx="12192000" cy="633413"/>
          </a:xfrm>
          <a:prstGeom prst="rect">
            <a:avLst/>
          </a:prstGeom>
        </p:spPr>
        <p:txBody>
          <a:bodyPr/>
          <a:lstStyle>
            <a:lvl1pPr algn="l" rtl="0" eaLnBrk="0" fontAlgn="base" hangingPunct="0">
              <a:spcBef>
                <a:spcPct val="0"/>
              </a:spcBef>
              <a:spcAft>
                <a:spcPct val="0"/>
              </a:spcAft>
              <a:defRPr kumimoji="1" sz="2800">
                <a:solidFill>
                  <a:schemeClr val="tx2"/>
                </a:solidFill>
                <a:latin typeface="+mj-lt"/>
                <a:ea typeface="+mj-ea"/>
                <a:cs typeface="+mj-cs"/>
              </a:defRPr>
            </a:lvl1pPr>
            <a:lvl2pPr algn="l" rtl="0" eaLnBrk="0" fontAlgn="base" hangingPunct="0">
              <a:spcBef>
                <a:spcPct val="0"/>
              </a:spcBef>
              <a:spcAft>
                <a:spcPct val="0"/>
              </a:spcAft>
              <a:defRPr kumimoji="1" sz="2800">
                <a:solidFill>
                  <a:schemeClr val="tx2"/>
                </a:solidFill>
                <a:latin typeface="Arial" charset="0"/>
                <a:ea typeface="華康中黑體" pitchFamily="49" charset="-120"/>
              </a:defRPr>
            </a:lvl2pPr>
            <a:lvl3pPr algn="l" rtl="0" eaLnBrk="0" fontAlgn="base" hangingPunct="0">
              <a:spcBef>
                <a:spcPct val="0"/>
              </a:spcBef>
              <a:spcAft>
                <a:spcPct val="0"/>
              </a:spcAft>
              <a:defRPr kumimoji="1" sz="2800">
                <a:solidFill>
                  <a:schemeClr val="tx2"/>
                </a:solidFill>
                <a:latin typeface="Arial" charset="0"/>
                <a:ea typeface="華康中黑體" pitchFamily="49" charset="-120"/>
              </a:defRPr>
            </a:lvl3pPr>
            <a:lvl4pPr algn="l" rtl="0" eaLnBrk="0" fontAlgn="base" hangingPunct="0">
              <a:spcBef>
                <a:spcPct val="0"/>
              </a:spcBef>
              <a:spcAft>
                <a:spcPct val="0"/>
              </a:spcAft>
              <a:defRPr kumimoji="1" sz="2800">
                <a:solidFill>
                  <a:schemeClr val="tx2"/>
                </a:solidFill>
                <a:latin typeface="Arial" charset="0"/>
                <a:ea typeface="華康中黑體" pitchFamily="49" charset="-120"/>
              </a:defRPr>
            </a:lvl4pPr>
            <a:lvl5pPr algn="l" rtl="0" eaLnBrk="0" fontAlgn="base" hangingPunct="0">
              <a:spcBef>
                <a:spcPct val="0"/>
              </a:spcBef>
              <a:spcAft>
                <a:spcPct val="0"/>
              </a:spcAft>
              <a:defRPr kumimoji="1" sz="2800">
                <a:solidFill>
                  <a:schemeClr val="tx2"/>
                </a:solidFill>
                <a:latin typeface="Arial" charset="0"/>
                <a:ea typeface="華康中黑體" pitchFamily="49" charset="-120"/>
              </a:defRPr>
            </a:lvl5pPr>
            <a:lvl6pPr marL="457200" algn="l" rtl="0" fontAlgn="base">
              <a:spcBef>
                <a:spcPct val="0"/>
              </a:spcBef>
              <a:spcAft>
                <a:spcPct val="0"/>
              </a:spcAft>
              <a:defRPr kumimoji="1" sz="2800">
                <a:solidFill>
                  <a:schemeClr val="tx2"/>
                </a:solidFill>
                <a:latin typeface="Arial" charset="0"/>
                <a:ea typeface="新細明體" charset="-120"/>
              </a:defRPr>
            </a:lvl6pPr>
            <a:lvl7pPr marL="914400" algn="l" rtl="0" fontAlgn="base">
              <a:spcBef>
                <a:spcPct val="0"/>
              </a:spcBef>
              <a:spcAft>
                <a:spcPct val="0"/>
              </a:spcAft>
              <a:defRPr kumimoji="1" sz="2800">
                <a:solidFill>
                  <a:schemeClr val="tx2"/>
                </a:solidFill>
                <a:latin typeface="Arial" charset="0"/>
                <a:ea typeface="新細明體" charset="-120"/>
              </a:defRPr>
            </a:lvl7pPr>
            <a:lvl8pPr marL="1371600" algn="l" rtl="0" fontAlgn="base">
              <a:spcBef>
                <a:spcPct val="0"/>
              </a:spcBef>
              <a:spcAft>
                <a:spcPct val="0"/>
              </a:spcAft>
              <a:defRPr kumimoji="1" sz="2800">
                <a:solidFill>
                  <a:schemeClr val="tx2"/>
                </a:solidFill>
                <a:latin typeface="Arial" charset="0"/>
                <a:ea typeface="新細明體" charset="-120"/>
              </a:defRPr>
            </a:lvl8pPr>
            <a:lvl9pPr marL="1828800" algn="l" rtl="0" fontAlgn="base">
              <a:spcBef>
                <a:spcPct val="0"/>
              </a:spcBef>
              <a:spcAft>
                <a:spcPct val="0"/>
              </a:spcAft>
              <a:defRPr kumimoji="1" sz="2800">
                <a:solidFill>
                  <a:schemeClr val="tx2"/>
                </a:solidFill>
                <a:latin typeface="Arial" charset="0"/>
                <a:ea typeface="新細明體" charset="-120"/>
              </a:defRPr>
            </a:lvl9pPr>
          </a:lstStyle>
          <a:p>
            <a:pPr algn="ctr" eaLnBrk="1" hangingPunct="1"/>
            <a:r>
              <a:rPr lang="zh-TW" altLang="en-US" b="1" spc="-100" dirty="0">
                <a:solidFill>
                  <a:schemeClr val="tx1"/>
                </a:solidFill>
                <a:latin typeface="Book Antiqua" panose="02040602050305030304" pitchFamily="18" charset="0"/>
                <a:ea typeface="華康儷楷書" panose="03000509000000000000" pitchFamily="65" charset="-120"/>
              </a:rPr>
              <a:t>第二階段報名</a:t>
            </a:r>
            <a:r>
              <a:rPr lang="en-US" altLang="zh-TW" b="1" spc="-100" dirty="0">
                <a:solidFill>
                  <a:schemeClr val="tx1"/>
                </a:solidFill>
                <a:latin typeface="Book Antiqua" panose="02040602050305030304" pitchFamily="18" charset="0"/>
                <a:ea typeface="華康儷楷書" panose="03000509000000000000" pitchFamily="65" charset="-120"/>
              </a:rPr>
              <a:t>-</a:t>
            </a:r>
            <a:r>
              <a:rPr lang="zh-TW" altLang="en-US" b="1" spc="-100" dirty="0">
                <a:solidFill>
                  <a:schemeClr val="tx1"/>
                </a:solidFill>
                <a:latin typeface="Book Antiqua" panose="02040602050305030304" pitchFamily="18" charset="0"/>
                <a:ea typeface="華康儷楷書" panose="03000509000000000000" pitchFamily="65" charset="-120"/>
              </a:rPr>
              <a:t>上傳截止日期統計資料</a:t>
            </a:r>
          </a:p>
        </p:txBody>
      </p:sp>
      <p:graphicFrame>
        <p:nvGraphicFramePr>
          <p:cNvPr id="6" name="表格 5"/>
          <p:cNvGraphicFramePr>
            <a:graphicFrameLocks noGrp="1"/>
          </p:cNvGraphicFramePr>
          <p:nvPr>
            <p:extLst>
              <p:ext uri="{D42A27DB-BD31-4B8C-83A1-F6EECF244321}">
                <p14:modId xmlns:p14="http://schemas.microsoft.com/office/powerpoint/2010/main" val="2858869534"/>
              </p:ext>
            </p:extLst>
          </p:nvPr>
        </p:nvGraphicFramePr>
        <p:xfrm>
          <a:off x="975361" y="849488"/>
          <a:ext cx="10329914" cy="5049354"/>
        </p:xfrm>
        <a:graphic>
          <a:graphicData uri="http://schemas.openxmlformats.org/drawingml/2006/table">
            <a:tbl>
              <a:tblPr firstRow="1" bandRow="1">
                <a:tableStyleId>{5FD0F851-EC5A-4D38-B0AD-8093EC10F338}</a:tableStyleId>
              </a:tblPr>
              <a:tblGrid>
                <a:gridCol w="2744827">
                  <a:extLst>
                    <a:ext uri="{9D8B030D-6E8A-4147-A177-3AD203B41FA5}">
                      <a16:colId xmlns:a16="http://schemas.microsoft.com/office/drawing/2014/main" val="290393610"/>
                    </a:ext>
                  </a:extLst>
                </a:gridCol>
                <a:gridCol w="904151">
                  <a:extLst>
                    <a:ext uri="{9D8B030D-6E8A-4147-A177-3AD203B41FA5}">
                      <a16:colId xmlns:a16="http://schemas.microsoft.com/office/drawing/2014/main" val="679336902"/>
                    </a:ext>
                  </a:extLst>
                </a:gridCol>
                <a:gridCol w="1245238">
                  <a:extLst>
                    <a:ext uri="{9D8B030D-6E8A-4147-A177-3AD203B41FA5}">
                      <a16:colId xmlns:a16="http://schemas.microsoft.com/office/drawing/2014/main" val="2179166210"/>
                    </a:ext>
                  </a:extLst>
                </a:gridCol>
                <a:gridCol w="1328874">
                  <a:extLst>
                    <a:ext uri="{9D8B030D-6E8A-4147-A177-3AD203B41FA5}">
                      <a16:colId xmlns:a16="http://schemas.microsoft.com/office/drawing/2014/main" val="937722108"/>
                    </a:ext>
                  </a:extLst>
                </a:gridCol>
                <a:gridCol w="1195813">
                  <a:extLst>
                    <a:ext uri="{9D8B030D-6E8A-4147-A177-3AD203B41FA5}">
                      <a16:colId xmlns:a16="http://schemas.microsoft.com/office/drawing/2014/main" val="51608792"/>
                    </a:ext>
                  </a:extLst>
                </a:gridCol>
                <a:gridCol w="1176368">
                  <a:extLst>
                    <a:ext uri="{9D8B030D-6E8A-4147-A177-3AD203B41FA5}">
                      <a16:colId xmlns:a16="http://schemas.microsoft.com/office/drawing/2014/main" val="1862681886"/>
                    </a:ext>
                  </a:extLst>
                </a:gridCol>
                <a:gridCol w="1734643">
                  <a:extLst>
                    <a:ext uri="{9D8B030D-6E8A-4147-A177-3AD203B41FA5}">
                      <a16:colId xmlns:a16="http://schemas.microsoft.com/office/drawing/2014/main" val="419676411"/>
                    </a:ext>
                  </a:extLst>
                </a:gridCol>
              </a:tblGrid>
              <a:tr h="393808">
                <a:tc rowSpan="2">
                  <a:txBody>
                    <a:bodyPr/>
                    <a:lstStyle/>
                    <a:p>
                      <a:pPr algn="ctr" fontAlgn="b"/>
                      <a:r>
                        <a:rPr lang="zh-TW" altLang="en-US" sz="1800" kern="1200" dirty="0">
                          <a:solidFill>
                            <a:schemeClr val="tx1"/>
                          </a:solidFill>
                          <a:latin typeface="華康儷楷書" panose="03000509000000000000" pitchFamily="65" charset="-120"/>
                          <a:ea typeface="華康儷楷書" panose="03000509000000000000" pitchFamily="65" charset="-120"/>
                          <a:cs typeface="Times New Roman" panose="02020603050405020304" pitchFamily="18" charset="0"/>
                        </a:rPr>
                        <a:t>學習歷程備審資料上傳暨繳費截止時間</a:t>
                      </a:r>
                    </a:p>
                  </a:txBody>
                  <a:tcPr marL="9525" marR="9525" marT="9525" marB="0" anchor="ctr"/>
                </a:tc>
                <a:tc rowSpan="2">
                  <a:txBody>
                    <a:bodyPr/>
                    <a:lstStyle/>
                    <a:p>
                      <a:pPr marL="0" algn="ctr" defTabSz="914400" rtl="0" eaLnBrk="1" fontAlgn="b" latinLnBrk="0" hangingPunct="1"/>
                      <a:r>
                        <a:rPr lang="zh-TW" altLang="en-US" sz="1800" kern="1200" dirty="0">
                          <a:solidFill>
                            <a:schemeClr val="tx1"/>
                          </a:solidFill>
                          <a:latin typeface="華康儷楷書" panose="03000509000000000000" pitchFamily="65" charset="-120"/>
                          <a:ea typeface="華康儷楷書" panose="03000509000000000000" pitchFamily="65" charset="-120"/>
                          <a:cs typeface="Times New Roman" panose="02020603050405020304" pitchFamily="18" charset="0"/>
                        </a:rPr>
                        <a:t>校數</a:t>
                      </a:r>
                    </a:p>
                  </a:txBody>
                  <a:tcPr marL="9525" marR="9525" marT="9525" marB="0" anchor="ctr"/>
                </a:tc>
                <a:tc rowSpan="2">
                  <a:txBody>
                    <a:bodyPr/>
                    <a:lstStyle/>
                    <a:p>
                      <a:pPr algn="ctr" fontAlgn="ctr"/>
                      <a:r>
                        <a:rPr lang="zh-TW" altLang="en-US" sz="1800" b="1" kern="1200" dirty="0">
                          <a:solidFill>
                            <a:schemeClr val="tx1"/>
                          </a:solidFill>
                          <a:latin typeface="華康儷楷書" panose="03000509000000000000" pitchFamily="65" charset="-120"/>
                          <a:ea typeface="華康儷楷書" panose="03000509000000000000" pitchFamily="65" charset="-120"/>
                          <a:cs typeface="Times New Roman" panose="02020603050405020304" pitchFamily="18" charset="0"/>
                        </a:rPr>
                        <a:t>系科</a:t>
                      </a:r>
                      <a:r>
                        <a:rPr lang="en-US" altLang="zh-TW" sz="1800" b="1" kern="1200" dirty="0">
                          <a:solidFill>
                            <a:schemeClr val="tx1"/>
                          </a:solidFill>
                          <a:latin typeface="華康儷楷書" panose="03000509000000000000" pitchFamily="65" charset="-120"/>
                          <a:ea typeface="華康儷楷書" panose="03000509000000000000" pitchFamily="65" charset="-120"/>
                          <a:cs typeface="Times New Roman" panose="02020603050405020304" pitchFamily="18" charset="0"/>
                        </a:rPr>
                        <a:t>(</a:t>
                      </a:r>
                      <a:r>
                        <a:rPr lang="zh-TW" altLang="en-US" sz="1800" b="1" kern="1200" dirty="0">
                          <a:solidFill>
                            <a:schemeClr val="tx1"/>
                          </a:solidFill>
                          <a:latin typeface="華康儷楷書" panose="03000509000000000000" pitchFamily="65" charset="-120"/>
                          <a:ea typeface="華康儷楷書" panose="03000509000000000000" pitchFamily="65" charset="-120"/>
                          <a:cs typeface="Times New Roman" panose="02020603050405020304" pitchFamily="18" charset="0"/>
                        </a:rPr>
                        <a:t>組</a:t>
                      </a:r>
                      <a:r>
                        <a:rPr lang="en-US" altLang="zh-TW" sz="1800" b="1" kern="1200" dirty="0">
                          <a:solidFill>
                            <a:schemeClr val="tx1"/>
                          </a:solidFill>
                          <a:latin typeface="華康儷楷書" panose="03000509000000000000" pitchFamily="65" charset="-120"/>
                          <a:ea typeface="華康儷楷書" panose="03000509000000000000" pitchFamily="65" charset="-120"/>
                          <a:cs typeface="Times New Roman" panose="02020603050405020304" pitchFamily="18" charset="0"/>
                        </a:rPr>
                        <a:t>)</a:t>
                      </a:r>
                    </a:p>
                    <a:p>
                      <a:pPr algn="ctr" fontAlgn="ctr"/>
                      <a:r>
                        <a:rPr lang="zh-TW" altLang="en-US" sz="1800" b="1" kern="1200" dirty="0">
                          <a:solidFill>
                            <a:schemeClr val="tx1"/>
                          </a:solidFill>
                          <a:latin typeface="華康儷楷書" panose="03000509000000000000" pitchFamily="65" charset="-120"/>
                          <a:ea typeface="華康儷楷書" panose="03000509000000000000" pitchFamily="65" charset="-120"/>
                          <a:cs typeface="Times New Roman" panose="02020603050405020304" pitchFamily="18" charset="0"/>
                        </a:rPr>
                        <a:t>、學程</a:t>
                      </a:r>
                      <a:r>
                        <a:rPr lang="zh-TW" altLang="en-US" sz="1800" kern="1200" dirty="0">
                          <a:solidFill>
                            <a:schemeClr val="tx1"/>
                          </a:solidFill>
                          <a:latin typeface="華康儷楷書" panose="03000509000000000000" pitchFamily="65" charset="-120"/>
                          <a:ea typeface="華康儷楷書" panose="03000509000000000000" pitchFamily="65" charset="-120"/>
                          <a:cs typeface="Times New Roman" panose="02020603050405020304" pitchFamily="18" charset="0"/>
                        </a:rPr>
                        <a:t>數</a:t>
                      </a:r>
                      <a:endParaRPr lang="en-US" altLang="zh-TW" sz="1800" kern="1200" dirty="0">
                        <a:solidFill>
                          <a:schemeClr val="tx1"/>
                        </a:solidFill>
                        <a:latin typeface="華康儷楷書" panose="03000509000000000000" pitchFamily="65" charset="-120"/>
                        <a:ea typeface="華康儷楷書" panose="03000509000000000000" pitchFamily="65" charset="-120"/>
                        <a:cs typeface="Times New Roman" panose="02020603050405020304" pitchFamily="18" charset="0"/>
                      </a:endParaRPr>
                    </a:p>
                    <a:p>
                      <a:pPr algn="ctr" fontAlgn="ctr"/>
                      <a:r>
                        <a:rPr lang="en-US" altLang="zh-TW" sz="1400" kern="1200" dirty="0">
                          <a:solidFill>
                            <a:schemeClr val="tx2">
                              <a:lumMod val="60000"/>
                              <a:lumOff val="40000"/>
                            </a:schemeClr>
                          </a:solidFill>
                          <a:latin typeface="華康儷楷書" panose="03000509000000000000" pitchFamily="65" charset="-120"/>
                          <a:ea typeface="華康儷楷書" panose="03000509000000000000" pitchFamily="65" charset="-120"/>
                          <a:cs typeface="Times New Roman" panose="02020603050405020304" pitchFamily="18" charset="0"/>
                        </a:rPr>
                        <a:t>(</a:t>
                      </a:r>
                      <a:r>
                        <a:rPr lang="zh-TW" altLang="en-US" sz="1400" kern="1200" dirty="0">
                          <a:solidFill>
                            <a:schemeClr val="tx2">
                              <a:lumMod val="60000"/>
                              <a:lumOff val="40000"/>
                            </a:schemeClr>
                          </a:solidFill>
                          <a:latin typeface="華康儷楷書" panose="03000509000000000000" pitchFamily="65" charset="-120"/>
                          <a:ea typeface="華康儷楷書" panose="03000509000000000000" pitchFamily="65" charset="-120"/>
                          <a:cs typeface="Times New Roman" panose="02020603050405020304" pitchFamily="18" charset="0"/>
                        </a:rPr>
                        <a:t>一般組</a:t>
                      </a:r>
                      <a:r>
                        <a:rPr lang="en-US" altLang="zh-TW" sz="1400" kern="1200" dirty="0">
                          <a:solidFill>
                            <a:schemeClr val="tx2">
                              <a:lumMod val="60000"/>
                              <a:lumOff val="40000"/>
                            </a:schemeClr>
                          </a:solidFill>
                          <a:latin typeface="華康儷楷書" panose="03000509000000000000" pitchFamily="65" charset="-120"/>
                          <a:ea typeface="華康儷楷書" panose="03000509000000000000" pitchFamily="65" charset="-120"/>
                          <a:cs typeface="Times New Roman" panose="02020603050405020304" pitchFamily="18" charset="0"/>
                        </a:rPr>
                        <a:t>)</a:t>
                      </a:r>
                      <a:endParaRPr lang="zh-TW" altLang="en-US" sz="1800" kern="1200" dirty="0">
                        <a:solidFill>
                          <a:schemeClr val="tx2">
                            <a:lumMod val="60000"/>
                            <a:lumOff val="40000"/>
                          </a:schemeClr>
                        </a:solidFill>
                        <a:latin typeface="華康儷楷書" panose="03000509000000000000" pitchFamily="65" charset="-120"/>
                        <a:ea typeface="華康儷楷書" panose="03000509000000000000" pitchFamily="65" charset="-120"/>
                        <a:cs typeface="Times New Roman" panose="02020603050405020304" pitchFamily="18" charset="0"/>
                      </a:endParaRPr>
                    </a:p>
                  </a:txBody>
                  <a:tcPr marL="9525" marR="9525" marT="9525" marB="0" anchor="ctr"/>
                </a:tc>
                <a:tc rowSpan="2">
                  <a:txBody>
                    <a:bodyPr/>
                    <a:lstStyle/>
                    <a:p>
                      <a:pPr marL="0" algn="ctr" defTabSz="914400" rtl="0" eaLnBrk="1" fontAlgn="b" latinLnBrk="0" hangingPunct="1"/>
                      <a:r>
                        <a:rPr lang="zh-TW" altLang="en-US" sz="1800" kern="1200" dirty="0">
                          <a:solidFill>
                            <a:schemeClr val="tx1"/>
                          </a:solidFill>
                          <a:latin typeface="華康儷楷書" panose="03000509000000000000" pitchFamily="65" charset="-120"/>
                          <a:ea typeface="華康儷楷書" panose="03000509000000000000" pitchFamily="65" charset="-120"/>
                          <a:cs typeface="Times New Roman" panose="02020603050405020304" pitchFamily="18" charset="0"/>
                        </a:rPr>
                        <a:t>比例</a:t>
                      </a:r>
                      <a:r>
                        <a:rPr lang="en-US" altLang="zh-TW" sz="1800" kern="1200" dirty="0">
                          <a:solidFill>
                            <a:schemeClr val="tx1"/>
                          </a:solidFill>
                          <a:latin typeface="華康儷楷書" panose="03000509000000000000" pitchFamily="65" charset="-120"/>
                          <a:ea typeface="華康儷楷書" panose="03000509000000000000" pitchFamily="65" charset="-120"/>
                          <a:cs typeface="Times New Roman" panose="02020603050405020304" pitchFamily="18" charset="0"/>
                        </a:rPr>
                        <a:t>(%)</a:t>
                      </a:r>
                    </a:p>
                  </a:txBody>
                  <a:tcPr marL="9525" marR="9525" marT="9525" marB="0" anchor="ctr"/>
                </a:tc>
                <a:tc gridSpan="2">
                  <a:txBody>
                    <a:bodyPr/>
                    <a:lstStyle/>
                    <a:p>
                      <a:pPr algn="ctr" fontAlgn="b"/>
                      <a:r>
                        <a:rPr lang="zh-TW" altLang="en-US" sz="1800" b="1" kern="1200" dirty="0">
                          <a:solidFill>
                            <a:schemeClr val="tx1"/>
                          </a:solidFill>
                          <a:latin typeface="華康儷楷書" panose="03000509000000000000" pitchFamily="65" charset="-120"/>
                          <a:ea typeface="華康儷楷書" panose="03000509000000000000" pitchFamily="65" charset="-120"/>
                          <a:cs typeface="Times New Roman" panose="02020603050405020304" pitchFamily="18" charset="0"/>
                        </a:rPr>
                        <a:t>招生名額</a:t>
                      </a:r>
                    </a:p>
                  </a:txBody>
                  <a:tcPr marL="9525" marR="9525" marT="9525" marB="0" anchor="ctr"/>
                </a:tc>
                <a:tc hMerge="1">
                  <a:txBody>
                    <a:bodyPr/>
                    <a:lstStyle/>
                    <a:p>
                      <a:pPr algn="ctr" fontAlgn="b"/>
                      <a:endParaRPr lang="zh-TW" altLang="en-US" sz="1600" b="1" i="0" u="none" strike="noStrike" dirty="0">
                        <a:solidFill>
                          <a:srgbClr val="FF0000"/>
                        </a:solidFill>
                        <a:effectLst/>
                        <a:latin typeface="+mj-ea"/>
                        <a:ea typeface="+mj-ea"/>
                      </a:endParaRPr>
                    </a:p>
                  </a:txBody>
                  <a:tcPr marL="9525" marR="9525" marT="9525" marB="0" anchor="ctr">
                    <a:lnT w="28575" cap="flat" cmpd="sng" algn="ctr">
                      <a:solidFill>
                        <a:schemeClr val="accent6">
                          <a:lumMod val="40000"/>
                          <a:lumOff val="60000"/>
                        </a:schemeClr>
                      </a:solidFill>
                      <a:prstDash val="solid"/>
                      <a:round/>
                      <a:headEnd type="none" w="med" len="med"/>
                      <a:tailEnd type="none" w="med" len="med"/>
                    </a:lnT>
                    <a:lnB w="28575" cap="flat" cmpd="sng" algn="ctr">
                      <a:solidFill>
                        <a:schemeClr val="accent6">
                          <a:lumMod val="40000"/>
                          <a:lumOff val="60000"/>
                        </a:schemeClr>
                      </a:solidFill>
                      <a:prstDash val="solid"/>
                      <a:round/>
                      <a:headEnd type="none" w="med" len="med"/>
                      <a:tailEnd type="none" w="med" len="med"/>
                    </a:lnB>
                  </a:tcPr>
                </a:tc>
                <a:tc rowSpan="2">
                  <a:txBody>
                    <a:bodyPr/>
                    <a:lstStyle/>
                    <a:p>
                      <a:pPr marL="0" algn="ctr" defTabSz="914400" rtl="0" eaLnBrk="1" fontAlgn="b" latinLnBrk="0" hangingPunct="1"/>
                      <a:r>
                        <a:rPr lang="zh-TW" altLang="en-US" sz="1800" kern="1200" dirty="0">
                          <a:solidFill>
                            <a:schemeClr val="tx1"/>
                          </a:solidFill>
                          <a:latin typeface="華康儷楷書" panose="03000509000000000000" pitchFamily="65" charset="-120"/>
                          <a:ea typeface="華康儷楷書" panose="03000509000000000000" pitchFamily="65" charset="-120"/>
                          <a:cs typeface="Times New Roman" panose="02020603050405020304" pitchFamily="18" charset="0"/>
                        </a:rPr>
                        <a:t>一般生名額比例</a:t>
                      </a:r>
                      <a:endParaRPr lang="en-US" altLang="zh-TW" sz="1800" kern="1200" dirty="0">
                        <a:solidFill>
                          <a:schemeClr val="tx1"/>
                        </a:solidFill>
                        <a:latin typeface="華康儷楷書" panose="03000509000000000000" pitchFamily="65" charset="-120"/>
                        <a:ea typeface="華康儷楷書" panose="03000509000000000000" pitchFamily="65" charset="-120"/>
                        <a:cs typeface="Times New Roman" panose="02020603050405020304" pitchFamily="18" charset="0"/>
                      </a:endParaRPr>
                    </a:p>
                    <a:p>
                      <a:pPr marL="0" algn="ctr" defTabSz="914400" rtl="0" eaLnBrk="1" fontAlgn="b" latinLnBrk="0" hangingPunct="1"/>
                      <a:r>
                        <a:rPr lang="en-US" altLang="zh-TW" sz="1800" kern="1200" dirty="0">
                          <a:solidFill>
                            <a:schemeClr val="tx1"/>
                          </a:solidFill>
                          <a:latin typeface="華康儷楷書" panose="03000509000000000000" pitchFamily="65" charset="-120"/>
                          <a:ea typeface="華康儷楷書" panose="03000509000000000000" pitchFamily="65" charset="-120"/>
                          <a:cs typeface="Times New Roman" panose="02020603050405020304" pitchFamily="18" charset="0"/>
                        </a:rPr>
                        <a:t>(%)</a:t>
                      </a:r>
                      <a:endParaRPr lang="zh-TW" altLang="en-US" sz="1800" kern="1200" dirty="0">
                        <a:solidFill>
                          <a:schemeClr val="tx1"/>
                        </a:solidFill>
                        <a:latin typeface="華康儷楷書" panose="03000509000000000000" pitchFamily="65" charset="-120"/>
                        <a:ea typeface="華康儷楷書" panose="03000509000000000000" pitchFamily="65" charset="-120"/>
                        <a:cs typeface="Times New Roman" panose="02020603050405020304" pitchFamily="18" charset="0"/>
                      </a:endParaRPr>
                    </a:p>
                  </a:txBody>
                  <a:tcPr marL="9525" marR="9525" marT="9525" marB="0" anchor="ctr"/>
                </a:tc>
                <a:extLst>
                  <a:ext uri="{0D108BD9-81ED-4DB2-BD59-A6C34878D82A}">
                    <a16:rowId xmlns:a16="http://schemas.microsoft.com/office/drawing/2014/main" val="1132060590"/>
                  </a:ext>
                </a:extLst>
              </a:tr>
              <a:tr h="393808">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zh-TW" altLang="en-US" sz="1800" b="1" kern="1200" dirty="0">
                          <a:solidFill>
                            <a:schemeClr val="tx1"/>
                          </a:solidFill>
                          <a:latin typeface="華康儷楷書" panose="03000509000000000000" pitchFamily="65" charset="-120"/>
                          <a:ea typeface="華康儷楷書" panose="03000509000000000000" pitchFamily="65" charset="-120"/>
                          <a:cs typeface="Times New Roman" panose="02020603050405020304" pitchFamily="18" charset="0"/>
                        </a:rPr>
                        <a:t>一般生</a:t>
                      </a:r>
                    </a:p>
                  </a:txBody>
                  <a:tcPr marL="9525" marR="9525" marT="9525" marB="0" anchor="ct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zh-TW" altLang="en-US" sz="1800" b="1" kern="1200" dirty="0">
                          <a:solidFill>
                            <a:srgbClr val="00B050"/>
                          </a:solidFill>
                          <a:latin typeface="華康儷楷書" panose="03000509000000000000" pitchFamily="65" charset="-120"/>
                          <a:ea typeface="華康儷楷書" panose="03000509000000000000" pitchFamily="65" charset="-120"/>
                          <a:cs typeface="Times New Roman" panose="02020603050405020304" pitchFamily="18" charset="0"/>
                        </a:rPr>
                        <a:t>青儲組</a:t>
                      </a:r>
                    </a:p>
                  </a:txBody>
                  <a:tcPr marL="9525" marR="9525" marT="9525" marB="0" anchor="ctr"/>
                </a:tc>
                <a:tc vMerge="1">
                  <a:txBody>
                    <a:bodyPr/>
                    <a:lstStyle/>
                    <a:p>
                      <a:endParaRPr lang="zh-TW" altLang="en-US"/>
                    </a:p>
                  </a:txBody>
                  <a:tcPr/>
                </a:tc>
                <a:extLst>
                  <a:ext uri="{0D108BD9-81ED-4DB2-BD59-A6C34878D82A}">
                    <a16:rowId xmlns:a16="http://schemas.microsoft.com/office/drawing/2014/main" val="2932845849"/>
                  </a:ext>
                </a:extLst>
              </a:tr>
              <a:tr h="514066">
                <a:tc>
                  <a:txBody>
                    <a:bodyPr/>
                    <a:lstStyle/>
                    <a:p>
                      <a:pPr algn="ctr" fontAlgn="b">
                        <a:lnSpc>
                          <a:spcPts val="3500"/>
                        </a:lnSpc>
                        <a:spcBef>
                          <a:spcPts val="0"/>
                        </a:spcBef>
                      </a:pPr>
                      <a:r>
                        <a:rPr lang="en-US" altLang="zh-TW" sz="1800" kern="120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115-06-06 (</a:t>
                      </a:r>
                      <a:r>
                        <a:rPr lang="zh-TW" altLang="en-US" sz="1800" kern="120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六</a:t>
                      </a:r>
                      <a:r>
                        <a:rPr lang="en-US" altLang="zh-TW" sz="1800" kern="120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)21:00</a:t>
                      </a:r>
                    </a:p>
                  </a:txBody>
                  <a:tcPr marL="9525" marR="9525" marT="9525" marB="0" anchor="ctr"/>
                </a:tc>
                <a:tc>
                  <a:txBody>
                    <a:bodyPr/>
                    <a:lstStyle/>
                    <a:p>
                      <a:pPr marL="0" algn="ctr" defTabSz="914400" rtl="0" eaLnBrk="1" fontAlgn="b" latinLnBrk="0" hangingPunct="1"/>
                      <a:r>
                        <a:rPr lang="en-US" altLang="zh-TW" sz="1800" kern="120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1</a:t>
                      </a:r>
                    </a:p>
                  </a:txBody>
                  <a:tcPr marL="9525" marR="9525" marT="9525" marB="0" anchor="ctr"/>
                </a:tc>
                <a:tc>
                  <a:txBody>
                    <a:bodyPr/>
                    <a:lstStyle/>
                    <a:p>
                      <a:pPr marL="0" algn="ctr" defTabSz="914400" rtl="0" eaLnBrk="1" fontAlgn="b" latinLnBrk="0" hangingPunct="1"/>
                      <a:r>
                        <a:rPr lang="en-US" altLang="zh-TW" sz="1800" kern="120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3</a:t>
                      </a:r>
                    </a:p>
                  </a:txBody>
                  <a:tcPr marL="9525" marR="9525" marT="9525" marB="0" anchor="ctr"/>
                </a:tc>
                <a:tc>
                  <a:txBody>
                    <a:bodyPr/>
                    <a:lstStyle/>
                    <a:p>
                      <a:pPr marL="0" algn="ctr" defTabSz="914400" rtl="0" eaLnBrk="1" fontAlgn="b" latinLnBrk="0" hangingPunct="1"/>
                      <a:r>
                        <a:rPr lang="en-US" altLang="zh-TW" sz="1800" b="1" kern="120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0.11%</a:t>
                      </a:r>
                    </a:p>
                  </a:txBody>
                  <a:tcPr marL="9525" marR="9525" marT="9525" marB="0" anchor="ctr"/>
                </a:tc>
                <a:tc>
                  <a:txBody>
                    <a:bodyPr/>
                    <a:lstStyle/>
                    <a:p>
                      <a:pPr marL="0" algn="ctr" defTabSz="914400" rtl="0" eaLnBrk="1" fontAlgn="b" latinLnBrk="0" hangingPunct="1"/>
                      <a:r>
                        <a:rPr lang="en-US" altLang="zh-TW" sz="1800" kern="120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9</a:t>
                      </a:r>
                    </a:p>
                  </a:txBody>
                  <a:tcPr marL="9525" marR="9525" marT="9525" marB="0" anchor="ctr"/>
                </a:tc>
                <a:tc>
                  <a:txBody>
                    <a:bodyPr/>
                    <a:lstStyle/>
                    <a:p>
                      <a:pPr marL="0" algn="ctr" defTabSz="914400" rtl="0" eaLnBrk="1" fontAlgn="b" latinLnBrk="0" hangingPunct="1"/>
                      <a:r>
                        <a:rPr lang="en-US" altLang="zh-TW" sz="1800" kern="1200" dirty="0">
                          <a:solidFill>
                            <a:srgbClr val="00B050"/>
                          </a:solidFill>
                          <a:latin typeface="Times New Roman" panose="02020603050405020304" pitchFamily="18" charset="0"/>
                          <a:ea typeface="華康儷楷書" panose="03000509000000000000" pitchFamily="65" charset="-120"/>
                          <a:cs typeface="Times New Roman" panose="02020603050405020304" pitchFamily="18" charset="0"/>
                        </a:rPr>
                        <a:t>0</a:t>
                      </a:r>
                      <a:endParaRPr lang="zh-TW" altLang="en-US" sz="1800" kern="1200" dirty="0">
                        <a:solidFill>
                          <a:srgbClr val="00B050"/>
                        </a:solidFill>
                        <a:latin typeface="Times New Roman" panose="02020603050405020304" pitchFamily="18" charset="0"/>
                        <a:ea typeface="華康儷楷書" panose="03000509000000000000" pitchFamily="65" charset="-120"/>
                        <a:cs typeface="Times New Roman" panose="02020603050405020304" pitchFamily="18" charset="0"/>
                      </a:endParaRPr>
                    </a:p>
                  </a:txBody>
                  <a:tcPr marL="9525" marR="9525" marT="9525" marB="0" anchor="ctr"/>
                </a:tc>
                <a:tc>
                  <a:txBody>
                    <a:bodyPr/>
                    <a:lstStyle/>
                    <a:p>
                      <a:pPr marL="0" algn="ctr" defTabSz="914400" rtl="0" eaLnBrk="1" fontAlgn="b" latinLnBrk="0" hangingPunct="1"/>
                      <a:r>
                        <a:rPr lang="en-US" altLang="zh-TW" sz="1800" b="1" kern="120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0.03%</a:t>
                      </a:r>
                    </a:p>
                  </a:txBody>
                  <a:tcPr marL="9525" marR="9525" marT="9525" marB="0" anchor="ctr"/>
                </a:tc>
                <a:extLst>
                  <a:ext uri="{0D108BD9-81ED-4DB2-BD59-A6C34878D82A}">
                    <a16:rowId xmlns:a16="http://schemas.microsoft.com/office/drawing/2014/main" val="1699334967"/>
                  </a:ext>
                </a:extLst>
              </a:tr>
              <a:tr h="514066">
                <a:tc>
                  <a:txBody>
                    <a:bodyPr/>
                    <a:lstStyle/>
                    <a:p>
                      <a:pPr algn="ctr" fontAlgn="b">
                        <a:lnSpc>
                          <a:spcPts val="3500"/>
                        </a:lnSpc>
                        <a:spcBef>
                          <a:spcPts val="0"/>
                        </a:spcBef>
                      </a:pPr>
                      <a:r>
                        <a:rPr lang="en-US" altLang="zh-TW" sz="1800" kern="120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115-06-07</a:t>
                      </a:r>
                      <a:r>
                        <a:rPr lang="zh-TW" altLang="en-US" sz="1800" kern="120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 </a:t>
                      </a:r>
                      <a:r>
                        <a:rPr lang="en-US" altLang="zh-TW" sz="1800" kern="120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1800" kern="120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日</a:t>
                      </a:r>
                      <a:r>
                        <a:rPr lang="en-US" altLang="zh-TW" sz="1800" kern="120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 21:00</a:t>
                      </a:r>
                    </a:p>
                  </a:txBody>
                  <a:tcPr marL="9525" marR="9525" marT="9525" marB="0" anchor="ctr"/>
                </a:tc>
                <a:tc>
                  <a:txBody>
                    <a:bodyPr/>
                    <a:lstStyle/>
                    <a:p>
                      <a:pPr marL="0" algn="ctr" defTabSz="914400" rtl="0" eaLnBrk="1" fontAlgn="b" latinLnBrk="0" hangingPunct="1"/>
                      <a:r>
                        <a:rPr lang="en-US" altLang="zh-TW" sz="1800" kern="120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0</a:t>
                      </a:r>
                    </a:p>
                  </a:txBody>
                  <a:tcPr marL="9525" marR="9525" marT="9525" marB="0" anchor="ctr"/>
                </a:tc>
                <a:tc>
                  <a:txBody>
                    <a:bodyPr/>
                    <a:lstStyle/>
                    <a:p>
                      <a:pPr marL="0" algn="ctr" defTabSz="914400" rtl="0" eaLnBrk="1" fontAlgn="b" latinLnBrk="0" hangingPunct="1"/>
                      <a:r>
                        <a:rPr lang="en-US" altLang="zh-TW" sz="1800" kern="120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0</a:t>
                      </a:r>
                    </a:p>
                  </a:txBody>
                  <a:tcPr marL="9525" marR="9525" marT="9525" marB="0" anchor="ctr"/>
                </a:tc>
                <a:tc>
                  <a:txBody>
                    <a:bodyPr/>
                    <a:lstStyle/>
                    <a:p>
                      <a:pPr marL="0" algn="ctr" defTabSz="914400" rtl="0" eaLnBrk="1" fontAlgn="b" latinLnBrk="0" hangingPunct="1"/>
                      <a:r>
                        <a:rPr lang="en-US" altLang="zh-TW" sz="1800" b="1" kern="120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0.00%</a:t>
                      </a:r>
                    </a:p>
                  </a:txBody>
                  <a:tcPr marL="9525" marR="9525" marT="9525" marB="0" anchor="ctr"/>
                </a:tc>
                <a:tc>
                  <a:txBody>
                    <a:bodyPr/>
                    <a:lstStyle/>
                    <a:p>
                      <a:pPr marL="0" algn="ctr" defTabSz="914400" rtl="0" eaLnBrk="1" fontAlgn="b" latinLnBrk="0" hangingPunct="1"/>
                      <a:r>
                        <a:rPr lang="en-US" altLang="zh-TW" sz="1800" kern="120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0</a:t>
                      </a:r>
                    </a:p>
                  </a:txBody>
                  <a:tcPr marL="9525" marR="9525" marT="9525" marB="0" anchor="ctr"/>
                </a:tc>
                <a:tc>
                  <a:txBody>
                    <a:bodyPr/>
                    <a:lstStyle/>
                    <a:p>
                      <a:pPr marL="0" algn="ctr" defTabSz="914400" rtl="0" eaLnBrk="1" fontAlgn="b" latinLnBrk="0" hangingPunct="1"/>
                      <a:r>
                        <a:rPr lang="en-US" altLang="zh-TW" sz="1800" kern="1200" dirty="0">
                          <a:solidFill>
                            <a:srgbClr val="00B050"/>
                          </a:solidFill>
                          <a:latin typeface="Times New Roman" panose="02020603050405020304" pitchFamily="18" charset="0"/>
                          <a:ea typeface="華康儷楷書" panose="03000509000000000000" pitchFamily="65" charset="-120"/>
                          <a:cs typeface="Times New Roman" panose="02020603050405020304" pitchFamily="18" charset="0"/>
                        </a:rPr>
                        <a:t>0</a:t>
                      </a:r>
                      <a:endParaRPr lang="zh-TW" altLang="en-US" sz="1800" kern="1200" dirty="0">
                        <a:solidFill>
                          <a:srgbClr val="00B050"/>
                        </a:solidFill>
                        <a:latin typeface="Times New Roman" panose="02020603050405020304" pitchFamily="18" charset="0"/>
                        <a:ea typeface="華康儷楷書" panose="03000509000000000000" pitchFamily="65" charset="-120"/>
                        <a:cs typeface="Times New Roman" panose="02020603050405020304" pitchFamily="18" charset="0"/>
                      </a:endParaRPr>
                    </a:p>
                  </a:txBody>
                  <a:tcPr marL="9525" marR="9525" marT="9525" marB="0" anchor="ctr"/>
                </a:tc>
                <a:tc>
                  <a:txBody>
                    <a:bodyPr/>
                    <a:lstStyle/>
                    <a:p>
                      <a:pPr marL="0" algn="ctr" defTabSz="914400" rtl="0" eaLnBrk="1" fontAlgn="b" latinLnBrk="0" hangingPunct="1"/>
                      <a:r>
                        <a:rPr lang="en-US" altLang="zh-TW" sz="1800" b="1" kern="120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0.00%</a:t>
                      </a:r>
                    </a:p>
                  </a:txBody>
                  <a:tcPr marL="9525" marR="9525" marT="9525" marB="0" anchor="ctr"/>
                </a:tc>
                <a:extLst>
                  <a:ext uri="{0D108BD9-81ED-4DB2-BD59-A6C34878D82A}">
                    <a16:rowId xmlns:a16="http://schemas.microsoft.com/office/drawing/2014/main" val="2847891349"/>
                  </a:ext>
                </a:extLst>
              </a:tr>
              <a:tr h="547425">
                <a:tc>
                  <a:txBody>
                    <a:bodyPr/>
                    <a:lstStyle/>
                    <a:p>
                      <a:pPr algn="ctr" fontAlgn="b">
                        <a:lnSpc>
                          <a:spcPts val="3500"/>
                        </a:lnSpc>
                        <a:spcBef>
                          <a:spcPts val="0"/>
                        </a:spcBef>
                      </a:pPr>
                      <a:r>
                        <a:rPr lang="en-US" altLang="zh-TW" sz="1800" kern="120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115-06-08</a:t>
                      </a:r>
                      <a:r>
                        <a:rPr lang="zh-TW" altLang="en-US" sz="1800" kern="120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 </a:t>
                      </a:r>
                      <a:r>
                        <a:rPr lang="en-US" altLang="zh-TW" sz="1800" kern="120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1800" kern="120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一</a:t>
                      </a:r>
                      <a:r>
                        <a:rPr lang="en-US" altLang="zh-TW" sz="1800" kern="120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)21:00</a:t>
                      </a:r>
                    </a:p>
                  </a:txBody>
                  <a:tcPr marL="9525" marR="9525" marT="9525" marB="0" anchor="ctr"/>
                </a:tc>
                <a:tc>
                  <a:txBody>
                    <a:bodyPr/>
                    <a:lstStyle/>
                    <a:p>
                      <a:pPr marL="0" algn="ctr" defTabSz="914400" rtl="0" eaLnBrk="1" fontAlgn="b" latinLnBrk="0" hangingPunct="1"/>
                      <a:r>
                        <a:rPr lang="en-US" altLang="zh-TW" sz="1800" kern="120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12</a:t>
                      </a:r>
                    </a:p>
                  </a:txBody>
                  <a:tcPr marL="9525" marR="9525" marT="9525" marB="0" anchor="ctr"/>
                </a:tc>
                <a:tc>
                  <a:txBody>
                    <a:bodyPr/>
                    <a:lstStyle/>
                    <a:p>
                      <a:pPr marL="0" algn="ctr" defTabSz="914400" rtl="0" eaLnBrk="1" fontAlgn="b" latinLnBrk="0" hangingPunct="1"/>
                      <a:r>
                        <a:rPr lang="en-US" altLang="zh-TW" sz="1800" kern="120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230</a:t>
                      </a:r>
                    </a:p>
                  </a:txBody>
                  <a:tcPr marL="9525" marR="9525" marT="9525" marB="0" anchor="ctr"/>
                </a:tc>
                <a:tc>
                  <a:txBody>
                    <a:bodyPr/>
                    <a:lstStyle/>
                    <a:p>
                      <a:pPr marL="0" algn="ctr" defTabSz="914400" rtl="0" eaLnBrk="1" fontAlgn="b" latinLnBrk="0" hangingPunct="1"/>
                      <a:r>
                        <a:rPr lang="en-US" altLang="zh-TW" sz="1800" b="1" kern="120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8.65%</a:t>
                      </a:r>
                    </a:p>
                  </a:txBody>
                  <a:tcPr marL="9525" marR="9525" marT="9525" marB="0" anchor="ctr"/>
                </a:tc>
                <a:tc>
                  <a:txBody>
                    <a:bodyPr/>
                    <a:lstStyle/>
                    <a:p>
                      <a:pPr marL="0" algn="ctr" defTabSz="914400" rtl="0" eaLnBrk="1" fontAlgn="b" latinLnBrk="0" hangingPunct="1"/>
                      <a:r>
                        <a:rPr lang="en-US" altLang="zh-TW" sz="1800" kern="120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3,379</a:t>
                      </a:r>
                    </a:p>
                  </a:txBody>
                  <a:tcPr marL="9525" marR="9525" marT="9525" marB="0" anchor="ctr"/>
                </a:tc>
                <a:tc>
                  <a:txBody>
                    <a:bodyPr/>
                    <a:lstStyle/>
                    <a:p>
                      <a:pPr marL="0" algn="ctr" defTabSz="914400" rtl="0" eaLnBrk="1" fontAlgn="b" latinLnBrk="0" hangingPunct="1"/>
                      <a:r>
                        <a:rPr lang="en-US" altLang="zh-TW" sz="1800" kern="1200" dirty="0">
                          <a:solidFill>
                            <a:srgbClr val="00B050"/>
                          </a:solidFill>
                          <a:latin typeface="Times New Roman" panose="02020603050405020304" pitchFamily="18" charset="0"/>
                          <a:ea typeface="華康儷楷書" panose="03000509000000000000" pitchFamily="65" charset="-120"/>
                          <a:cs typeface="Times New Roman" panose="02020603050405020304" pitchFamily="18" charset="0"/>
                        </a:rPr>
                        <a:t>39</a:t>
                      </a:r>
                      <a:endParaRPr lang="zh-TW" altLang="en-US" sz="1800" kern="1200" dirty="0">
                        <a:solidFill>
                          <a:srgbClr val="00B050"/>
                        </a:solidFill>
                        <a:latin typeface="Times New Roman" panose="02020603050405020304" pitchFamily="18" charset="0"/>
                        <a:ea typeface="華康儷楷書" panose="03000509000000000000" pitchFamily="65" charset="-120"/>
                        <a:cs typeface="Times New Roman" panose="02020603050405020304" pitchFamily="18" charset="0"/>
                      </a:endParaRPr>
                    </a:p>
                  </a:txBody>
                  <a:tcPr marL="9525" marR="9525" marT="9525" marB="0" anchor="ctr"/>
                </a:tc>
                <a:tc>
                  <a:txBody>
                    <a:bodyPr/>
                    <a:lstStyle/>
                    <a:p>
                      <a:pPr marL="0" algn="ctr" defTabSz="914400" rtl="0" eaLnBrk="1" fontAlgn="b" latinLnBrk="0" hangingPunct="1"/>
                      <a:r>
                        <a:rPr lang="en-US" altLang="zh-TW" sz="1800" b="1" kern="120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10.38%</a:t>
                      </a:r>
                    </a:p>
                  </a:txBody>
                  <a:tcPr marL="9525" marR="9525" marT="9525" marB="0" anchor="ctr"/>
                </a:tc>
                <a:extLst>
                  <a:ext uri="{0D108BD9-81ED-4DB2-BD59-A6C34878D82A}">
                    <a16:rowId xmlns:a16="http://schemas.microsoft.com/office/drawing/2014/main" val="963928215"/>
                  </a:ext>
                </a:extLst>
              </a:tr>
              <a:tr h="514066">
                <a:tc>
                  <a:txBody>
                    <a:bodyPr/>
                    <a:lstStyle/>
                    <a:p>
                      <a:pPr algn="ctr" fontAlgn="b">
                        <a:lnSpc>
                          <a:spcPts val="3500"/>
                        </a:lnSpc>
                        <a:spcBef>
                          <a:spcPts val="0"/>
                        </a:spcBef>
                      </a:pPr>
                      <a:r>
                        <a:rPr lang="en-US" altLang="zh-TW" sz="1800" kern="120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115-06-09</a:t>
                      </a:r>
                      <a:r>
                        <a:rPr lang="zh-TW" altLang="en-US" sz="1800" kern="120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 </a:t>
                      </a:r>
                      <a:r>
                        <a:rPr lang="en-US" altLang="zh-TW" sz="1800" kern="120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1800" kern="120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二</a:t>
                      </a:r>
                      <a:r>
                        <a:rPr lang="en-US" altLang="zh-TW" sz="1800" kern="120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 21:00</a:t>
                      </a:r>
                    </a:p>
                  </a:txBody>
                  <a:tcPr marL="9525" marR="9525" marT="9525" marB="0" anchor="ctr"/>
                </a:tc>
                <a:tc>
                  <a:txBody>
                    <a:bodyPr/>
                    <a:lstStyle/>
                    <a:p>
                      <a:pPr marL="0" algn="ctr" defTabSz="914400" rtl="0" eaLnBrk="1" fontAlgn="b" latinLnBrk="0" hangingPunct="1"/>
                      <a:r>
                        <a:rPr lang="en-US" altLang="zh-TW" sz="1800" kern="120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23</a:t>
                      </a:r>
                    </a:p>
                  </a:txBody>
                  <a:tcPr marL="9525" marR="9525" marT="9525" marB="0" anchor="ctr"/>
                </a:tc>
                <a:tc>
                  <a:txBody>
                    <a:bodyPr/>
                    <a:lstStyle/>
                    <a:p>
                      <a:pPr marL="0" algn="ctr" defTabSz="914400" rtl="0" eaLnBrk="1" fontAlgn="b" latinLnBrk="0" hangingPunct="1"/>
                      <a:r>
                        <a:rPr lang="en-US" altLang="zh-TW" sz="1800" kern="120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251</a:t>
                      </a:r>
                    </a:p>
                  </a:txBody>
                  <a:tcPr marL="9525" marR="9525" marT="9525" marB="0" anchor="ctr"/>
                </a:tc>
                <a:tc>
                  <a:txBody>
                    <a:bodyPr/>
                    <a:lstStyle/>
                    <a:p>
                      <a:pPr marL="0" algn="ctr" defTabSz="914400" rtl="0" eaLnBrk="1" fontAlgn="b" latinLnBrk="0" hangingPunct="1"/>
                      <a:r>
                        <a:rPr lang="en-US" altLang="zh-TW" sz="1800" b="1" kern="120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9.44%</a:t>
                      </a:r>
                    </a:p>
                  </a:txBody>
                  <a:tcPr marL="9525" marR="9525" marT="9525" marB="0" anchor="ctr"/>
                </a:tc>
                <a:tc>
                  <a:txBody>
                    <a:bodyPr/>
                    <a:lstStyle/>
                    <a:p>
                      <a:pPr marL="0" algn="ctr" defTabSz="914400" rtl="0" eaLnBrk="1" fontAlgn="b" latinLnBrk="0" hangingPunct="1"/>
                      <a:r>
                        <a:rPr lang="en-US" altLang="zh-TW" sz="1800" kern="120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2,447</a:t>
                      </a:r>
                    </a:p>
                  </a:txBody>
                  <a:tcPr marL="9525" marR="9525" marT="9525" marB="0" anchor="ctr"/>
                </a:tc>
                <a:tc>
                  <a:txBody>
                    <a:bodyPr/>
                    <a:lstStyle/>
                    <a:p>
                      <a:pPr marL="0" algn="ctr" defTabSz="914400" rtl="0" eaLnBrk="1" fontAlgn="b" latinLnBrk="0" hangingPunct="1"/>
                      <a:r>
                        <a:rPr lang="en-US" altLang="zh-TW" sz="1800" kern="1200" dirty="0">
                          <a:solidFill>
                            <a:srgbClr val="00B050"/>
                          </a:solidFill>
                          <a:latin typeface="Times New Roman" panose="02020603050405020304" pitchFamily="18" charset="0"/>
                          <a:ea typeface="華康儷楷書" panose="03000509000000000000" pitchFamily="65" charset="-120"/>
                          <a:cs typeface="Times New Roman" panose="02020603050405020304" pitchFamily="18" charset="0"/>
                        </a:rPr>
                        <a:t>29</a:t>
                      </a:r>
                      <a:endParaRPr lang="zh-TW" altLang="en-US" sz="1800" kern="1200" dirty="0">
                        <a:solidFill>
                          <a:srgbClr val="00B050"/>
                        </a:solidFill>
                        <a:latin typeface="Times New Roman" panose="02020603050405020304" pitchFamily="18" charset="0"/>
                        <a:ea typeface="華康儷楷書" panose="03000509000000000000" pitchFamily="65" charset="-120"/>
                        <a:cs typeface="Times New Roman" panose="02020603050405020304" pitchFamily="18" charset="0"/>
                      </a:endParaRPr>
                    </a:p>
                  </a:txBody>
                  <a:tcPr marL="9525" marR="9525" marT="9525" marB="0" anchor="ctr"/>
                </a:tc>
                <a:tc>
                  <a:txBody>
                    <a:bodyPr/>
                    <a:lstStyle/>
                    <a:p>
                      <a:pPr marL="0" algn="ctr" defTabSz="914400" rtl="0" eaLnBrk="1" fontAlgn="b" latinLnBrk="0" hangingPunct="1"/>
                      <a:r>
                        <a:rPr lang="en-US" altLang="zh-TW" sz="1800" b="1" kern="120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7.51%</a:t>
                      </a:r>
                    </a:p>
                  </a:txBody>
                  <a:tcPr marL="9525" marR="9525" marT="9525" marB="0" anchor="ctr"/>
                </a:tc>
                <a:extLst>
                  <a:ext uri="{0D108BD9-81ED-4DB2-BD59-A6C34878D82A}">
                    <a16:rowId xmlns:a16="http://schemas.microsoft.com/office/drawing/2014/main" val="4170852262"/>
                  </a:ext>
                </a:extLst>
              </a:tr>
              <a:tr h="514066">
                <a:tc>
                  <a:txBody>
                    <a:bodyPr/>
                    <a:lstStyle/>
                    <a:p>
                      <a:pPr algn="ctr" fontAlgn="b">
                        <a:lnSpc>
                          <a:spcPts val="3500"/>
                        </a:lnSpc>
                        <a:spcBef>
                          <a:spcPts val="0"/>
                        </a:spcBef>
                      </a:pPr>
                      <a:r>
                        <a:rPr lang="zh-TW" altLang="en-US" sz="1800" kern="120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 </a:t>
                      </a:r>
                      <a:r>
                        <a:rPr lang="en-US" altLang="zh-TW" sz="1800" kern="120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115-06-10</a:t>
                      </a:r>
                      <a:r>
                        <a:rPr lang="zh-TW" altLang="en-US" sz="1800" kern="120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 </a:t>
                      </a:r>
                      <a:r>
                        <a:rPr lang="en-US" altLang="zh-TW" sz="1800" kern="120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1800" kern="120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三</a:t>
                      </a:r>
                      <a:r>
                        <a:rPr lang="en-US" altLang="zh-TW" sz="1800" kern="120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 21:00</a:t>
                      </a:r>
                      <a:endParaRPr lang="en-US" altLang="zh-TW" sz="1400" kern="120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endParaRPr>
                    </a:p>
                  </a:txBody>
                  <a:tcPr marL="9525" marR="9525" marT="9525" marB="0" anchor="ctr"/>
                </a:tc>
                <a:tc>
                  <a:txBody>
                    <a:bodyPr/>
                    <a:lstStyle/>
                    <a:p>
                      <a:pPr marL="0" algn="ctr" defTabSz="914400" rtl="0" eaLnBrk="1" fontAlgn="b" latinLnBrk="0" hangingPunct="1"/>
                      <a:r>
                        <a:rPr lang="en-US" altLang="zh-TW" sz="1800" kern="120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10</a:t>
                      </a:r>
                    </a:p>
                  </a:txBody>
                  <a:tcPr marL="9525" marR="9525" marT="9525" marB="0" anchor="ctr"/>
                </a:tc>
                <a:tc>
                  <a:txBody>
                    <a:bodyPr/>
                    <a:lstStyle/>
                    <a:p>
                      <a:pPr marL="0" algn="ctr" defTabSz="914400" rtl="0" eaLnBrk="1" fontAlgn="b" latinLnBrk="0" hangingPunct="1"/>
                      <a:r>
                        <a:rPr lang="en-US" altLang="zh-TW" sz="1800" kern="120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303</a:t>
                      </a:r>
                    </a:p>
                  </a:txBody>
                  <a:tcPr marL="9525" marR="9525" marT="9525" marB="0" anchor="ctr"/>
                </a:tc>
                <a:tc>
                  <a:txBody>
                    <a:bodyPr/>
                    <a:lstStyle/>
                    <a:p>
                      <a:pPr marL="0" algn="ctr" defTabSz="914400" rtl="0" eaLnBrk="1" fontAlgn="b" latinLnBrk="0" hangingPunct="1"/>
                      <a:r>
                        <a:rPr lang="en-US" altLang="zh-TW" sz="1800" b="1" kern="120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11.40%</a:t>
                      </a:r>
                    </a:p>
                  </a:txBody>
                  <a:tcPr marL="9525" marR="9525" marT="9525" marB="0" anchor="ctr"/>
                </a:tc>
                <a:tc>
                  <a:txBody>
                    <a:bodyPr/>
                    <a:lstStyle/>
                    <a:p>
                      <a:pPr marL="0" algn="ctr" defTabSz="914400" rtl="0" eaLnBrk="1" fontAlgn="b" latinLnBrk="0" hangingPunct="1"/>
                      <a:r>
                        <a:rPr lang="en-US" altLang="zh-TW" sz="1800" kern="120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4,205</a:t>
                      </a:r>
                    </a:p>
                  </a:txBody>
                  <a:tcPr marL="9525" marR="9525" marT="9525" marB="0" anchor="ctr"/>
                </a:tc>
                <a:tc>
                  <a:txBody>
                    <a:bodyPr/>
                    <a:lstStyle/>
                    <a:p>
                      <a:pPr marL="0" algn="ctr" defTabSz="914400" rtl="0" eaLnBrk="1" fontAlgn="b" latinLnBrk="0" hangingPunct="1"/>
                      <a:r>
                        <a:rPr lang="en-US" altLang="zh-TW" sz="1800" kern="1200" dirty="0">
                          <a:solidFill>
                            <a:srgbClr val="00B050"/>
                          </a:solidFill>
                          <a:latin typeface="Times New Roman" panose="02020603050405020304" pitchFamily="18" charset="0"/>
                          <a:ea typeface="華康儷楷書" panose="03000509000000000000" pitchFamily="65" charset="-120"/>
                          <a:cs typeface="Times New Roman" panose="02020603050405020304" pitchFamily="18" charset="0"/>
                        </a:rPr>
                        <a:t>14</a:t>
                      </a:r>
                      <a:endParaRPr lang="zh-TW" altLang="en-US" sz="1800" kern="1200" dirty="0">
                        <a:solidFill>
                          <a:srgbClr val="00B050"/>
                        </a:solidFill>
                        <a:latin typeface="Times New Roman" panose="02020603050405020304" pitchFamily="18" charset="0"/>
                        <a:ea typeface="華康儷楷書" panose="03000509000000000000" pitchFamily="65" charset="-120"/>
                        <a:cs typeface="Times New Roman" panose="02020603050405020304" pitchFamily="18" charset="0"/>
                      </a:endParaRPr>
                    </a:p>
                  </a:txBody>
                  <a:tcPr marL="9525" marR="9525" marT="9525" marB="0" anchor="ctr"/>
                </a:tc>
                <a:tc>
                  <a:txBody>
                    <a:bodyPr/>
                    <a:lstStyle/>
                    <a:p>
                      <a:pPr marL="0" algn="ctr" defTabSz="914400" rtl="0" eaLnBrk="1" fontAlgn="b" latinLnBrk="0" hangingPunct="1"/>
                      <a:r>
                        <a:rPr lang="en-US" altLang="zh-TW" sz="1800" b="1" kern="120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12.91%</a:t>
                      </a:r>
                    </a:p>
                  </a:txBody>
                  <a:tcPr marL="9525" marR="9525" marT="9525" marB="0" anchor="ctr"/>
                </a:tc>
                <a:extLst>
                  <a:ext uri="{0D108BD9-81ED-4DB2-BD59-A6C34878D82A}">
                    <a16:rowId xmlns:a16="http://schemas.microsoft.com/office/drawing/2014/main" val="4234735158"/>
                  </a:ext>
                </a:extLst>
              </a:tr>
              <a:tr h="514066">
                <a:tc>
                  <a:txBody>
                    <a:bodyPr/>
                    <a:lstStyle/>
                    <a:p>
                      <a:pPr algn="ctr" fontAlgn="b">
                        <a:lnSpc>
                          <a:spcPts val="3500"/>
                        </a:lnSpc>
                        <a:spcBef>
                          <a:spcPts val="0"/>
                        </a:spcBef>
                      </a:pPr>
                      <a:r>
                        <a:rPr lang="en-US" altLang="zh-TW" sz="1800" kern="120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115-06-11</a:t>
                      </a:r>
                      <a:r>
                        <a:rPr lang="zh-TW" altLang="en-US" sz="1800" kern="120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 </a:t>
                      </a:r>
                      <a:r>
                        <a:rPr lang="en-US" altLang="zh-TW" sz="1800" kern="120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1800" kern="120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四</a:t>
                      </a:r>
                      <a:r>
                        <a:rPr lang="en-US" altLang="zh-TW" sz="1800" kern="120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1800" kern="120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 </a:t>
                      </a:r>
                      <a:r>
                        <a:rPr lang="en-US" altLang="zh-TW" sz="1800" kern="120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21:00</a:t>
                      </a:r>
                    </a:p>
                  </a:txBody>
                  <a:tcPr marL="9525" marR="9525" marT="9525" marB="0" anchor="ctr"/>
                </a:tc>
                <a:tc>
                  <a:txBody>
                    <a:bodyPr/>
                    <a:lstStyle/>
                    <a:p>
                      <a:pPr marL="0" algn="ctr" defTabSz="914400" rtl="0" eaLnBrk="1" fontAlgn="b" latinLnBrk="0" hangingPunct="1"/>
                      <a:r>
                        <a:rPr lang="en-US" altLang="zh-TW" sz="1800" kern="120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13</a:t>
                      </a:r>
                    </a:p>
                  </a:txBody>
                  <a:tcPr marL="9525" marR="9525" marT="9525" marB="0" anchor="ctr"/>
                </a:tc>
                <a:tc>
                  <a:txBody>
                    <a:bodyPr/>
                    <a:lstStyle/>
                    <a:p>
                      <a:pPr marL="0" algn="ctr" defTabSz="914400" rtl="0" eaLnBrk="1" fontAlgn="b" latinLnBrk="0" hangingPunct="1"/>
                      <a:r>
                        <a:rPr lang="en-US" altLang="zh-TW" sz="1800" kern="120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358</a:t>
                      </a:r>
                    </a:p>
                  </a:txBody>
                  <a:tcPr marL="9525" marR="9525" marT="9525" marB="0" anchor="ctr"/>
                </a:tc>
                <a:tc>
                  <a:txBody>
                    <a:bodyPr/>
                    <a:lstStyle/>
                    <a:p>
                      <a:pPr marL="0" algn="ctr" defTabSz="914400" rtl="0" eaLnBrk="1" fontAlgn="b" latinLnBrk="0" hangingPunct="1"/>
                      <a:r>
                        <a:rPr lang="en-US" altLang="zh-TW" sz="1800" b="1" kern="120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13.46%</a:t>
                      </a:r>
                    </a:p>
                  </a:txBody>
                  <a:tcPr marL="9525" marR="9525" marT="9525" marB="0" anchor="ctr"/>
                </a:tc>
                <a:tc>
                  <a:txBody>
                    <a:bodyPr/>
                    <a:lstStyle/>
                    <a:p>
                      <a:pPr marL="0" algn="ctr" defTabSz="914400" rtl="0" eaLnBrk="1" fontAlgn="b" latinLnBrk="0" hangingPunct="1"/>
                      <a:r>
                        <a:rPr lang="en-US" altLang="zh-TW" sz="1800" kern="120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4,836</a:t>
                      </a:r>
                    </a:p>
                  </a:txBody>
                  <a:tcPr marL="9525" marR="9525" marT="9525" marB="0" anchor="ctr"/>
                </a:tc>
                <a:tc>
                  <a:txBody>
                    <a:bodyPr/>
                    <a:lstStyle/>
                    <a:p>
                      <a:pPr marL="0" algn="ctr" defTabSz="914400" rtl="0" eaLnBrk="1" fontAlgn="b" latinLnBrk="0" hangingPunct="1"/>
                      <a:r>
                        <a:rPr lang="en-US" altLang="zh-TW" sz="1800" kern="1200" dirty="0">
                          <a:solidFill>
                            <a:srgbClr val="00B050"/>
                          </a:solidFill>
                          <a:latin typeface="Times New Roman" panose="02020603050405020304" pitchFamily="18" charset="0"/>
                          <a:ea typeface="華康儷楷書" panose="03000509000000000000" pitchFamily="65" charset="-120"/>
                          <a:cs typeface="Times New Roman" panose="02020603050405020304" pitchFamily="18" charset="0"/>
                        </a:rPr>
                        <a:t>48</a:t>
                      </a:r>
                      <a:endParaRPr lang="zh-TW" altLang="en-US" sz="1800" kern="1200" dirty="0">
                        <a:solidFill>
                          <a:srgbClr val="00B050"/>
                        </a:solidFill>
                        <a:latin typeface="Times New Roman" panose="02020603050405020304" pitchFamily="18" charset="0"/>
                        <a:ea typeface="華康儷楷書" panose="03000509000000000000" pitchFamily="65" charset="-120"/>
                        <a:cs typeface="Times New Roman" panose="02020603050405020304" pitchFamily="18" charset="0"/>
                      </a:endParaRPr>
                    </a:p>
                  </a:txBody>
                  <a:tcPr marL="9525" marR="9525" marT="9525" marB="0" anchor="ctr"/>
                </a:tc>
                <a:tc>
                  <a:txBody>
                    <a:bodyPr/>
                    <a:lstStyle/>
                    <a:p>
                      <a:pPr marL="0" algn="ctr" defTabSz="914400" rtl="0" eaLnBrk="1" fontAlgn="b" latinLnBrk="0" hangingPunct="1"/>
                      <a:r>
                        <a:rPr lang="en-US" altLang="zh-TW" sz="1800" b="1" kern="120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14.85%</a:t>
                      </a:r>
                    </a:p>
                  </a:txBody>
                  <a:tcPr marL="9525" marR="9525" marT="9525" marB="0" anchor="ctr"/>
                </a:tc>
                <a:extLst>
                  <a:ext uri="{0D108BD9-81ED-4DB2-BD59-A6C34878D82A}">
                    <a16:rowId xmlns:a16="http://schemas.microsoft.com/office/drawing/2014/main" val="2993085496"/>
                  </a:ext>
                </a:extLst>
              </a:tr>
              <a:tr h="514066">
                <a:tc>
                  <a:txBody>
                    <a:bodyPr/>
                    <a:lstStyle/>
                    <a:p>
                      <a:pPr algn="ctr" fontAlgn="b">
                        <a:lnSpc>
                          <a:spcPts val="3500"/>
                        </a:lnSpc>
                        <a:spcBef>
                          <a:spcPts val="0"/>
                        </a:spcBef>
                      </a:pPr>
                      <a:r>
                        <a:rPr lang="en-US" altLang="zh-TW" sz="1800" kern="120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115-06-12 (</a:t>
                      </a:r>
                      <a:r>
                        <a:rPr lang="zh-TW" altLang="en-US" sz="1800" kern="120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五</a:t>
                      </a:r>
                      <a:r>
                        <a:rPr lang="en-US" altLang="zh-TW" sz="1800" kern="120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1800" kern="120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 </a:t>
                      </a:r>
                      <a:r>
                        <a:rPr lang="en-US" altLang="zh-TW" sz="1800" kern="120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21:00</a:t>
                      </a:r>
                    </a:p>
                  </a:txBody>
                  <a:tcPr marL="9525" marR="9525" marT="9525" marB="0" anchor="ctr"/>
                </a:tc>
                <a:tc>
                  <a:txBody>
                    <a:bodyPr/>
                    <a:lstStyle/>
                    <a:p>
                      <a:pPr marL="0" algn="ctr" defTabSz="914400" rtl="0" eaLnBrk="1" fontAlgn="b" latinLnBrk="0" hangingPunct="1"/>
                      <a:r>
                        <a:rPr lang="en-US" altLang="zh-TW" sz="1800" kern="120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61</a:t>
                      </a:r>
                    </a:p>
                  </a:txBody>
                  <a:tcPr marL="9525" marR="9525" marT="9525" marB="0" anchor="ctr"/>
                </a:tc>
                <a:tc>
                  <a:txBody>
                    <a:bodyPr/>
                    <a:lstStyle/>
                    <a:p>
                      <a:pPr marL="0" algn="ctr" defTabSz="914400" rtl="0" eaLnBrk="1" fontAlgn="b" latinLnBrk="0" hangingPunct="1"/>
                      <a:r>
                        <a:rPr lang="en-US" altLang="zh-TW" sz="1800" kern="120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1,514</a:t>
                      </a:r>
                    </a:p>
                  </a:txBody>
                  <a:tcPr marL="9525" marR="9525" marT="9525" marB="0" anchor="ctr"/>
                </a:tc>
                <a:tc>
                  <a:txBody>
                    <a:bodyPr/>
                    <a:lstStyle/>
                    <a:p>
                      <a:pPr marL="0" algn="ctr" defTabSz="914400" rtl="0" eaLnBrk="1" fontAlgn="b" latinLnBrk="0" hangingPunct="1"/>
                      <a:r>
                        <a:rPr lang="en-US" altLang="zh-TW" sz="1800" b="1" kern="120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56.94%</a:t>
                      </a:r>
                    </a:p>
                  </a:txBody>
                  <a:tcPr marL="9525" marR="9525" marT="9525" marB="0" anchor="ctr"/>
                </a:tc>
                <a:tc>
                  <a:txBody>
                    <a:bodyPr/>
                    <a:lstStyle/>
                    <a:p>
                      <a:pPr marL="0" algn="ctr" defTabSz="914400" rtl="0" eaLnBrk="1" fontAlgn="b" latinLnBrk="0" hangingPunct="1"/>
                      <a:r>
                        <a:rPr lang="en-US" altLang="zh-TW" sz="1800" kern="120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17,689</a:t>
                      </a:r>
                    </a:p>
                  </a:txBody>
                  <a:tcPr marL="9525" marR="9525" marT="9525" marB="0" anchor="ctr"/>
                </a:tc>
                <a:tc>
                  <a:txBody>
                    <a:bodyPr/>
                    <a:lstStyle/>
                    <a:p>
                      <a:pPr marL="0" algn="ctr" defTabSz="914400" rtl="0" eaLnBrk="1" fontAlgn="b" latinLnBrk="0" hangingPunct="1"/>
                      <a:r>
                        <a:rPr lang="en-US" altLang="zh-TW" sz="1800" kern="1200" dirty="0">
                          <a:solidFill>
                            <a:srgbClr val="00B050"/>
                          </a:solidFill>
                          <a:latin typeface="Times New Roman" panose="02020603050405020304" pitchFamily="18" charset="0"/>
                          <a:ea typeface="華康儷楷書" panose="03000509000000000000" pitchFamily="65" charset="-120"/>
                          <a:cs typeface="Times New Roman" panose="02020603050405020304" pitchFamily="18" charset="0"/>
                        </a:rPr>
                        <a:t>25</a:t>
                      </a:r>
                      <a:endParaRPr lang="zh-TW" altLang="en-US" sz="1800" kern="1200" dirty="0">
                        <a:solidFill>
                          <a:srgbClr val="00B050"/>
                        </a:solidFill>
                        <a:latin typeface="Times New Roman" panose="02020603050405020304" pitchFamily="18" charset="0"/>
                        <a:ea typeface="華康儷楷書" panose="03000509000000000000" pitchFamily="65" charset="-120"/>
                        <a:cs typeface="Times New Roman" panose="02020603050405020304" pitchFamily="18" charset="0"/>
                      </a:endParaRPr>
                    </a:p>
                  </a:txBody>
                  <a:tcPr marL="9525" marR="9525" marT="9525" marB="0" anchor="ctr"/>
                </a:tc>
                <a:tc>
                  <a:txBody>
                    <a:bodyPr/>
                    <a:lstStyle/>
                    <a:p>
                      <a:pPr marL="0" algn="ctr" defTabSz="914400" rtl="0" eaLnBrk="1" fontAlgn="b" latinLnBrk="0" hangingPunct="1"/>
                      <a:r>
                        <a:rPr lang="en-US" altLang="zh-TW" sz="1800" b="1" kern="120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54.32%</a:t>
                      </a:r>
                    </a:p>
                  </a:txBody>
                  <a:tcPr marL="9525" marR="9525" marT="9525" marB="0" anchor="ctr"/>
                </a:tc>
                <a:extLst>
                  <a:ext uri="{0D108BD9-81ED-4DB2-BD59-A6C34878D82A}">
                    <a16:rowId xmlns:a16="http://schemas.microsoft.com/office/drawing/2014/main" val="1569656963"/>
                  </a:ext>
                </a:extLst>
              </a:tr>
              <a:tr h="629917">
                <a:tc>
                  <a:txBody>
                    <a:bodyPr/>
                    <a:lstStyle/>
                    <a:p>
                      <a:pPr algn="ctr" fontAlgn="b">
                        <a:lnSpc>
                          <a:spcPts val="3500"/>
                        </a:lnSpc>
                        <a:spcBef>
                          <a:spcPts val="0"/>
                        </a:spcBef>
                      </a:pPr>
                      <a:r>
                        <a:rPr lang="zh-TW" altLang="en-US" sz="1800" kern="120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總　　計</a:t>
                      </a:r>
                    </a:p>
                  </a:txBody>
                  <a:tcPr marL="9525" marR="9525" marT="9525" marB="0" anchor="ctr"/>
                </a:tc>
                <a:tc>
                  <a:txBody>
                    <a:bodyPr/>
                    <a:lstStyle/>
                    <a:p>
                      <a:pPr marL="0" algn="ctr" defTabSz="914400" rtl="0" eaLnBrk="1" fontAlgn="b" latinLnBrk="0" hangingPunct="1"/>
                      <a:r>
                        <a:rPr lang="en-US" altLang="zh-TW" sz="1800" kern="12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120</a:t>
                      </a:r>
                      <a:endParaRPr lang="zh-TW" altLang="en-US" sz="1800" kern="12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endParaRPr>
                    </a:p>
                  </a:txBody>
                  <a:tcPr marL="9525" marR="9525" marT="9525" marB="0" anchor="ctr"/>
                </a:tc>
                <a:tc>
                  <a:txBody>
                    <a:bodyPr/>
                    <a:lstStyle/>
                    <a:p>
                      <a:pPr marL="0" algn="ctr" defTabSz="914400" rtl="0" eaLnBrk="1" fontAlgn="b" latinLnBrk="0" hangingPunct="1"/>
                      <a:r>
                        <a:rPr lang="en-US" altLang="zh-TW" sz="1800" kern="12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2,659</a:t>
                      </a:r>
                      <a:endParaRPr lang="zh-TW" altLang="en-US" sz="1800" kern="12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endParaRPr>
                    </a:p>
                  </a:txBody>
                  <a:tcPr marL="9525" marR="9525" marT="9525" marB="0" anchor="ctr"/>
                </a:tc>
                <a:tc>
                  <a:txBody>
                    <a:bodyPr/>
                    <a:lstStyle/>
                    <a:p>
                      <a:pPr marL="0" algn="ctr" defTabSz="914400" rtl="0" eaLnBrk="1" fontAlgn="b" latinLnBrk="0" hangingPunct="1"/>
                      <a:r>
                        <a:rPr lang="en-US" altLang="zh-TW" sz="1800" b="1" kern="12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100.0%</a:t>
                      </a:r>
                    </a:p>
                  </a:txBody>
                  <a:tcPr marL="9525" marR="9525" marT="9525" marB="0" anchor="ctr"/>
                </a:tc>
                <a:tc>
                  <a:txBody>
                    <a:bodyPr/>
                    <a:lstStyle/>
                    <a:p>
                      <a:pPr marL="0" algn="ctr" defTabSz="914400" rtl="0" eaLnBrk="1" fontAlgn="b" latinLnBrk="0" hangingPunct="1"/>
                      <a:r>
                        <a:rPr lang="en-US" altLang="zh-TW" sz="1800" kern="12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32,565</a:t>
                      </a:r>
                    </a:p>
                  </a:txBody>
                  <a:tcPr marL="9525" marR="9525" marT="9525" marB="0" anchor="ctr"/>
                </a:tc>
                <a:tc>
                  <a:txBody>
                    <a:bodyPr/>
                    <a:lstStyle/>
                    <a:p>
                      <a:pPr marL="0" algn="ctr" defTabSz="914400" rtl="0" eaLnBrk="1" fontAlgn="b" latinLnBrk="0" hangingPunct="1"/>
                      <a:r>
                        <a:rPr lang="en-US" altLang="zh-TW" sz="1800" kern="1200" dirty="0">
                          <a:solidFill>
                            <a:srgbClr val="00B050"/>
                          </a:solidFill>
                          <a:latin typeface="Times New Roman" panose="02020603050405020304" pitchFamily="18" charset="0"/>
                          <a:ea typeface="華康儷楷書" panose="03000509000000000000" pitchFamily="65" charset="-120"/>
                          <a:cs typeface="Times New Roman" panose="02020603050405020304" pitchFamily="18" charset="0"/>
                        </a:rPr>
                        <a:t>155</a:t>
                      </a:r>
                      <a:endParaRPr lang="zh-TW" altLang="en-US" sz="1800" kern="1200" dirty="0">
                        <a:solidFill>
                          <a:srgbClr val="00B050"/>
                        </a:solidFill>
                        <a:latin typeface="Times New Roman" panose="02020603050405020304" pitchFamily="18" charset="0"/>
                        <a:ea typeface="華康儷楷書" panose="03000509000000000000" pitchFamily="65" charset="-120"/>
                        <a:cs typeface="Times New Roman" panose="02020603050405020304" pitchFamily="18" charset="0"/>
                      </a:endParaRPr>
                    </a:p>
                  </a:txBody>
                  <a:tcPr marL="9525" marR="9525" marT="9525" marB="0" anchor="ctr"/>
                </a:tc>
                <a:tc>
                  <a:txBody>
                    <a:bodyPr/>
                    <a:lstStyle/>
                    <a:p>
                      <a:pPr marL="0" algn="ctr" defTabSz="914400" rtl="0" eaLnBrk="1" fontAlgn="b" latinLnBrk="0" hangingPunct="1"/>
                      <a:r>
                        <a:rPr lang="en-US" altLang="zh-TW" sz="1800" b="1" kern="12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100.0%</a:t>
                      </a:r>
                    </a:p>
                  </a:txBody>
                  <a:tcPr marL="9525" marR="9525" marT="9525" marB="0" anchor="ctr"/>
                </a:tc>
                <a:extLst>
                  <a:ext uri="{0D108BD9-81ED-4DB2-BD59-A6C34878D82A}">
                    <a16:rowId xmlns:a16="http://schemas.microsoft.com/office/drawing/2014/main" val="2668946382"/>
                  </a:ext>
                </a:extLst>
              </a:tr>
            </a:tbl>
          </a:graphicData>
        </a:graphic>
      </p:graphicFrame>
      <p:sp>
        <p:nvSpPr>
          <p:cNvPr id="7" name="矩形 6">
            <a:extLst>
              <a:ext uri="{FF2B5EF4-FFF2-40B4-BE49-F238E27FC236}">
                <a16:creationId xmlns:a16="http://schemas.microsoft.com/office/drawing/2014/main" id="{014E3AEE-1DC7-4D49-BECA-A51FF31AA0A1}"/>
              </a:ext>
            </a:extLst>
          </p:cNvPr>
          <p:cNvSpPr/>
          <p:nvPr/>
        </p:nvSpPr>
        <p:spPr>
          <a:xfrm>
            <a:off x="975361" y="3723185"/>
            <a:ext cx="2682239" cy="1519646"/>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 name="矩形 7">
            <a:extLst>
              <a:ext uri="{FF2B5EF4-FFF2-40B4-BE49-F238E27FC236}">
                <a16:creationId xmlns:a16="http://schemas.microsoft.com/office/drawing/2014/main" id="{290FE35D-7AAC-47B8-B9A6-A3EEE0FA1DD9}"/>
              </a:ext>
            </a:extLst>
          </p:cNvPr>
          <p:cNvSpPr/>
          <p:nvPr/>
        </p:nvSpPr>
        <p:spPr>
          <a:xfrm>
            <a:off x="7322494" y="3723185"/>
            <a:ext cx="963751" cy="1519646"/>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27532934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1"/>
          </p:nvPr>
        </p:nvSpPr>
        <p:spPr>
          <a:xfrm>
            <a:off x="844596" y="1099820"/>
            <a:ext cx="10603333" cy="5284795"/>
          </a:xfrm>
          <a:noFill/>
        </p:spPr>
        <p:txBody>
          <a:bodyPr>
            <a:noAutofit/>
          </a:bodyPr>
          <a:lstStyle/>
          <a:p>
            <a:pPr marL="342900" indent="-342900" algn="just">
              <a:lnSpc>
                <a:spcPts val="2600"/>
              </a:lnSpc>
              <a:spcBef>
                <a:spcPts val="300"/>
              </a:spcBef>
              <a:buFont typeface="+mj-lt"/>
              <a:buAutoNum type="arabicPeriod"/>
            </a:pPr>
            <a:r>
              <a:rPr lang="zh-TW" altLang="en-US" sz="1800" b="1" dirty="0">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1800" b="1"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專題實作、實習科目學習成果</a:t>
            </a:r>
            <a:r>
              <a:rPr lang="en-US" altLang="zh-TW" sz="1800" b="1"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1800" b="1"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含技能領域</a:t>
            </a:r>
            <a:r>
              <a:rPr lang="en-US" altLang="zh-TW" sz="1800" b="1"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1800" b="1"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 </a:t>
            </a:r>
            <a:r>
              <a:rPr lang="zh-TW" altLang="en-US" sz="1800" b="1" dirty="0">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1800" dirty="0">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1800" b="1" dirty="0">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1800" b="1"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學習歷程備審資料</a:t>
            </a:r>
            <a:r>
              <a:rPr lang="zh-TW" altLang="en-US" sz="1800" b="1" dirty="0">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1800" dirty="0">
                <a:latin typeface="Times New Roman" panose="02020603050405020304" pitchFamily="18" charset="0"/>
                <a:ea typeface="華康儷楷書" panose="03000509000000000000" pitchFamily="65" charset="-120"/>
                <a:cs typeface="Times New Roman" panose="02020603050405020304" pitchFamily="18" charset="0"/>
              </a:rPr>
              <a:t>為</a:t>
            </a:r>
            <a:r>
              <a:rPr lang="zh-TW" altLang="en-US" sz="1800"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一般組</a:t>
            </a:r>
            <a:r>
              <a:rPr lang="zh-TW" altLang="en-US" sz="1800" dirty="0">
                <a:solidFill>
                  <a:srgbClr val="0000CC"/>
                </a:solidFill>
                <a:latin typeface="Times New Roman" panose="02020603050405020304" pitchFamily="18" charset="0"/>
                <a:ea typeface="華康儷楷書" panose="03000509000000000000" pitchFamily="65" charset="-120"/>
                <a:cs typeface="Times New Roman" panose="02020603050405020304" pitchFamily="18" charset="0"/>
              </a:rPr>
              <a:t>考</a:t>
            </a:r>
            <a:r>
              <a:rPr lang="zh-TW" altLang="en-US" sz="1800" dirty="0">
                <a:latin typeface="Times New Roman" panose="02020603050405020304" pitchFamily="18" charset="0"/>
                <a:ea typeface="華康儷楷書" panose="03000509000000000000" pitchFamily="65" charset="-120"/>
                <a:cs typeface="Times New Roman" panose="02020603050405020304" pitchFamily="18" charset="0"/>
              </a:rPr>
              <a:t>生在第二階段指定項目報名時「</a:t>
            </a:r>
            <a:r>
              <a:rPr lang="zh-TW" altLang="en-US" sz="1800" b="1"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必繳</a:t>
            </a:r>
            <a:r>
              <a:rPr lang="zh-TW" altLang="en-US" sz="1800" dirty="0">
                <a:latin typeface="Times New Roman" panose="02020603050405020304" pitchFamily="18" charset="0"/>
                <a:ea typeface="華康儷楷書" panose="03000509000000000000" pitchFamily="65" charset="-120"/>
                <a:cs typeface="Times New Roman" panose="02020603050405020304" pitchFamily="18" charset="0"/>
              </a:rPr>
              <a:t>」資料，</a:t>
            </a:r>
            <a:r>
              <a:rPr lang="zh-TW" altLang="en-US" sz="18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若未具有</a:t>
            </a:r>
            <a:r>
              <a:rPr lang="zh-TW" altLang="en-US" sz="1800" dirty="0">
                <a:latin typeface="Times New Roman" panose="02020603050405020304" pitchFamily="18" charset="0"/>
                <a:ea typeface="華康儷楷書" panose="03000509000000000000" pitchFamily="65" charset="-120"/>
                <a:cs typeface="Times New Roman" panose="02020603050405020304" pitchFamily="18" charset="0"/>
              </a:rPr>
              <a:t>此項學習歷程檔案之考生，系統將引導考生改選「</a:t>
            </a:r>
            <a:r>
              <a:rPr lang="zh-TW" altLang="en-US" sz="18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自行上傳</a:t>
            </a:r>
            <a:r>
              <a:rPr lang="en-US" altLang="zh-TW" sz="18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PDF</a:t>
            </a:r>
            <a:r>
              <a:rPr lang="zh-TW" altLang="en-US" sz="18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檔案</a:t>
            </a:r>
            <a:r>
              <a:rPr lang="zh-TW" altLang="en-US" sz="1800" dirty="0">
                <a:latin typeface="Times New Roman" panose="02020603050405020304" pitchFamily="18" charset="0"/>
                <a:ea typeface="華康儷楷書" panose="03000509000000000000" pitchFamily="65" charset="-120"/>
                <a:cs typeface="Times New Roman" panose="02020603050405020304" pitchFamily="18" charset="0"/>
              </a:rPr>
              <a:t>模式」。</a:t>
            </a:r>
            <a:endParaRPr lang="en-US" altLang="zh-TW" sz="1800" dirty="0">
              <a:latin typeface="Times New Roman" panose="02020603050405020304" pitchFamily="18" charset="0"/>
              <a:ea typeface="華康儷楷書" panose="03000509000000000000" pitchFamily="65" charset="-120"/>
              <a:cs typeface="Times New Roman" panose="02020603050405020304" pitchFamily="18" charset="0"/>
            </a:endParaRPr>
          </a:p>
          <a:p>
            <a:pPr marL="342900" indent="-342900">
              <a:lnSpc>
                <a:spcPts val="2600"/>
              </a:lnSpc>
              <a:spcBef>
                <a:spcPts val="300"/>
              </a:spcBef>
              <a:buFont typeface="+mj-lt"/>
              <a:buAutoNum type="arabicPeriod"/>
            </a:pPr>
            <a:r>
              <a:rPr lang="zh-TW" altLang="en-US" sz="1800" dirty="0">
                <a:latin typeface="Times New Roman" panose="02020603050405020304" pitchFamily="18" charset="0"/>
                <a:ea typeface="華康儷楷書" panose="03000509000000000000" pitchFamily="65" charset="-120"/>
                <a:cs typeface="Times New Roman" panose="02020603050405020304" pitchFamily="18" charset="0"/>
              </a:rPr>
              <a:t>各校系科</a:t>
            </a:r>
            <a:r>
              <a:rPr lang="en-US" altLang="zh-TW" sz="1800" dirty="0">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1800" dirty="0">
                <a:latin typeface="Times New Roman" panose="02020603050405020304" pitchFamily="18" charset="0"/>
                <a:ea typeface="華康儷楷書" panose="03000509000000000000" pitchFamily="65" charset="-120"/>
                <a:cs typeface="Times New Roman" panose="02020603050405020304" pitchFamily="18" charset="0"/>
              </a:rPr>
              <a:t>組</a:t>
            </a:r>
            <a:r>
              <a:rPr lang="en-US" altLang="zh-TW" sz="1800" dirty="0">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1800" dirty="0">
                <a:latin typeface="Times New Roman" panose="02020603050405020304" pitchFamily="18" charset="0"/>
                <a:ea typeface="華康儷楷書" panose="03000509000000000000" pitchFamily="65" charset="-120"/>
                <a:cs typeface="Times New Roman" panose="02020603050405020304" pitchFamily="18" charset="0"/>
              </a:rPr>
              <a:t>、學程上傳時，考生須就以「</a:t>
            </a:r>
            <a:r>
              <a:rPr lang="zh-TW" altLang="en-US" sz="1800" b="1"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勾選清單</a:t>
            </a:r>
            <a:r>
              <a:rPr lang="zh-TW" altLang="en-US" sz="1800" b="1"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方式使用中央資料庫學習歷程檔案</a:t>
            </a:r>
            <a:r>
              <a:rPr lang="zh-TW" altLang="en-US" sz="1800" dirty="0">
                <a:latin typeface="Times New Roman" panose="02020603050405020304" pitchFamily="18" charset="0"/>
                <a:ea typeface="華康儷楷書" panose="03000509000000000000" pitchFamily="65" charset="-120"/>
                <a:cs typeface="Times New Roman" panose="02020603050405020304" pitchFamily="18" charset="0"/>
              </a:rPr>
              <a:t>」或「</a:t>
            </a:r>
            <a:r>
              <a:rPr lang="zh-TW" altLang="en-US" sz="1800" b="1"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採用自行上傳</a:t>
            </a:r>
            <a:r>
              <a:rPr lang="en-US" altLang="zh-TW" sz="1800" b="1"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PDF</a:t>
            </a:r>
            <a:r>
              <a:rPr lang="zh-TW" altLang="en-US" sz="1800" b="1"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檔案選擇方式</a:t>
            </a:r>
            <a:r>
              <a:rPr lang="zh-TW" altLang="en-US" sz="1800" dirty="0">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1800" b="1"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擇一</a:t>
            </a:r>
            <a:r>
              <a:rPr lang="zh-TW" altLang="en-US" sz="1800" dirty="0">
                <a:latin typeface="Times New Roman" panose="02020603050405020304" pitchFamily="18" charset="0"/>
                <a:ea typeface="華康儷楷書" panose="03000509000000000000" pitchFamily="65" charset="-120"/>
                <a:cs typeface="Times New Roman" panose="02020603050405020304" pitchFamily="18" charset="0"/>
              </a:rPr>
              <a:t>方式繳交學習歷程備審資料。　　　　　　　　　　　　　　　　</a:t>
            </a:r>
            <a:r>
              <a:rPr lang="en-US" altLang="zh-TW" sz="1800" b="1"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1800" b="1"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上傳模式一經確定送出後，上傳系統即確定上傳模式，不得再更改，請考生審慎考慮。</a:t>
            </a:r>
            <a:endParaRPr lang="en-US" altLang="zh-TW" sz="1800" b="1"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endParaRPr>
          </a:p>
          <a:p>
            <a:pPr marL="342900" indent="-342900" algn="just">
              <a:lnSpc>
                <a:spcPts val="2600"/>
              </a:lnSpc>
              <a:spcBef>
                <a:spcPts val="300"/>
              </a:spcBef>
              <a:buFont typeface="+mj-lt"/>
              <a:buAutoNum type="arabicPeriod"/>
            </a:pPr>
            <a:r>
              <a:rPr lang="zh-TW" altLang="en-US" sz="1800" b="1" dirty="0">
                <a:solidFill>
                  <a:srgbClr val="0000FF"/>
                </a:solidFill>
                <a:highlight>
                  <a:srgbClr val="FFFF00"/>
                </a:highlight>
                <a:latin typeface="Times New Roman" panose="02020603050405020304" pitchFamily="18" charset="0"/>
                <a:ea typeface="華康儷楷書" panose="03000509000000000000" pitchFamily="65" charset="-120"/>
                <a:cs typeface="Times New Roman" panose="02020603050405020304" pitchFamily="18" charset="0"/>
              </a:rPr>
              <a:t>不具有</a:t>
            </a:r>
            <a:r>
              <a:rPr lang="zh-TW" altLang="en-US" sz="1800" dirty="0">
                <a:latin typeface="Times New Roman" panose="02020603050405020304" pitchFamily="18" charset="0"/>
                <a:ea typeface="華康儷楷書" panose="03000509000000000000" pitchFamily="65" charset="-120"/>
                <a:cs typeface="Times New Roman" panose="02020603050405020304" pitchFamily="18" charset="0"/>
              </a:rPr>
              <a:t>中央資料庫學習歷程檔案之考生，第二階段學習歷程備審資料</a:t>
            </a:r>
            <a:r>
              <a:rPr lang="en-US" altLang="zh-TW" sz="1800" dirty="0">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1800" dirty="0">
                <a:latin typeface="Times New Roman" panose="02020603050405020304" pitchFamily="18" charset="0"/>
                <a:ea typeface="華康儷楷書" panose="03000509000000000000" pitchFamily="65" charset="-120"/>
                <a:cs typeface="Times New Roman" panose="02020603050405020304" pitchFamily="18" charset="0"/>
              </a:rPr>
              <a:t>含體驗學習報告書</a:t>
            </a:r>
            <a:r>
              <a:rPr lang="en-US" altLang="zh-TW" sz="1800" dirty="0">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1800" dirty="0">
                <a:latin typeface="Times New Roman" panose="02020603050405020304" pitchFamily="18" charset="0"/>
                <a:ea typeface="華康儷楷書" panose="03000509000000000000" pitchFamily="65" charset="-120"/>
                <a:cs typeface="Times New Roman" panose="02020603050405020304" pitchFamily="18" charset="0"/>
              </a:rPr>
              <a:t>一律以自行</a:t>
            </a:r>
            <a:r>
              <a:rPr lang="zh-TW" altLang="en-US" sz="1800" b="1"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上傳</a:t>
            </a:r>
            <a:r>
              <a:rPr lang="en-US" altLang="zh-TW" sz="1800" b="1"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PDF</a:t>
            </a:r>
            <a:r>
              <a:rPr lang="zh-TW" altLang="en-US" sz="1800" b="1"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檔案</a:t>
            </a:r>
            <a:r>
              <a:rPr lang="zh-TW" altLang="en-US" sz="1800" dirty="0">
                <a:latin typeface="Times New Roman" panose="02020603050405020304" pitchFamily="18" charset="0"/>
                <a:ea typeface="華康儷楷書" panose="03000509000000000000" pitchFamily="65" charset="-120"/>
                <a:cs typeface="Times New Roman" panose="02020603050405020304" pitchFamily="18" charset="0"/>
              </a:rPr>
              <a:t>方式繳交。</a:t>
            </a:r>
            <a:endParaRPr lang="en-US" altLang="zh-TW" sz="1800" dirty="0">
              <a:latin typeface="Times New Roman" panose="02020603050405020304" pitchFamily="18" charset="0"/>
              <a:ea typeface="華康儷楷書" panose="03000509000000000000" pitchFamily="65" charset="-120"/>
              <a:cs typeface="Times New Roman" panose="02020603050405020304" pitchFamily="18" charset="0"/>
            </a:endParaRPr>
          </a:p>
          <a:p>
            <a:pPr marL="342900" indent="-342900" algn="just">
              <a:lnSpc>
                <a:spcPts val="2600"/>
              </a:lnSpc>
              <a:spcBef>
                <a:spcPts val="300"/>
              </a:spcBef>
              <a:buFont typeface="+mj-lt"/>
              <a:buAutoNum type="arabicPeriod"/>
            </a:pPr>
            <a:r>
              <a:rPr lang="zh-TW" altLang="en-US" sz="18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上傳學習歷程備審資料</a:t>
            </a:r>
            <a:r>
              <a:rPr lang="zh-TW" altLang="en-US" sz="1800" dirty="0">
                <a:solidFill>
                  <a:srgbClr val="0000CC"/>
                </a:solidFill>
                <a:latin typeface="Times New Roman" panose="02020603050405020304" pitchFamily="18" charset="0"/>
                <a:ea typeface="華康儷楷書" panose="03000509000000000000" pitchFamily="65" charset="-120"/>
                <a:cs typeface="Times New Roman" panose="02020603050405020304" pitchFamily="18" charset="0"/>
              </a:rPr>
              <a:t>一經確認送出後</a:t>
            </a:r>
            <a:r>
              <a:rPr lang="zh-TW" altLang="en-US" sz="18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，即不得以任何理由要求修改，請考生務必</a:t>
            </a:r>
            <a:r>
              <a:rPr lang="zh-TW" altLang="en-US" sz="1800"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審慎檢視</a:t>
            </a:r>
            <a:r>
              <a:rPr lang="zh-TW" altLang="en-US" sz="18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上傳之資料後再行確認。</a:t>
            </a:r>
            <a:endParaRPr lang="en-US" altLang="zh-TW" sz="18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endParaRPr>
          </a:p>
          <a:p>
            <a:pPr marL="342900" indent="-342900" algn="just">
              <a:lnSpc>
                <a:spcPts val="2600"/>
              </a:lnSpc>
              <a:spcBef>
                <a:spcPts val="300"/>
              </a:spcBef>
              <a:buFont typeface="+mj-lt"/>
              <a:buAutoNum type="arabicPeriod"/>
            </a:pPr>
            <a:r>
              <a:rPr lang="zh-TW" altLang="en-US" sz="1800" dirty="0">
                <a:latin typeface="Times New Roman" panose="02020603050405020304" pitchFamily="18" charset="0"/>
                <a:ea typeface="華康儷楷書" panose="03000509000000000000" pitchFamily="65" charset="-120"/>
                <a:cs typeface="Times New Roman" panose="02020603050405020304" pitchFamily="18" charset="0"/>
              </a:rPr>
              <a:t>本委員會於各校系科</a:t>
            </a:r>
            <a:r>
              <a:rPr lang="en-US" altLang="zh-TW" sz="1800" dirty="0">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1800" dirty="0">
                <a:latin typeface="Times New Roman" panose="02020603050405020304" pitchFamily="18" charset="0"/>
                <a:ea typeface="華康儷楷書" panose="03000509000000000000" pitchFamily="65" charset="-120"/>
                <a:cs typeface="Times New Roman" panose="02020603050405020304" pitchFamily="18" charset="0"/>
              </a:rPr>
              <a:t>組</a:t>
            </a:r>
            <a:r>
              <a:rPr lang="en-US" altLang="zh-TW" sz="1800" dirty="0">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1800" dirty="0">
                <a:latin typeface="Times New Roman" panose="02020603050405020304" pitchFamily="18" charset="0"/>
                <a:ea typeface="華康儷楷書" panose="03000509000000000000" pitchFamily="65" charset="-120"/>
                <a:cs typeface="Times New Roman" panose="02020603050405020304" pitchFamily="18" charset="0"/>
              </a:rPr>
              <a:t>、學程學習歷程備審資料繳交截止時間後，將完成繳費考生之已上傳</a:t>
            </a:r>
            <a:r>
              <a:rPr lang="en-US" altLang="zh-TW" sz="1800" dirty="0">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18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含已確認及未確認</a:t>
            </a:r>
            <a:r>
              <a:rPr lang="en-US" altLang="zh-TW" sz="1800" dirty="0">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1800" dirty="0">
                <a:latin typeface="Times New Roman" panose="02020603050405020304" pitchFamily="18" charset="0"/>
                <a:ea typeface="華康儷楷書" panose="03000509000000000000" pitchFamily="65" charset="-120"/>
                <a:cs typeface="Times New Roman" panose="02020603050405020304" pitchFamily="18" charset="0"/>
              </a:rPr>
              <a:t>學習歷程備審資料，轉送各甄選學校。</a:t>
            </a:r>
            <a:endParaRPr lang="en-US" altLang="zh-TW" sz="1800" dirty="0">
              <a:latin typeface="Times New Roman" panose="02020603050405020304" pitchFamily="18" charset="0"/>
              <a:ea typeface="華康儷楷書" panose="03000509000000000000" pitchFamily="65" charset="-120"/>
              <a:cs typeface="Times New Roman" panose="02020603050405020304" pitchFamily="18" charset="0"/>
            </a:endParaRPr>
          </a:p>
          <a:p>
            <a:pPr marL="342900" indent="-342900" algn="just">
              <a:lnSpc>
                <a:spcPts val="2600"/>
              </a:lnSpc>
              <a:spcBef>
                <a:spcPts val="300"/>
              </a:spcBef>
              <a:buFont typeface="+mj-lt"/>
              <a:buAutoNum type="arabicPeriod"/>
            </a:pPr>
            <a:r>
              <a:rPr lang="zh-TW" altLang="en-US" sz="1800" spc="-20"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前述未上傳任一學習歷程備審資料，或若僅有高級中等學校在校成績證明、修課紀錄，且該成績證明係由考生所屬就讀學校上傳者，均一律視同「考生未曾上傳學習歷程</a:t>
            </a:r>
            <a:r>
              <a:rPr lang="zh-TW" altLang="en-US" sz="1800" spc="-20" dirty="0">
                <a:solidFill>
                  <a:srgbClr val="0000FF"/>
                </a:solidFill>
                <a:latin typeface="華康儷楷書" panose="03000509000000000000" pitchFamily="65" charset="-120"/>
                <a:ea typeface="華康儷楷書" panose="03000509000000000000" pitchFamily="65" charset="-120"/>
                <a:cs typeface="Times New Roman" panose="02020603050405020304" pitchFamily="18" charset="0"/>
              </a:rPr>
              <a:t>備審資料」，本委員會將不會把此份資料送至各甄選學校。</a:t>
            </a:r>
            <a:endParaRPr lang="en-US" altLang="zh-TW" sz="1800" spc="-20" dirty="0">
              <a:solidFill>
                <a:srgbClr val="0000FF"/>
              </a:solidFill>
              <a:latin typeface="華康儷楷書" panose="03000509000000000000" pitchFamily="65" charset="-120"/>
              <a:ea typeface="華康儷楷書" panose="03000509000000000000" pitchFamily="65" charset="-120"/>
              <a:cs typeface="Times New Roman" panose="02020603050405020304" pitchFamily="18" charset="0"/>
            </a:endParaRPr>
          </a:p>
        </p:txBody>
      </p:sp>
      <p:sp>
        <p:nvSpPr>
          <p:cNvPr id="5" name="標題 1"/>
          <p:cNvSpPr txBox="1">
            <a:spLocks/>
          </p:cNvSpPr>
          <p:nvPr/>
        </p:nvSpPr>
        <p:spPr bwMode="auto">
          <a:xfrm>
            <a:off x="0" y="49307"/>
            <a:ext cx="12192000" cy="63341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kumimoji="1" sz="2800">
                <a:solidFill>
                  <a:schemeClr val="tx2"/>
                </a:solidFill>
                <a:latin typeface="+mj-lt"/>
                <a:ea typeface="+mj-ea"/>
                <a:cs typeface="+mj-cs"/>
              </a:defRPr>
            </a:lvl1pPr>
            <a:lvl2pPr algn="l" rtl="0" eaLnBrk="0" fontAlgn="base" hangingPunct="0">
              <a:spcBef>
                <a:spcPct val="0"/>
              </a:spcBef>
              <a:spcAft>
                <a:spcPct val="0"/>
              </a:spcAft>
              <a:defRPr kumimoji="1" sz="2800">
                <a:solidFill>
                  <a:schemeClr val="tx2"/>
                </a:solidFill>
                <a:latin typeface="Arial" charset="0"/>
                <a:ea typeface="華康中黑體" pitchFamily="49" charset="-120"/>
              </a:defRPr>
            </a:lvl2pPr>
            <a:lvl3pPr algn="l" rtl="0" eaLnBrk="0" fontAlgn="base" hangingPunct="0">
              <a:spcBef>
                <a:spcPct val="0"/>
              </a:spcBef>
              <a:spcAft>
                <a:spcPct val="0"/>
              </a:spcAft>
              <a:defRPr kumimoji="1" sz="2800">
                <a:solidFill>
                  <a:schemeClr val="tx2"/>
                </a:solidFill>
                <a:latin typeface="Arial" charset="0"/>
                <a:ea typeface="華康中黑體" pitchFamily="49" charset="-120"/>
              </a:defRPr>
            </a:lvl3pPr>
            <a:lvl4pPr algn="l" rtl="0" eaLnBrk="0" fontAlgn="base" hangingPunct="0">
              <a:spcBef>
                <a:spcPct val="0"/>
              </a:spcBef>
              <a:spcAft>
                <a:spcPct val="0"/>
              </a:spcAft>
              <a:defRPr kumimoji="1" sz="2800">
                <a:solidFill>
                  <a:schemeClr val="tx2"/>
                </a:solidFill>
                <a:latin typeface="Arial" charset="0"/>
                <a:ea typeface="華康中黑體" pitchFamily="49" charset="-120"/>
              </a:defRPr>
            </a:lvl4pPr>
            <a:lvl5pPr algn="l" rtl="0" eaLnBrk="0" fontAlgn="base" hangingPunct="0">
              <a:spcBef>
                <a:spcPct val="0"/>
              </a:spcBef>
              <a:spcAft>
                <a:spcPct val="0"/>
              </a:spcAft>
              <a:defRPr kumimoji="1" sz="2800">
                <a:solidFill>
                  <a:schemeClr val="tx2"/>
                </a:solidFill>
                <a:latin typeface="Arial" charset="0"/>
                <a:ea typeface="華康中黑體" pitchFamily="49" charset="-120"/>
              </a:defRPr>
            </a:lvl5pPr>
            <a:lvl6pPr marL="457200" algn="l" rtl="0" fontAlgn="base">
              <a:spcBef>
                <a:spcPct val="0"/>
              </a:spcBef>
              <a:spcAft>
                <a:spcPct val="0"/>
              </a:spcAft>
              <a:defRPr kumimoji="1" sz="2800">
                <a:solidFill>
                  <a:schemeClr val="tx2"/>
                </a:solidFill>
                <a:latin typeface="Arial" charset="0"/>
                <a:ea typeface="新細明體" charset="-120"/>
              </a:defRPr>
            </a:lvl6pPr>
            <a:lvl7pPr marL="914400" algn="l" rtl="0" fontAlgn="base">
              <a:spcBef>
                <a:spcPct val="0"/>
              </a:spcBef>
              <a:spcAft>
                <a:spcPct val="0"/>
              </a:spcAft>
              <a:defRPr kumimoji="1" sz="2800">
                <a:solidFill>
                  <a:schemeClr val="tx2"/>
                </a:solidFill>
                <a:latin typeface="Arial" charset="0"/>
                <a:ea typeface="新細明體" charset="-120"/>
              </a:defRPr>
            </a:lvl7pPr>
            <a:lvl8pPr marL="1371600" algn="l" rtl="0" fontAlgn="base">
              <a:spcBef>
                <a:spcPct val="0"/>
              </a:spcBef>
              <a:spcAft>
                <a:spcPct val="0"/>
              </a:spcAft>
              <a:defRPr kumimoji="1" sz="2800">
                <a:solidFill>
                  <a:schemeClr val="tx2"/>
                </a:solidFill>
                <a:latin typeface="Arial" charset="0"/>
                <a:ea typeface="新細明體" charset="-120"/>
              </a:defRPr>
            </a:lvl8pPr>
            <a:lvl9pPr marL="1828800" algn="l" rtl="0" fontAlgn="base">
              <a:spcBef>
                <a:spcPct val="0"/>
              </a:spcBef>
              <a:spcAft>
                <a:spcPct val="0"/>
              </a:spcAft>
              <a:defRPr kumimoji="1" sz="2800">
                <a:solidFill>
                  <a:schemeClr val="tx2"/>
                </a:solidFill>
                <a:latin typeface="Arial" charset="0"/>
                <a:ea typeface="新細明體" charset="-120"/>
              </a:defRPr>
            </a:lvl9pPr>
          </a:lstStyle>
          <a:p>
            <a:pPr algn="ctr" eaLnBrk="1" hangingPunct="1"/>
            <a:r>
              <a:rPr lang="zh-TW" altLang="en-US" b="1" spc="-100" dirty="0">
                <a:solidFill>
                  <a:schemeClr val="tx1"/>
                </a:solidFill>
                <a:latin typeface="Book Antiqua" panose="02040602050305030304" pitchFamily="18" charset="0"/>
                <a:ea typeface="華康儷楷書" panose="03000509000000000000" pitchFamily="65" charset="-120"/>
              </a:rPr>
              <a:t>第二階段報名</a:t>
            </a:r>
            <a:r>
              <a:rPr lang="en-US" altLang="zh-TW" b="1" spc="-100" dirty="0">
                <a:solidFill>
                  <a:schemeClr val="tx1"/>
                </a:solidFill>
                <a:latin typeface="Book Antiqua" panose="02040602050305030304" pitchFamily="18" charset="0"/>
                <a:ea typeface="華康儷楷書" panose="03000509000000000000" pitchFamily="65" charset="-120"/>
              </a:rPr>
              <a:t>-</a:t>
            </a:r>
            <a:r>
              <a:rPr lang="zh-TW" altLang="en-US" b="1" spc="-100" dirty="0">
                <a:solidFill>
                  <a:schemeClr val="tx1"/>
                </a:solidFill>
                <a:latin typeface="Book Antiqua" panose="02040602050305030304" pitchFamily="18" charset="0"/>
                <a:ea typeface="華康儷楷書" panose="03000509000000000000" pitchFamily="65" charset="-120"/>
              </a:rPr>
              <a:t>上傳學習歷程備審資料</a:t>
            </a:r>
          </a:p>
        </p:txBody>
      </p:sp>
      <p:sp>
        <p:nvSpPr>
          <p:cNvPr id="6" name="投影片編號版面配置區 2"/>
          <p:cNvSpPr>
            <a:spLocks noGrp="1"/>
          </p:cNvSpPr>
          <p:nvPr>
            <p:ph type="sldNum" sz="quarter" idx="12"/>
          </p:nvPr>
        </p:nvSpPr>
        <p:spPr>
          <a:xfrm>
            <a:off x="9142228" y="6230346"/>
            <a:ext cx="2743200" cy="365125"/>
          </a:xfrm>
        </p:spPr>
        <p:txBody>
          <a:bodyPr/>
          <a:lstStyle/>
          <a:p>
            <a:pPr>
              <a:defRPr/>
            </a:pPr>
            <a:fld id="{0425DD0F-D833-4500-8224-585EDAC39332}" type="slidenum">
              <a:rPr lang="zh-TW" altLang="en-US" smtClean="0"/>
              <a:pPr>
                <a:defRPr/>
              </a:pPr>
              <a:t>21</a:t>
            </a:fld>
            <a:endParaRPr lang="en-US" altLang="zh-TW"/>
          </a:p>
        </p:txBody>
      </p:sp>
    </p:spTree>
    <p:extLst>
      <p:ext uri="{BB962C8B-B14F-4D97-AF65-F5344CB8AC3E}">
        <p14:creationId xmlns:p14="http://schemas.microsoft.com/office/powerpoint/2010/main" val="33934708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a:xfrm>
            <a:off x="9220201" y="6306649"/>
            <a:ext cx="2743200" cy="365125"/>
          </a:xfrm>
        </p:spPr>
        <p:txBody>
          <a:bodyPr/>
          <a:lstStyle/>
          <a:p>
            <a:pPr>
              <a:defRPr/>
            </a:pPr>
            <a:fld id="{52B5522C-A27E-428C-8770-BD9512493397}" type="slidenum">
              <a:rPr lang="zh-TW" altLang="en-US" smtClean="0"/>
              <a:pPr>
                <a:defRPr/>
              </a:pPr>
              <a:t>22</a:t>
            </a:fld>
            <a:endParaRPr lang="en-US" altLang="zh-TW" dirty="0"/>
          </a:p>
        </p:txBody>
      </p:sp>
      <p:sp>
        <p:nvSpPr>
          <p:cNvPr id="9" name="標題 1"/>
          <p:cNvSpPr txBox="1">
            <a:spLocks/>
          </p:cNvSpPr>
          <p:nvPr/>
        </p:nvSpPr>
        <p:spPr bwMode="auto">
          <a:xfrm>
            <a:off x="0" y="66559"/>
            <a:ext cx="12192000" cy="63341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kumimoji="1" sz="2800">
                <a:solidFill>
                  <a:schemeClr val="tx2"/>
                </a:solidFill>
                <a:latin typeface="+mj-lt"/>
                <a:ea typeface="+mj-ea"/>
                <a:cs typeface="+mj-cs"/>
              </a:defRPr>
            </a:lvl1pPr>
            <a:lvl2pPr algn="l" rtl="0" eaLnBrk="0" fontAlgn="base" hangingPunct="0">
              <a:spcBef>
                <a:spcPct val="0"/>
              </a:spcBef>
              <a:spcAft>
                <a:spcPct val="0"/>
              </a:spcAft>
              <a:defRPr kumimoji="1" sz="2800">
                <a:solidFill>
                  <a:schemeClr val="tx2"/>
                </a:solidFill>
                <a:latin typeface="Arial" charset="0"/>
                <a:ea typeface="華康中黑體" pitchFamily="49" charset="-120"/>
              </a:defRPr>
            </a:lvl2pPr>
            <a:lvl3pPr algn="l" rtl="0" eaLnBrk="0" fontAlgn="base" hangingPunct="0">
              <a:spcBef>
                <a:spcPct val="0"/>
              </a:spcBef>
              <a:spcAft>
                <a:spcPct val="0"/>
              </a:spcAft>
              <a:defRPr kumimoji="1" sz="2800">
                <a:solidFill>
                  <a:schemeClr val="tx2"/>
                </a:solidFill>
                <a:latin typeface="Arial" charset="0"/>
                <a:ea typeface="華康中黑體" pitchFamily="49" charset="-120"/>
              </a:defRPr>
            </a:lvl3pPr>
            <a:lvl4pPr algn="l" rtl="0" eaLnBrk="0" fontAlgn="base" hangingPunct="0">
              <a:spcBef>
                <a:spcPct val="0"/>
              </a:spcBef>
              <a:spcAft>
                <a:spcPct val="0"/>
              </a:spcAft>
              <a:defRPr kumimoji="1" sz="2800">
                <a:solidFill>
                  <a:schemeClr val="tx2"/>
                </a:solidFill>
                <a:latin typeface="Arial" charset="0"/>
                <a:ea typeface="華康中黑體" pitchFamily="49" charset="-120"/>
              </a:defRPr>
            </a:lvl4pPr>
            <a:lvl5pPr algn="l" rtl="0" eaLnBrk="0" fontAlgn="base" hangingPunct="0">
              <a:spcBef>
                <a:spcPct val="0"/>
              </a:spcBef>
              <a:spcAft>
                <a:spcPct val="0"/>
              </a:spcAft>
              <a:defRPr kumimoji="1" sz="2800">
                <a:solidFill>
                  <a:schemeClr val="tx2"/>
                </a:solidFill>
                <a:latin typeface="Arial" charset="0"/>
                <a:ea typeface="華康中黑體" pitchFamily="49" charset="-120"/>
              </a:defRPr>
            </a:lvl5pPr>
            <a:lvl6pPr marL="457200" algn="l" rtl="0" fontAlgn="base">
              <a:spcBef>
                <a:spcPct val="0"/>
              </a:spcBef>
              <a:spcAft>
                <a:spcPct val="0"/>
              </a:spcAft>
              <a:defRPr kumimoji="1" sz="2800">
                <a:solidFill>
                  <a:schemeClr val="tx2"/>
                </a:solidFill>
                <a:latin typeface="Arial" charset="0"/>
                <a:ea typeface="新細明體" charset="-120"/>
              </a:defRPr>
            </a:lvl6pPr>
            <a:lvl7pPr marL="914400" algn="l" rtl="0" fontAlgn="base">
              <a:spcBef>
                <a:spcPct val="0"/>
              </a:spcBef>
              <a:spcAft>
                <a:spcPct val="0"/>
              </a:spcAft>
              <a:defRPr kumimoji="1" sz="2800">
                <a:solidFill>
                  <a:schemeClr val="tx2"/>
                </a:solidFill>
                <a:latin typeface="Arial" charset="0"/>
                <a:ea typeface="新細明體" charset="-120"/>
              </a:defRPr>
            </a:lvl7pPr>
            <a:lvl8pPr marL="1371600" algn="l" rtl="0" fontAlgn="base">
              <a:spcBef>
                <a:spcPct val="0"/>
              </a:spcBef>
              <a:spcAft>
                <a:spcPct val="0"/>
              </a:spcAft>
              <a:defRPr kumimoji="1" sz="2800">
                <a:solidFill>
                  <a:schemeClr val="tx2"/>
                </a:solidFill>
                <a:latin typeface="Arial" charset="0"/>
                <a:ea typeface="新細明體" charset="-120"/>
              </a:defRPr>
            </a:lvl8pPr>
            <a:lvl9pPr marL="1828800" algn="l" rtl="0" fontAlgn="base">
              <a:spcBef>
                <a:spcPct val="0"/>
              </a:spcBef>
              <a:spcAft>
                <a:spcPct val="0"/>
              </a:spcAft>
              <a:defRPr kumimoji="1" sz="2800">
                <a:solidFill>
                  <a:schemeClr val="tx2"/>
                </a:solidFill>
                <a:latin typeface="Arial" charset="0"/>
                <a:ea typeface="新細明體" charset="-120"/>
              </a:defRPr>
            </a:lvl9pPr>
          </a:lstStyle>
          <a:p>
            <a:pPr algn="ctr" eaLnBrk="1" hangingPunct="1"/>
            <a:r>
              <a:rPr lang="zh-TW" altLang="en-US" b="1" spc="-100" dirty="0">
                <a:solidFill>
                  <a:schemeClr val="tx1"/>
                </a:solidFill>
                <a:latin typeface="Book Antiqua" panose="02040602050305030304" pitchFamily="18" charset="0"/>
                <a:ea typeface="華康儷楷書" panose="03000509000000000000" pitchFamily="65" charset="-120"/>
              </a:rPr>
              <a:t>第二階段報名</a:t>
            </a:r>
            <a:r>
              <a:rPr lang="en-US" altLang="zh-TW" b="1" spc="-100" dirty="0">
                <a:solidFill>
                  <a:schemeClr val="tx1"/>
                </a:solidFill>
                <a:latin typeface="Book Antiqua" panose="02040602050305030304" pitchFamily="18" charset="0"/>
                <a:ea typeface="華康儷楷書" panose="03000509000000000000" pitchFamily="65" charset="-120"/>
              </a:rPr>
              <a:t>-</a:t>
            </a:r>
            <a:r>
              <a:rPr lang="zh-TW" altLang="en-US" b="1" spc="-100" dirty="0">
                <a:solidFill>
                  <a:schemeClr val="tx1"/>
                </a:solidFill>
                <a:latin typeface="Book Antiqua" panose="02040602050305030304" pitchFamily="18" charset="0"/>
                <a:ea typeface="華康儷楷書" panose="03000509000000000000" pitchFamily="65" charset="-120"/>
              </a:rPr>
              <a:t>上傳學習歷程備審資料</a:t>
            </a:r>
          </a:p>
        </p:txBody>
      </p:sp>
      <p:sp>
        <p:nvSpPr>
          <p:cNvPr id="2" name="矩形: 圓角 1">
            <a:extLst>
              <a:ext uri="{FF2B5EF4-FFF2-40B4-BE49-F238E27FC236}">
                <a16:creationId xmlns:a16="http://schemas.microsoft.com/office/drawing/2014/main" id="{8A6DDCFE-D3C0-4510-8B56-ED497A094424}"/>
              </a:ext>
            </a:extLst>
          </p:cNvPr>
          <p:cNvSpPr/>
          <p:nvPr/>
        </p:nvSpPr>
        <p:spPr>
          <a:xfrm>
            <a:off x="834862" y="703261"/>
            <a:ext cx="4024067" cy="450654"/>
          </a:xfrm>
          <a:prstGeom prst="round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000" b="1" spc="-100" dirty="0">
                <a:solidFill>
                  <a:schemeClr val="tx1"/>
                </a:solidFill>
                <a:latin typeface="Book Antiqua" panose="02040602050305030304" pitchFamily="18" charset="0"/>
                <a:ea typeface="華康儷楷書" panose="03000509000000000000" pitchFamily="65" charset="-120"/>
              </a:rPr>
              <a:t>A.</a:t>
            </a:r>
            <a:r>
              <a:rPr lang="zh-TW" altLang="en-US" sz="2000" b="1" spc="-100" dirty="0">
                <a:solidFill>
                  <a:schemeClr val="tx1"/>
                </a:solidFill>
                <a:latin typeface="Book Antiqua" panose="02040602050305030304" pitchFamily="18" charset="0"/>
                <a:ea typeface="華康儷楷書" panose="03000509000000000000" pitchFamily="65" charset="-120"/>
              </a:rPr>
              <a:t>修課紀錄或在校學業成績證明</a:t>
            </a:r>
            <a:endParaRPr lang="en-US" altLang="zh-TW" sz="2000" dirty="0">
              <a:solidFill>
                <a:schemeClr val="tx1"/>
              </a:solidFill>
              <a:latin typeface="華康儷楷書" panose="03000509000000000000" pitchFamily="65" charset="-120"/>
              <a:ea typeface="華康儷楷書" panose="03000509000000000000" pitchFamily="65" charset="-120"/>
              <a:cs typeface="Times New Roman" panose="02020603050405020304" pitchFamily="18" charset="0"/>
            </a:endParaRPr>
          </a:p>
        </p:txBody>
      </p:sp>
      <p:graphicFrame>
        <p:nvGraphicFramePr>
          <p:cNvPr id="6" name="資料庫圖表 5">
            <a:extLst>
              <a:ext uri="{FF2B5EF4-FFF2-40B4-BE49-F238E27FC236}">
                <a16:creationId xmlns:a16="http://schemas.microsoft.com/office/drawing/2014/main" id="{74B501C5-C640-4D32-913A-2B587EC8B462}"/>
              </a:ext>
            </a:extLst>
          </p:cNvPr>
          <p:cNvGraphicFramePr/>
          <p:nvPr>
            <p:extLst>
              <p:ext uri="{D42A27DB-BD31-4B8C-83A1-F6EECF244321}">
                <p14:modId xmlns:p14="http://schemas.microsoft.com/office/powerpoint/2010/main" val="3480386655"/>
              </p:ext>
            </p:extLst>
          </p:nvPr>
        </p:nvGraphicFramePr>
        <p:xfrm>
          <a:off x="1559287" y="1220347"/>
          <a:ext cx="9206883"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文字方塊 7">
            <a:extLst>
              <a:ext uri="{FF2B5EF4-FFF2-40B4-BE49-F238E27FC236}">
                <a16:creationId xmlns:a16="http://schemas.microsoft.com/office/drawing/2014/main" id="{A3FC9E66-5694-46AD-9C75-C49A90FCD3AB}"/>
              </a:ext>
            </a:extLst>
          </p:cNvPr>
          <p:cNvSpPr txBox="1"/>
          <p:nvPr/>
        </p:nvSpPr>
        <p:spPr>
          <a:xfrm>
            <a:off x="2410955" y="1612179"/>
            <a:ext cx="1723549" cy="461665"/>
          </a:xfrm>
          <a:prstGeom prst="rect">
            <a:avLst/>
          </a:prstGeom>
          <a:noFill/>
        </p:spPr>
        <p:txBody>
          <a:bodyPr wrap="none" rtlCol="0">
            <a:spAutoFit/>
          </a:bodyPr>
          <a:lstStyle/>
          <a:p>
            <a:r>
              <a:rPr lang="zh-TW" altLang="en-US" sz="2400" dirty="0">
                <a:latin typeface="華康儷楷書" panose="03000509000000000000" pitchFamily="65" charset="-120"/>
                <a:ea typeface="華康儷楷書" panose="03000509000000000000" pitchFamily="65" charset="-120"/>
                <a:cs typeface="Times New Roman" panose="02020603050405020304" pitchFamily="18" charset="0"/>
              </a:rPr>
              <a:t>應屆畢業生</a:t>
            </a:r>
          </a:p>
        </p:txBody>
      </p:sp>
      <p:sp>
        <p:nvSpPr>
          <p:cNvPr id="10" name="矩形 9">
            <a:extLst>
              <a:ext uri="{FF2B5EF4-FFF2-40B4-BE49-F238E27FC236}">
                <a16:creationId xmlns:a16="http://schemas.microsoft.com/office/drawing/2014/main" id="{D0A81645-4D3F-49FF-A09A-25D8CC3E0181}"/>
              </a:ext>
            </a:extLst>
          </p:cNvPr>
          <p:cNvSpPr/>
          <p:nvPr/>
        </p:nvSpPr>
        <p:spPr>
          <a:xfrm>
            <a:off x="1723490" y="2465676"/>
            <a:ext cx="1123406" cy="914400"/>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400" b="1" dirty="0">
                <a:solidFill>
                  <a:schemeClr val="bg1"/>
                </a:solidFill>
                <a:latin typeface="華康儷楷書" panose="03000509000000000000" pitchFamily="65" charset="-120"/>
                <a:ea typeface="華康儷楷書" panose="03000509000000000000" pitchFamily="65" charset="-120"/>
                <a:cs typeface="Times New Roman" panose="02020603050405020304" pitchFamily="18" charset="0"/>
              </a:rPr>
              <a:t>第一至五學期</a:t>
            </a:r>
          </a:p>
        </p:txBody>
      </p:sp>
      <p:sp>
        <p:nvSpPr>
          <p:cNvPr id="11" name="矩形 10">
            <a:extLst>
              <a:ext uri="{FF2B5EF4-FFF2-40B4-BE49-F238E27FC236}">
                <a16:creationId xmlns:a16="http://schemas.microsoft.com/office/drawing/2014/main" id="{1B1BB141-9F7F-4B18-9817-72B9CAB42C6C}"/>
              </a:ext>
            </a:extLst>
          </p:cNvPr>
          <p:cNvSpPr/>
          <p:nvPr/>
        </p:nvSpPr>
        <p:spPr>
          <a:xfrm>
            <a:off x="3221052" y="2465676"/>
            <a:ext cx="1123406" cy="914400"/>
          </a:xfrm>
          <a:prstGeom prst="rect">
            <a:avLst/>
          </a:prstGeom>
          <a:solidFill>
            <a:schemeClr val="tx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400" b="1" dirty="0">
                <a:solidFill>
                  <a:schemeClr val="bg1"/>
                </a:solidFill>
                <a:latin typeface="華康儷楷書" panose="03000509000000000000" pitchFamily="65" charset="-120"/>
                <a:ea typeface="華康儷楷書" panose="03000509000000000000" pitchFamily="65" charset="-120"/>
                <a:cs typeface="Times New Roman" panose="02020603050405020304" pitchFamily="18" charset="0"/>
              </a:rPr>
              <a:t>第六</a:t>
            </a:r>
            <a:endParaRPr lang="en-US" altLang="zh-TW" sz="2400" b="1" dirty="0">
              <a:solidFill>
                <a:schemeClr val="bg1"/>
              </a:solidFill>
              <a:latin typeface="華康儷楷書" panose="03000509000000000000" pitchFamily="65" charset="-120"/>
              <a:ea typeface="華康儷楷書" panose="03000509000000000000" pitchFamily="65" charset="-120"/>
              <a:cs typeface="Times New Roman" panose="02020603050405020304" pitchFamily="18" charset="0"/>
            </a:endParaRPr>
          </a:p>
          <a:p>
            <a:pPr algn="ctr"/>
            <a:r>
              <a:rPr lang="zh-TW" altLang="en-US" sz="2400" b="1" dirty="0">
                <a:solidFill>
                  <a:schemeClr val="bg1"/>
                </a:solidFill>
                <a:latin typeface="華康儷楷書" panose="03000509000000000000" pitchFamily="65" charset="-120"/>
                <a:ea typeface="華康儷楷書" panose="03000509000000000000" pitchFamily="65" charset="-120"/>
                <a:cs typeface="Times New Roman" panose="02020603050405020304" pitchFamily="18" charset="0"/>
              </a:rPr>
              <a:t>學期</a:t>
            </a:r>
          </a:p>
        </p:txBody>
      </p:sp>
      <p:cxnSp>
        <p:nvCxnSpPr>
          <p:cNvPr id="13" name="直線單箭頭接點 12">
            <a:extLst>
              <a:ext uri="{FF2B5EF4-FFF2-40B4-BE49-F238E27FC236}">
                <a16:creationId xmlns:a16="http://schemas.microsoft.com/office/drawing/2014/main" id="{666BA667-9FAC-46CC-90BD-729E0148F467}"/>
              </a:ext>
            </a:extLst>
          </p:cNvPr>
          <p:cNvCxnSpPr/>
          <p:nvPr/>
        </p:nvCxnSpPr>
        <p:spPr>
          <a:xfrm>
            <a:off x="2285193" y="3457299"/>
            <a:ext cx="0" cy="37446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5" name="文字方塊 14">
            <a:extLst>
              <a:ext uri="{FF2B5EF4-FFF2-40B4-BE49-F238E27FC236}">
                <a16:creationId xmlns:a16="http://schemas.microsoft.com/office/drawing/2014/main" id="{23463885-74E4-4FEE-91C3-DE895291D7D2}"/>
              </a:ext>
            </a:extLst>
          </p:cNvPr>
          <p:cNvSpPr txBox="1"/>
          <p:nvPr/>
        </p:nvSpPr>
        <p:spPr>
          <a:xfrm>
            <a:off x="1630774" y="3929680"/>
            <a:ext cx="1216122" cy="1015663"/>
          </a:xfrm>
          <a:prstGeom prst="rect">
            <a:avLst/>
          </a:prstGeom>
          <a:noFill/>
        </p:spPr>
        <p:txBody>
          <a:bodyPr wrap="square" rtlCol="0">
            <a:spAutoFit/>
          </a:bodyPr>
          <a:lstStyle/>
          <a:p>
            <a:pPr algn="ctr"/>
            <a:r>
              <a:rPr lang="zh-TW" altLang="en-US" sz="2000" dirty="0">
                <a:latin typeface="華康儷楷書" panose="03000509000000000000" pitchFamily="65" charset="-120"/>
                <a:ea typeface="華康儷楷書" panose="03000509000000000000" pitchFamily="65" charset="-120"/>
                <a:cs typeface="Times New Roman" panose="02020603050405020304" pitchFamily="18" charset="0"/>
              </a:rPr>
              <a:t>學習歷程中央資料庫提供</a:t>
            </a:r>
          </a:p>
        </p:txBody>
      </p:sp>
      <p:sp>
        <p:nvSpPr>
          <p:cNvPr id="16" name="文字方塊 15">
            <a:extLst>
              <a:ext uri="{FF2B5EF4-FFF2-40B4-BE49-F238E27FC236}">
                <a16:creationId xmlns:a16="http://schemas.microsoft.com/office/drawing/2014/main" id="{2E5827DC-6D52-4757-8B8E-81EE9465338F}"/>
              </a:ext>
            </a:extLst>
          </p:cNvPr>
          <p:cNvSpPr txBox="1"/>
          <p:nvPr/>
        </p:nvSpPr>
        <p:spPr>
          <a:xfrm>
            <a:off x="3176918" y="3929679"/>
            <a:ext cx="1216122" cy="1015663"/>
          </a:xfrm>
          <a:prstGeom prst="rect">
            <a:avLst/>
          </a:prstGeom>
          <a:noFill/>
        </p:spPr>
        <p:txBody>
          <a:bodyPr wrap="square" rtlCol="0">
            <a:spAutoFit/>
          </a:bodyPr>
          <a:lstStyle/>
          <a:p>
            <a:pPr algn="ctr"/>
            <a:r>
              <a:rPr lang="zh-TW" altLang="en-US" sz="2000" dirty="0">
                <a:latin typeface="華康儷楷書" panose="03000509000000000000" pitchFamily="65" charset="-120"/>
                <a:ea typeface="華康儷楷書" panose="03000509000000000000" pitchFamily="65" charset="-120"/>
                <a:cs typeface="Times New Roman" panose="02020603050405020304" pitchFamily="18" charset="0"/>
              </a:rPr>
              <a:t>由就讀學校上傳至本委員會</a:t>
            </a:r>
          </a:p>
        </p:txBody>
      </p:sp>
      <p:cxnSp>
        <p:nvCxnSpPr>
          <p:cNvPr id="17" name="直線單箭頭接點 16">
            <a:extLst>
              <a:ext uri="{FF2B5EF4-FFF2-40B4-BE49-F238E27FC236}">
                <a16:creationId xmlns:a16="http://schemas.microsoft.com/office/drawing/2014/main" id="{44D9B107-E0E8-4A34-8CBF-1709776EDA4E}"/>
              </a:ext>
            </a:extLst>
          </p:cNvPr>
          <p:cNvCxnSpPr/>
          <p:nvPr/>
        </p:nvCxnSpPr>
        <p:spPr>
          <a:xfrm>
            <a:off x="3782755" y="3422346"/>
            <a:ext cx="0" cy="37446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8" name="文字方塊 17">
            <a:extLst>
              <a:ext uri="{FF2B5EF4-FFF2-40B4-BE49-F238E27FC236}">
                <a16:creationId xmlns:a16="http://schemas.microsoft.com/office/drawing/2014/main" id="{F70937A3-0136-4FA0-B754-092F4D8728E3}"/>
              </a:ext>
            </a:extLst>
          </p:cNvPr>
          <p:cNvSpPr txBox="1"/>
          <p:nvPr/>
        </p:nvSpPr>
        <p:spPr>
          <a:xfrm>
            <a:off x="5368214" y="1554088"/>
            <a:ext cx="2376575" cy="415498"/>
          </a:xfrm>
          <a:prstGeom prst="rect">
            <a:avLst/>
          </a:prstGeom>
          <a:noFill/>
        </p:spPr>
        <p:txBody>
          <a:bodyPr wrap="square" rtlCol="0">
            <a:spAutoFit/>
          </a:bodyPr>
          <a:lstStyle/>
          <a:p>
            <a:r>
              <a:rPr lang="zh-TW" altLang="en-US" sz="2100" dirty="0">
                <a:latin typeface="華康儷楷書" panose="03000509000000000000" pitchFamily="65" charset="-120"/>
                <a:ea typeface="華康儷楷書" panose="03000509000000000000" pitchFamily="65" charset="-120"/>
                <a:cs typeface="Times New Roman" panose="02020603050405020304" pitchFamily="18" charset="0"/>
              </a:rPr>
              <a:t>具有</a:t>
            </a:r>
            <a:r>
              <a:rPr lang="en-US" altLang="zh-TW" sz="2100" dirty="0">
                <a:latin typeface="華康儷楷書" panose="03000509000000000000" pitchFamily="65" charset="-120"/>
                <a:ea typeface="華康儷楷書" panose="03000509000000000000" pitchFamily="65" charset="-120"/>
                <a:cs typeface="Times New Roman" panose="02020603050405020304" pitchFamily="18" charset="0"/>
              </a:rPr>
              <a:t>EP</a:t>
            </a:r>
            <a:r>
              <a:rPr lang="zh-TW" altLang="en-US" sz="2100" dirty="0">
                <a:latin typeface="華康儷楷書" panose="03000509000000000000" pitchFamily="65" charset="-120"/>
                <a:ea typeface="華康儷楷書" panose="03000509000000000000" pitchFamily="65" charset="-120"/>
                <a:cs typeface="Times New Roman" panose="02020603050405020304" pitchFamily="18" charset="0"/>
              </a:rPr>
              <a:t>之已畢業生</a:t>
            </a:r>
          </a:p>
        </p:txBody>
      </p:sp>
      <p:sp>
        <p:nvSpPr>
          <p:cNvPr id="19" name="矩形 18">
            <a:extLst>
              <a:ext uri="{FF2B5EF4-FFF2-40B4-BE49-F238E27FC236}">
                <a16:creationId xmlns:a16="http://schemas.microsoft.com/office/drawing/2014/main" id="{F02B4E53-2081-4CC4-B8AF-0BF57346827F}"/>
              </a:ext>
            </a:extLst>
          </p:cNvPr>
          <p:cNvSpPr/>
          <p:nvPr/>
        </p:nvSpPr>
        <p:spPr>
          <a:xfrm>
            <a:off x="5132720" y="2484102"/>
            <a:ext cx="2169564" cy="914400"/>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400" b="1" dirty="0">
                <a:solidFill>
                  <a:schemeClr val="bg1"/>
                </a:solidFill>
                <a:latin typeface="華康儷楷書" panose="03000509000000000000" pitchFamily="65" charset="-120"/>
                <a:ea typeface="華康儷楷書" panose="03000509000000000000" pitchFamily="65" charset="-120"/>
                <a:cs typeface="Times New Roman" panose="02020603050405020304" pitchFamily="18" charset="0"/>
              </a:rPr>
              <a:t>第一至六學期</a:t>
            </a:r>
          </a:p>
        </p:txBody>
      </p:sp>
      <p:sp>
        <p:nvSpPr>
          <p:cNvPr id="20" name="文字方塊 19">
            <a:extLst>
              <a:ext uri="{FF2B5EF4-FFF2-40B4-BE49-F238E27FC236}">
                <a16:creationId xmlns:a16="http://schemas.microsoft.com/office/drawing/2014/main" id="{E0E1B896-4DB9-46CD-B577-7C1581DA3DE3}"/>
              </a:ext>
            </a:extLst>
          </p:cNvPr>
          <p:cNvSpPr txBox="1"/>
          <p:nvPr/>
        </p:nvSpPr>
        <p:spPr>
          <a:xfrm>
            <a:off x="4690216" y="4037400"/>
            <a:ext cx="3054573" cy="400110"/>
          </a:xfrm>
          <a:prstGeom prst="rect">
            <a:avLst/>
          </a:prstGeom>
          <a:noFill/>
        </p:spPr>
        <p:txBody>
          <a:bodyPr wrap="square" rtlCol="0">
            <a:spAutoFit/>
          </a:bodyPr>
          <a:lstStyle/>
          <a:p>
            <a:pPr algn="ctr"/>
            <a:r>
              <a:rPr lang="zh-TW" altLang="en-US" sz="2000" dirty="0">
                <a:latin typeface="華康儷楷書" panose="03000509000000000000" pitchFamily="65" charset="-120"/>
                <a:ea typeface="華康儷楷書" panose="03000509000000000000" pitchFamily="65" charset="-120"/>
                <a:cs typeface="Times New Roman" panose="02020603050405020304" pitchFamily="18" charset="0"/>
              </a:rPr>
              <a:t>學習歷程中央資料庫提供</a:t>
            </a:r>
          </a:p>
        </p:txBody>
      </p:sp>
      <p:cxnSp>
        <p:nvCxnSpPr>
          <p:cNvPr id="21" name="直線單箭頭接點 20">
            <a:extLst>
              <a:ext uri="{FF2B5EF4-FFF2-40B4-BE49-F238E27FC236}">
                <a16:creationId xmlns:a16="http://schemas.microsoft.com/office/drawing/2014/main" id="{898FD016-E5EA-4725-8881-F29C5061F591}"/>
              </a:ext>
            </a:extLst>
          </p:cNvPr>
          <p:cNvCxnSpPr/>
          <p:nvPr/>
        </p:nvCxnSpPr>
        <p:spPr>
          <a:xfrm>
            <a:off x="6220451" y="3555211"/>
            <a:ext cx="0" cy="37446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2" name="文字方塊 21">
            <a:extLst>
              <a:ext uri="{FF2B5EF4-FFF2-40B4-BE49-F238E27FC236}">
                <a16:creationId xmlns:a16="http://schemas.microsoft.com/office/drawing/2014/main" id="{1F5E255F-4BF8-4A4F-86BA-735D85EC6E51}"/>
              </a:ext>
            </a:extLst>
          </p:cNvPr>
          <p:cNvSpPr txBox="1"/>
          <p:nvPr/>
        </p:nvSpPr>
        <p:spPr>
          <a:xfrm>
            <a:off x="8464544" y="1559753"/>
            <a:ext cx="2301626" cy="369332"/>
          </a:xfrm>
          <a:prstGeom prst="rect">
            <a:avLst/>
          </a:prstGeom>
          <a:noFill/>
        </p:spPr>
        <p:txBody>
          <a:bodyPr wrap="square" rtlCol="0">
            <a:spAutoFit/>
          </a:bodyPr>
          <a:lstStyle/>
          <a:p>
            <a:pPr algn="ctr"/>
            <a:r>
              <a:rPr lang="zh-TW" altLang="en-US" b="1" dirty="0">
                <a:solidFill>
                  <a:srgbClr val="0000FF"/>
                </a:solidFill>
                <a:latin typeface="華康儷楷書" panose="03000509000000000000" pitchFamily="65" charset="-120"/>
                <a:ea typeface="華康儷楷書" panose="03000509000000000000" pitchFamily="65" charset="-120"/>
                <a:cs typeface="Times New Roman" panose="02020603050405020304" pitchFamily="18" charset="0"/>
              </a:rPr>
              <a:t>未具有</a:t>
            </a:r>
            <a:r>
              <a:rPr lang="en-US" altLang="zh-TW" b="1" dirty="0">
                <a:solidFill>
                  <a:srgbClr val="0000FF"/>
                </a:solidFill>
                <a:latin typeface="華康儷楷書" panose="03000509000000000000" pitchFamily="65" charset="-120"/>
                <a:ea typeface="華康儷楷書" panose="03000509000000000000" pitchFamily="65" charset="-120"/>
                <a:cs typeface="Times New Roman" panose="02020603050405020304" pitchFamily="18" charset="0"/>
              </a:rPr>
              <a:t>EP</a:t>
            </a:r>
            <a:r>
              <a:rPr lang="zh-TW" altLang="en-US" b="1" dirty="0">
                <a:solidFill>
                  <a:srgbClr val="0000FF"/>
                </a:solidFill>
                <a:latin typeface="華康儷楷書" panose="03000509000000000000" pitchFamily="65" charset="-120"/>
                <a:ea typeface="華康儷楷書" panose="03000509000000000000" pitchFamily="65" charset="-120"/>
                <a:cs typeface="Times New Roman" panose="02020603050405020304" pitchFamily="18" charset="0"/>
              </a:rPr>
              <a:t>之已畢業生</a:t>
            </a:r>
          </a:p>
        </p:txBody>
      </p:sp>
      <p:sp>
        <p:nvSpPr>
          <p:cNvPr id="23" name="文字方塊 22">
            <a:extLst>
              <a:ext uri="{FF2B5EF4-FFF2-40B4-BE49-F238E27FC236}">
                <a16:creationId xmlns:a16="http://schemas.microsoft.com/office/drawing/2014/main" id="{C8E09C46-8B9F-4118-AC73-ACEE77BAD104}"/>
              </a:ext>
            </a:extLst>
          </p:cNvPr>
          <p:cNvSpPr txBox="1"/>
          <p:nvPr/>
        </p:nvSpPr>
        <p:spPr>
          <a:xfrm>
            <a:off x="8023536" y="2044759"/>
            <a:ext cx="2496984" cy="1323439"/>
          </a:xfrm>
          <a:prstGeom prst="rect">
            <a:avLst/>
          </a:prstGeom>
          <a:noFill/>
        </p:spPr>
        <p:txBody>
          <a:bodyPr wrap="square" rtlCol="0">
            <a:spAutoFit/>
          </a:bodyPr>
          <a:lstStyle/>
          <a:p>
            <a:pPr algn="ctr"/>
            <a:r>
              <a:rPr lang="en-US" altLang="zh-TW" sz="1600" dirty="0">
                <a:latin typeface="華康儷楷書" panose="03000509000000000000" pitchFamily="65" charset="-120"/>
                <a:ea typeface="華康儷楷書" panose="03000509000000000000" pitchFamily="65" charset="-120"/>
                <a:cs typeface="Times New Roman" panose="02020603050405020304" pitchFamily="18" charset="0"/>
              </a:rPr>
              <a:t>(</a:t>
            </a:r>
            <a:r>
              <a:rPr lang="zh-TW" altLang="en-US" sz="1600" dirty="0">
                <a:latin typeface="華康儷楷書" panose="03000509000000000000" pitchFamily="65" charset="-120"/>
                <a:ea typeface="華康儷楷書" panose="03000509000000000000" pitchFamily="65" charset="-120"/>
                <a:cs typeface="Times New Roman" panose="02020603050405020304" pitchFamily="18" charset="0"/>
              </a:rPr>
              <a:t>含</a:t>
            </a:r>
            <a:r>
              <a:rPr lang="en-US" altLang="zh-TW" sz="1600" dirty="0">
                <a:latin typeface="Times New Roman" panose="02020603050405020304" pitchFamily="18" charset="0"/>
                <a:ea typeface="華康儷楷書" panose="03000509000000000000" pitchFamily="65" charset="-120"/>
                <a:cs typeface="Times New Roman" panose="02020603050405020304" pitchFamily="18" charset="0"/>
              </a:rPr>
              <a:t>109</a:t>
            </a:r>
            <a:r>
              <a:rPr lang="zh-TW" altLang="en-US" sz="1600" dirty="0">
                <a:latin typeface="華康儷楷書" panose="03000509000000000000" pitchFamily="65" charset="-120"/>
                <a:ea typeface="華康儷楷書" panose="03000509000000000000" pitchFamily="65" charset="-120"/>
                <a:cs typeface="Times New Roman" panose="02020603050405020304" pitchFamily="18" charset="0"/>
              </a:rPr>
              <a:t>學年度以前已畢業生、非適用十二年國教課程綱要之高級中等學校畢業生、</a:t>
            </a:r>
            <a:r>
              <a:rPr lang="zh-TW" altLang="en-US" sz="1600" dirty="0">
                <a:solidFill>
                  <a:srgbClr val="0000FF"/>
                </a:solidFill>
                <a:latin typeface="華康儷楷書" panose="03000509000000000000" pitchFamily="65" charset="-120"/>
                <a:ea typeface="華康儷楷書" panose="03000509000000000000" pitchFamily="65" charset="-120"/>
                <a:cs typeface="Times New Roman" panose="02020603050405020304" pitchFamily="18" charset="0"/>
              </a:rPr>
              <a:t>青儲戶考生或其他同等學力考生</a:t>
            </a:r>
            <a:r>
              <a:rPr lang="en-US" altLang="zh-TW" sz="1600" dirty="0">
                <a:latin typeface="華康儷楷書" panose="03000509000000000000" pitchFamily="65" charset="-120"/>
                <a:ea typeface="華康儷楷書" panose="03000509000000000000" pitchFamily="65" charset="-120"/>
                <a:cs typeface="Times New Roman" panose="02020603050405020304" pitchFamily="18" charset="0"/>
              </a:rPr>
              <a:t>)</a:t>
            </a:r>
            <a:endParaRPr lang="zh-TW" altLang="en-US" sz="1600" dirty="0">
              <a:latin typeface="華康儷楷書" panose="03000509000000000000" pitchFamily="65" charset="-120"/>
              <a:ea typeface="華康儷楷書" panose="03000509000000000000" pitchFamily="65" charset="-120"/>
              <a:cs typeface="Times New Roman" panose="02020603050405020304" pitchFamily="18" charset="0"/>
            </a:endParaRPr>
          </a:p>
        </p:txBody>
      </p:sp>
      <p:sp>
        <p:nvSpPr>
          <p:cNvPr id="24" name="矩形 23">
            <a:extLst>
              <a:ext uri="{FF2B5EF4-FFF2-40B4-BE49-F238E27FC236}">
                <a16:creationId xmlns:a16="http://schemas.microsoft.com/office/drawing/2014/main" id="{D01C831C-2B65-4792-8E36-B491CE9BF415}"/>
              </a:ext>
            </a:extLst>
          </p:cNvPr>
          <p:cNvSpPr/>
          <p:nvPr/>
        </p:nvSpPr>
        <p:spPr>
          <a:xfrm>
            <a:off x="8187246" y="3448956"/>
            <a:ext cx="2169564" cy="914400"/>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400" b="1" dirty="0">
                <a:solidFill>
                  <a:schemeClr val="bg1"/>
                </a:solidFill>
                <a:latin typeface="華康儷楷書" panose="03000509000000000000" pitchFamily="65" charset="-120"/>
                <a:ea typeface="華康儷楷書" panose="03000509000000000000" pitchFamily="65" charset="-120"/>
                <a:cs typeface="Times New Roman" panose="02020603050405020304" pitchFamily="18" charset="0"/>
              </a:rPr>
              <a:t>第一至六學期</a:t>
            </a:r>
          </a:p>
        </p:txBody>
      </p:sp>
      <p:cxnSp>
        <p:nvCxnSpPr>
          <p:cNvPr id="25" name="直線單箭頭接點 24">
            <a:extLst>
              <a:ext uri="{FF2B5EF4-FFF2-40B4-BE49-F238E27FC236}">
                <a16:creationId xmlns:a16="http://schemas.microsoft.com/office/drawing/2014/main" id="{3E254481-E701-4B45-BF6C-65C0C48EF28C}"/>
              </a:ext>
            </a:extLst>
          </p:cNvPr>
          <p:cNvCxnSpPr/>
          <p:nvPr/>
        </p:nvCxnSpPr>
        <p:spPr>
          <a:xfrm>
            <a:off x="9244659" y="4437510"/>
            <a:ext cx="0" cy="37446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6" name="文字方塊 25">
            <a:extLst>
              <a:ext uri="{FF2B5EF4-FFF2-40B4-BE49-F238E27FC236}">
                <a16:creationId xmlns:a16="http://schemas.microsoft.com/office/drawing/2014/main" id="{218E63B1-650D-4DF8-A359-DE73CEFF425C}"/>
              </a:ext>
            </a:extLst>
          </p:cNvPr>
          <p:cNvSpPr txBox="1"/>
          <p:nvPr/>
        </p:nvSpPr>
        <p:spPr>
          <a:xfrm>
            <a:off x="8187246" y="4877499"/>
            <a:ext cx="2065910" cy="400110"/>
          </a:xfrm>
          <a:prstGeom prst="rect">
            <a:avLst/>
          </a:prstGeom>
          <a:noFill/>
        </p:spPr>
        <p:txBody>
          <a:bodyPr wrap="square" rtlCol="0">
            <a:spAutoFit/>
          </a:bodyPr>
          <a:lstStyle/>
          <a:p>
            <a:pPr algn="ctr"/>
            <a:r>
              <a:rPr lang="zh-TW" altLang="en-US" sz="2000" dirty="0">
                <a:latin typeface="華康儷楷書" panose="03000509000000000000" pitchFamily="65" charset="-120"/>
                <a:ea typeface="華康儷楷書" panose="03000509000000000000" pitchFamily="65" charset="-120"/>
                <a:cs typeface="Times New Roman" panose="02020603050405020304" pitchFamily="18" charset="0"/>
              </a:rPr>
              <a:t>由考生自行上傳</a:t>
            </a:r>
          </a:p>
        </p:txBody>
      </p:sp>
    </p:spTree>
    <p:extLst>
      <p:ext uri="{BB962C8B-B14F-4D97-AF65-F5344CB8AC3E}">
        <p14:creationId xmlns:p14="http://schemas.microsoft.com/office/powerpoint/2010/main" val="30132893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1"/>
          </p:nvPr>
        </p:nvSpPr>
        <p:spPr>
          <a:xfrm>
            <a:off x="744468" y="717079"/>
            <a:ext cx="11005072" cy="5777027"/>
          </a:xfrm>
          <a:noFill/>
        </p:spPr>
        <p:txBody>
          <a:bodyPr>
            <a:normAutofit/>
          </a:bodyPr>
          <a:lstStyle/>
          <a:p>
            <a:pPr marL="0" indent="0">
              <a:buNone/>
              <a:defRPr/>
            </a:pPr>
            <a:r>
              <a:rPr lang="zh-TW" altLang="en-US" sz="2400" b="1" spc="-100" dirty="0">
                <a:latin typeface="Times New Roman" panose="02020603050405020304" pitchFamily="18" charset="0"/>
                <a:ea typeface="華康儷楷書" panose="03000509000000000000" pitchFamily="65" charset="-120"/>
                <a:cs typeface="Times New Roman" panose="02020603050405020304" pitchFamily="18" charset="0"/>
              </a:rPr>
              <a:t>「</a:t>
            </a:r>
            <a:r>
              <a:rPr lang="en-US" altLang="zh-TW" sz="2400" b="1" spc="-100" dirty="0">
                <a:latin typeface="Times New Roman" panose="02020603050405020304" pitchFamily="18" charset="0"/>
                <a:ea typeface="華康儷楷書" panose="03000509000000000000" pitchFamily="65" charset="-120"/>
                <a:cs typeface="Times New Roman" panose="02020603050405020304" pitchFamily="18" charset="0"/>
              </a:rPr>
              <a:t>B.</a:t>
            </a:r>
            <a:r>
              <a:rPr lang="zh-TW" altLang="en-US" sz="2400" b="1" spc="-100" dirty="0">
                <a:latin typeface="Times New Roman" panose="02020603050405020304" pitchFamily="18" charset="0"/>
                <a:ea typeface="華康儷楷書" panose="03000509000000000000" pitchFamily="65" charset="-120"/>
                <a:cs typeface="Times New Roman" panose="02020603050405020304" pitchFamily="18" charset="0"/>
              </a:rPr>
              <a:t>課程學習成果」、「</a:t>
            </a:r>
            <a:r>
              <a:rPr lang="en-US" altLang="zh-TW" sz="2400" b="1" spc="-100" dirty="0">
                <a:latin typeface="Times New Roman" panose="02020603050405020304" pitchFamily="18" charset="0"/>
                <a:ea typeface="華康儷楷書" panose="03000509000000000000" pitchFamily="65" charset="-120"/>
                <a:cs typeface="Times New Roman" panose="02020603050405020304" pitchFamily="18" charset="0"/>
              </a:rPr>
              <a:t>C.</a:t>
            </a:r>
            <a:r>
              <a:rPr lang="zh-TW" altLang="en-US" sz="2400" b="1" spc="-100" dirty="0">
                <a:latin typeface="Times New Roman" panose="02020603050405020304" pitchFamily="18" charset="0"/>
                <a:ea typeface="華康儷楷書" panose="03000509000000000000" pitchFamily="65" charset="-120"/>
                <a:cs typeface="Times New Roman" panose="02020603050405020304" pitchFamily="18" charset="0"/>
              </a:rPr>
              <a:t>多元表現」上傳說明</a:t>
            </a:r>
            <a:endParaRPr lang="en-US" altLang="zh-TW" sz="2400" b="1" spc="-100" dirty="0">
              <a:latin typeface="Times New Roman" panose="02020603050405020304" pitchFamily="18" charset="0"/>
              <a:ea typeface="華康儷楷書" panose="03000509000000000000" pitchFamily="65" charset="-120"/>
              <a:cs typeface="Times New Roman" panose="02020603050405020304" pitchFamily="18" charset="0"/>
            </a:endParaRPr>
          </a:p>
          <a:p>
            <a:pPr marL="540000" lvl="1" algn="just">
              <a:lnSpc>
                <a:spcPts val="2600"/>
              </a:lnSpc>
              <a:buFont typeface="Wingdings" panose="05000000000000000000" pitchFamily="2" charset="2"/>
              <a:buChar char="Ø"/>
            </a:pPr>
            <a:r>
              <a:rPr lang="zh-TW" altLang="en-US" b="1"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使用</a:t>
            </a:r>
            <a:r>
              <a:rPr lang="zh-TW" altLang="en-US" sz="1600" dirty="0">
                <a:latin typeface="Times New Roman" panose="02020603050405020304" pitchFamily="18" charset="0"/>
                <a:ea typeface="華康儷楷書" panose="03000509000000000000" pitchFamily="65" charset="-120"/>
                <a:cs typeface="Times New Roman" panose="02020603050405020304" pitchFamily="18" charset="0"/>
              </a:rPr>
              <a:t>中央資料庫學習歷程檔案之考生，依所報名之校系科</a:t>
            </a:r>
            <a:r>
              <a:rPr lang="en-US" altLang="zh-TW" sz="1600" dirty="0">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1600" dirty="0">
                <a:latin typeface="Times New Roman" panose="02020603050405020304" pitchFamily="18" charset="0"/>
                <a:ea typeface="華康儷楷書" panose="03000509000000000000" pitchFamily="65" charset="-120"/>
                <a:cs typeface="Times New Roman" panose="02020603050405020304" pitchFamily="18" charset="0"/>
              </a:rPr>
              <a:t>組</a:t>
            </a:r>
            <a:r>
              <a:rPr lang="en-US" altLang="zh-TW" sz="1600" dirty="0">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1600" dirty="0">
                <a:latin typeface="Times New Roman" panose="02020603050405020304" pitchFamily="18" charset="0"/>
                <a:ea typeface="華康儷楷書" panose="03000509000000000000" pitchFamily="65" charset="-120"/>
                <a:cs typeface="Times New Roman" panose="02020603050405020304" pitchFamily="18" charset="0"/>
              </a:rPr>
              <a:t>、學程要求學習歷程備審資料，於</a:t>
            </a:r>
            <a:r>
              <a:rPr lang="zh-TW" altLang="en-US" sz="1600" u="sng" dirty="0">
                <a:latin typeface="Times New Roman" panose="02020603050405020304" pitchFamily="18" charset="0"/>
                <a:ea typeface="華康儷楷書" panose="03000509000000000000" pitchFamily="65" charset="-120"/>
                <a:cs typeface="Times New Roman" panose="02020603050405020304" pitchFamily="18" charset="0"/>
              </a:rPr>
              <a:t>「</a:t>
            </a:r>
            <a:r>
              <a:rPr lang="en-US" altLang="zh-TW" sz="1600" u="sng"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B-1</a:t>
            </a:r>
            <a:r>
              <a:rPr lang="zh-TW" altLang="en-US" sz="1600" u="sng" dirty="0">
                <a:latin typeface="Times New Roman" panose="02020603050405020304" pitchFamily="18" charset="0"/>
                <a:ea typeface="華康儷楷書" panose="03000509000000000000" pitchFamily="65" charset="-120"/>
                <a:cs typeface="Times New Roman" panose="02020603050405020304" pitchFamily="18" charset="0"/>
              </a:rPr>
              <a:t>專題實作、實習科目學習成果</a:t>
            </a:r>
            <a:r>
              <a:rPr lang="en-US" altLang="zh-TW" sz="1600" u="sng" dirty="0">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1600" u="sng" dirty="0">
                <a:latin typeface="Times New Roman" panose="02020603050405020304" pitchFamily="18" charset="0"/>
                <a:ea typeface="華康儷楷書" panose="03000509000000000000" pitchFamily="65" charset="-120"/>
                <a:cs typeface="Times New Roman" panose="02020603050405020304" pitchFamily="18" charset="0"/>
              </a:rPr>
              <a:t>含技能領域</a:t>
            </a:r>
            <a:r>
              <a:rPr lang="en-US" altLang="zh-TW" sz="1600" u="sng" dirty="0">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1600" dirty="0">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1600" u="sng" dirty="0">
                <a:latin typeface="Times New Roman" panose="02020603050405020304" pitchFamily="18" charset="0"/>
                <a:ea typeface="華康儷楷書" panose="03000509000000000000" pitchFamily="65" charset="-120"/>
                <a:cs typeface="Times New Roman" panose="02020603050405020304" pitchFamily="18" charset="0"/>
              </a:rPr>
              <a:t>「</a:t>
            </a:r>
            <a:r>
              <a:rPr lang="en-US" altLang="zh-TW" sz="1600" u="sng"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B-2</a:t>
            </a:r>
            <a:r>
              <a:rPr lang="zh-TW" altLang="en-US" sz="1600" u="sng" dirty="0">
                <a:latin typeface="Times New Roman" panose="02020603050405020304" pitchFamily="18" charset="0"/>
                <a:ea typeface="華康儷楷書" panose="03000509000000000000" pitchFamily="65" charset="-120"/>
                <a:cs typeface="Times New Roman" panose="02020603050405020304" pitchFamily="18" charset="0"/>
              </a:rPr>
              <a:t>其他課程學習</a:t>
            </a:r>
            <a:r>
              <a:rPr lang="en-US" altLang="zh-TW" sz="1600" u="sng" dirty="0">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1600" u="sng" dirty="0">
                <a:latin typeface="Times New Roman" panose="02020603050405020304" pitchFamily="18" charset="0"/>
                <a:ea typeface="華康儷楷書" panose="03000509000000000000" pitchFamily="65" charset="-120"/>
                <a:cs typeface="Times New Roman" panose="02020603050405020304" pitchFamily="18" charset="0"/>
              </a:rPr>
              <a:t>作品</a:t>
            </a:r>
            <a:r>
              <a:rPr lang="en-US" altLang="zh-TW" sz="1600" u="sng" dirty="0">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1600" u="sng" dirty="0">
                <a:latin typeface="Times New Roman" panose="02020603050405020304" pitchFamily="18" charset="0"/>
                <a:ea typeface="華康儷楷書" panose="03000509000000000000" pitchFamily="65" charset="-120"/>
                <a:cs typeface="Times New Roman" panose="02020603050405020304" pitchFamily="18" charset="0"/>
              </a:rPr>
              <a:t>成果」 </a:t>
            </a:r>
            <a:r>
              <a:rPr lang="zh-TW" altLang="en-US" sz="1600" dirty="0">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1600" u="sng" dirty="0">
                <a:latin typeface="Times New Roman" panose="02020603050405020304" pitchFamily="18" charset="0"/>
                <a:ea typeface="華康儷楷書" panose="03000509000000000000" pitchFamily="65" charset="-120"/>
                <a:cs typeface="Times New Roman" panose="02020603050405020304" pitchFamily="18" charset="0"/>
              </a:rPr>
              <a:t>「</a:t>
            </a:r>
            <a:r>
              <a:rPr lang="en-US" altLang="zh-TW" sz="1600" u="sng"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C</a:t>
            </a:r>
            <a:r>
              <a:rPr lang="en-US" altLang="zh-TW" sz="1600" u="sng" dirty="0">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1600" u="sng" dirty="0">
                <a:latin typeface="Times New Roman" panose="02020603050405020304" pitchFamily="18" charset="0"/>
                <a:ea typeface="華康儷楷書" panose="03000509000000000000" pitchFamily="65" charset="-120"/>
                <a:cs typeface="Times New Roman" panose="02020603050405020304" pitchFamily="18" charset="0"/>
              </a:rPr>
              <a:t>多元表現」</a:t>
            </a:r>
            <a:r>
              <a:rPr lang="zh-TW" altLang="en-US" sz="1600" dirty="0">
                <a:latin typeface="Times New Roman" panose="02020603050405020304" pitchFamily="18" charset="0"/>
                <a:ea typeface="華康儷楷書" panose="03000509000000000000" pitchFamily="65" charset="-120"/>
                <a:cs typeface="Times New Roman" panose="02020603050405020304" pitchFamily="18" charset="0"/>
              </a:rPr>
              <a:t>欄位</a:t>
            </a:r>
            <a:r>
              <a:rPr lang="zh-TW" altLang="en-US" sz="2000" b="1"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勾選</a:t>
            </a:r>
            <a:r>
              <a:rPr lang="zh-TW" altLang="en-US" sz="1600" dirty="0">
                <a:latin typeface="Times New Roman" panose="02020603050405020304" pitchFamily="18" charset="0"/>
                <a:ea typeface="華康儷楷書" panose="03000509000000000000" pitchFamily="65" charset="-120"/>
                <a:cs typeface="Times New Roman" panose="02020603050405020304" pitchFamily="18" charset="0"/>
              </a:rPr>
              <a:t>欲上傳之檔案。</a:t>
            </a:r>
            <a:endParaRPr lang="en-US" altLang="zh-TW" sz="1600" dirty="0">
              <a:latin typeface="Times New Roman" panose="02020603050405020304" pitchFamily="18" charset="0"/>
              <a:ea typeface="華康儷楷書" panose="03000509000000000000" pitchFamily="65" charset="-120"/>
              <a:cs typeface="Times New Roman" panose="02020603050405020304" pitchFamily="18" charset="0"/>
            </a:endParaRPr>
          </a:p>
          <a:p>
            <a:pPr marL="540000" lvl="1" algn="just">
              <a:lnSpc>
                <a:spcPts val="2600"/>
              </a:lnSpc>
              <a:buFont typeface="Wingdings" panose="05000000000000000000" pitchFamily="2" charset="2"/>
              <a:buChar char="Ø"/>
            </a:pPr>
            <a:r>
              <a:rPr lang="zh-TW" altLang="en-US" b="1"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未使用</a:t>
            </a:r>
            <a:r>
              <a:rPr lang="zh-TW" altLang="en-US" sz="1600" dirty="0">
                <a:latin typeface="Times New Roman" panose="02020603050405020304" pitchFamily="18" charset="0"/>
                <a:ea typeface="華康儷楷書" panose="03000509000000000000" pitchFamily="65" charset="-120"/>
                <a:cs typeface="Times New Roman" panose="02020603050405020304" pitchFamily="18" charset="0"/>
              </a:rPr>
              <a:t>中央資料庫學習歷程檔案之考生，依所報名之校系科</a:t>
            </a:r>
            <a:r>
              <a:rPr lang="en-US" altLang="zh-TW" sz="1600" dirty="0">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1600" dirty="0">
                <a:latin typeface="Times New Roman" panose="02020603050405020304" pitchFamily="18" charset="0"/>
                <a:ea typeface="華康儷楷書" panose="03000509000000000000" pitchFamily="65" charset="-120"/>
                <a:cs typeface="Times New Roman" panose="02020603050405020304" pitchFamily="18" charset="0"/>
              </a:rPr>
              <a:t>組</a:t>
            </a:r>
            <a:r>
              <a:rPr lang="en-US" altLang="zh-TW" sz="1600" dirty="0">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1600" dirty="0">
                <a:latin typeface="Times New Roman" panose="02020603050405020304" pitchFamily="18" charset="0"/>
                <a:ea typeface="華康儷楷書" panose="03000509000000000000" pitchFamily="65" charset="-120"/>
                <a:cs typeface="Times New Roman" panose="02020603050405020304" pitchFamily="18" charset="0"/>
              </a:rPr>
              <a:t>、學程要求學習歷程備審資料，</a:t>
            </a:r>
            <a:r>
              <a:rPr lang="zh-TW" altLang="en-US" sz="16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由考生製作</a:t>
            </a:r>
            <a:r>
              <a:rPr lang="en-US" altLang="zh-TW" sz="16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PDF</a:t>
            </a:r>
            <a:r>
              <a:rPr lang="zh-TW" altLang="en-US" sz="16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格式檔案</a:t>
            </a:r>
            <a:r>
              <a:rPr lang="zh-TW" altLang="en-US" sz="1600" dirty="0">
                <a:latin typeface="Times New Roman" panose="02020603050405020304" pitchFamily="18" charset="0"/>
                <a:ea typeface="華康儷楷書" panose="03000509000000000000" pitchFamily="65" charset="-120"/>
                <a:cs typeface="Times New Roman" panose="02020603050405020304" pitchFamily="18" charset="0"/>
              </a:rPr>
              <a:t>並上傳於</a:t>
            </a:r>
            <a:r>
              <a:rPr lang="zh-TW" altLang="en-US" sz="1600" u="sng" dirty="0">
                <a:latin typeface="Times New Roman" panose="02020603050405020304" pitchFamily="18" charset="0"/>
                <a:ea typeface="華康儷楷書" panose="03000509000000000000" pitchFamily="65" charset="-120"/>
                <a:cs typeface="Times New Roman" panose="02020603050405020304" pitchFamily="18" charset="0"/>
              </a:rPr>
              <a:t>「</a:t>
            </a:r>
            <a:r>
              <a:rPr lang="en-US" altLang="zh-TW" sz="1600" u="sng"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B-1</a:t>
            </a:r>
            <a:r>
              <a:rPr lang="zh-TW" altLang="en-US" sz="1600" u="sng" dirty="0">
                <a:latin typeface="Times New Roman" panose="02020603050405020304" pitchFamily="18" charset="0"/>
                <a:ea typeface="華康儷楷書" panose="03000509000000000000" pitchFamily="65" charset="-120"/>
                <a:cs typeface="Times New Roman" panose="02020603050405020304" pitchFamily="18" charset="0"/>
              </a:rPr>
              <a:t>專題實作、實習科目學習成果</a:t>
            </a:r>
            <a:r>
              <a:rPr lang="en-US" altLang="zh-TW" sz="1600" u="sng" dirty="0">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1600" u="sng" dirty="0">
                <a:latin typeface="Times New Roman" panose="02020603050405020304" pitchFamily="18" charset="0"/>
                <a:ea typeface="華康儷楷書" panose="03000509000000000000" pitchFamily="65" charset="-120"/>
                <a:cs typeface="Times New Roman" panose="02020603050405020304" pitchFamily="18" charset="0"/>
              </a:rPr>
              <a:t>含技能領域</a:t>
            </a:r>
            <a:r>
              <a:rPr lang="en-US" altLang="zh-TW" sz="1600" u="sng" dirty="0">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1600" dirty="0">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1600" u="sng" dirty="0">
                <a:latin typeface="Times New Roman" panose="02020603050405020304" pitchFamily="18" charset="0"/>
                <a:ea typeface="華康儷楷書" panose="03000509000000000000" pitchFamily="65" charset="-120"/>
                <a:cs typeface="Times New Roman" panose="02020603050405020304" pitchFamily="18" charset="0"/>
              </a:rPr>
              <a:t>「</a:t>
            </a:r>
            <a:r>
              <a:rPr lang="en-US" altLang="zh-TW" sz="1600" u="sng"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B-2</a:t>
            </a:r>
            <a:r>
              <a:rPr lang="zh-TW" altLang="en-US" sz="1600" u="sng" dirty="0">
                <a:latin typeface="Times New Roman" panose="02020603050405020304" pitchFamily="18" charset="0"/>
                <a:ea typeface="華康儷楷書" panose="03000509000000000000" pitchFamily="65" charset="-120"/>
                <a:cs typeface="Times New Roman" panose="02020603050405020304" pitchFamily="18" charset="0"/>
              </a:rPr>
              <a:t>其他課程學習</a:t>
            </a:r>
            <a:r>
              <a:rPr lang="en-US" altLang="zh-TW" sz="1600" u="sng" dirty="0">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1600" u="sng" dirty="0">
                <a:latin typeface="Times New Roman" panose="02020603050405020304" pitchFamily="18" charset="0"/>
                <a:ea typeface="華康儷楷書" panose="03000509000000000000" pitchFamily="65" charset="-120"/>
                <a:cs typeface="Times New Roman" panose="02020603050405020304" pitchFamily="18" charset="0"/>
              </a:rPr>
              <a:t>作品</a:t>
            </a:r>
            <a:r>
              <a:rPr lang="en-US" altLang="zh-TW" sz="1600" u="sng" dirty="0">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1600" u="sng" dirty="0">
                <a:latin typeface="Times New Roman" panose="02020603050405020304" pitchFamily="18" charset="0"/>
                <a:ea typeface="華康儷楷書" panose="03000509000000000000" pitchFamily="65" charset="-120"/>
                <a:cs typeface="Times New Roman" panose="02020603050405020304" pitchFamily="18" charset="0"/>
              </a:rPr>
              <a:t>成果」</a:t>
            </a:r>
            <a:r>
              <a:rPr lang="zh-TW" altLang="en-US" sz="1600" dirty="0">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1600" u="sng" dirty="0">
                <a:latin typeface="Times New Roman" panose="02020603050405020304" pitchFamily="18" charset="0"/>
                <a:ea typeface="華康儷楷書" panose="03000509000000000000" pitchFamily="65" charset="-120"/>
                <a:cs typeface="Times New Roman" panose="02020603050405020304" pitchFamily="18" charset="0"/>
              </a:rPr>
              <a:t>「</a:t>
            </a:r>
            <a:r>
              <a:rPr lang="en-US" altLang="zh-TW" sz="1600" u="sng"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C</a:t>
            </a:r>
            <a:r>
              <a:rPr lang="en-US" altLang="zh-TW" sz="1600" u="sng" dirty="0">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1600" u="sng" dirty="0">
                <a:latin typeface="Times New Roman" panose="02020603050405020304" pitchFamily="18" charset="0"/>
                <a:ea typeface="華康儷楷書" panose="03000509000000000000" pitchFamily="65" charset="-120"/>
                <a:cs typeface="Times New Roman" panose="02020603050405020304" pitchFamily="18" charset="0"/>
              </a:rPr>
              <a:t>多元表現」</a:t>
            </a:r>
            <a:r>
              <a:rPr lang="zh-TW" altLang="en-US" sz="1600" dirty="0">
                <a:latin typeface="Times New Roman" panose="02020603050405020304" pitchFamily="18" charset="0"/>
                <a:ea typeface="華康儷楷書" panose="03000509000000000000" pitchFamily="65" charset="-120"/>
                <a:cs typeface="Times New Roman" panose="02020603050405020304" pitchFamily="18" charset="0"/>
              </a:rPr>
              <a:t>三個欄位，考生須自行</a:t>
            </a:r>
            <a:r>
              <a:rPr lang="zh-TW" altLang="en-US" sz="1600"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將檔案整合後上傳至對應的欄位。</a:t>
            </a:r>
            <a:r>
              <a:rPr lang="zh-TW" altLang="en-US" sz="1600" dirty="0">
                <a:latin typeface="Times New Roman" panose="02020603050405020304" pitchFamily="18" charset="0"/>
                <a:ea typeface="華康儷楷書" panose="03000509000000000000" pitchFamily="65" charset="-120"/>
                <a:cs typeface="Times New Roman" panose="02020603050405020304" pitchFamily="18" charset="0"/>
              </a:rPr>
              <a:t>各欄位僅能上傳</a:t>
            </a:r>
            <a:r>
              <a:rPr lang="en-US" altLang="zh-TW" sz="1600" dirty="0">
                <a:latin typeface="Times New Roman" panose="02020603050405020304" pitchFamily="18" charset="0"/>
                <a:ea typeface="華康儷楷書" panose="03000509000000000000" pitchFamily="65" charset="-120"/>
                <a:cs typeface="Times New Roman" panose="02020603050405020304" pitchFamily="18" charset="0"/>
              </a:rPr>
              <a:t>1</a:t>
            </a:r>
            <a:r>
              <a:rPr lang="zh-TW" altLang="en-US" sz="1600" dirty="0">
                <a:latin typeface="Times New Roman" panose="02020603050405020304" pitchFamily="18" charset="0"/>
                <a:ea typeface="華康儷楷書" panose="03000509000000000000" pitchFamily="65" charset="-120"/>
                <a:cs typeface="Times New Roman" panose="02020603050405020304" pitchFamily="18" charset="0"/>
              </a:rPr>
              <a:t>個</a:t>
            </a:r>
            <a:r>
              <a:rPr lang="en-US" altLang="zh-TW" sz="1600" dirty="0">
                <a:latin typeface="Times New Roman" panose="02020603050405020304" pitchFamily="18" charset="0"/>
                <a:ea typeface="華康儷楷書" panose="03000509000000000000" pitchFamily="65" charset="-120"/>
                <a:cs typeface="Times New Roman" panose="02020603050405020304" pitchFamily="18" charset="0"/>
              </a:rPr>
              <a:t>PDF</a:t>
            </a:r>
            <a:r>
              <a:rPr lang="zh-TW" altLang="en-US" sz="1600" dirty="0">
                <a:latin typeface="Times New Roman" panose="02020603050405020304" pitchFamily="18" charset="0"/>
                <a:ea typeface="華康儷楷書" panose="03000509000000000000" pitchFamily="65" charset="-120"/>
                <a:cs typeface="Times New Roman" panose="02020603050405020304" pitchFamily="18" charset="0"/>
              </a:rPr>
              <a:t>檔案</a:t>
            </a:r>
            <a:r>
              <a:rPr lang="en-US" altLang="zh-TW" sz="1600" dirty="0">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1600" dirty="0">
                <a:latin typeface="Times New Roman" panose="02020603050405020304" pitchFamily="18" charset="0"/>
                <a:ea typeface="華康儷楷書" panose="03000509000000000000" pitchFamily="65" charset="-120"/>
                <a:cs typeface="Times New Roman" panose="02020603050405020304" pitchFamily="18" charset="0"/>
              </a:rPr>
              <a:t>不得上傳影音檔</a:t>
            </a:r>
            <a:r>
              <a:rPr lang="en-US" altLang="zh-TW" sz="1600" dirty="0">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1600" dirty="0">
                <a:latin typeface="Times New Roman" panose="02020603050405020304" pitchFamily="18" charset="0"/>
                <a:ea typeface="華康儷楷書" panose="03000509000000000000" pitchFamily="65" charset="-120"/>
                <a:cs typeface="Times New Roman" panose="02020603050405020304" pitchFamily="18" charset="0"/>
              </a:rPr>
              <a:t>，檔案以</a:t>
            </a:r>
            <a:r>
              <a:rPr lang="en-US" altLang="zh-TW" sz="1600" b="1"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4 MB</a:t>
            </a:r>
            <a:r>
              <a:rPr lang="zh-TW" altLang="en-US" sz="1600" b="1"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乘以「上傳檔案件數上限」</a:t>
            </a:r>
            <a:r>
              <a:rPr lang="zh-TW" altLang="en-US" sz="1600" dirty="0">
                <a:latin typeface="Times New Roman" panose="02020603050405020304" pitchFamily="18" charset="0"/>
                <a:ea typeface="華康儷楷書" panose="03000509000000000000" pitchFamily="65" charset="-120"/>
                <a:cs typeface="Times New Roman" panose="02020603050405020304" pitchFamily="18" charset="0"/>
              </a:rPr>
              <a:t>為限。</a:t>
            </a:r>
            <a:endParaRPr lang="en-US" altLang="zh-TW" sz="1600" dirty="0">
              <a:latin typeface="Times New Roman" panose="02020603050405020304" pitchFamily="18" charset="0"/>
              <a:ea typeface="華康儷楷書" panose="03000509000000000000" pitchFamily="65" charset="-120"/>
              <a:cs typeface="Times New Roman" panose="02020603050405020304" pitchFamily="18" charset="0"/>
            </a:endParaRPr>
          </a:p>
          <a:p>
            <a:pPr marL="0" indent="0">
              <a:spcBef>
                <a:spcPts val="1800"/>
              </a:spcBef>
              <a:buNone/>
              <a:defRPr/>
            </a:pPr>
            <a:r>
              <a:rPr lang="zh-TW" altLang="en-US" sz="2400" b="1" spc="-100" dirty="0">
                <a:latin typeface="Times New Roman" panose="02020603050405020304" pitchFamily="18" charset="0"/>
                <a:ea typeface="華康儷楷書" panose="03000509000000000000" pitchFamily="65" charset="-120"/>
                <a:cs typeface="Times New Roman" panose="02020603050405020304" pitchFamily="18" charset="0"/>
              </a:rPr>
              <a:t>「</a:t>
            </a:r>
            <a:r>
              <a:rPr lang="en-US" altLang="zh-TW" sz="2400" b="1" spc="-100" dirty="0">
                <a:latin typeface="Times New Roman" panose="02020603050405020304" pitchFamily="18" charset="0"/>
                <a:ea typeface="華康儷楷書" panose="03000509000000000000" pitchFamily="65" charset="-120"/>
                <a:cs typeface="Times New Roman" panose="02020603050405020304" pitchFamily="18" charset="0"/>
              </a:rPr>
              <a:t>D.</a:t>
            </a:r>
            <a:r>
              <a:rPr lang="zh-TW" altLang="en-US" sz="2400" b="1" spc="-100" dirty="0">
                <a:latin typeface="Times New Roman" panose="02020603050405020304" pitchFamily="18" charset="0"/>
                <a:ea typeface="華康儷楷書" panose="03000509000000000000" pitchFamily="65" charset="-120"/>
                <a:cs typeface="Times New Roman" panose="02020603050405020304" pitchFamily="18" charset="0"/>
              </a:rPr>
              <a:t>自行撰寫及上傳資料」上傳說明</a:t>
            </a:r>
            <a:endParaRPr lang="en-US" altLang="zh-TW" sz="2400" b="1" spc="-100" dirty="0">
              <a:latin typeface="Times New Roman" panose="02020603050405020304" pitchFamily="18" charset="0"/>
              <a:ea typeface="華康儷楷書" panose="03000509000000000000" pitchFamily="65" charset="-120"/>
              <a:cs typeface="Times New Roman" panose="02020603050405020304" pitchFamily="18" charset="0"/>
            </a:endParaRPr>
          </a:p>
          <a:p>
            <a:pPr marL="457200" lvl="1" indent="0">
              <a:buNone/>
              <a:defRPr/>
            </a:pPr>
            <a:r>
              <a:rPr lang="zh-TW" altLang="en-US" sz="2000" b="1" spc="-100" dirty="0">
                <a:latin typeface="Times New Roman" panose="02020603050405020304" pitchFamily="18" charset="0"/>
                <a:ea typeface="華康儷楷書" panose="03000509000000000000" pitchFamily="65" charset="-120"/>
                <a:cs typeface="Times New Roman" panose="02020603050405020304" pitchFamily="18" charset="0"/>
              </a:rPr>
              <a:t>「</a:t>
            </a:r>
            <a:r>
              <a:rPr lang="en-US" altLang="zh-TW" sz="2000" b="1" spc="-100" dirty="0">
                <a:latin typeface="Times New Roman" panose="02020603050405020304" pitchFamily="18" charset="0"/>
                <a:ea typeface="華康儷楷書" panose="03000509000000000000" pitchFamily="65" charset="-120"/>
                <a:cs typeface="Times New Roman" panose="02020603050405020304" pitchFamily="18" charset="0"/>
              </a:rPr>
              <a:t>D-1.</a:t>
            </a:r>
            <a:r>
              <a:rPr lang="zh-TW" altLang="en-US" sz="2000" b="1" spc="-100" dirty="0">
                <a:latin typeface="Times New Roman" panose="02020603050405020304" pitchFamily="18" charset="0"/>
                <a:ea typeface="華康儷楷書" panose="03000509000000000000" pitchFamily="65" charset="-120"/>
                <a:cs typeface="Times New Roman" panose="02020603050405020304" pitchFamily="18" charset="0"/>
              </a:rPr>
              <a:t>多元表現綜整心得」</a:t>
            </a:r>
            <a:endParaRPr lang="en-US" altLang="zh-TW" sz="2000" b="1" spc="-100" dirty="0">
              <a:latin typeface="Times New Roman" panose="02020603050405020304" pitchFamily="18" charset="0"/>
              <a:ea typeface="華康儷楷書" panose="03000509000000000000" pitchFamily="65" charset="-120"/>
              <a:cs typeface="Times New Roman" panose="02020603050405020304" pitchFamily="18" charset="0"/>
            </a:endParaRPr>
          </a:p>
          <a:p>
            <a:pPr marL="457200" lvl="1" indent="0">
              <a:buNone/>
              <a:defRPr/>
            </a:pPr>
            <a:r>
              <a:rPr lang="zh-TW" altLang="en-US" sz="2000" b="1" spc="-100" dirty="0">
                <a:latin typeface="Times New Roman" panose="02020603050405020304" pitchFamily="18" charset="0"/>
                <a:ea typeface="華康儷楷書" panose="03000509000000000000" pitchFamily="65" charset="-120"/>
                <a:cs typeface="Times New Roman" panose="02020603050405020304" pitchFamily="18" charset="0"/>
              </a:rPr>
              <a:t>「</a:t>
            </a:r>
            <a:r>
              <a:rPr lang="en-US" altLang="zh-TW" sz="2000" b="1" spc="-100" dirty="0">
                <a:latin typeface="Times New Roman" panose="02020603050405020304" pitchFamily="18" charset="0"/>
                <a:ea typeface="華康儷楷書" panose="03000509000000000000" pitchFamily="65" charset="-120"/>
                <a:cs typeface="Times New Roman" panose="02020603050405020304" pitchFamily="18" charset="0"/>
              </a:rPr>
              <a:t>D-2.</a:t>
            </a:r>
            <a:r>
              <a:rPr lang="zh-TW" altLang="en-US" sz="2000" b="1" spc="-100" dirty="0">
                <a:latin typeface="Times New Roman" panose="02020603050405020304" pitchFamily="18" charset="0"/>
                <a:ea typeface="華康儷楷書" panose="03000509000000000000" pitchFamily="65" charset="-120"/>
                <a:cs typeface="Times New Roman" panose="02020603050405020304" pitchFamily="18" charset="0"/>
              </a:rPr>
              <a:t>學習歷程自述</a:t>
            </a:r>
            <a:r>
              <a:rPr lang="en-US" altLang="zh-TW" sz="2000" b="1" spc="-100" dirty="0">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2000" b="1" spc="-100" dirty="0">
                <a:latin typeface="Times New Roman" panose="02020603050405020304" pitchFamily="18" charset="0"/>
                <a:ea typeface="華康儷楷書" panose="03000509000000000000" pitchFamily="65" charset="-120"/>
                <a:cs typeface="Times New Roman" panose="02020603050405020304" pitchFamily="18" charset="0"/>
              </a:rPr>
              <a:t>含學習歷程反思、就讀動機、未來學習計畫與生涯規劃</a:t>
            </a:r>
            <a:r>
              <a:rPr lang="en-US" altLang="zh-TW" sz="2000" b="1" spc="-100" dirty="0">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2000" b="1" spc="-100" dirty="0">
                <a:latin typeface="Times New Roman" panose="02020603050405020304" pitchFamily="18" charset="0"/>
                <a:ea typeface="華康儷楷書" panose="03000509000000000000" pitchFamily="65" charset="-120"/>
                <a:cs typeface="Times New Roman" panose="02020603050405020304" pitchFamily="18" charset="0"/>
              </a:rPr>
              <a:t>」</a:t>
            </a:r>
            <a:endParaRPr lang="en-US" altLang="zh-TW" sz="2000" b="1" spc="-100" dirty="0">
              <a:latin typeface="Times New Roman" panose="02020603050405020304" pitchFamily="18" charset="0"/>
              <a:ea typeface="華康儷楷書" panose="03000509000000000000" pitchFamily="65" charset="-120"/>
              <a:cs typeface="Times New Roman" panose="02020603050405020304" pitchFamily="18" charset="0"/>
            </a:endParaRPr>
          </a:p>
          <a:p>
            <a:pPr marL="457200" lvl="1" indent="0">
              <a:buNone/>
              <a:defRPr/>
            </a:pPr>
            <a:r>
              <a:rPr lang="zh-TW" altLang="en-US" sz="2000" b="1" spc="-100" dirty="0">
                <a:latin typeface="Times New Roman" panose="02020603050405020304" pitchFamily="18" charset="0"/>
                <a:ea typeface="華康儷楷書" panose="03000509000000000000" pitchFamily="65" charset="-120"/>
                <a:cs typeface="Times New Roman" panose="02020603050405020304" pitchFamily="18" charset="0"/>
              </a:rPr>
              <a:t>「</a:t>
            </a:r>
            <a:r>
              <a:rPr lang="en-US" altLang="zh-TW" sz="2000" b="1" spc="-100" dirty="0">
                <a:latin typeface="Times New Roman" panose="02020603050405020304" pitchFamily="18" charset="0"/>
                <a:ea typeface="華康儷楷書" panose="03000509000000000000" pitchFamily="65" charset="-120"/>
                <a:cs typeface="Times New Roman" panose="02020603050405020304" pitchFamily="18" charset="0"/>
              </a:rPr>
              <a:t>D-3.</a:t>
            </a:r>
            <a:r>
              <a:rPr lang="zh-TW" altLang="en-US" sz="2000" b="1" spc="-100" dirty="0">
                <a:latin typeface="Times New Roman" panose="02020603050405020304" pitchFamily="18" charset="0"/>
                <a:ea typeface="華康儷楷書" panose="03000509000000000000" pitchFamily="65" charset="-120"/>
                <a:cs typeface="Times New Roman" panose="02020603050405020304" pitchFamily="18" charset="0"/>
              </a:rPr>
              <a:t>其它有利審查資料」等項目，</a:t>
            </a:r>
            <a:r>
              <a:rPr lang="zh-TW" altLang="en-US" sz="2000" b="1" u="sng" spc="-1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皆由考生自行撰寫及上傳</a:t>
            </a:r>
            <a:r>
              <a:rPr lang="zh-TW" altLang="en-US" sz="2000" spc="-100" dirty="0">
                <a:latin typeface="Times New Roman" panose="02020603050405020304" pitchFamily="18" charset="0"/>
                <a:ea typeface="華康儷楷書" panose="03000509000000000000" pitchFamily="65" charset="-120"/>
                <a:cs typeface="Times New Roman" panose="02020603050405020304" pitchFamily="18" charset="0"/>
              </a:rPr>
              <a:t>。</a:t>
            </a:r>
            <a:endParaRPr lang="en-US" altLang="zh-TW" sz="2000" spc="-100" dirty="0">
              <a:latin typeface="Times New Roman" panose="02020603050405020304" pitchFamily="18" charset="0"/>
              <a:ea typeface="華康儷楷書" panose="03000509000000000000" pitchFamily="65" charset="-120"/>
              <a:cs typeface="Times New Roman" panose="02020603050405020304" pitchFamily="18" charset="0"/>
            </a:endParaRPr>
          </a:p>
          <a:p>
            <a:pPr lvl="2" algn="just">
              <a:lnSpc>
                <a:spcPts val="2600"/>
              </a:lnSpc>
              <a:buFont typeface="Wingdings" panose="05000000000000000000" pitchFamily="2" charset="2"/>
              <a:buChar char="Ø"/>
            </a:pPr>
            <a:r>
              <a:rPr lang="zh-TW" altLang="en-US" dirty="0">
                <a:latin typeface="Times New Roman" panose="02020603050405020304" pitchFamily="18" charset="0"/>
                <a:ea typeface="華康儷楷書" panose="03000509000000000000" pitchFamily="65" charset="-120"/>
                <a:cs typeface="Times New Roman" panose="02020603050405020304" pitchFamily="18" charset="0"/>
              </a:rPr>
              <a:t>每一項目僅能上傳</a:t>
            </a:r>
            <a:r>
              <a:rPr lang="en-US" altLang="zh-TW" dirty="0">
                <a:latin typeface="Times New Roman" panose="02020603050405020304" pitchFamily="18" charset="0"/>
                <a:ea typeface="華康儷楷書" panose="03000509000000000000" pitchFamily="65" charset="-120"/>
                <a:cs typeface="Times New Roman" panose="02020603050405020304" pitchFamily="18" charset="0"/>
              </a:rPr>
              <a:t>1</a:t>
            </a:r>
            <a:r>
              <a:rPr lang="zh-TW" altLang="en-US" dirty="0">
                <a:latin typeface="Times New Roman" panose="02020603050405020304" pitchFamily="18" charset="0"/>
                <a:ea typeface="華康儷楷書" panose="03000509000000000000" pitchFamily="65" charset="-120"/>
                <a:cs typeface="Times New Roman" panose="02020603050405020304" pitchFamily="18" charset="0"/>
              </a:rPr>
              <a:t>個</a:t>
            </a:r>
            <a:r>
              <a:rPr lang="en-US" altLang="zh-TW" dirty="0">
                <a:latin typeface="Times New Roman" panose="02020603050405020304" pitchFamily="18" charset="0"/>
                <a:ea typeface="華康儷楷書" panose="03000509000000000000" pitchFamily="65" charset="-120"/>
                <a:cs typeface="Times New Roman" panose="02020603050405020304" pitchFamily="18" charset="0"/>
              </a:rPr>
              <a:t>PDF</a:t>
            </a:r>
            <a:r>
              <a:rPr lang="zh-TW" altLang="en-US" dirty="0">
                <a:latin typeface="Times New Roman" panose="02020603050405020304" pitchFamily="18" charset="0"/>
                <a:ea typeface="華康儷楷書" panose="03000509000000000000" pitchFamily="65" charset="-120"/>
                <a:cs typeface="Times New Roman" panose="02020603050405020304" pitchFamily="18" charset="0"/>
              </a:rPr>
              <a:t>檔案</a:t>
            </a:r>
            <a:endParaRPr lang="en-US" altLang="zh-TW" dirty="0">
              <a:latin typeface="Times New Roman" panose="02020603050405020304" pitchFamily="18" charset="0"/>
              <a:ea typeface="華康儷楷書" panose="03000509000000000000" pitchFamily="65" charset="-120"/>
              <a:cs typeface="Times New Roman" panose="02020603050405020304" pitchFamily="18" charset="0"/>
            </a:endParaRPr>
          </a:p>
          <a:p>
            <a:pPr lvl="2" algn="just">
              <a:lnSpc>
                <a:spcPts val="2600"/>
              </a:lnSpc>
              <a:buFont typeface="Wingdings" panose="05000000000000000000" pitchFamily="2" charset="2"/>
              <a:buChar char="Ø"/>
            </a:pPr>
            <a:r>
              <a:rPr lang="zh-TW" altLang="en-US" dirty="0">
                <a:latin typeface="Times New Roman" panose="02020603050405020304" pitchFamily="18" charset="0"/>
                <a:ea typeface="華康儷楷書" panose="03000509000000000000" pitchFamily="65" charset="-120"/>
                <a:cs typeface="Times New Roman" panose="02020603050405020304" pitchFamily="18" charset="0"/>
              </a:rPr>
              <a:t>不得上傳影音檔</a:t>
            </a:r>
            <a:endParaRPr lang="en-US" altLang="zh-TW" dirty="0">
              <a:latin typeface="Times New Roman" panose="02020603050405020304" pitchFamily="18" charset="0"/>
              <a:ea typeface="華康儷楷書" panose="03000509000000000000" pitchFamily="65" charset="-120"/>
              <a:cs typeface="Times New Roman" panose="02020603050405020304" pitchFamily="18" charset="0"/>
            </a:endParaRPr>
          </a:p>
          <a:p>
            <a:pPr lvl="2" algn="just">
              <a:lnSpc>
                <a:spcPts val="2600"/>
              </a:lnSpc>
              <a:buFont typeface="Wingdings" panose="05000000000000000000" pitchFamily="2" charset="2"/>
              <a:buChar char="Ø"/>
            </a:pPr>
            <a:r>
              <a:rPr lang="zh-TW" altLang="en-US" dirty="0">
                <a:latin typeface="Times New Roman" panose="02020603050405020304" pitchFamily="18" charset="0"/>
                <a:ea typeface="華康儷楷書" panose="03000509000000000000" pitchFamily="65" charset="-120"/>
                <a:cs typeface="Times New Roman" panose="02020603050405020304" pitchFamily="18" charset="0"/>
              </a:rPr>
              <a:t>檔案容量以</a:t>
            </a:r>
            <a:r>
              <a:rPr lang="en-US" altLang="zh-TW" dirty="0">
                <a:latin typeface="Times New Roman" panose="02020603050405020304" pitchFamily="18" charset="0"/>
                <a:ea typeface="華康儷楷書" panose="03000509000000000000" pitchFamily="65" charset="-120"/>
                <a:cs typeface="Times New Roman" panose="02020603050405020304" pitchFamily="18" charset="0"/>
              </a:rPr>
              <a:t>4</a:t>
            </a:r>
            <a:r>
              <a:rPr lang="en-US" altLang="zh-TW" sz="900" dirty="0">
                <a:latin typeface="Times New Roman" panose="02020603050405020304" pitchFamily="18" charset="0"/>
                <a:ea typeface="華康儷楷書" panose="03000509000000000000" pitchFamily="65" charset="-120"/>
                <a:cs typeface="Times New Roman" panose="02020603050405020304" pitchFamily="18" charset="0"/>
              </a:rPr>
              <a:t>  </a:t>
            </a:r>
            <a:r>
              <a:rPr lang="en-US" altLang="zh-TW" dirty="0">
                <a:latin typeface="Times New Roman" panose="02020603050405020304" pitchFamily="18" charset="0"/>
                <a:ea typeface="華康儷楷書" panose="03000509000000000000" pitchFamily="65" charset="-120"/>
                <a:cs typeface="Times New Roman" panose="02020603050405020304" pitchFamily="18" charset="0"/>
              </a:rPr>
              <a:t>MB</a:t>
            </a:r>
            <a:r>
              <a:rPr lang="zh-TW" altLang="en-US" dirty="0">
                <a:latin typeface="Times New Roman" panose="02020603050405020304" pitchFamily="18" charset="0"/>
                <a:ea typeface="華康儷楷書" panose="03000509000000000000" pitchFamily="65" charset="-120"/>
                <a:cs typeface="Times New Roman" panose="02020603050405020304" pitchFamily="18" charset="0"/>
              </a:rPr>
              <a:t>為限</a:t>
            </a:r>
            <a:endParaRPr lang="en-US" altLang="zh-TW" dirty="0">
              <a:latin typeface="Times New Roman" panose="02020603050405020304" pitchFamily="18" charset="0"/>
              <a:ea typeface="華康儷楷書" panose="03000509000000000000" pitchFamily="65" charset="-120"/>
              <a:cs typeface="Times New Roman" panose="02020603050405020304" pitchFamily="18" charset="0"/>
            </a:endParaRPr>
          </a:p>
          <a:p>
            <a:pPr lvl="2" algn="just">
              <a:lnSpc>
                <a:spcPts val="2600"/>
              </a:lnSpc>
              <a:buFont typeface="Wingdings" panose="05000000000000000000" pitchFamily="2" charset="2"/>
              <a:buChar char="Ø"/>
            </a:pPr>
            <a:r>
              <a:rPr lang="zh-TW" altLang="en-US" dirty="0">
                <a:latin typeface="Times New Roman" panose="02020603050405020304" pitchFamily="18" charset="0"/>
                <a:ea typeface="華康儷楷書" panose="03000509000000000000" pitchFamily="65" charset="-120"/>
                <a:cs typeface="Times New Roman" panose="02020603050405020304" pitchFamily="18" charset="0"/>
              </a:rPr>
              <a:t>考生須分項上傳檔案資料至對應欄位</a:t>
            </a:r>
            <a:endParaRPr lang="en-US" altLang="zh-TW" sz="1400" dirty="0">
              <a:latin typeface="Times New Roman" panose="02020603050405020304" pitchFamily="18" charset="0"/>
              <a:ea typeface="華康儷楷書" panose="03000509000000000000" pitchFamily="65" charset="-120"/>
              <a:cs typeface="Times New Roman" panose="02020603050405020304" pitchFamily="18" charset="0"/>
            </a:endParaRPr>
          </a:p>
        </p:txBody>
      </p:sp>
      <p:sp>
        <p:nvSpPr>
          <p:cNvPr id="4" name="投影片編號版面配置區 3"/>
          <p:cNvSpPr>
            <a:spLocks noGrp="1"/>
          </p:cNvSpPr>
          <p:nvPr>
            <p:ph type="sldNum" sz="quarter" idx="12"/>
          </p:nvPr>
        </p:nvSpPr>
        <p:spPr/>
        <p:txBody>
          <a:bodyPr/>
          <a:lstStyle/>
          <a:p>
            <a:pPr>
              <a:defRPr/>
            </a:pPr>
            <a:fld id="{52B5522C-A27E-428C-8770-BD9512493397}" type="slidenum">
              <a:rPr lang="zh-TW" altLang="en-US" smtClean="0"/>
              <a:pPr>
                <a:defRPr/>
              </a:pPr>
              <a:t>23</a:t>
            </a:fld>
            <a:endParaRPr lang="en-US" altLang="zh-TW" dirty="0"/>
          </a:p>
        </p:txBody>
      </p:sp>
      <p:sp>
        <p:nvSpPr>
          <p:cNvPr id="9" name="標題 1">
            <a:extLst>
              <a:ext uri="{FF2B5EF4-FFF2-40B4-BE49-F238E27FC236}">
                <a16:creationId xmlns:a16="http://schemas.microsoft.com/office/drawing/2014/main" id="{2C35D745-E70D-4FF9-B2ED-3ED56B20AEB6}"/>
              </a:ext>
            </a:extLst>
          </p:cNvPr>
          <p:cNvSpPr txBox="1">
            <a:spLocks/>
          </p:cNvSpPr>
          <p:nvPr/>
        </p:nvSpPr>
        <p:spPr bwMode="auto">
          <a:xfrm>
            <a:off x="0" y="64761"/>
            <a:ext cx="12192000" cy="63341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kumimoji="1" sz="2800">
                <a:solidFill>
                  <a:schemeClr val="tx2"/>
                </a:solidFill>
                <a:latin typeface="+mj-lt"/>
                <a:ea typeface="+mj-ea"/>
                <a:cs typeface="+mj-cs"/>
              </a:defRPr>
            </a:lvl1pPr>
            <a:lvl2pPr algn="l" rtl="0" eaLnBrk="0" fontAlgn="base" hangingPunct="0">
              <a:spcBef>
                <a:spcPct val="0"/>
              </a:spcBef>
              <a:spcAft>
                <a:spcPct val="0"/>
              </a:spcAft>
              <a:defRPr kumimoji="1" sz="2800">
                <a:solidFill>
                  <a:schemeClr val="tx2"/>
                </a:solidFill>
                <a:latin typeface="Arial" charset="0"/>
                <a:ea typeface="華康中黑體" pitchFamily="49" charset="-120"/>
              </a:defRPr>
            </a:lvl2pPr>
            <a:lvl3pPr algn="l" rtl="0" eaLnBrk="0" fontAlgn="base" hangingPunct="0">
              <a:spcBef>
                <a:spcPct val="0"/>
              </a:spcBef>
              <a:spcAft>
                <a:spcPct val="0"/>
              </a:spcAft>
              <a:defRPr kumimoji="1" sz="2800">
                <a:solidFill>
                  <a:schemeClr val="tx2"/>
                </a:solidFill>
                <a:latin typeface="Arial" charset="0"/>
                <a:ea typeface="華康中黑體" pitchFamily="49" charset="-120"/>
              </a:defRPr>
            </a:lvl3pPr>
            <a:lvl4pPr algn="l" rtl="0" eaLnBrk="0" fontAlgn="base" hangingPunct="0">
              <a:spcBef>
                <a:spcPct val="0"/>
              </a:spcBef>
              <a:spcAft>
                <a:spcPct val="0"/>
              </a:spcAft>
              <a:defRPr kumimoji="1" sz="2800">
                <a:solidFill>
                  <a:schemeClr val="tx2"/>
                </a:solidFill>
                <a:latin typeface="Arial" charset="0"/>
                <a:ea typeface="華康中黑體" pitchFamily="49" charset="-120"/>
              </a:defRPr>
            </a:lvl4pPr>
            <a:lvl5pPr algn="l" rtl="0" eaLnBrk="0" fontAlgn="base" hangingPunct="0">
              <a:spcBef>
                <a:spcPct val="0"/>
              </a:spcBef>
              <a:spcAft>
                <a:spcPct val="0"/>
              </a:spcAft>
              <a:defRPr kumimoji="1" sz="2800">
                <a:solidFill>
                  <a:schemeClr val="tx2"/>
                </a:solidFill>
                <a:latin typeface="Arial" charset="0"/>
                <a:ea typeface="華康中黑體" pitchFamily="49" charset="-120"/>
              </a:defRPr>
            </a:lvl5pPr>
            <a:lvl6pPr marL="457200" algn="l" rtl="0" fontAlgn="base">
              <a:spcBef>
                <a:spcPct val="0"/>
              </a:spcBef>
              <a:spcAft>
                <a:spcPct val="0"/>
              </a:spcAft>
              <a:defRPr kumimoji="1" sz="2800">
                <a:solidFill>
                  <a:schemeClr val="tx2"/>
                </a:solidFill>
                <a:latin typeface="Arial" charset="0"/>
                <a:ea typeface="新細明體" charset="-120"/>
              </a:defRPr>
            </a:lvl6pPr>
            <a:lvl7pPr marL="914400" algn="l" rtl="0" fontAlgn="base">
              <a:spcBef>
                <a:spcPct val="0"/>
              </a:spcBef>
              <a:spcAft>
                <a:spcPct val="0"/>
              </a:spcAft>
              <a:defRPr kumimoji="1" sz="2800">
                <a:solidFill>
                  <a:schemeClr val="tx2"/>
                </a:solidFill>
                <a:latin typeface="Arial" charset="0"/>
                <a:ea typeface="新細明體" charset="-120"/>
              </a:defRPr>
            </a:lvl7pPr>
            <a:lvl8pPr marL="1371600" algn="l" rtl="0" fontAlgn="base">
              <a:spcBef>
                <a:spcPct val="0"/>
              </a:spcBef>
              <a:spcAft>
                <a:spcPct val="0"/>
              </a:spcAft>
              <a:defRPr kumimoji="1" sz="2800">
                <a:solidFill>
                  <a:schemeClr val="tx2"/>
                </a:solidFill>
                <a:latin typeface="Arial" charset="0"/>
                <a:ea typeface="新細明體" charset="-120"/>
              </a:defRPr>
            </a:lvl8pPr>
            <a:lvl9pPr marL="1828800" algn="l" rtl="0" fontAlgn="base">
              <a:spcBef>
                <a:spcPct val="0"/>
              </a:spcBef>
              <a:spcAft>
                <a:spcPct val="0"/>
              </a:spcAft>
              <a:defRPr kumimoji="1" sz="2800">
                <a:solidFill>
                  <a:schemeClr val="tx2"/>
                </a:solidFill>
                <a:latin typeface="Arial" charset="0"/>
                <a:ea typeface="新細明體" charset="-120"/>
              </a:defRPr>
            </a:lvl9pPr>
          </a:lstStyle>
          <a:p>
            <a:pPr algn="ctr" eaLnBrk="1" hangingPunct="1"/>
            <a:r>
              <a:rPr lang="zh-TW" altLang="en-US" b="1" spc="-100" dirty="0">
                <a:solidFill>
                  <a:schemeClr val="tx1"/>
                </a:solidFill>
                <a:latin typeface="華康儷楷書" panose="03000509000000000000" pitchFamily="65" charset="-120"/>
                <a:ea typeface="華康儷楷書" panose="03000509000000000000" pitchFamily="65" charset="-120"/>
              </a:rPr>
              <a:t>第二階段報名</a:t>
            </a:r>
            <a:r>
              <a:rPr lang="en-US" altLang="zh-TW" b="1" spc="-100" dirty="0">
                <a:solidFill>
                  <a:schemeClr val="tx1"/>
                </a:solidFill>
                <a:latin typeface="華康儷楷書" panose="03000509000000000000" pitchFamily="65" charset="-120"/>
                <a:ea typeface="華康儷楷書" panose="03000509000000000000" pitchFamily="65" charset="-120"/>
              </a:rPr>
              <a:t>-</a:t>
            </a:r>
            <a:r>
              <a:rPr lang="zh-TW" altLang="en-US" b="1" spc="-100" dirty="0">
                <a:solidFill>
                  <a:schemeClr val="tx1"/>
                </a:solidFill>
                <a:latin typeface="華康儷楷書" panose="03000509000000000000" pitchFamily="65" charset="-120"/>
                <a:ea typeface="華康儷楷書" panose="03000509000000000000" pitchFamily="65" charset="-120"/>
              </a:rPr>
              <a:t>上傳學習歷程備審資料</a:t>
            </a:r>
          </a:p>
        </p:txBody>
      </p:sp>
    </p:spTree>
    <p:extLst>
      <p:ext uri="{BB962C8B-B14F-4D97-AF65-F5344CB8AC3E}">
        <p14:creationId xmlns:p14="http://schemas.microsoft.com/office/powerpoint/2010/main" val="26752878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1"/>
          </p:nvPr>
        </p:nvSpPr>
        <p:spPr>
          <a:xfrm>
            <a:off x="873368" y="843588"/>
            <a:ext cx="1392114" cy="366043"/>
          </a:xfrm>
          <a:noFill/>
        </p:spPr>
        <p:txBody>
          <a:bodyPr>
            <a:normAutofit fontScale="92500" lnSpcReduction="10000"/>
          </a:bodyPr>
          <a:lstStyle/>
          <a:p>
            <a:pPr marL="0" indent="0" algn="just">
              <a:buNone/>
            </a:pPr>
            <a:r>
              <a:rPr lang="zh-TW" altLang="zh-TW" sz="2400" dirty="0">
                <a:solidFill>
                  <a:srgbClr val="0000FF"/>
                </a:solidFill>
                <a:highlight>
                  <a:srgbClr val="FFFF00"/>
                </a:highlight>
                <a:latin typeface="華康儷楷書" panose="03000509000000000000" pitchFamily="65" charset="-120"/>
                <a:ea typeface="華康儷楷書" panose="03000509000000000000" pitchFamily="65" charset="-120"/>
              </a:rPr>
              <a:t>範例說明</a:t>
            </a:r>
            <a:endParaRPr lang="en-US" altLang="zh-TW" sz="1800" dirty="0">
              <a:solidFill>
                <a:srgbClr val="0000FF"/>
              </a:solidFill>
              <a:highlight>
                <a:srgbClr val="FFFF00"/>
              </a:highlight>
              <a:latin typeface="華康儷楷書" panose="03000509000000000000" pitchFamily="65" charset="-120"/>
              <a:ea typeface="華康儷楷書" panose="03000509000000000000" pitchFamily="65" charset="-120"/>
              <a:cs typeface="Times New Roman" panose="02020603050405020304" pitchFamily="18" charset="0"/>
            </a:endParaRPr>
          </a:p>
        </p:txBody>
      </p:sp>
      <p:graphicFrame>
        <p:nvGraphicFramePr>
          <p:cNvPr id="2" name="表格 1"/>
          <p:cNvGraphicFramePr>
            <a:graphicFrameLocks noGrp="1"/>
          </p:cNvGraphicFramePr>
          <p:nvPr>
            <p:extLst>
              <p:ext uri="{D42A27DB-BD31-4B8C-83A1-F6EECF244321}">
                <p14:modId xmlns:p14="http://schemas.microsoft.com/office/powerpoint/2010/main" val="3294350925"/>
              </p:ext>
            </p:extLst>
          </p:nvPr>
        </p:nvGraphicFramePr>
        <p:xfrm>
          <a:off x="2265481" y="752871"/>
          <a:ext cx="8966736" cy="1584960"/>
        </p:xfrm>
        <a:graphic>
          <a:graphicData uri="http://schemas.openxmlformats.org/drawingml/2006/table">
            <a:tbl>
              <a:tblPr firstRow="1" firstCol="1" lastRow="1" lastCol="1" bandRow="1" bandCol="1">
                <a:tableStyleId>{68D230F3-CF80-4859-8CE7-A43EE81993B5}</a:tableStyleId>
              </a:tblPr>
              <a:tblGrid>
                <a:gridCol w="936737">
                  <a:extLst>
                    <a:ext uri="{9D8B030D-6E8A-4147-A177-3AD203B41FA5}">
                      <a16:colId xmlns:a16="http://schemas.microsoft.com/office/drawing/2014/main" val="4203468891"/>
                    </a:ext>
                  </a:extLst>
                </a:gridCol>
                <a:gridCol w="4369555">
                  <a:extLst>
                    <a:ext uri="{9D8B030D-6E8A-4147-A177-3AD203B41FA5}">
                      <a16:colId xmlns:a16="http://schemas.microsoft.com/office/drawing/2014/main" val="4245618592"/>
                    </a:ext>
                  </a:extLst>
                </a:gridCol>
                <a:gridCol w="1199744">
                  <a:extLst>
                    <a:ext uri="{9D8B030D-6E8A-4147-A177-3AD203B41FA5}">
                      <a16:colId xmlns:a16="http://schemas.microsoft.com/office/drawing/2014/main" val="2176849291"/>
                    </a:ext>
                  </a:extLst>
                </a:gridCol>
                <a:gridCol w="2460700">
                  <a:extLst>
                    <a:ext uri="{9D8B030D-6E8A-4147-A177-3AD203B41FA5}">
                      <a16:colId xmlns:a16="http://schemas.microsoft.com/office/drawing/2014/main" val="668861557"/>
                    </a:ext>
                  </a:extLst>
                </a:gridCol>
              </a:tblGrid>
              <a:tr h="564596">
                <a:tc gridSpan="2">
                  <a:txBody>
                    <a:bodyPr/>
                    <a:lstStyle/>
                    <a:p>
                      <a:pPr algn="ctr">
                        <a:spcAft>
                          <a:spcPts val="0"/>
                        </a:spcAft>
                      </a:pPr>
                      <a:r>
                        <a:rPr lang="zh-TW" sz="1600" b="0" kern="100" spc="-50" dirty="0">
                          <a:effectLst/>
                          <a:latin typeface="華康儷楷書" panose="03000509000000000000" pitchFamily="65" charset="-120"/>
                          <a:ea typeface="華康儷楷書" panose="03000509000000000000" pitchFamily="65" charset="-120"/>
                        </a:rPr>
                        <a:t>項</a:t>
                      </a:r>
                      <a:r>
                        <a:rPr lang="en-US" sz="1600" b="0" kern="100" spc="-50" dirty="0">
                          <a:effectLst/>
                          <a:latin typeface="華康儷楷書" panose="03000509000000000000" pitchFamily="65" charset="-120"/>
                          <a:ea typeface="華康儷楷書" panose="03000509000000000000" pitchFamily="65" charset="-120"/>
                        </a:rPr>
                        <a:t>      </a:t>
                      </a:r>
                      <a:r>
                        <a:rPr lang="zh-TW" sz="1600" b="0" kern="100" spc="-50" dirty="0">
                          <a:effectLst/>
                          <a:latin typeface="華康儷楷書" panose="03000509000000000000" pitchFamily="65" charset="-120"/>
                          <a:ea typeface="華康儷楷書" panose="03000509000000000000" pitchFamily="65" charset="-120"/>
                        </a:rPr>
                        <a:t>目</a:t>
                      </a:r>
                      <a:endParaRPr lang="zh-TW" sz="1600" b="0" kern="100" dirty="0">
                        <a:solidFill>
                          <a:schemeClr val="tx1"/>
                        </a:solidFill>
                        <a:effectLst/>
                        <a:latin typeface="華康儷楷書" panose="03000509000000000000" pitchFamily="65" charset="-120"/>
                        <a:ea typeface="華康儷楷書" panose="03000509000000000000" pitchFamily="65" charset="-120"/>
                      </a:endParaRPr>
                    </a:p>
                  </a:txBody>
                  <a:tcPr marL="45720" marR="4572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hMerge="1">
                  <a:txBody>
                    <a:bodyPr/>
                    <a:lstStyle/>
                    <a:p>
                      <a:endParaRPr lang="zh-TW" altLang="en-US"/>
                    </a:p>
                  </a:txBody>
                  <a:tcPr/>
                </a:tc>
                <a:tc>
                  <a:txBody>
                    <a:bodyPr/>
                    <a:lstStyle/>
                    <a:p>
                      <a:pPr algn="ctr">
                        <a:spcAft>
                          <a:spcPts val="0"/>
                        </a:spcAft>
                      </a:pPr>
                      <a:r>
                        <a:rPr lang="zh-TW" sz="1600" b="0" kern="100" spc="-50">
                          <a:effectLst/>
                          <a:latin typeface="華康儷楷書" panose="03000509000000000000" pitchFamily="65" charset="-120"/>
                          <a:ea typeface="華康儷楷書" panose="03000509000000000000" pitchFamily="65" charset="-120"/>
                        </a:rPr>
                        <a:t>上傳檔案</a:t>
                      </a:r>
                      <a:br>
                        <a:rPr lang="en-US" sz="1600" b="0" kern="100" spc="-50">
                          <a:effectLst/>
                          <a:latin typeface="華康儷楷書" panose="03000509000000000000" pitchFamily="65" charset="-120"/>
                          <a:ea typeface="華康儷楷書" panose="03000509000000000000" pitchFamily="65" charset="-120"/>
                        </a:rPr>
                      </a:br>
                      <a:r>
                        <a:rPr lang="zh-TW" sz="1600" b="0" kern="100" spc="-50">
                          <a:effectLst/>
                          <a:latin typeface="華康儷楷書" panose="03000509000000000000" pitchFamily="65" charset="-120"/>
                          <a:ea typeface="華康儷楷書" panose="03000509000000000000" pitchFamily="65" charset="-120"/>
                        </a:rPr>
                        <a:t>件數上限</a:t>
                      </a:r>
                      <a:endParaRPr lang="zh-TW" sz="1600" b="0" kern="100">
                        <a:solidFill>
                          <a:schemeClr val="tx1"/>
                        </a:solidFill>
                        <a:effectLst/>
                        <a:latin typeface="華康儷楷書" panose="03000509000000000000" pitchFamily="65" charset="-120"/>
                        <a:ea typeface="華康儷楷書" panose="03000509000000000000" pitchFamily="65" charset="-120"/>
                      </a:endParaRPr>
                    </a:p>
                  </a:txBody>
                  <a:tcPr marL="45720" marR="4572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gn="ctr">
                        <a:spcAft>
                          <a:spcPts val="0"/>
                        </a:spcAft>
                      </a:pPr>
                      <a:r>
                        <a:rPr lang="zh-TW" sz="1600" b="0" kern="0" dirty="0">
                          <a:effectLst/>
                          <a:latin typeface="華康儷楷書" panose="03000509000000000000" pitchFamily="65" charset="-120"/>
                          <a:ea typeface="華康儷楷書" panose="03000509000000000000" pitchFamily="65" charset="-120"/>
                        </a:rPr>
                        <a:t>未使用學習歷程中央資料庫之考生檔案容量上限</a:t>
                      </a:r>
                      <a:endParaRPr lang="zh-TW" sz="1600" b="0" kern="100" dirty="0">
                        <a:solidFill>
                          <a:schemeClr val="tx1"/>
                        </a:solidFill>
                        <a:effectLst/>
                        <a:latin typeface="華康儷楷書" panose="03000509000000000000" pitchFamily="65" charset="-120"/>
                        <a:ea typeface="華康儷楷書" panose="03000509000000000000" pitchFamily="65" charset="-120"/>
                      </a:endParaRPr>
                    </a:p>
                  </a:txBody>
                  <a:tcPr marL="45720" marR="45720">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3566840449"/>
                  </a:ext>
                </a:extLst>
              </a:tr>
              <a:tr h="289430">
                <a:tc rowSpan="2">
                  <a:txBody>
                    <a:bodyPr/>
                    <a:lstStyle/>
                    <a:p>
                      <a:pPr algn="l">
                        <a:spcAft>
                          <a:spcPts val="0"/>
                        </a:spcAft>
                      </a:pPr>
                      <a:r>
                        <a:rPr lang="en-US" sz="1600" b="0" kern="100" spc="-50" dirty="0">
                          <a:effectLst/>
                          <a:latin typeface="Times New Roman" panose="02020603050405020304" pitchFamily="18" charset="0"/>
                          <a:ea typeface="華康儷楷書" panose="03000509000000000000" pitchFamily="65" charset="-120"/>
                          <a:cs typeface="Times New Roman" panose="02020603050405020304" pitchFamily="18" charset="0"/>
                        </a:rPr>
                        <a:t>B.</a:t>
                      </a:r>
                      <a:r>
                        <a:rPr lang="zh-TW" sz="1600" b="0" kern="100" spc="-50" dirty="0">
                          <a:effectLst/>
                          <a:latin typeface="Times New Roman" panose="02020603050405020304" pitchFamily="18" charset="0"/>
                          <a:ea typeface="華康儷楷書" panose="03000509000000000000" pitchFamily="65" charset="-120"/>
                          <a:cs typeface="Times New Roman" panose="02020603050405020304" pitchFamily="18" charset="0"/>
                        </a:rPr>
                        <a:t>課程學習成果</a:t>
                      </a:r>
                      <a:endParaRPr lang="zh-TW" sz="1600" b="0" kern="100" dirty="0">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endParaRPr>
                    </a:p>
                  </a:txBody>
                  <a:tcPr marL="45720" marR="4572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gn="l">
                        <a:spcAft>
                          <a:spcPts val="0"/>
                        </a:spcAft>
                      </a:pPr>
                      <a:r>
                        <a:rPr lang="en-US" sz="1600" b="0" kern="100" spc="-50" dirty="0">
                          <a:effectLst/>
                          <a:latin typeface="Times New Roman" panose="02020603050405020304" pitchFamily="18" charset="0"/>
                          <a:ea typeface="華康儷楷書" panose="03000509000000000000" pitchFamily="65" charset="-120"/>
                          <a:cs typeface="Times New Roman" panose="02020603050405020304" pitchFamily="18" charset="0"/>
                        </a:rPr>
                        <a:t>B-1</a:t>
                      </a:r>
                      <a:r>
                        <a:rPr lang="zh-TW" sz="1600" b="0" kern="100" spc="-20" dirty="0">
                          <a:effectLst/>
                          <a:latin typeface="Times New Roman" panose="02020603050405020304" pitchFamily="18" charset="0"/>
                          <a:ea typeface="華康儷楷書" panose="03000509000000000000" pitchFamily="65" charset="-120"/>
                          <a:cs typeface="Times New Roman" panose="02020603050405020304" pitchFamily="18" charset="0"/>
                        </a:rPr>
                        <a:t>專題實作</a:t>
                      </a:r>
                      <a:r>
                        <a:rPr lang="zh-TW" altLang="en-US" sz="1600" b="0" kern="100" spc="-20" dirty="0">
                          <a:effectLst/>
                          <a:latin typeface="Times New Roman" panose="02020603050405020304" pitchFamily="18" charset="0"/>
                          <a:ea typeface="華康儷楷書" panose="03000509000000000000" pitchFamily="65" charset="-120"/>
                          <a:cs typeface="Times New Roman" panose="02020603050405020304" pitchFamily="18" charset="0"/>
                        </a:rPr>
                        <a:t>、</a:t>
                      </a:r>
                      <a:r>
                        <a:rPr lang="zh-TW" sz="1600" b="0" kern="100" spc="-20" dirty="0">
                          <a:effectLst/>
                          <a:latin typeface="Times New Roman" panose="02020603050405020304" pitchFamily="18" charset="0"/>
                          <a:ea typeface="華康儷楷書" panose="03000509000000000000" pitchFamily="65" charset="-120"/>
                          <a:cs typeface="Times New Roman" panose="02020603050405020304" pitchFamily="18" charset="0"/>
                        </a:rPr>
                        <a:t>實習科目學習成果</a:t>
                      </a:r>
                      <a:r>
                        <a:rPr lang="en-US" sz="1600" b="0" kern="100" spc="-20" dirty="0">
                          <a:effectLst/>
                          <a:latin typeface="Times New Roman" panose="02020603050405020304" pitchFamily="18" charset="0"/>
                          <a:ea typeface="華康儷楷書" panose="03000509000000000000" pitchFamily="65" charset="-120"/>
                          <a:cs typeface="Times New Roman" panose="02020603050405020304" pitchFamily="18" charset="0"/>
                        </a:rPr>
                        <a:t>(</a:t>
                      </a:r>
                      <a:r>
                        <a:rPr lang="zh-TW" sz="1600" b="0" kern="100" spc="-20" dirty="0">
                          <a:effectLst/>
                          <a:latin typeface="Times New Roman" panose="02020603050405020304" pitchFamily="18" charset="0"/>
                          <a:ea typeface="華康儷楷書" panose="03000509000000000000" pitchFamily="65" charset="-120"/>
                          <a:cs typeface="Times New Roman" panose="02020603050405020304" pitchFamily="18" charset="0"/>
                        </a:rPr>
                        <a:t>含技能領域</a:t>
                      </a:r>
                      <a:r>
                        <a:rPr lang="en-US" sz="1600" b="0" kern="100" spc="-20" dirty="0">
                          <a:effectLst/>
                          <a:latin typeface="Times New Roman" panose="02020603050405020304" pitchFamily="18" charset="0"/>
                          <a:ea typeface="華康儷楷書" panose="03000509000000000000" pitchFamily="65" charset="-120"/>
                          <a:cs typeface="Times New Roman" panose="02020603050405020304" pitchFamily="18" charset="0"/>
                        </a:rPr>
                        <a:t>)</a:t>
                      </a:r>
                      <a:endParaRPr lang="zh-TW" sz="1600" b="0" kern="100" dirty="0">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endParaRPr>
                    </a:p>
                  </a:txBody>
                  <a:tcPr marL="45720" marR="4572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gn="ctr">
                        <a:spcAft>
                          <a:spcPts val="0"/>
                        </a:spcAft>
                      </a:pPr>
                      <a:r>
                        <a:rPr lang="en-US" sz="1600" b="0" kern="100" spc="-50">
                          <a:effectLst/>
                          <a:latin typeface="Times New Roman" panose="02020603050405020304" pitchFamily="18" charset="0"/>
                          <a:ea typeface="華康儷楷書" panose="03000509000000000000" pitchFamily="65" charset="-120"/>
                          <a:cs typeface="Times New Roman" panose="02020603050405020304" pitchFamily="18" charset="0"/>
                        </a:rPr>
                        <a:t>1</a:t>
                      </a:r>
                      <a:r>
                        <a:rPr lang="zh-TW" sz="1600" b="0" kern="100" spc="-50">
                          <a:effectLst/>
                          <a:latin typeface="Times New Roman" panose="02020603050405020304" pitchFamily="18" charset="0"/>
                          <a:ea typeface="華康儷楷書" panose="03000509000000000000" pitchFamily="65" charset="-120"/>
                          <a:cs typeface="Times New Roman" panose="02020603050405020304" pitchFamily="18" charset="0"/>
                        </a:rPr>
                        <a:t>件</a:t>
                      </a:r>
                      <a:endParaRPr lang="zh-TW" sz="1600" b="0" kern="100">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endParaRPr>
                    </a:p>
                  </a:txBody>
                  <a:tcPr marL="45720" marR="4572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gn="ctr">
                        <a:spcAft>
                          <a:spcPts val="0"/>
                        </a:spcAft>
                      </a:pPr>
                      <a:r>
                        <a:rPr lang="en-US" sz="1600" b="0" kern="100" spc="-50" dirty="0">
                          <a:effectLst/>
                          <a:latin typeface="Times New Roman" panose="02020603050405020304" pitchFamily="18" charset="0"/>
                          <a:ea typeface="華康儷楷書" panose="03000509000000000000" pitchFamily="65" charset="-120"/>
                          <a:cs typeface="Times New Roman" panose="02020603050405020304" pitchFamily="18" charset="0"/>
                        </a:rPr>
                        <a:t>4 MB</a:t>
                      </a:r>
                      <a:endParaRPr lang="zh-TW" sz="1600" b="0" kern="100" dirty="0">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endParaRPr>
                    </a:p>
                  </a:txBody>
                  <a:tcPr marL="45720" marR="4572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350482068"/>
                  </a:ext>
                </a:extLst>
              </a:tr>
              <a:tr h="289430">
                <a:tc vMerge="1">
                  <a:txBody>
                    <a:bodyPr/>
                    <a:lstStyle/>
                    <a:p>
                      <a:endParaRPr lang="zh-TW" altLang="en-US"/>
                    </a:p>
                  </a:txBody>
                  <a:tcPr/>
                </a:tc>
                <a:tc>
                  <a:txBody>
                    <a:bodyPr/>
                    <a:lstStyle/>
                    <a:p>
                      <a:pPr algn="l">
                        <a:spcAft>
                          <a:spcPts val="0"/>
                        </a:spcAft>
                      </a:pPr>
                      <a:r>
                        <a:rPr lang="en-US" sz="1600" b="0" kern="100" spc="-50" dirty="0">
                          <a:effectLst/>
                          <a:latin typeface="Times New Roman" panose="02020603050405020304" pitchFamily="18" charset="0"/>
                          <a:ea typeface="華康儷楷書" panose="03000509000000000000" pitchFamily="65" charset="-120"/>
                          <a:cs typeface="Times New Roman" panose="02020603050405020304" pitchFamily="18" charset="0"/>
                        </a:rPr>
                        <a:t>B-2</a:t>
                      </a:r>
                      <a:r>
                        <a:rPr lang="zh-TW" sz="1600" b="0" kern="100" spc="-50" dirty="0">
                          <a:effectLst/>
                          <a:latin typeface="Times New Roman" panose="02020603050405020304" pitchFamily="18" charset="0"/>
                          <a:ea typeface="華康儷楷書" panose="03000509000000000000" pitchFamily="65" charset="-120"/>
                          <a:cs typeface="Times New Roman" panose="02020603050405020304" pitchFamily="18" charset="0"/>
                        </a:rPr>
                        <a:t>其他課程學習</a:t>
                      </a:r>
                      <a:r>
                        <a:rPr lang="en-US" sz="1600" b="0" kern="100" spc="-50" dirty="0">
                          <a:effectLst/>
                          <a:latin typeface="Times New Roman" panose="02020603050405020304" pitchFamily="18" charset="0"/>
                          <a:ea typeface="華康儷楷書" panose="03000509000000000000" pitchFamily="65" charset="-120"/>
                          <a:cs typeface="Times New Roman" panose="02020603050405020304" pitchFamily="18" charset="0"/>
                        </a:rPr>
                        <a:t>(</a:t>
                      </a:r>
                      <a:r>
                        <a:rPr lang="zh-TW" sz="1600" b="0" kern="100" spc="-50" dirty="0">
                          <a:effectLst/>
                          <a:latin typeface="Times New Roman" panose="02020603050405020304" pitchFamily="18" charset="0"/>
                          <a:ea typeface="華康儷楷書" panose="03000509000000000000" pitchFamily="65" charset="-120"/>
                          <a:cs typeface="Times New Roman" panose="02020603050405020304" pitchFamily="18" charset="0"/>
                        </a:rPr>
                        <a:t>作品</a:t>
                      </a:r>
                      <a:r>
                        <a:rPr lang="en-US" sz="1600" b="0" kern="100" spc="-50" dirty="0">
                          <a:effectLst/>
                          <a:latin typeface="Times New Roman" panose="02020603050405020304" pitchFamily="18" charset="0"/>
                          <a:ea typeface="華康儷楷書" panose="03000509000000000000" pitchFamily="65" charset="-120"/>
                          <a:cs typeface="Times New Roman" panose="02020603050405020304" pitchFamily="18" charset="0"/>
                        </a:rPr>
                        <a:t>)</a:t>
                      </a:r>
                      <a:r>
                        <a:rPr lang="zh-TW" sz="1600" b="0" kern="100" spc="-50" dirty="0">
                          <a:effectLst/>
                          <a:latin typeface="Times New Roman" panose="02020603050405020304" pitchFamily="18" charset="0"/>
                          <a:ea typeface="華康儷楷書" panose="03000509000000000000" pitchFamily="65" charset="-120"/>
                          <a:cs typeface="Times New Roman" panose="02020603050405020304" pitchFamily="18" charset="0"/>
                        </a:rPr>
                        <a:t>成果</a:t>
                      </a:r>
                      <a:endParaRPr lang="zh-TW" sz="1600" b="0" kern="100" dirty="0">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endParaRPr>
                    </a:p>
                  </a:txBody>
                  <a:tcPr marL="45720" marR="4572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DEADA"/>
                    </a:solidFill>
                  </a:tcPr>
                </a:tc>
                <a:tc>
                  <a:txBody>
                    <a:bodyPr/>
                    <a:lstStyle/>
                    <a:p>
                      <a:pPr algn="ctr">
                        <a:spcAft>
                          <a:spcPts val="0"/>
                        </a:spcAft>
                      </a:pPr>
                      <a:r>
                        <a:rPr lang="en-US" sz="1600" b="0" kern="100" spc="-50" dirty="0">
                          <a:effectLst/>
                          <a:latin typeface="Times New Roman" panose="02020603050405020304" pitchFamily="18" charset="0"/>
                          <a:ea typeface="華康儷楷書" panose="03000509000000000000" pitchFamily="65" charset="-120"/>
                          <a:cs typeface="Times New Roman" panose="02020603050405020304" pitchFamily="18" charset="0"/>
                        </a:rPr>
                        <a:t>2</a:t>
                      </a:r>
                      <a:r>
                        <a:rPr lang="zh-TW" sz="1600" b="0" kern="100" spc="-50" dirty="0">
                          <a:effectLst/>
                          <a:latin typeface="Times New Roman" panose="02020603050405020304" pitchFamily="18" charset="0"/>
                          <a:ea typeface="華康儷楷書" panose="03000509000000000000" pitchFamily="65" charset="-120"/>
                          <a:cs typeface="Times New Roman" panose="02020603050405020304" pitchFamily="18" charset="0"/>
                        </a:rPr>
                        <a:t>件</a:t>
                      </a:r>
                      <a:endParaRPr lang="zh-TW" sz="1600" b="0" kern="100" dirty="0">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endParaRPr>
                    </a:p>
                  </a:txBody>
                  <a:tcPr marL="45720" marR="4572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DEADA"/>
                    </a:solidFill>
                  </a:tcPr>
                </a:tc>
                <a:tc>
                  <a:txBody>
                    <a:bodyPr/>
                    <a:lstStyle/>
                    <a:p>
                      <a:pPr algn="ctr">
                        <a:spcAft>
                          <a:spcPts val="0"/>
                        </a:spcAft>
                      </a:pPr>
                      <a:r>
                        <a:rPr lang="en-US" sz="1600" b="0" kern="100" spc="-50" dirty="0">
                          <a:effectLst/>
                          <a:latin typeface="Times New Roman" panose="02020603050405020304" pitchFamily="18" charset="0"/>
                          <a:ea typeface="華康儷楷書" panose="03000509000000000000" pitchFamily="65" charset="-120"/>
                          <a:cs typeface="Times New Roman" panose="02020603050405020304" pitchFamily="18" charset="0"/>
                        </a:rPr>
                        <a:t>8 MB</a:t>
                      </a:r>
                      <a:endParaRPr lang="zh-TW" sz="1600" b="0" kern="100" dirty="0">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endParaRPr>
                    </a:p>
                  </a:txBody>
                  <a:tcPr marL="45720" marR="4572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DEADA"/>
                    </a:solidFill>
                  </a:tcPr>
                </a:tc>
                <a:extLst>
                  <a:ext uri="{0D108BD9-81ED-4DB2-BD59-A6C34878D82A}">
                    <a16:rowId xmlns:a16="http://schemas.microsoft.com/office/drawing/2014/main" val="1046312536"/>
                  </a:ext>
                </a:extLst>
              </a:tr>
              <a:tr h="289430">
                <a:tc gridSpan="2">
                  <a:txBody>
                    <a:bodyPr/>
                    <a:lstStyle/>
                    <a:p>
                      <a:pPr algn="l">
                        <a:spcAft>
                          <a:spcPts val="0"/>
                        </a:spcAft>
                      </a:pPr>
                      <a:r>
                        <a:rPr lang="en-US" sz="1600" b="0" kern="100" spc="-50" dirty="0">
                          <a:effectLst/>
                          <a:latin typeface="Times New Roman" panose="02020603050405020304" pitchFamily="18" charset="0"/>
                          <a:ea typeface="華康儷楷書" panose="03000509000000000000" pitchFamily="65" charset="-120"/>
                          <a:cs typeface="Times New Roman" panose="02020603050405020304" pitchFamily="18" charset="0"/>
                        </a:rPr>
                        <a:t>C.</a:t>
                      </a:r>
                      <a:r>
                        <a:rPr lang="zh-TW" sz="1600" b="0" kern="100" spc="-50" dirty="0">
                          <a:effectLst/>
                          <a:latin typeface="Times New Roman" panose="02020603050405020304" pitchFamily="18" charset="0"/>
                          <a:ea typeface="華康儷楷書" panose="03000509000000000000" pitchFamily="65" charset="-120"/>
                          <a:cs typeface="Times New Roman" panose="02020603050405020304" pitchFamily="18" charset="0"/>
                        </a:rPr>
                        <a:t>多元表現</a:t>
                      </a:r>
                      <a:endParaRPr lang="zh-TW" sz="1600" b="0" kern="100" dirty="0">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endParaRPr>
                    </a:p>
                  </a:txBody>
                  <a:tcPr marL="45720" marR="4572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hMerge="1">
                  <a:txBody>
                    <a:bodyPr/>
                    <a:lstStyle/>
                    <a:p>
                      <a:endParaRPr lang="zh-TW" altLang="en-US"/>
                    </a:p>
                  </a:txBody>
                  <a:tcPr/>
                </a:tc>
                <a:tc>
                  <a:txBody>
                    <a:bodyPr/>
                    <a:lstStyle/>
                    <a:p>
                      <a:pPr algn="ctr">
                        <a:spcAft>
                          <a:spcPts val="0"/>
                        </a:spcAft>
                      </a:pPr>
                      <a:r>
                        <a:rPr lang="en-US" sz="1600" b="0" kern="100" spc="-50" dirty="0">
                          <a:effectLst/>
                          <a:latin typeface="Times New Roman" panose="02020603050405020304" pitchFamily="18" charset="0"/>
                          <a:ea typeface="華康儷楷書" panose="03000509000000000000" pitchFamily="65" charset="-120"/>
                          <a:cs typeface="Times New Roman" panose="02020603050405020304" pitchFamily="18" charset="0"/>
                        </a:rPr>
                        <a:t>4</a:t>
                      </a:r>
                      <a:r>
                        <a:rPr lang="zh-TW" sz="1600" b="0" kern="100" spc="-50" dirty="0">
                          <a:effectLst/>
                          <a:latin typeface="Times New Roman" panose="02020603050405020304" pitchFamily="18" charset="0"/>
                          <a:ea typeface="華康儷楷書" panose="03000509000000000000" pitchFamily="65" charset="-120"/>
                          <a:cs typeface="Times New Roman" panose="02020603050405020304" pitchFamily="18" charset="0"/>
                        </a:rPr>
                        <a:t>件</a:t>
                      </a:r>
                      <a:endParaRPr lang="zh-TW" sz="1600" b="0" kern="100" dirty="0">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endParaRPr>
                    </a:p>
                  </a:txBody>
                  <a:tcPr marL="45720" marR="4572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gn="ctr">
                        <a:spcAft>
                          <a:spcPts val="0"/>
                        </a:spcAft>
                      </a:pPr>
                      <a:r>
                        <a:rPr lang="en-US" sz="1600" b="0" kern="100" spc="-50" dirty="0">
                          <a:effectLst/>
                          <a:latin typeface="Times New Roman" panose="02020603050405020304" pitchFamily="18" charset="0"/>
                          <a:ea typeface="華康儷楷書" panose="03000509000000000000" pitchFamily="65" charset="-120"/>
                          <a:cs typeface="Times New Roman" panose="02020603050405020304" pitchFamily="18" charset="0"/>
                        </a:rPr>
                        <a:t>16 MB</a:t>
                      </a:r>
                      <a:endParaRPr lang="zh-TW" sz="1600" b="0" kern="100" dirty="0">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endParaRPr>
                    </a:p>
                  </a:txBody>
                  <a:tcPr marL="45720" marR="4572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3704876482"/>
                  </a:ext>
                </a:extLst>
              </a:tr>
            </a:tbl>
          </a:graphicData>
        </a:graphic>
      </p:graphicFrame>
      <p:sp>
        <p:nvSpPr>
          <p:cNvPr id="8" name="矩形 7"/>
          <p:cNvSpPr/>
          <p:nvPr/>
        </p:nvSpPr>
        <p:spPr>
          <a:xfrm>
            <a:off x="706759" y="2399646"/>
            <a:ext cx="10525458" cy="3770263"/>
          </a:xfrm>
          <a:prstGeom prst="rect">
            <a:avLst/>
          </a:prstGeom>
          <a:noFill/>
        </p:spPr>
        <p:txBody>
          <a:bodyPr wrap="square">
            <a:spAutoFit/>
          </a:bodyPr>
          <a:lstStyle/>
          <a:p>
            <a:pPr marL="285750" indent="-285750" algn="just">
              <a:spcBef>
                <a:spcPts val="200"/>
              </a:spcBef>
              <a:buFont typeface="Wingdings" panose="05000000000000000000" pitchFamily="2" charset="2"/>
              <a:buChar char="u"/>
            </a:pPr>
            <a:r>
              <a:rPr lang="zh-TW" altLang="en-US" sz="2000" dirty="0">
                <a:highlight>
                  <a:srgbClr val="FFFF00"/>
                </a:highlight>
                <a:latin typeface="Times New Roman" panose="02020603050405020304" pitchFamily="18" charset="0"/>
                <a:ea typeface="華康儷楷書" panose="03000509000000000000" pitchFamily="65" charset="-120"/>
                <a:cs typeface="Times New Roman" panose="02020603050405020304" pitchFamily="18" charset="0"/>
              </a:rPr>
              <a:t>某校系科</a:t>
            </a:r>
            <a:r>
              <a:rPr lang="en-US" altLang="zh-TW" sz="2000" dirty="0">
                <a:highlight>
                  <a:srgbClr val="FFFF00"/>
                </a:highlight>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2000" dirty="0">
                <a:highlight>
                  <a:srgbClr val="FFFF00"/>
                </a:highlight>
                <a:latin typeface="Times New Roman" panose="02020603050405020304" pitchFamily="18" charset="0"/>
                <a:ea typeface="華康儷楷書" panose="03000509000000000000" pitchFamily="65" charset="-120"/>
                <a:cs typeface="Times New Roman" panose="02020603050405020304" pitchFamily="18" charset="0"/>
              </a:rPr>
              <a:t>組</a:t>
            </a:r>
            <a:r>
              <a:rPr lang="en-US" altLang="zh-TW" sz="2000" dirty="0">
                <a:highlight>
                  <a:srgbClr val="FFFF00"/>
                </a:highlight>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2000" dirty="0">
                <a:highlight>
                  <a:srgbClr val="FFFF00"/>
                </a:highlight>
                <a:latin typeface="Times New Roman" panose="02020603050405020304" pitchFamily="18" charset="0"/>
                <a:ea typeface="華康儷楷書" panose="03000509000000000000" pitchFamily="65" charset="-120"/>
                <a:cs typeface="Times New Roman" panose="02020603050405020304" pitchFamily="18" charset="0"/>
              </a:rPr>
              <a:t>、學程</a:t>
            </a:r>
            <a:r>
              <a:rPr lang="zh-TW" altLang="en-US" sz="2000" dirty="0">
                <a:latin typeface="Times New Roman" panose="02020603050405020304" pitchFamily="18" charset="0"/>
                <a:ea typeface="華康儷楷書" panose="03000509000000000000" pitchFamily="65" charset="-120"/>
                <a:cs typeface="Times New Roman" panose="02020603050405020304" pitchFamily="18" charset="0"/>
              </a:rPr>
              <a:t>要求「</a:t>
            </a:r>
            <a:r>
              <a:rPr lang="en-US" altLang="zh-TW" sz="2000" dirty="0">
                <a:latin typeface="Times New Roman" panose="02020603050405020304" pitchFamily="18" charset="0"/>
                <a:ea typeface="華康儷楷書" panose="03000509000000000000" pitchFamily="65" charset="-120"/>
                <a:cs typeface="Times New Roman" panose="02020603050405020304" pitchFamily="18" charset="0"/>
              </a:rPr>
              <a:t>B.</a:t>
            </a:r>
            <a:r>
              <a:rPr lang="zh-TW" altLang="en-US" sz="2000" dirty="0">
                <a:latin typeface="Times New Roman" panose="02020603050405020304" pitchFamily="18" charset="0"/>
                <a:ea typeface="華康儷楷書" panose="03000509000000000000" pitchFamily="65" charset="-120"/>
                <a:cs typeface="Times New Roman" panose="02020603050405020304" pitchFamily="18" charset="0"/>
              </a:rPr>
              <a:t>課程學習成果」為</a:t>
            </a:r>
            <a:endParaRPr lang="en-US" altLang="zh-TW" sz="2000" dirty="0">
              <a:latin typeface="Times New Roman" panose="02020603050405020304" pitchFamily="18" charset="0"/>
              <a:ea typeface="華康儷楷書" panose="03000509000000000000" pitchFamily="65" charset="-120"/>
              <a:cs typeface="Times New Roman" panose="02020603050405020304" pitchFamily="18" charset="0"/>
            </a:endParaRPr>
          </a:p>
          <a:p>
            <a:pPr algn="just">
              <a:spcBef>
                <a:spcPts val="200"/>
              </a:spcBef>
            </a:pPr>
            <a:r>
              <a:rPr lang="zh-TW" altLang="en-US" dirty="0">
                <a:latin typeface="Times New Roman" panose="02020603050405020304" pitchFamily="18" charset="0"/>
                <a:ea typeface="華康儷楷書" panose="03000509000000000000" pitchFamily="65" charset="-120"/>
                <a:cs typeface="Times New Roman" panose="02020603050405020304" pitchFamily="18" charset="0"/>
              </a:rPr>
              <a:t>   「</a:t>
            </a:r>
            <a:r>
              <a:rPr lang="en-US" altLang="zh-TW"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B-1.</a:t>
            </a:r>
            <a:r>
              <a:rPr lang="zh-TW" altLang="en-US"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專題實作、實習科目實習成果</a:t>
            </a:r>
            <a:r>
              <a:rPr lang="en-US" altLang="zh-TW"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含技能領域</a:t>
            </a:r>
            <a:r>
              <a:rPr lang="en-US" altLang="zh-TW"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dirty="0">
                <a:latin typeface="Times New Roman" panose="02020603050405020304" pitchFamily="18" charset="0"/>
                <a:ea typeface="華康儷楷書" panose="03000509000000000000" pitchFamily="65" charset="-120"/>
                <a:cs typeface="Times New Roman" panose="02020603050405020304" pitchFamily="18" charset="0"/>
              </a:rPr>
              <a:t>」，件數上限為</a:t>
            </a:r>
            <a:r>
              <a:rPr lang="zh-TW" altLang="en-US" b="1" u="sng"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 </a:t>
            </a:r>
            <a:r>
              <a:rPr lang="en-US" altLang="zh-TW" sz="2000" b="1" u="sng"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1</a:t>
            </a:r>
            <a:r>
              <a:rPr lang="zh-TW" altLang="en-US" b="1" u="sng"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 </a:t>
            </a:r>
            <a:r>
              <a:rPr lang="zh-TW" altLang="en-US" dirty="0">
                <a:latin typeface="Times New Roman" panose="02020603050405020304" pitchFamily="18" charset="0"/>
                <a:ea typeface="華康儷楷書" panose="03000509000000000000" pitchFamily="65" charset="-120"/>
                <a:cs typeface="Times New Roman" panose="02020603050405020304" pitchFamily="18" charset="0"/>
              </a:rPr>
              <a:t>件</a:t>
            </a:r>
            <a:endParaRPr lang="en-US" altLang="zh-TW" dirty="0">
              <a:latin typeface="Times New Roman" panose="02020603050405020304" pitchFamily="18" charset="0"/>
              <a:ea typeface="華康儷楷書" panose="03000509000000000000" pitchFamily="65" charset="-120"/>
              <a:cs typeface="Times New Roman" panose="02020603050405020304" pitchFamily="18" charset="0"/>
            </a:endParaRPr>
          </a:p>
          <a:p>
            <a:pPr algn="just">
              <a:spcBef>
                <a:spcPts val="200"/>
              </a:spcBef>
            </a:pPr>
            <a:r>
              <a:rPr lang="zh-TW" altLang="en-US" dirty="0">
                <a:latin typeface="Times New Roman" panose="02020603050405020304" pitchFamily="18" charset="0"/>
                <a:ea typeface="華康儷楷書" panose="03000509000000000000" pitchFamily="65" charset="-120"/>
                <a:cs typeface="Times New Roman" panose="02020603050405020304" pitchFamily="18" charset="0"/>
              </a:rPr>
              <a:t>   「</a:t>
            </a:r>
            <a:r>
              <a:rPr lang="en-US" altLang="zh-TW"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B-2.</a:t>
            </a:r>
            <a:r>
              <a:rPr lang="zh-TW" altLang="en-US"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其他課程學習</a:t>
            </a:r>
            <a:r>
              <a:rPr lang="en-US" altLang="zh-TW"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作品</a:t>
            </a:r>
            <a:r>
              <a:rPr lang="en-US" altLang="zh-TW"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成果</a:t>
            </a:r>
            <a:r>
              <a:rPr lang="zh-TW" altLang="en-US" dirty="0">
                <a:latin typeface="Times New Roman" panose="02020603050405020304" pitchFamily="18" charset="0"/>
                <a:ea typeface="華康儷楷書" panose="03000509000000000000" pitchFamily="65" charset="-120"/>
                <a:cs typeface="Times New Roman" panose="02020603050405020304" pitchFamily="18" charset="0"/>
              </a:rPr>
              <a:t>」，件數上限為</a:t>
            </a:r>
            <a:r>
              <a:rPr lang="zh-TW" altLang="en-US" u="sng"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 </a:t>
            </a:r>
            <a:r>
              <a:rPr lang="en-US" altLang="zh-TW" sz="2000" b="1" u="sng"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2</a:t>
            </a:r>
            <a:r>
              <a:rPr lang="en-US" altLang="zh-TW" sz="2400" b="1" u="sng"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 </a:t>
            </a:r>
            <a:r>
              <a:rPr lang="zh-TW" altLang="en-US" dirty="0">
                <a:latin typeface="Times New Roman" panose="02020603050405020304" pitchFamily="18" charset="0"/>
                <a:ea typeface="華康儷楷書" panose="03000509000000000000" pitchFamily="65" charset="-120"/>
                <a:cs typeface="Times New Roman" panose="02020603050405020304" pitchFamily="18" charset="0"/>
              </a:rPr>
              <a:t>件</a:t>
            </a:r>
            <a:endParaRPr lang="en-US" altLang="zh-TW" dirty="0">
              <a:latin typeface="Times New Roman" panose="02020603050405020304" pitchFamily="18" charset="0"/>
              <a:ea typeface="華康儷楷書" panose="03000509000000000000" pitchFamily="65" charset="-120"/>
              <a:cs typeface="Times New Roman" panose="02020603050405020304" pitchFamily="18" charset="0"/>
            </a:endParaRPr>
          </a:p>
          <a:p>
            <a:pPr algn="just">
              <a:spcBef>
                <a:spcPts val="200"/>
              </a:spcBef>
            </a:pPr>
            <a:r>
              <a:rPr lang="en-US" altLang="zh-TW" dirty="0">
                <a:latin typeface="Times New Roman" panose="02020603050405020304" pitchFamily="18" charset="0"/>
                <a:ea typeface="華康儷楷書" panose="03000509000000000000" pitchFamily="65" charset="-120"/>
                <a:cs typeface="Times New Roman" panose="02020603050405020304" pitchFamily="18" charset="0"/>
              </a:rPr>
              <a:t>   </a:t>
            </a:r>
            <a:r>
              <a:rPr lang="zh-TW" altLang="en-US" dirty="0">
                <a:latin typeface="Times New Roman" panose="02020603050405020304" pitchFamily="18" charset="0"/>
                <a:ea typeface="華康儷楷書" panose="03000509000000000000" pitchFamily="65" charset="-120"/>
                <a:cs typeface="Times New Roman" panose="02020603050405020304" pitchFamily="18" charset="0"/>
              </a:rPr>
              <a:t>「</a:t>
            </a:r>
            <a:r>
              <a:rPr lang="en-US" altLang="zh-TW"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C.</a:t>
            </a:r>
            <a:r>
              <a:rPr lang="zh-TW" altLang="en-US"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多元表現</a:t>
            </a:r>
            <a:r>
              <a:rPr lang="zh-TW" altLang="en-US" dirty="0">
                <a:latin typeface="Times New Roman" panose="02020603050405020304" pitchFamily="18" charset="0"/>
                <a:ea typeface="華康儷楷書" panose="03000509000000000000" pitchFamily="65" charset="-120"/>
                <a:cs typeface="Times New Roman" panose="02020603050405020304" pitchFamily="18" charset="0"/>
              </a:rPr>
              <a:t>」，件數上限</a:t>
            </a:r>
            <a:r>
              <a:rPr lang="zh-TW" altLang="en-US" sz="1600" dirty="0">
                <a:latin typeface="Times New Roman" panose="02020603050405020304" pitchFamily="18" charset="0"/>
                <a:ea typeface="華康儷楷書" panose="03000509000000000000" pitchFamily="65" charset="-120"/>
                <a:cs typeface="Times New Roman" panose="02020603050405020304" pitchFamily="18" charset="0"/>
              </a:rPr>
              <a:t>為</a:t>
            </a:r>
            <a:r>
              <a:rPr lang="zh-TW" altLang="en-US" sz="1600" u="sng"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 </a:t>
            </a:r>
            <a:r>
              <a:rPr lang="en-US" altLang="zh-TW" sz="2000" b="1" u="sng"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4 </a:t>
            </a:r>
            <a:r>
              <a:rPr lang="zh-TW" altLang="en-US" dirty="0">
                <a:latin typeface="Times New Roman" panose="02020603050405020304" pitchFamily="18" charset="0"/>
                <a:ea typeface="華康儷楷書" panose="03000509000000000000" pitchFamily="65" charset="-120"/>
                <a:cs typeface="Times New Roman" panose="02020603050405020304" pitchFamily="18" charset="0"/>
              </a:rPr>
              <a:t>件</a:t>
            </a:r>
            <a:endParaRPr lang="en-US" altLang="zh-TW" dirty="0">
              <a:latin typeface="Times New Roman" panose="02020603050405020304" pitchFamily="18" charset="0"/>
              <a:ea typeface="華康儷楷書" panose="03000509000000000000" pitchFamily="65" charset="-120"/>
              <a:cs typeface="Times New Roman" panose="02020603050405020304" pitchFamily="18" charset="0"/>
            </a:endParaRPr>
          </a:p>
          <a:p>
            <a:pPr algn="just">
              <a:spcBef>
                <a:spcPts val="200"/>
              </a:spcBef>
              <a:buFont typeface="Wingdings" panose="05000000000000000000" pitchFamily="2" charset="2"/>
              <a:buChar char="Ø"/>
            </a:pPr>
            <a:r>
              <a:rPr lang="zh-TW" altLang="en-US" sz="2400" b="1"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使用</a:t>
            </a:r>
            <a:r>
              <a:rPr lang="zh-TW" altLang="en-US" sz="2000" dirty="0">
                <a:latin typeface="Times New Roman" panose="02020603050405020304" pitchFamily="18" charset="0"/>
                <a:ea typeface="華康儷楷書" panose="03000509000000000000" pitchFamily="65" charset="-120"/>
                <a:cs typeface="Times New Roman" panose="02020603050405020304" pitchFamily="18" charset="0"/>
              </a:rPr>
              <a:t>中央資料庫學習歷程檔案之考生，可於學習歷程資料庫對應項目下</a:t>
            </a:r>
            <a:endParaRPr lang="en-US" altLang="zh-TW" sz="2000" dirty="0">
              <a:latin typeface="Times New Roman" panose="02020603050405020304" pitchFamily="18" charset="0"/>
              <a:ea typeface="華康儷楷書" panose="03000509000000000000" pitchFamily="65" charset="-120"/>
              <a:cs typeface="Times New Roman" panose="02020603050405020304" pitchFamily="18" charset="0"/>
            </a:endParaRPr>
          </a:p>
          <a:p>
            <a:pPr algn="just">
              <a:spcBef>
                <a:spcPts val="200"/>
              </a:spcBef>
            </a:pPr>
            <a:r>
              <a:rPr lang="zh-TW" altLang="en-US" sz="2000" dirty="0">
                <a:latin typeface="Times New Roman" panose="02020603050405020304" pitchFamily="18" charset="0"/>
                <a:ea typeface="華康儷楷書" panose="03000509000000000000" pitchFamily="65" charset="-120"/>
                <a:cs typeface="Times New Roman" panose="02020603050405020304" pitchFamily="18" charset="0"/>
              </a:rPr>
              <a:t>　　至多分別</a:t>
            </a:r>
            <a:r>
              <a:rPr lang="zh-TW" altLang="en-US" sz="20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勾選 </a:t>
            </a:r>
            <a:r>
              <a:rPr lang="en-US" altLang="zh-TW" sz="2400" b="1" u="sng"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1 </a:t>
            </a:r>
            <a:r>
              <a:rPr lang="zh-TW" altLang="en-US" sz="20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件、</a:t>
            </a:r>
            <a:r>
              <a:rPr lang="zh-TW" altLang="en-US" sz="2000" u="sng"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 </a:t>
            </a:r>
            <a:r>
              <a:rPr lang="en-US" altLang="zh-TW" sz="2400" b="1" u="sng"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2 </a:t>
            </a:r>
            <a:r>
              <a:rPr lang="zh-TW" altLang="en-US" sz="20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件或</a:t>
            </a:r>
            <a:r>
              <a:rPr lang="zh-TW" altLang="en-US" sz="2000" u="sng"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 </a:t>
            </a:r>
            <a:r>
              <a:rPr lang="en-US" altLang="zh-TW" sz="2400" b="1" u="sng"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4 </a:t>
            </a:r>
            <a:r>
              <a:rPr lang="zh-TW" altLang="en-US" sz="20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件</a:t>
            </a:r>
            <a:r>
              <a:rPr lang="zh-TW" altLang="en-US" sz="2000" dirty="0">
                <a:latin typeface="Times New Roman" panose="02020603050405020304" pitchFamily="18" charset="0"/>
                <a:ea typeface="華康儷楷書" panose="03000509000000000000" pitchFamily="65" charset="-120"/>
                <a:cs typeface="Times New Roman" panose="02020603050405020304" pitchFamily="18" charset="0"/>
              </a:rPr>
              <a:t>檔案</a:t>
            </a:r>
            <a:endParaRPr lang="en-US" altLang="zh-TW" sz="2000" dirty="0">
              <a:latin typeface="Times New Roman" panose="02020603050405020304" pitchFamily="18" charset="0"/>
              <a:ea typeface="華康儷楷書" panose="03000509000000000000" pitchFamily="65" charset="-120"/>
              <a:cs typeface="Times New Roman" panose="02020603050405020304" pitchFamily="18" charset="0"/>
            </a:endParaRPr>
          </a:p>
          <a:p>
            <a:pPr algn="just">
              <a:spcBef>
                <a:spcPts val="200"/>
              </a:spcBef>
              <a:buFont typeface="Wingdings" panose="05000000000000000000" pitchFamily="2" charset="2"/>
              <a:buChar char="Ø"/>
            </a:pPr>
            <a:r>
              <a:rPr lang="zh-TW" altLang="en-US" sz="2400" b="1"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未使用</a:t>
            </a:r>
            <a:r>
              <a:rPr lang="zh-TW" altLang="en-US" sz="2000" dirty="0">
                <a:latin typeface="Times New Roman" panose="02020603050405020304" pitchFamily="18" charset="0"/>
                <a:ea typeface="華康儷楷書" panose="03000509000000000000" pitchFamily="65" charset="-120"/>
                <a:cs typeface="Times New Roman" panose="02020603050405020304" pitchFamily="18" charset="0"/>
              </a:rPr>
              <a:t>中央資料庫學習歷程檔案之考生，可自行於「</a:t>
            </a:r>
            <a:r>
              <a:rPr lang="en-US" altLang="zh-TW" sz="2000" dirty="0">
                <a:latin typeface="Times New Roman" panose="02020603050405020304" pitchFamily="18" charset="0"/>
                <a:ea typeface="華康儷楷書" panose="03000509000000000000" pitchFamily="65" charset="-120"/>
                <a:cs typeface="Times New Roman" panose="02020603050405020304" pitchFamily="18" charset="0"/>
              </a:rPr>
              <a:t>B.</a:t>
            </a:r>
            <a:r>
              <a:rPr lang="zh-TW" altLang="en-US" sz="2000" dirty="0">
                <a:latin typeface="Times New Roman" panose="02020603050405020304" pitchFamily="18" charset="0"/>
                <a:ea typeface="華康儷楷書" panose="03000509000000000000" pitchFamily="65" charset="-120"/>
                <a:cs typeface="Times New Roman" panose="02020603050405020304" pitchFamily="18" charset="0"/>
              </a:rPr>
              <a:t>課程學習成果」之</a:t>
            </a:r>
            <a:endParaRPr lang="en-US" altLang="zh-TW" sz="2000" dirty="0">
              <a:latin typeface="Times New Roman" panose="02020603050405020304" pitchFamily="18" charset="0"/>
              <a:ea typeface="華康儷楷書" panose="03000509000000000000" pitchFamily="65" charset="-120"/>
              <a:cs typeface="Times New Roman" panose="02020603050405020304" pitchFamily="18" charset="0"/>
            </a:endParaRPr>
          </a:p>
          <a:p>
            <a:pPr algn="just">
              <a:spcBef>
                <a:spcPts val="200"/>
              </a:spcBef>
            </a:pPr>
            <a:r>
              <a:rPr lang="zh-TW" altLang="en-US" sz="2000" dirty="0">
                <a:latin typeface="Times New Roman" panose="02020603050405020304" pitchFamily="18" charset="0"/>
                <a:ea typeface="華康儷楷書" panose="03000509000000000000" pitchFamily="65" charset="-120"/>
                <a:cs typeface="Times New Roman" panose="02020603050405020304" pitchFamily="18" charset="0"/>
              </a:rPr>
              <a:t>　</a:t>
            </a:r>
            <a:r>
              <a:rPr lang="zh-TW" altLang="en-US" dirty="0">
                <a:latin typeface="Times New Roman" panose="02020603050405020304" pitchFamily="18" charset="0"/>
                <a:ea typeface="華康儷楷書" panose="03000509000000000000" pitchFamily="65" charset="-120"/>
                <a:cs typeface="Times New Roman" panose="02020603050405020304" pitchFamily="18" charset="0"/>
              </a:rPr>
              <a:t>「</a:t>
            </a:r>
            <a:r>
              <a:rPr lang="en-US" altLang="zh-TW"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B-1.</a:t>
            </a:r>
            <a:r>
              <a:rPr lang="zh-TW" altLang="en-US"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專題實作、實習科目實習成果</a:t>
            </a:r>
            <a:r>
              <a:rPr lang="en-US" altLang="zh-TW"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含技能領域</a:t>
            </a:r>
            <a:r>
              <a:rPr lang="en-US" altLang="zh-TW"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dirty="0">
                <a:latin typeface="Times New Roman" panose="02020603050405020304" pitchFamily="18" charset="0"/>
                <a:ea typeface="華康儷楷書" panose="03000509000000000000" pitchFamily="65" charset="-120"/>
                <a:cs typeface="Times New Roman" panose="02020603050405020304" pitchFamily="18" charset="0"/>
              </a:rPr>
              <a:t>」欄位上傳</a:t>
            </a:r>
            <a:r>
              <a:rPr lang="zh-TW" altLang="en-US" sz="2000" b="1" u="sng"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 </a:t>
            </a:r>
            <a:r>
              <a:rPr lang="en-US" altLang="zh-TW" sz="2000" b="1" u="sng"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1</a:t>
            </a:r>
            <a:r>
              <a:rPr lang="zh-TW" altLang="en-US" sz="2000" b="1" u="sng"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 </a:t>
            </a:r>
            <a:r>
              <a:rPr lang="zh-TW" altLang="en-US" dirty="0">
                <a:latin typeface="Times New Roman" panose="02020603050405020304" pitchFamily="18" charset="0"/>
                <a:ea typeface="華康儷楷書" panose="03000509000000000000" pitchFamily="65" charset="-120"/>
                <a:cs typeface="Times New Roman" panose="02020603050405020304" pitchFamily="18" charset="0"/>
              </a:rPr>
              <a:t>個檔案容量最大至</a:t>
            </a:r>
            <a:r>
              <a:rPr lang="en-US" altLang="zh-TW" sz="2000" b="1" u="sng"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4</a:t>
            </a:r>
            <a:r>
              <a:rPr lang="en-US" altLang="zh-TW" sz="2000" b="0" kern="100" spc="-50" dirty="0">
                <a:effectLst/>
                <a:latin typeface="Times New Roman" panose="02020603050405020304" pitchFamily="18" charset="0"/>
                <a:ea typeface="華康儷楷書" panose="03000509000000000000" pitchFamily="65" charset="-120"/>
                <a:cs typeface="Times New Roman" panose="02020603050405020304" pitchFamily="18" charset="0"/>
              </a:rPr>
              <a:t> </a:t>
            </a:r>
            <a:r>
              <a:rPr lang="en-US" altLang="zh-TW" sz="2000" b="1" u="sng"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MB</a:t>
            </a:r>
            <a:r>
              <a:rPr lang="zh-TW" altLang="en-US" dirty="0">
                <a:latin typeface="Times New Roman" panose="02020603050405020304" pitchFamily="18" charset="0"/>
                <a:ea typeface="華康儷楷書" panose="03000509000000000000" pitchFamily="65" charset="-120"/>
                <a:cs typeface="Times New Roman" panose="02020603050405020304" pitchFamily="18" charset="0"/>
              </a:rPr>
              <a:t>之</a:t>
            </a:r>
            <a:r>
              <a:rPr lang="en-US" altLang="zh-TW" dirty="0">
                <a:latin typeface="Times New Roman" panose="02020603050405020304" pitchFamily="18" charset="0"/>
                <a:ea typeface="華康儷楷書" panose="03000509000000000000" pitchFamily="65" charset="-120"/>
                <a:cs typeface="Times New Roman" panose="02020603050405020304" pitchFamily="18" charset="0"/>
              </a:rPr>
              <a:t>PDF</a:t>
            </a:r>
            <a:r>
              <a:rPr lang="zh-TW" altLang="en-US" dirty="0">
                <a:latin typeface="Times New Roman" panose="02020603050405020304" pitchFamily="18" charset="0"/>
                <a:ea typeface="華康儷楷書" panose="03000509000000000000" pitchFamily="65" charset="-120"/>
                <a:cs typeface="Times New Roman" panose="02020603050405020304" pitchFamily="18" charset="0"/>
              </a:rPr>
              <a:t>檔案</a:t>
            </a:r>
            <a:endParaRPr lang="en-US" altLang="zh-TW" dirty="0">
              <a:latin typeface="Times New Roman" panose="02020603050405020304" pitchFamily="18" charset="0"/>
              <a:ea typeface="華康儷楷書" panose="03000509000000000000" pitchFamily="65" charset="-120"/>
              <a:cs typeface="Times New Roman" panose="02020603050405020304" pitchFamily="18" charset="0"/>
            </a:endParaRPr>
          </a:p>
          <a:p>
            <a:pPr marL="266700" algn="just">
              <a:spcBef>
                <a:spcPts val="200"/>
              </a:spcBef>
            </a:pPr>
            <a:r>
              <a:rPr lang="zh-TW" altLang="en-US" dirty="0">
                <a:latin typeface="Times New Roman" panose="02020603050405020304" pitchFamily="18" charset="0"/>
                <a:ea typeface="華康儷楷書" panose="03000509000000000000" pitchFamily="65" charset="-120"/>
                <a:cs typeface="Times New Roman" panose="02020603050405020304" pitchFamily="18" charset="0"/>
              </a:rPr>
              <a:t>「</a:t>
            </a:r>
            <a:r>
              <a:rPr lang="en-US" altLang="zh-TW"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B-2.</a:t>
            </a:r>
            <a:r>
              <a:rPr lang="zh-TW" altLang="en-US"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其他課程學習</a:t>
            </a:r>
            <a:r>
              <a:rPr lang="en-US" altLang="zh-TW"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作品</a:t>
            </a:r>
            <a:r>
              <a:rPr lang="en-US" altLang="zh-TW"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成果</a:t>
            </a:r>
            <a:r>
              <a:rPr lang="zh-TW" altLang="en-US" dirty="0">
                <a:latin typeface="Times New Roman" panose="02020603050405020304" pitchFamily="18" charset="0"/>
                <a:ea typeface="華康儷楷書" panose="03000509000000000000" pitchFamily="65" charset="-120"/>
                <a:cs typeface="Times New Roman" panose="02020603050405020304" pitchFamily="18" charset="0"/>
              </a:rPr>
              <a:t>」欄位上傳</a:t>
            </a:r>
            <a:r>
              <a:rPr lang="zh-TW" altLang="en-US" sz="2400" b="1" u="sng" dirty="0">
                <a:solidFill>
                  <a:srgbClr val="C00000"/>
                </a:solidFill>
                <a:latin typeface="Times New Roman" panose="02020603050405020304" pitchFamily="18" charset="0"/>
                <a:ea typeface="華康儷楷書" panose="03000509000000000000" pitchFamily="65" charset="-120"/>
                <a:cs typeface="Times New Roman" panose="02020603050405020304" pitchFamily="18" charset="0"/>
              </a:rPr>
              <a:t> </a:t>
            </a:r>
            <a:r>
              <a:rPr lang="en-US" altLang="zh-TW" sz="2000" b="1" u="sng"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1</a:t>
            </a:r>
            <a:r>
              <a:rPr lang="zh-TW" altLang="en-US" sz="2000" b="1" u="sng"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 </a:t>
            </a:r>
            <a:r>
              <a:rPr lang="zh-TW" altLang="en-US" dirty="0">
                <a:latin typeface="Times New Roman" panose="02020603050405020304" pitchFamily="18" charset="0"/>
                <a:ea typeface="華康儷楷書" panose="03000509000000000000" pitchFamily="65" charset="-120"/>
                <a:cs typeface="Times New Roman" panose="02020603050405020304" pitchFamily="18" charset="0"/>
              </a:rPr>
              <a:t>個檔案容量最大至</a:t>
            </a:r>
            <a:r>
              <a:rPr lang="en-US" altLang="zh-TW" sz="2000" b="1" u="sng"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8</a:t>
            </a:r>
            <a:r>
              <a:rPr lang="en-US" altLang="zh-TW" sz="2000" b="0" kern="100" spc="-50" dirty="0">
                <a:effectLst/>
                <a:latin typeface="Times New Roman" panose="02020603050405020304" pitchFamily="18" charset="0"/>
                <a:ea typeface="華康儷楷書" panose="03000509000000000000" pitchFamily="65" charset="-120"/>
                <a:cs typeface="Times New Roman" panose="02020603050405020304" pitchFamily="18" charset="0"/>
              </a:rPr>
              <a:t> </a:t>
            </a:r>
            <a:r>
              <a:rPr lang="en-US" altLang="zh-TW" sz="2000" b="1" u="sng"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MB</a:t>
            </a:r>
            <a:r>
              <a:rPr lang="zh-TW" altLang="en-US" dirty="0">
                <a:latin typeface="Times New Roman" panose="02020603050405020304" pitchFamily="18" charset="0"/>
                <a:ea typeface="華康儷楷書" panose="03000509000000000000" pitchFamily="65" charset="-120"/>
                <a:cs typeface="Times New Roman" panose="02020603050405020304" pitchFamily="18" charset="0"/>
              </a:rPr>
              <a:t>之</a:t>
            </a:r>
            <a:r>
              <a:rPr lang="en-US" altLang="zh-TW" dirty="0">
                <a:latin typeface="Times New Roman" panose="02020603050405020304" pitchFamily="18" charset="0"/>
                <a:ea typeface="華康儷楷書" panose="03000509000000000000" pitchFamily="65" charset="-120"/>
                <a:cs typeface="Times New Roman" panose="02020603050405020304" pitchFamily="18" charset="0"/>
              </a:rPr>
              <a:t>PDF</a:t>
            </a:r>
            <a:r>
              <a:rPr lang="zh-TW" altLang="en-US" dirty="0">
                <a:latin typeface="Times New Roman" panose="02020603050405020304" pitchFamily="18" charset="0"/>
                <a:ea typeface="華康儷楷書" panose="03000509000000000000" pitchFamily="65" charset="-120"/>
                <a:cs typeface="Times New Roman" panose="02020603050405020304" pitchFamily="18" charset="0"/>
              </a:rPr>
              <a:t>檔案</a:t>
            </a:r>
            <a:endParaRPr lang="en-US" altLang="zh-TW" dirty="0">
              <a:latin typeface="Times New Roman" panose="02020603050405020304" pitchFamily="18" charset="0"/>
              <a:ea typeface="華康儷楷書" panose="03000509000000000000" pitchFamily="65" charset="-120"/>
              <a:cs typeface="Times New Roman" panose="02020603050405020304" pitchFamily="18" charset="0"/>
            </a:endParaRPr>
          </a:p>
          <a:p>
            <a:pPr marL="266700" algn="just">
              <a:spcBef>
                <a:spcPts val="200"/>
              </a:spcBef>
            </a:pPr>
            <a:r>
              <a:rPr lang="zh-TW" altLang="en-US" dirty="0">
                <a:latin typeface="Times New Roman" panose="02020603050405020304" pitchFamily="18" charset="0"/>
                <a:ea typeface="華康儷楷書" panose="03000509000000000000" pitchFamily="65" charset="-120"/>
                <a:cs typeface="Times New Roman" panose="02020603050405020304" pitchFamily="18" charset="0"/>
              </a:rPr>
              <a:t>「</a:t>
            </a:r>
            <a:r>
              <a:rPr lang="en-US" altLang="zh-TW"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C.</a:t>
            </a:r>
            <a:r>
              <a:rPr lang="zh-TW" altLang="en-US"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多元表現</a:t>
            </a:r>
            <a:r>
              <a:rPr lang="zh-TW" altLang="en-US" dirty="0">
                <a:latin typeface="Times New Roman" panose="02020603050405020304" pitchFamily="18" charset="0"/>
                <a:ea typeface="華康儷楷書" panose="03000509000000000000" pitchFamily="65" charset="-120"/>
                <a:cs typeface="Times New Roman" panose="02020603050405020304" pitchFamily="18" charset="0"/>
              </a:rPr>
              <a:t>」欄位上傳</a:t>
            </a:r>
            <a:r>
              <a:rPr lang="zh-TW" altLang="en-US" sz="2400" b="1" u="sng" dirty="0">
                <a:solidFill>
                  <a:srgbClr val="C00000"/>
                </a:solidFill>
                <a:latin typeface="Times New Roman" panose="02020603050405020304" pitchFamily="18" charset="0"/>
                <a:ea typeface="華康儷楷書" panose="03000509000000000000" pitchFamily="65" charset="-120"/>
                <a:cs typeface="Times New Roman" panose="02020603050405020304" pitchFamily="18" charset="0"/>
              </a:rPr>
              <a:t> </a:t>
            </a:r>
            <a:r>
              <a:rPr lang="en-US" altLang="zh-TW" sz="2000" b="1" u="sng"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1</a:t>
            </a:r>
            <a:r>
              <a:rPr lang="zh-TW" altLang="en-US" sz="2000" b="1" u="sng"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 </a:t>
            </a:r>
            <a:r>
              <a:rPr lang="zh-TW" altLang="en-US" dirty="0">
                <a:latin typeface="Times New Roman" panose="02020603050405020304" pitchFamily="18" charset="0"/>
                <a:ea typeface="華康儷楷書" panose="03000509000000000000" pitchFamily="65" charset="-120"/>
                <a:cs typeface="Times New Roman" panose="02020603050405020304" pitchFamily="18" charset="0"/>
              </a:rPr>
              <a:t>個檔案容量至</a:t>
            </a:r>
            <a:r>
              <a:rPr lang="en-US" altLang="zh-TW" sz="2000" b="1" u="sng"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16</a:t>
            </a:r>
            <a:r>
              <a:rPr lang="en-US" altLang="zh-TW" sz="2000" b="0" kern="100" spc="-50" dirty="0">
                <a:effectLst/>
                <a:latin typeface="Times New Roman" panose="02020603050405020304" pitchFamily="18" charset="0"/>
                <a:ea typeface="華康儷楷書" panose="03000509000000000000" pitchFamily="65" charset="-120"/>
                <a:cs typeface="Times New Roman" panose="02020603050405020304" pitchFamily="18" charset="0"/>
              </a:rPr>
              <a:t> </a:t>
            </a:r>
            <a:r>
              <a:rPr lang="en-US" altLang="zh-TW" sz="2000" b="1" u="sng"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MB</a:t>
            </a:r>
            <a:r>
              <a:rPr lang="zh-TW" altLang="en-US" dirty="0">
                <a:latin typeface="Times New Roman" panose="02020603050405020304" pitchFamily="18" charset="0"/>
                <a:ea typeface="華康儷楷書" panose="03000509000000000000" pitchFamily="65" charset="-120"/>
                <a:cs typeface="Times New Roman" panose="02020603050405020304" pitchFamily="18" charset="0"/>
              </a:rPr>
              <a:t>之</a:t>
            </a:r>
            <a:r>
              <a:rPr lang="en-US" altLang="zh-TW" dirty="0">
                <a:latin typeface="Times New Roman" panose="02020603050405020304" pitchFamily="18" charset="0"/>
                <a:ea typeface="華康儷楷書" panose="03000509000000000000" pitchFamily="65" charset="-120"/>
                <a:cs typeface="Times New Roman" panose="02020603050405020304" pitchFamily="18" charset="0"/>
              </a:rPr>
              <a:t>PDF</a:t>
            </a:r>
            <a:r>
              <a:rPr lang="zh-TW" altLang="en-US" dirty="0">
                <a:latin typeface="Times New Roman" panose="02020603050405020304" pitchFamily="18" charset="0"/>
                <a:ea typeface="華康儷楷書" panose="03000509000000000000" pitchFamily="65" charset="-120"/>
                <a:cs typeface="Times New Roman" panose="02020603050405020304" pitchFamily="18" charset="0"/>
              </a:rPr>
              <a:t>檔案</a:t>
            </a:r>
            <a:endParaRPr lang="en-US" altLang="zh-TW" dirty="0">
              <a:latin typeface="Times New Roman" panose="02020603050405020304" pitchFamily="18" charset="0"/>
              <a:ea typeface="華康儷楷書" panose="03000509000000000000" pitchFamily="65" charset="-120"/>
              <a:cs typeface="Times New Roman" panose="02020603050405020304" pitchFamily="18" charset="0"/>
            </a:endParaRPr>
          </a:p>
        </p:txBody>
      </p:sp>
      <p:sp>
        <p:nvSpPr>
          <p:cNvPr id="10" name="標題 1">
            <a:extLst>
              <a:ext uri="{FF2B5EF4-FFF2-40B4-BE49-F238E27FC236}">
                <a16:creationId xmlns:a16="http://schemas.microsoft.com/office/drawing/2014/main" id="{CAD4BE70-C1F5-4C0D-83BB-BE7D59D5ED8C}"/>
              </a:ext>
            </a:extLst>
          </p:cNvPr>
          <p:cNvSpPr txBox="1">
            <a:spLocks/>
          </p:cNvSpPr>
          <p:nvPr/>
        </p:nvSpPr>
        <p:spPr bwMode="auto">
          <a:xfrm>
            <a:off x="0" y="57643"/>
            <a:ext cx="12192000" cy="63341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kumimoji="1" sz="2800">
                <a:solidFill>
                  <a:schemeClr val="tx2"/>
                </a:solidFill>
                <a:latin typeface="+mj-lt"/>
                <a:ea typeface="+mj-ea"/>
                <a:cs typeface="+mj-cs"/>
              </a:defRPr>
            </a:lvl1pPr>
            <a:lvl2pPr algn="l" rtl="0" eaLnBrk="0" fontAlgn="base" hangingPunct="0">
              <a:spcBef>
                <a:spcPct val="0"/>
              </a:spcBef>
              <a:spcAft>
                <a:spcPct val="0"/>
              </a:spcAft>
              <a:defRPr kumimoji="1" sz="2800">
                <a:solidFill>
                  <a:schemeClr val="tx2"/>
                </a:solidFill>
                <a:latin typeface="Arial" charset="0"/>
                <a:ea typeface="華康中黑體" pitchFamily="49" charset="-120"/>
              </a:defRPr>
            </a:lvl2pPr>
            <a:lvl3pPr algn="l" rtl="0" eaLnBrk="0" fontAlgn="base" hangingPunct="0">
              <a:spcBef>
                <a:spcPct val="0"/>
              </a:spcBef>
              <a:spcAft>
                <a:spcPct val="0"/>
              </a:spcAft>
              <a:defRPr kumimoji="1" sz="2800">
                <a:solidFill>
                  <a:schemeClr val="tx2"/>
                </a:solidFill>
                <a:latin typeface="Arial" charset="0"/>
                <a:ea typeface="華康中黑體" pitchFamily="49" charset="-120"/>
              </a:defRPr>
            </a:lvl3pPr>
            <a:lvl4pPr algn="l" rtl="0" eaLnBrk="0" fontAlgn="base" hangingPunct="0">
              <a:spcBef>
                <a:spcPct val="0"/>
              </a:spcBef>
              <a:spcAft>
                <a:spcPct val="0"/>
              </a:spcAft>
              <a:defRPr kumimoji="1" sz="2800">
                <a:solidFill>
                  <a:schemeClr val="tx2"/>
                </a:solidFill>
                <a:latin typeface="Arial" charset="0"/>
                <a:ea typeface="華康中黑體" pitchFamily="49" charset="-120"/>
              </a:defRPr>
            </a:lvl4pPr>
            <a:lvl5pPr algn="l" rtl="0" eaLnBrk="0" fontAlgn="base" hangingPunct="0">
              <a:spcBef>
                <a:spcPct val="0"/>
              </a:spcBef>
              <a:spcAft>
                <a:spcPct val="0"/>
              </a:spcAft>
              <a:defRPr kumimoji="1" sz="2800">
                <a:solidFill>
                  <a:schemeClr val="tx2"/>
                </a:solidFill>
                <a:latin typeface="Arial" charset="0"/>
                <a:ea typeface="華康中黑體" pitchFamily="49" charset="-120"/>
              </a:defRPr>
            </a:lvl5pPr>
            <a:lvl6pPr marL="457200" algn="l" rtl="0" fontAlgn="base">
              <a:spcBef>
                <a:spcPct val="0"/>
              </a:spcBef>
              <a:spcAft>
                <a:spcPct val="0"/>
              </a:spcAft>
              <a:defRPr kumimoji="1" sz="2800">
                <a:solidFill>
                  <a:schemeClr val="tx2"/>
                </a:solidFill>
                <a:latin typeface="Arial" charset="0"/>
                <a:ea typeface="新細明體" charset="-120"/>
              </a:defRPr>
            </a:lvl6pPr>
            <a:lvl7pPr marL="914400" algn="l" rtl="0" fontAlgn="base">
              <a:spcBef>
                <a:spcPct val="0"/>
              </a:spcBef>
              <a:spcAft>
                <a:spcPct val="0"/>
              </a:spcAft>
              <a:defRPr kumimoji="1" sz="2800">
                <a:solidFill>
                  <a:schemeClr val="tx2"/>
                </a:solidFill>
                <a:latin typeface="Arial" charset="0"/>
                <a:ea typeface="新細明體" charset="-120"/>
              </a:defRPr>
            </a:lvl7pPr>
            <a:lvl8pPr marL="1371600" algn="l" rtl="0" fontAlgn="base">
              <a:spcBef>
                <a:spcPct val="0"/>
              </a:spcBef>
              <a:spcAft>
                <a:spcPct val="0"/>
              </a:spcAft>
              <a:defRPr kumimoji="1" sz="2800">
                <a:solidFill>
                  <a:schemeClr val="tx2"/>
                </a:solidFill>
                <a:latin typeface="Arial" charset="0"/>
                <a:ea typeface="新細明體" charset="-120"/>
              </a:defRPr>
            </a:lvl8pPr>
            <a:lvl9pPr marL="1828800" algn="l" rtl="0" fontAlgn="base">
              <a:spcBef>
                <a:spcPct val="0"/>
              </a:spcBef>
              <a:spcAft>
                <a:spcPct val="0"/>
              </a:spcAft>
              <a:defRPr kumimoji="1" sz="2800">
                <a:solidFill>
                  <a:schemeClr val="tx2"/>
                </a:solidFill>
                <a:latin typeface="Arial" charset="0"/>
                <a:ea typeface="新細明體" charset="-120"/>
              </a:defRPr>
            </a:lvl9pPr>
          </a:lstStyle>
          <a:p>
            <a:pPr algn="ctr" eaLnBrk="1" hangingPunct="1"/>
            <a:r>
              <a:rPr lang="zh-TW" altLang="en-US" b="1" spc="-100" dirty="0">
                <a:solidFill>
                  <a:schemeClr val="tx1"/>
                </a:solidFill>
                <a:latin typeface="華康儷楷書" panose="03000509000000000000" pitchFamily="65" charset="-120"/>
                <a:ea typeface="華康儷楷書" panose="03000509000000000000" pitchFamily="65" charset="-120"/>
              </a:rPr>
              <a:t>第二階段報名</a:t>
            </a:r>
            <a:r>
              <a:rPr lang="en-US" altLang="zh-TW" b="1" spc="-100" dirty="0">
                <a:solidFill>
                  <a:schemeClr val="tx1"/>
                </a:solidFill>
                <a:latin typeface="華康儷楷書" panose="03000509000000000000" pitchFamily="65" charset="-120"/>
                <a:ea typeface="華康儷楷書" panose="03000509000000000000" pitchFamily="65" charset="-120"/>
              </a:rPr>
              <a:t>-</a:t>
            </a:r>
            <a:r>
              <a:rPr lang="zh-TW" altLang="en-US" b="1" spc="-100" dirty="0">
                <a:solidFill>
                  <a:schemeClr val="tx1"/>
                </a:solidFill>
                <a:latin typeface="華康儷楷書" panose="03000509000000000000" pitchFamily="65" charset="-120"/>
                <a:ea typeface="華康儷楷書" panose="03000509000000000000" pitchFamily="65" charset="-120"/>
              </a:rPr>
              <a:t>上傳學習歷程備審資料</a:t>
            </a:r>
          </a:p>
        </p:txBody>
      </p:sp>
      <p:sp>
        <p:nvSpPr>
          <p:cNvPr id="7" name="投影片編號版面配置區 3"/>
          <p:cNvSpPr>
            <a:spLocks noGrp="1"/>
          </p:cNvSpPr>
          <p:nvPr>
            <p:ph type="sldNum" sz="quarter" idx="12"/>
          </p:nvPr>
        </p:nvSpPr>
        <p:spPr>
          <a:xfrm>
            <a:off x="9142228" y="6230346"/>
            <a:ext cx="2743200" cy="365125"/>
          </a:xfrm>
        </p:spPr>
        <p:txBody>
          <a:bodyPr/>
          <a:lstStyle/>
          <a:p>
            <a:pPr>
              <a:defRPr/>
            </a:pPr>
            <a:fld id="{52B5522C-A27E-428C-8770-BD9512493397}" type="slidenum">
              <a:rPr lang="zh-TW" altLang="en-US" smtClean="0"/>
              <a:pPr>
                <a:defRPr/>
              </a:pPr>
              <a:t>24</a:t>
            </a:fld>
            <a:endParaRPr lang="en-US" altLang="zh-TW" dirty="0"/>
          </a:p>
        </p:txBody>
      </p:sp>
    </p:spTree>
    <p:extLst>
      <p:ext uri="{BB962C8B-B14F-4D97-AF65-F5344CB8AC3E}">
        <p14:creationId xmlns:p14="http://schemas.microsoft.com/office/powerpoint/2010/main" val="42506671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6016896" y="3096261"/>
            <a:ext cx="4874983" cy="327462"/>
          </a:xfrm>
          <a:prstGeom prst="rect">
            <a:avLst/>
          </a:prstGeom>
        </p:spPr>
        <p:txBody>
          <a:bodyPr wrap="square">
            <a:spAutoFit/>
          </a:bodyPr>
          <a:lstStyle/>
          <a:p>
            <a:pPr marL="295275" indent="-295275" algn="just">
              <a:lnSpc>
                <a:spcPts val="2000"/>
              </a:lnSpc>
              <a:tabLst>
                <a:tab pos="295275" algn="l"/>
                <a:tab pos="304800" algn="l"/>
              </a:tabLst>
            </a:pPr>
            <a:r>
              <a:rPr lang="zh-TW" altLang="zh-TW" sz="1400" kern="0"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甄選群</a:t>
            </a:r>
            <a:r>
              <a:rPr lang="en-US" altLang="zh-TW" sz="1400" kern="0"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a:t>
            </a:r>
            <a:r>
              <a:rPr lang="zh-TW" altLang="zh-TW" sz="1400" kern="0"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類</a:t>
            </a:r>
            <a:r>
              <a:rPr lang="en-US" altLang="zh-TW" sz="1400" kern="0"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a:t>
            </a:r>
            <a:r>
              <a:rPr lang="zh-TW" altLang="zh-TW" sz="1400" kern="0"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別及技藝技能競賽優勝及技術士職</a:t>
            </a:r>
            <a:r>
              <a:rPr lang="en-US" altLang="zh-TW" sz="1400" kern="0"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a:t>
            </a:r>
            <a:r>
              <a:rPr lang="zh-TW" altLang="zh-TW" sz="1400" kern="0"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種</a:t>
            </a:r>
            <a:r>
              <a:rPr lang="en-US" altLang="zh-TW" sz="1400" kern="0"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a:t>
            </a:r>
            <a:r>
              <a:rPr lang="zh-TW" altLang="zh-TW" sz="1400" kern="0"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類別對照表</a:t>
            </a:r>
            <a:endParaRPr lang="zh-TW" altLang="zh-TW" sz="1400" b="1" kern="2600"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endParaRPr>
          </a:p>
        </p:txBody>
      </p:sp>
      <p:sp>
        <p:nvSpPr>
          <p:cNvPr id="6" name="矩形 5"/>
          <p:cNvSpPr/>
          <p:nvPr/>
        </p:nvSpPr>
        <p:spPr>
          <a:xfrm>
            <a:off x="1280384" y="730076"/>
            <a:ext cx="10296149" cy="1767535"/>
          </a:xfrm>
          <a:prstGeom prst="rect">
            <a:avLst/>
          </a:prstGeom>
        </p:spPr>
        <p:txBody>
          <a:bodyPr wrap="square">
            <a:spAutoFit/>
          </a:bodyPr>
          <a:lstStyle/>
          <a:p>
            <a:pPr marL="342900" indent="-342900" algn="just">
              <a:lnSpc>
                <a:spcPct val="115000"/>
              </a:lnSpc>
              <a:buFont typeface="+mj-lt"/>
              <a:buAutoNum type="arabicPeriod"/>
            </a:pPr>
            <a:r>
              <a:rPr lang="zh-TW" altLang="zh-TW" sz="1600" b="1"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本項目係指</a:t>
            </a:r>
            <a:r>
              <a:rPr lang="zh-TW" altLang="zh-TW" sz="1600" b="1"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甄選總成績</a:t>
            </a:r>
            <a:r>
              <a:rPr lang="zh-TW" altLang="zh-TW" sz="1600" b="1"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所採計之證照或得獎加分，非指</a:t>
            </a:r>
            <a:r>
              <a:rPr lang="zh-TW" altLang="en-US" sz="1600" b="1"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學習歷程</a:t>
            </a:r>
            <a:r>
              <a:rPr lang="zh-TW" altLang="zh-TW" sz="1600" b="1"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備審資料中之競賽獲獎或證照證明</a:t>
            </a:r>
            <a:r>
              <a:rPr lang="zh-TW" altLang="en-US" sz="1600" b="1"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a:t>
            </a:r>
            <a:endParaRPr lang="en-US" altLang="zh-TW" sz="1600" b="1"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endParaRPr>
          </a:p>
          <a:p>
            <a:pPr marL="342900" indent="-342900">
              <a:lnSpc>
                <a:spcPct val="115000"/>
              </a:lnSpc>
              <a:buFont typeface="+mj-lt"/>
              <a:buAutoNum type="arabicPeriod"/>
            </a:pPr>
            <a:r>
              <a:rPr lang="zh-TW" altLang="zh-TW" sz="1600" kern="0" spc="-20" dirty="0">
                <a:latin typeface="Times New Roman" panose="02020603050405020304" pitchFamily="18" charset="0"/>
                <a:ea typeface="華康儷楷書" panose="03000509000000000000" pitchFamily="65" charset="-120"/>
                <a:cs typeface="Times New Roman" panose="02020603050405020304" pitchFamily="18" charset="0"/>
              </a:rPr>
              <a:t>若考生</a:t>
            </a:r>
            <a:r>
              <a:rPr lang="zh-TW" altLang="zh-TW" sz="1600" b="1" kern="0" spc="-2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持有</a:t>
            </a:r>
            <a:r>
              <a:rPr lang="en-US" altLang="zh-TW" sz="1600" b="1" kern="0" spc="-2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2</a:t>
            </a:r>
            <a:r>
              <a:rPr lang="zh-TW" altLang="zh-TW" sz="1600" b="1" kern="0" spc="-2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種</a:t>
            </a:r>
            <a:r>
              <a:rPr lang="zh-TW" altLang="zh-TW" sz="1600" kern="0" spc="-20" dirty="0">
                <a:latin typeface="Times New Roman" panose="02020603050405020304" pitchFamily="18" charset="0"/>
                <a:ea typeface="華康儷楷書" panose="03000509000000000000" pitchFamily="65" charset="-120"/>
                <a:cs typeface="Times New Roman" panose="02020603050405020304" pitchFamily="18" charset="0"/>
              </a:rPr>
              <a:t>以上符合本簡章所訂「甄選群</a:t>
            </a:r>
            <a:r>
              <a:rPr lang="en-US" altLang="zh-TW" sz="1600" kern="0" spc="-20" dirty="0">
                <a:latin typeface="Times New Roman" panose="02020603050405020304" pitchFamily="18" charset="0"/>
                <a:ea typeface="華康儷楷書" panose="03000509000000000000" pitchFamily="65" charset="-120"/>
                <a:cs typeface="Times New Roman" panose="02020603050405020304" pitchFamily="18" charset="0"/>
              </a:rPr>
              <a:t>(</a:t>
            </a:r>
            <a:r>
              <a:rPr lang="zh-TW" altLang="zh-TW" sz="1600" kern="0" spc="-20" dirty="0">
                <a:latin typeface="Times New Roman" panose="02020603050405020304" pitchFamily="18" charset="0"/>
                <a:ea typeface="華康儷楷書" panose="03000509000000000000" pitchFamily="65" charset="-120"/>
                <a:cs typeface="Times New Roman" panose="02020603050405020304" pitchFamily="18" charset="0"/>
              </a:rPr>
              <a:t>類</a:t>
            </a:r>
            <a:r>
              <a:rPr lang="en-US" altLang="zh-TW" sz="1600" kern="0" spc="-20" dirty="0">
                <a:latin typeface="Times New Roman" panose="02020603050405020304" pitchFamily="18" charset="0"/>
                <a:ea typeface="華康儷楷書" panose="03000509000000000000" pitchFamily="65" charset="-120"/>
                <a:cs typeface="Times New Roman" panose="02020603050405020304" pitchFamily="18" charset="0"/>
              </a:rPr>
              <a:t>)</a:t>
            </a:r>
            <a:r>
              <a:rPr lang="zh-TW" altLang="zh-TW" sz="1600" kern="0" spc="-20" dirty="0">
                <a:latin typeface="Times New Roman" panose="02020603050405020304" pitchFamily="18" charset="0"/>
                <a:ea typeface="華康儷楷書" panose="03000509000000000000" pitchFamily="65" charset="-120"/>
                <a:cs typeface="Times New Roman" panose="02020603050405020304" pitchFamily="18" charset="0"/>
              </a:rPr>
              <a:t>別及技藝技競賽優勝及技術士職</a:t>
            </a:r>
            <a:r>
              <a:rPr lang="en-US" altLang="zh-TW" sz="1600" kern="0" spc="-20" dirty="0">
                <a:latin typeface="Times New Roman" panose="02020603050405020304" pitchFamily="18" charset="0"/>
                <a:ea typeface="華康儷楷書" panose="03000509000000000000" pitchFamily="65" charset="-120"/>
                <a:cs typeface="Times New Roman" panose="02020603050405020304" pitchFamily="18" charset="0"/>
              </a:rPr>
              <a:t>(</a:t>
            </a:r>
            <a:r>
              <a:rPr lang="zh-TW" altLang="zh-TW" sz="1600" kern="0" spc="-20" dirty="0">
                <a:latin typeface="Times New Roman" panose="02020603050405020304" pitchFamily="18" charset="0"/>
                <a:ea typeface="華康儷楷書" panose="03000509000000000000" pitchFamily="65" charset="-120"/>
                <a:cs typeface="Times New Roman" panose="02020603050405020304" pitchFamily="18" charset="0"/>
              </a:rPr>
              <a:t>種</a:t>
            </a:r>
            <a:r>
              <a:rPr lang="en-US" altLang="zh-TW" sz="1600" kern="0" spc="-20" dirty="0">
                <a:latin typeface="Times New Roman" panose="02020603050405020304" pitchFamily="18" charset="0"/>
                <a:ea typeface="華康儷楷書" panose="03000509000000000000" pitchFamily="65" charset="-120"/>
                <a:cs typeface="Times New Roman" panose="02020603050405020304" pitchFamily="18" charset="0"/>
              </a:rPr>
              <a:t>)</a:t>
            </a:r>
            <a:r>
              <a:rPr lang="zh-TW" altLang="zh-TW" sz="1600" kern="0" spc="-20" dirty="0">
                <a:latin typeface="Times New Roman" panose="02020603050405020304" pitchFamily="18" charset="0"/>
                <a:ea typeface="華康儷楷書" panose="03000509000000000000" pitchFamily="65" charset="-120"/>
                <a:cs typeface="Times New Roman" panose="02020603050405020304" pitchFamily="18" charset="0"/>
              </a:rPr>
              <a:t>類別對照表」加分優待採認之技藝技能競賽得獎證明或技術</a:t>
            </a:r>
            <a:r>
              <a:rPr lang="zh-TW" altLang="en-US" sz="1600" kern="0" spc="-20" dirty="0">
                <a:latin typeface="Times New Roman" panose="02020603050405020304" pitchFamily="18" charset="0"/>
                <a:ea typeface="華康儷楷書" panose="03000509000000000000" pitchFamily="65" charset="-120"/>
                <a:cs typeface="Times New Roman" panose="02020603050405020304" pitchFamily="18" charset="0"/>
              </a:rPr>
              <a:t>士證</a:t>
            </a:r>
            <a:r>
              <a:rPr lang="zh-TW" altLang="zh-TW" sz="1600" kern="0" spc="-20" dirty="0">
                <a:latin typeface="Times New Roman" panose="02020603050405020304" pitchFamily="18" charset="0"/>
                <a:ea typeface="華康儷楷書" panose="03000509000000000000" pitchFamily="65" charset="-120"/>
                <a:cs typeface="Times New Roman" panose="02020603050405020304" pitchFamily="18" charset="0"/>
              </a:rPr>
              <a:t>應</a:t>
            </a:r>
            <a:r>
              <a:rPr lang="zh-TW" altLang="zh-TW" sz="1600" b="1" kern="0" spc="-2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選擇</a:t>
            </a:r>
            <a:r>
              <a:rPr lang="en-US" altLang="zh-TW" sz="1600" b="1" kern="0" spc="-2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1</a:t>
            </a:r>
            <a:r>
              <a:rPr lang="zh-TW" altLang="zh-TW" sz="1600" b="1" kern="0" spc="-2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項對加分最有利之證明文件</a:t>
            </a:r>
            <a:r>
              <a:rPr lang="zh-TW" altLang="zh-TW" sz="1600" kern="0" spc="-20" dirty="0">
                <a:latin typeface="Times New Roman" panose="02020603050405020304" pitchFamily="18" charset="0"/>
                <a:ea typeface="華康儷楷書" panose="03000509000000000000" pitchFamily="65" charset="-120"/>
                <a:cs typeface="Times New Roman" panose="02020603050405020304" pitchFamily="18" charset="0"/>
              </a:rPr>
              <a:t>，作為甄選原始總分加分依據</a:t>
            </a:r>
            <a:r>
              <a:rPr lang="zh-TW" altLang="en-US" sz="1600" kern="0" spc="-20" dirty="0">
                <a:latin typeface="Times New Roman" panose="02020603050405020304" pitchFamily="18" charset="0"/>
                <a:ea typeface="華康儷楷書" panose="03000509000000000000" pitchFamily="65" charset="-120"/>
                <a:cs typeface="Times New Roman" panose="02020603050405020304" pitchFamily="18" charset="0"/>
              </a:rPr>
              <a:t>。</a:t>
            </a:r>
            <a:endParaRPr lang="en-US" altLang="zh-TW" sz="1600" kern="0" spc="-20" dirty="0">
              <a:latin typeface="Times New Roman" panose="02020603050405020304" pitchFamily="18" charset="0"/>
              <a:ea typeface="華康儷楷書" panose="03000509000000000000" pitchFamily="65" charset="-120"/>
              <a:cs typeface="Times New Roman" panose="02020603050405020304" pitchFamily="18" charset="0"/>
            </a:endParaRPr>
          </a:p>
          <a:p>
            <a:pPr marL="342900" indent="-342900">
              <a:lnSpc>
                <a:spcPct val="115000"/>
              </a:lnSpc>
              <a:buFont typeface="+mj-lt"/>
              <a:buAutoNum type="arabicPeriod"/>
            </a:pPr>
            <a:r>
              <a:rPr lang="zh-TW" altLang="en-US" sz="1600" b="1" dirty="0">
                <a:latin typeface="Times New Roman" panose="02020603050405020304" pitchFamily="18" charset="0"/>
                <a:ea typeface="華康儷楷書" panose="03000509000000000000" pitchFamily="65" charset="-120"/>
                <a:cs typeface="Times New Roman" panose="02020603050405020304" pitchFamily="18" charset="0"/>
              </a:rPr>
              <a:t>證照或得獎加分</a:t>
            </a:r>
            <a:r>
              <a:rPr lang="zh-TW" altLang="en-US" sz="1600" dirty="0">
                <a:latin typeface="Times New Roman" panose="02020603050405020304" pitchFamily="18" charset="0"/>
                <a:ea typeface="華康儷楷書" panose="03000509000000000000" pitchFamily="65" charset="-120"/>
                <a:cs typeface="Times New Roman" panose="02020603050405020304" pitchFamily="18" charset="0"/>
              </a:rPr>
              <a:t>證明檔案大小以</a:t>
            </a:r>
            <a:r>
              <a:rPr lang="en-US" altLang="zh-TW" sz="1600" b="1"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4</a:t>
            </a:r>
            <a:r>
              <a:rPr lang="zh-TW" altLang="en-US" sz="1600" b="1"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 </a:t>
            </a:r>
            <a:r>
              <a:rPr lang="en-US" altLang="zh-TW" sz="1600" b="1"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MB</a:t>
            </a:r>
            <a:r>
              <a:rPr lang="zh-TW" altLang="en-US" sz="1600" dirty="0">
                <a:latin typeface="Times New Roman" panose="02020603050405020304" pitchFamily="18" charset="0"/>
                <a:ea typeface="華康儷楷書" panose="03000509000000000000" pitchFamily="65" charset="-120"/>
                <a:cs typeface="Times New Roman" panose="02020603050405020304" pitchFamily="18" charset="0"/>
              </a:rPr>
              <a:t>為原則，且</a:t>
            </a:r>
            <a:r>
              <a:rPr lang="zh-TW" altLang="en-US" sz="1600" b="1"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上傳之檔案頁數僅以</a:t>
            </a:r>
            <a:r>
              <a:rPr lang="en-US" altLang="zh-TW" sz="1600" b="1"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1</a:t>
            </a:r>
            <a:r>
              <a:rPr lang="zh-TW" altLang="en-US" sz="1600" b="1"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頁為限</a:t>
            </a:r>
            <a:r>
              <a:rPr lang="zh-TW" altLang="en-US" sz="1600" b="1" dirty="0">
                <a:latin typeface="Times New Roman" panose="02020603050405020304" pitchFamily="18" charset="0"/>
                <a:ea typeface="華康儷楷書" panose="03000509000000000000" pitchFamily="65" charset="-120"/>
                <a:cs typeface="Times New Roman" panose="02020603050405020304" pitchFamily="18" charset="0"/>
              </a:rPr>
              <a:t>。</a:t>
            </a:r>
            <a:endParaRPr lang="en-US" altLang="zh-TW" sz="1600" b="1" dirty="0">
              <a:latin typeface="Times New Roman" panose="02020603050405020304" pitchFamily="18" charset="0"/>
              <a:ea typeface="華康儷楷書" panose="03000509000000000000" pitchFamily="65" charset="-120"/>
              <a:cs typeface="Times New Roman" panose="02020603050405020304" pitchFamily="18" charset="0"/>
            </a:endParaRPr>
          </a:p>
          <a:p>
            <a:pPr marL="342900" indent="-342900">
              <a:lnSpc>
                <a:spcPct val="115000"/>
              </a:lnSpc>
              <a:buFont typeface="+mj-lt"/>
              <a:buAutoNum type="arabicPeriod"/>
            </a:pPr>
            <a:r>
              <a:rPr lang="zh-TW" altLang="en-US" sz="1600" b="1"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未依規定期限及方式完成網路上傳者，不予計分。</a:t>
            </a:r>
            <a:endParaRPr lang="en-US" altLang="zh-TW" sz="1600" b="1"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endParaRPr>
          </a:p>
          <a:p>
            <a:pPr marL="342900" indent="-342900">
              <a:lnSpc>
                <a:spcPct val="115000"/>
              </a:lnSpc>
              <a:buFont typeface="+mj-lt"/>
              <a:buAutoNum type="arabicPeriod"/>
            </a:pPr>
            <a:r>
              <a:rPr lang="zh-TW" altLang="en-US" sz="1600" dirty="0">
                <a:latin typeface="Times New Roman" panose="02020603050405020304" pitchFamily="18" charset="0"/>
                <a:ea typeface="華康儷楷書" panose="03000509000000000000" pitchFamily="65" charset="-120"/>
                <a:cs typeface="Times New Roman" panose="02020603050405020304" pitchFamily="18" charset="0"/>
              </a:rPr>
              <a:t>如無持有可採認證照或得獎加分證明者，可免上傳。</a:t>
            </a:r>
            <a:endParaRPr lang="en-US" altLang="zh-TW" sz="1600" kern="0" dirty="0">
              <a:latin typeface="華康儷楷書" panose="03000509000000000000" pitchFamily="65" charset="-120"/>
              <a:ea typeface="華康儷楷書" panose="03000509000000000000" pitchFamily="65" charset="-120"/>
              <a:cs typeface="華康儷楷書" panose="03000509000000000000" pitchFamily="65" charset="-120"/>
            </a:endParaRPr>
          </a:p>
        </p:txBody>
      </p:sp>
      <p:sp>
        <p:nvSpPr>
          <p:cNvPr id="8" name="矩形 7"/>
          <p:cNvSpPr/>
          <p:nvPr/>
        </p:nvSpPr>
        <p:spPr>
          <a:xfrm>
            <a:off x="995219" y="3096069"/>
            <a:ext cx="4511749" cy="327654"/>
          </a:xfrm>
          <a:prstGeom prst="rect">
            <a:avLst/>
          </a:prstGeom>
        </p:spPr>
        <p:txBody>
          <a:bodyPr wrap="square">
            <a:spAutoFit/>
          </a:bodyPr>
          <a:lstStyle/>
          <a:p>
            <a:pPr marL="295275" indent="-295275" algn="just">
              <a:lnSpc>
                <a:spcPts val="2000"/>
              </a:lnSpc>
              <a:tabLst>
                <a:tab pos="295275" algn="l"/>
                <a:tab pos="304800" algn="l"/>
              </a:tabLst>
            </a:pPr>
            <a:r>
              <a:rPr lang="zh-TW" altLang="zh-TW" sz="1400" kern="0" dirty="0">
                <a:solidFill>
                  <a:srgbClr val="0000FF"/>
                </a:solidFill>
                <a:latin typeface="華康儷楷書" panose="03000509000000000000" pitchFamily="65" charset="-120"/>
                <a:ea typeface="華康儷楷書" panose="03000509000000000000" pitchFamily="65" charset="-120"/>
              </a:rPr>
              <a:t>競賽類別優勝名次及證照等級優待加分標準表</a:t>
            </a:r>
          </a:p>
        </p:txBody>
      </p:sp>
      <p:sp>
        <p:nvSpPr>
          <p:cNvPr id="9" name="流程圖: 換頁接點 8"/>
          <p:cNvSpPr/>
          <p:nvPr/>
        </p:nvSpPr>
        <p:spPr>
          <a:xfrm>
            <a:off x="1125434" y="2676202"/>
            <a:ext cx="360040" cy="394387"/>
          </a:xfrm>
          <a:prstGeom prst="flowChartOffpageConnector">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latin typeface="+mn-ea"/>
            </a:endParaRPr>
          </a:p>
        </p:txBody>
      </p:sp>
      <p:sp>
        <p:nvSpPr>
          <p:cNvPr id="10" name="流程圖: 換頁接點 9"/>
          <p:cNvSpPr/>
          <p:nvPr/>
        </p:nvSpPr>
        <p:spPr>
          <a:xfrm>
            <a:off x="6248438" y="2676201"/>
            <a:ext cx="360040" cy="394387"/>
          </a:xfrm>
          <a:prstGeom prst="flowChartOffpageConnector">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latin typeface="+mn-ea"/>
            </a:endParaRPr>
          </a:p>
        </p:txBody>
      </p:sp>
      <p:sp>
        <p:nvSpPr>
          <p:cNvPr id="11" name="矩形 10"/>
          <p:cNvSpPr/>
          <p:nvPr/>
        </p:nvSpPr>
        <p:spPr>
          <a:xfrm>
            <a:off x="1539454" y="2670581"/>
            <a:ext cx="3348994" cy="369332"/>
          </a:xfrm>
          <a:prstGeom prst="rect">
            <a:avLst/>
          </a:prstGeom>
          <a:solidFill>
            <a:schemeClr val="accent4">
              <a:lumMod val="20000"/>
              <a:lumOff val="80000"/>
            </a:schemeClr>
          </a:solidFill>
          <a:ln>
            <a:noFill/>
          </a:ln>
        </p:spPr>
        <p:txBody>
          <a:bodyPr wrap="none">
            <a:spAutoFit/>
          </a:bodyPr>
          <a:lstStyle/>
          <a:p>
            <a:pPr algn="ctr"/>
            <a:r>
              <a:rPr lang="zh-TW" altLang="en-US" dirty="0">
                <a:latin typeface="Times New Roman" panose="02020603050405020304" pitchFamily="18" charset="0"/>
                <a:ea typeface="華康儷楷書" panose="03000509000000000000" pitchFamily="65" charset="-120"/>
                <a:cs typeface="Times New Roman" panose="02020603050405020304" pitchFamily="18" charset="0"/>
              </a:rPr>
              <a:t>招生簡章第</a:t>
            </a:r>
            <a:r>
              <a:rPr lang="en-US" altLang="zh-TW" dirty="0">
                <a:latin typeface="Times New Roman" panose="02020603050405020304" pitchFamily="18" charset="0"/>
                <a:ea typeface="華康儷楷書" panose="03000509000000000000" pitchFamily="65" charset="-120"/>
                <a:cs typeface="Times New Roman" panose="02020603050405020304" pitchFamily="18" charset="0"/>
              </a:rPr>
              <a:t>29~30</a:t>
            </a:r>
            <a:r>
              <a:rPr lang="zh-TW" altLang="en-US" dirty="0">
                <a:latin typeface="Times New Roman" panose="02020603050405020304" pitchFamily="18" charset="0"/>
                <a:ea typeface="華康儷楷書" panose="03000509000000000000" pitchFamily="65" charset="-120"/>
                <a:cs typeface="Times New Roman" panose="02020603050405020304" pitchFamily="18" charset="0"/>
              </a:rPr>
              <a:t>頁</a:t>
            </a:r>
            <a:r>
              <a:rPr lang="en-US" altLang="zh-TW" dirty="0">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dirty="0">
                <a:latin typeface="Times New Roman" panose="02020603050405020304" pitchFamily="18" charset="0"/>
                <a:ea typeface="華康儷楷書" panose="03000509000000000000" pitchFamily="65" charset="-120"/>
                <a:cs typeface="Times New Roman" panose="02020603050405020304" pitchFamily="18" charset="0"/>
              </a:rPr>
              <a:t>表</a:t>
            </a:r>
            <a:r>
              <a:rPr lang="en-US" altLang="zh-TW" dirty="0">
                <a:latin typeface="Times New Roman" panose="02020603050405020304" pitchFamily="18" charset="0"/>
                <a:ea typeface="華康儷楷書" panose="03000509000000000000" pitchFamily="65" charset="-120"/>
                <a:cs typeface="Times New Roman" panose="02020603050405020304" pitchFamily="18" charset="0"/>
              </a:rPr>
              <a:t>1</a:t>
            </a:r>
            <a:r>
              <a:rPr lang="zh-TW" altLang="en-US" dirty="0">
                <a:latin typeface="Times New Roman" panose="02020603050405020304" pitchFamily="18" charset="0"/>
                <a:ea typeface="華康儷楷書" panose="03000509000000000000" pitchFamily="65" charset="-120"/>
                <a:cs typeface="Times New Roman" panose="02020603050405020304" pitchFamily="18" charset="0"/>
              </a:rPr>
              <a:t>、</a:t>
            </a:r>
            <a:r>
              <a:rPr lang="en-US" altLang="zh-TW" dirty="0">
                <a:latin typeface="Times New Roman" panose="02020603050405020304" pitchFamily="18" charset="0"/>
                <a:ea typeface="華康儷楷書" panose="03000509000000000000" pitchFamily="65" charset="-120"/>
                <a:cs typeface="Times New Roman" panose="02020603050405020304" pitchFamily="18" charset="0"/>
              </a:rPr>
              <a:t>2</a:t>
            </a:r>
            <a:r>
              <a:rPr lang="zh-TW" altLang="en-US" dirty="0">
                <a:latin typeface="Times New Roman" panose="02020603050405020304" pitchFamily="18" charset="0"/>
                <a:ea typeface="華康儷楷書" panose="03000509000000000000" pitchFamily="65" charset="-120"/>
                <a:cs typeface="Times New Roman" panose="02020603050405020304" pitchFamily="18" charset="0"/>
              </a:rPr>
              <a:t>、</a:t>
            </a:r>
            <a:r>
              <a:rPr lang="en-US" altLang="zh-TW" dirty="0">
                <a:latin typeface="Times New Roman" panose="02020603050405020304" pitchFamily="18" charset="0"/>
                <a:ea typeface="華康儷楷書" panose="03000509000000000000" pitchFamily="65" charset="-120"/>
                <a:cs typeface="Times New Roman" panose="02020603050405020304" pitchFamily="18" charset="0"/>
              </a:rPr>
              <a:t>3)</a:t>
            </a:r>
            <a:endParaRPr lang="zh-TW" altLang="en-US" dirty="0">
              <a:latin typeface="Times New Roman" panose="02020603050405020304" pitchFamily="18" charset="0"/>
              <a:ea typeface="華康儷楷書" panose="03000509000000000000" pitchFamily="65" charset="-120"/>
              <a:cs typeface="Times New Roman" panose="02020603050405020304" pitchFamily="18" charset="0"/>
            </a:endParaRPr>
          </a:p>
        </p:txBody>
      </p:sp>
      <p:sp>
        <p:nvSpPr>
          <p:cNvPr id="12" name="矩形 11"/>
          <p:cNvSpPr/>
          <p:nvPr/>
        </p:nvSpPr>
        <p:spPr>
          <a:xfrm>
            <a:off x="6669900" y="2664255"/>
            <a:ext cx="2618024" cy="369332"/>
          </a:xfrm>
          <a:prstGeom prst="rect">
            <a:avLst/>
          </a:prstGeom>
          <a:solidFill>
            <a:schemeClr val="accent4">
              <a:lumMod val="20000"/>
              <a:lumOff val="80000"/>
            </a:schemeClr>
          </a:solidFill>
          <a:ln>
            <a:noFill/>
          </a:ln>
        </p:spPr>
        <p:txBody>
          <a:bodyPr wrap="none">
            <a:spAutoFit/>
          </a:bodyPr>
          <a:lstStyle/>
          <a:p>
            <a:pPr algn="ctr"/>
            <a:r>
              <a:rPr lang="zh-TW" altLang="en-US" dirty="0">
                <a:latin typeface="華康儷楷書" panose="03000509000000000000" pitchFamily="65" charset="-120"/>
                <a:ea typeface="華康儷楷書" panose="03000509000000000000" pitchFamily="65" charset="-120"/>
                <a:cs typeface="華康儷楷書" panose="03000509000000000000" pitchFamily="65" charset="-120"/>
              </a:rPr>
              <a:t>招生簡章第</a:t>
            </a:r>
            <a:r>
              <a:rPr lang="en-US" altLang="zh-TW" dirty="0">
                <a:latin typeface="Times New Roman" panose="02020603050405020304" pitchFamily="18" charset="0"/>
                <a:ea typeface="華康儷楷書" panose="03000509000000000000" pitchFamily="65" charset="-120"/>
                <a:cs typeface="Times New Roman" panose="02020603050405020304" pitchFamily="18" charset="0"/>
              </a:rPr>
              <a:t>40~56</a:t>
            </a:r>
            <a:r>
              <a:rPr lang="zh-TW" altLang="en-US" dirty="0">
                <a:latin typeface="華康儷楷書" panose="03000509000000000000" pitchFamily="65" charset="-120"/>
                <a:ea typeface="華康儷楷書" panose="03000509000000000000" pitchFamily="65" charset="-120"/>
                <a:cs typeface="華康儷楷書" panose="03000509000000000000" pitchFamily="65" charset="-120"/>
              </a:rPr>
              <a:t>頁</a:t>
            </a:r>
            <a:r>
              <a:rPr lang="en-US" altLang="zh-TW" dirty="0">
                <a:latin typeface="華康儷楷書" panose="03000509000000000000" pitchFamily="65" charset="-120"/>
                <a:ea typeface="華康儷楷書" panose="03000509000000000000" pitchFamily="65" charset="-120"/>
                <a:cs typeface="華康儷楷書" panose="03000509000000000000" pitchFamily="65" charset="-120"/>
              </a:rPr>
              <a:t>(</a:t>
            </a:r>
            <a:r>
              <a:rPr lang="zh-TW" altLang="en-US" dirty="0">
                <a:latin typeface="華康儷楷書" panose="03000509000000000000" pitchFamily="65" charset="-120"/>
                <a:ea typeface="華康儷楷書" panose="03000509000000000000" pitchFamily="65" charset="-120"/>
                <a:cs typeface="華康儷楷書" panose="03000509000000000000" pitchFamily="65" charset="-120"/>
              </a:rPr>
              <a:t>玖</a:t>
            </a:r>
            <a:r>
              <a:rPr lang="en-US" altLang="zh-TW" dirty="0">
                <a:latin typeface="華康儷楷書" panose="03000509000000000000" pitchFamily="65" charset="-120"/>
                <a:ea typeface="華康儷楷書" panose="03000509000000000000" pitchFamily="65" charset="-120"/>
                <a:cs typeface="華康儷楷書" panose="03000509000000000000" pitchFamily="65" charset="-120"/>
              </a:rPr>
              <a:t>)</a:t>
            </a:r>
            <a:endParaRPr lang="zh-TW" altLang="en-US" dirty="0">
              <a:latin typeface="華康儷楷書" panose="03000509000000000000" pitchFamily="65" charset="-120"/>
              <a:ea typeface="華康儷楷書" panose="03000509000000000000" pitchFamily="65" charset="-120"/>
              <a:cs typeface="華康儷楷書" panose="03000509000000000000" pitchFamily="65" charset="-120"/>
            </a:endParaRPr>
          </a:p>
        </p:txBody>
      </p:sp>
      <p:sp>
        <p:nvSpPr>
          <p:cNvPr id="20" name="六角星形 19"/>
          <p:cNvSpPr/>
          <p:nvPr/>
        </p:nvSpPr>
        <p:spPr>
          <a:xfrm>
            <a:off x="927463" y="739648"/>
            <a:ext cx="352921" cy="360040"/>
          </a:xfrm>
          <a:prstGeom prst="star6">
            <a:avLst/>
          </a:prstGeom>
          <a:solidFill>
            <a:srgbClr val="FFFF00"/>
          </a:solidFill>
          <a:ln>
            <a:solidFill>
              <a:srgbClr val="FF0000"/>
            </a:solidFill>
          </a:ln>
          <a:effectLst>
            <a:glow rad="101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3" name="投影片編號版面配置區 2"/>
          <p:cNvSpPr>
            <a:spLocks noGrp="1"/>
          </p:cNvSpPr>
          <p:nvPr>
            <p:ph type="sldNum" sz="quarter" idx="12"/>
          </p:nvPr>
        </p:nvSpPr>
        <p:spPr/>
        <p:txBody>
          <a:bodyPr/>
          <a:lstStyle/>
          <a:p>
            <a:pPr>
              <a:defRPr/>
            </a:pPr>
            <a:fld id="{0425DD0F-D833-4500-8224-585EDAC39332}" type="slidenum">
              <a:rPr lang="zh-TW" altLang="en-US" smtClean="0"/>
              <a:pPr>
                <a:defRPr/>
              </a:pPr>
              <a:t>25</a:t>
            </a:fld>
            <a:endParaRPr lang="en-US" altLang="zh-TW"/>
          </a:p>
        </p:txBody>
      </p:sp>
      <p:sp>
        <p:nvSpPr>
          <p:cNvPr id="16" name="標題 1">
            <a:extLst>
              <a:ext uri="{FF2B5EF4-FFF2-40B4-BE49-F238E27FC236}">
                <a16:creationId xmlns:a16="http://schemas.microsoft.com/office/drawing/2014/main" id="{F544BEF1-1498-4B55-BC49-4EEDE5D2913C}"/>
              </a:ext>
            </a:extLst>
          </p:cNvPr>
          <p:cNvSpPr txBox="1">
            <a:spLocks/>
          </p:cNvSpPr>
          <p:nvPr/>
        </p:nvSpPr>
        <p:spPr bwMode="auto">
          <a:xfrm>
            <a:off x="0" y="77592"/>
            <a:ext cx="12191999" cy="63341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kumimoji="1" sz="2800">
                <a:solidFill>
                  <a:schemeClr val="tx2"/>
                </a:solidFill>
                <a:latin typeface="+mj-lt"/>
                <a:ea typeface="+mj-ea"/>
                <a:cs typeface="+mj-cs"/>
              </a:defRPr>
            </a:lvl1pPr>
            <a:lvl2pPr algn="l" rtl="0" eaLnBrk="0" fontAlgn="base" hangingPunct="0">
              <a:spcBef>
                <a:spcPct val="0"/>
              </a:spcBef>
              <a:spcAft>
                <a:spcPct val="0"/>
              </a:spcAft>
              <a:defRPr kumimoji="1" sz="2800">
                <a:solidFill>
                  <a:schemeClr val="tx2"/>
                </a:solidFill>
                <a:latin typeface="Arial" charset="0"/>
                <a:ea typeface="華康中黑體" pitchFamily="49" charset="-120"/>
              </a:defRPr>
            </a:lvl2pPr>
            <a:lvl3pPr algn="l" rtl="0" eaLnBrk="0" fontAlgn="base" hangingPunct="0">
              <a:spcBef>
                <a:spcPct val="0"/>
              </a:spcBef>
              <a:spcAft>
                <a:spcPct val="0"/>
              </a:spcAft>
              <a:defRPr kumimoji="1" sz="2800">
                <a:solidFill>
                  <a:schemeClr val="tx2"/>
                </a:solidFill>
                <a:latin typeface="Arial" charset="0"/>
                <a:ea typeface="華康中黑體" pitchFamily="49" charset="-120"/>
              </a:defRPr>
            </a:lvl3pPr>
            <a:lvl4pPr algn="l" rtl="0" eaLnBrk="0" fontAlgn="base" hangingPunct="0">
              <a:spcBef>
                <a:spcPct val="0"/>
              </a:spcBef>
              <a:spcAft>
                <a:spcPct val="0"/>
              </a:spcAft>
              <a:defRPr kumimoji="1" sz="2800">
                <a:solidFill>
                  <a:schemeClr val="tx2"/>
                </a:solidFill>
                <a:latin typeface="Arial" charset="0"/>
                <a:ea typeface="華康中黑體" pitchFamily="49" charset="-120"/>
              </a:defRPr>
            </a:lvl4pPr>
            <a:lvl5pPr algn="l" rtl="0" eaLnBrk="0" fontAlgn="base" hangingPunct="0">
              <a:spcBef>
                <a:spcPct val="0"/>
              </a:spcBef>
              <a:spcAft>
                <a:spcPct val="0"/>
              </a:spcAft>
              <a:defRPr kumimoji="1" sz="2800">
                <a:solidFill>
                  <a:schemeClr val="tx2"/>
                </a:solidFill>
                <a:latin typeface="Arial" charset="0"/>
                <a:ea typeface="華康中黑體" pitchFamily="49" charset="-120"/>
              </a:defRPr>
            </a:lvl5pPr>
            <a:lvl6pPr marL="457200" algn="l" rtl="0" fontAlgn="base">
              <a:spcBef>
                <a:spcPct val="0"/>
              </a:spcBef>
              <a:spcAft>
                <a:spcPct val="0"/>
              </a:spcAft>
              <a:defRPr kumimoji="1" sz="2800">
                <a:solidFill>
                  <a:schemeClr val="tx2"/>
                </a:solidFill>
                <a:latin typeface="Arial" charset="0"/>
                <a:ea typeface="新細明體" charset="-120"/>
              </a:defRPr>
            </a:lvl6pPr>
            <a:lvl7pPr marL="914400" algn="l" rtl="0" fontAlgn="base">
              <a:spcBef>
                <a:spcPct val="0"/>
              </a:spcBef>
              <a:spcAft>
                <a:spcPct val="0"/>
              </a:spcAft>
              <a:defRPr kumimoji="1" sz="2800">
                <a:solidFill>
                  <a:schemeClr val="tx2"/>
                </a:solidFill>
                <a:latin typeface="Arial" charset="0"/>
                <a:ea typeface="新細明體" charset="-120"/>
              </a:defRPr>
            </a:lvl7pPr>
            <a:lvl8pPr marL="1371600" algn="l" rtl="0" fontAlgn="base">
              <a:spcBef>
                <a:spcPct val="0"/>
              </a:spcBef>
              <a:spcAft>
                <a:spcPct val="0"/>
              </a:spcAft>
              <a:defRPr kumimoji="1" sz="2800">
                <a:solidFill>
                  <a:schemeClr val="tx2"/>
                </a:solidFill>
                <a:latin typeface="Arial" charset="0"/>
                <a:ea typeface="新細明體" charset="-120"/>
              </a:defRPr>
            </a:lvl8pPr>
            <a:lvl9pPr marL="1828800" algn="l" rtl="0" fontAlgn="base">
              <a:spcBef>
                <a:spcPct val="0"/>
              </a:spcBef>
              <a:spcAft>
                <a:spcPct val="0"/>
              </a:spcAft>
              <a:defRPr kumimoji="1" sz="2800">
                <a:solidFill>
                  <a:schemeClr val="tx2"/>
                </a:solidFill>
                <a:latin typeface="Arial" charset="0"/>
                <a:ea typeface="新細明體" charset="-120"/>
              </a:defRPr>
            </a:lvl9pPr>
          </a:lstStyle>
          <a:p>
            <a:pPr algn="ctr" eaLnBrk="1" hangingPunct="1"/>
            <a:r>
              <a:rPr lang="zh-TW" altLang="en-US" b="1" spc="-100" dirty="0">
                <a:solidFill>
                  <a:schemeClr val="tx1"/>
                </a:solidFill>
                <a:latin typeface="Book Antiqua" panose="02040602050305030304" pitchFamily="18" charset="0"/>
                <a:ea typeface="華康儷楷書" panose="03000509000000000000" pitchFamily="65" charset="-120"/>
              </a:rPr>
              <a:t>第二階段報名</a:t>
            </a:r>
            <a:r>
              <a:rPr lang="en-US" altLang="zh-TW" b="1" spc="-100" dirty="0">
                <a:solidFill>
                  <a:schemeClr val="tx1"/>
                </a:solidFill>
                <a:latin typeface="Book Antiqua" panose="02040602050305030304" pitchFamily="18" charset="0"/>
                <a:ea typeface="華康儷楷書" panose="03000509000000000000" pitchFamily="65" charset="-120"/>
              </a:rPr>
              <a:t>-</a:t>
            </a:r>
            <a:r>
              <a:rPr lang="zh-TW" altLang="en-US" b="1" spc="-100" dirty="0">
                <a:solidFill>
                  <a:schemeClr val="tx1"/>
                </a:solidFill>
                <a:latin typeface="Book Antiqua" panose="02040602050305030304" pitchFamily="18" charset="0"/>
                <a:ea typeface="華康儷楷書" panose="03000509000000000000" pitchFamily="65" charset="-120"/>
              </a:rPr>
              <a:t>證照或得獎加分</a:t>
            </a:r>
          </a:p>
        </p:txBody>
      </p:sp>
      <p:pic>
        <p:nvPicPr>
          <p:cNvPr id="7" name="圖片 6">
            <a:extLst>
              <a:ext uri="{FF2B5EF4-FFF2-40B4-BE49-F238E27FC236}">
                <a16:creationId xmlns:a16="http://schemas.microsoft.com/office/drawing/2014/main" id="{323989E1-D796-9C9F-D23B-34E6DCCA4E09}"/>
              </a:ext>
            </a:extLst>
          </p:cNvPr>
          <p:cNvPicPr>
            <a:picLocks noChangeAspect="1"/>
          </p:cNvPicPr>
          <p:nvPr/>
        </p:nvPicPr>
        <p:blipFill>
          <a:blip r:embed="rId3"/>
          <a:stretch>
            <a:fillRect/>
          </a:stretch>
        </p:blipFill>
        <p:spPr>
          <a:xfrm>
            <a:off x="770359" y="3469056"/>
            <a:ext cx="4887772" cy="3339728"/>
          </a:xfrm>
          <a:prstGeom prst="rect">
            <a:avLst/>
          </a:prstGeom>
        </p:spPr>
      </p:pic>
      <p:pic>
        <p:nvPicPr>
          <p:cNvPr id="15" name="圖片 14">
            <a:extLst>
              <a:ext uri="{FF2B5EF4-FFF2-40B4-BE49-F238E27FC236}">
                <a16:creationId xmlns:a16="http://schemas.microsoft.com/office/drawing/2014/main" id="{6056CFDB-E549-7FF6-58D7-2F4E55D18FB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999393" y="3391640"/>
            <a:ext cx="2464876" cy="3423009"/>
          </a:xfrm>
          <a:prstGeom prst="rect">
            <a:avLst/>
          </a:prstGeom>
        </p:spPr>
      </p:pic>
      <p:pic>
        <p:nvPicPr>
          <p:cNvPr id="18" name="圖片 17">
            <a:extLst>
              <a:ext uri="{FF2B5EF4-FFF2-40B4-BE49-F238E27FC236}">
                <a16:creationId xmlns:a16="http://schemas.microsoft.com/office/drawing/2014/main" id="{8FAC4053-8316-F5E9-9BF3-F07214F1FFF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558285" y="3407347"/>
            <a:ext cx="2397648" cy="3423010"/>
          </a:xfrm>
          <a:prstGeom prst="rect">
            <a:avLst/>
          </a:prstGeom>
        </p:spPr>
      </p:pic>
    </p:spTree>
    <p:extLst>
      <p:ext uri="{BB962C8B-B14F-4D97-AF65-F5344CB8AC3E}">
        <p14:creationId xmlns:p14="http://schemas.microsoft.com/office/powerpoint/2010/main" val="206635584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標題 1">
            <a:extLst>
              <a:ext uri="{FF2B5EF4-FFF2-40B4-BE49-F238E27FC236}">
                <a16:creationId xmlns:a16="http://schemas.microsoft.com/office/drawing/2014/main" id="{FA554A96-E03A-4C5B-A695-DBFBEB9C1C64}"/>
              </a:ext>
            </a:extLst>
          </p:cNvPr>
          <p:cNvSpPr txBox="1">
            <a:spLocks/>
          </p:cNvSpPr>
          <p:nvPr/>
        </p:nvSpPr>
        <p:spPr bwMode="auto">
          <a:xfrm>
            <a:off x="0" y="67200"/>
            <a:ext cx="12191999" cy="63341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kumimoji="1" sz="2800">
                <a:solidFill>
                  <a:schemeClr val="tx2"/>
                </a:solidFill>
                <a:latin typeface="+mj-lt"/>
                <a:ea typeface="+mj-ea"/>
                <a:cs typeface="+mj-cs"/>
              </a:defRPr>
            </a:lvl1pPr>
            <a:lvl2pPr algn="l" rtl="0" eaLnBrk="0" fontAlgn="base" hangingPunct="0">
              <a:spcBef>
                <a:spcPct val="0"/>
              </a:spcBef>
              <a:spcAft>
                <a:spcPct val="0"/>
              </a:spcAft>
              <a:defRPr kumimoji="1" sz="2800">
                <a:solidFill>
                  <a:schemeClr val="tx2"/>
                </a:solidFill>
                <a:latin typeface="Arial" charset="0"/>
                <a:ea typeface="華康中黑體" pitchFamily="49" charset="-120"/>
              </a:defRPr>
            </a:lvl2pPr>
            <a:lvl3pPr algn="l" rtl="0" eaLnBrk="0" fontAlgn="base" hangingPunct="0">
              <a:spcBef>
                <a:spcPct val="0"/>
              </a:spcBef>
              <a:spcAft>
                <a:spcPct val="0"/>
              </a:spcAft>
              <a:defRPr kumimoji="1" sz="2800">
                <a:solidFill>
                  <a:schemeClr val="tx2"/>
                </a:solidFill>
                <a:latin typeface="Arial" charset="0"/>
                <a:ea typeface="華康中黑體" pitchFamily="49" charset="-120"/>
              </a:defRPr>
            </a:lvl3pPr>
            <a:lvl4pPr algn="l" rtl="0" eaLnBrk="0" fontAlgn="base" hangingPunct="0">
              <a:spcBef>
                <a:spcPct val="0"/>
              </a:spcBef>
              <a:spcAft>
                <a:spcPct val="0"/>
              </a:spcAft>
              <a:defRPr kumimoji="1" sz="2800">
                <a:solidFill>
                  <a:schemeClr val="tx2"/>
                </a:solidFill>
                <a:latin typeface="Arial" charset="0"/>
                <a:ea typeface="華康中黑體" pitchFamily="49" charset="-120"/>
              </a:defRPr>
            </a:lvl4pPr>
            <a:lvl5pPr algn="l" rtl="0" eaLnBrk="0" fontAlgn="base" hangingPunct="0">
              <a:spcBef>
                <a:spcPct val="0"/>
              </a:spcBef>
              <a:spcAft>
                <a:spcPct val="0"/>
              </a:spcAft>
              <a:defRPr kumimoji="1" sz="2800">
                <a:solidFill>
                  <a:schemeClr val="tx2"/>
                </a:solidFill>
                <a:latin typeface="Arial" charset="0"/>
                <a:ea typeface="華康中黑體" pitchFamily="49" charset="-120"/>
              </a:defRPr>
            </a:lvl5pPr>
            <a:lvl6pPr marL="457200" algn="l" rtl="0" fontAlgn="base">
              <a:spcBef>
                <a:spcPct val="0"/>
              </a:spcBef>
              <a:spcAft>
                <a:spcPct val="0"/>
              </a:spcAft>
              <a:defRPr kumimoji="1" sz="2800">
                <a:solidFill>
                  <a:schemeClr val="tx2"/>
                </a:solidFill>
                <a:latin typeface="Arial" charset="0"/>
                <a:ea typeface="新細明體" charset="-120"/>
              </a:defRPr>
            </a:lvl6pPr>
            <a:lvl7pPr marL="914400" algn="l" rtl="0" fontAlgn="base">
              <a:spcBef>
                <a:spcPct val="0"/>
              </a:spcBef>
              <a:spcAft>
                <a:spcPct val="0"/>
              </a:spcAft>
              <a:defRPr kumimoji="1" sz="2800">
                <a:solidFill>
                  <a:schemeClr val="tx2"/>
                </a:solidFill>
                <a:latin typeface="Arial" charset="0"/>
                <a:ea typeface="新細明體" charset="-120"/>
              </a:defRPr>
            </a:lvl7pPr>
            <a:lvl8pPr marL="1371600" algn="l" rtl="0" fontAlgn="base">
              <a:spcBef>
                <a:spcPct val="0"/>
              </a:spcBef>
              <a:spcAft>
                <a:spcPct val="0"/>
              </a:spcAft>
              <a:defRPr kumimoji="1" sz="2800">
                <a:solidFill>
                  <a:schemeClr val="tx2"/>
                </a:solidFill>
                <a:latin typeface="Arial" charset="0"/>
                <a:ea typeface="新細明體" charset="-120"/>
              </a:defRPr>
            </a:lvl8pPr>
            <a:lvl9pPr marL="1828800" algn="l" rtl="0" fontAlgn="base">
              <a:spcBef>
                <a:spcPct val="0"/>
              </a:spcBef>
              <a:spcAft>
                <a:spcPct val="0"/>
              </a:spcAft>
              <a:defRPr kumimoji="1" sz="2800">
                <a:solidFill>
                  <a:schemeClr val="tx2"/>
                </a:solidFill>
                <a:latin typeface="Arial" charset="0"/>
                <a:ea typeface="新細明體" charset="-120"/>
              </a:defRPr>
            </a:lvl9pPr>
          </a:lstStyle>
          <a:p>
            <a:pPr algn="ctr" eaLnBrk="1" hangingPunct="1"/>
            <a:r>
              <a:rPr lang="zh-TW" altLang="en-US" b="1" spc="-100" dirty="0">
                <a:solidFill>
                  <a:schemeClr val="tx1"/>
                </a:solidFill>
                <a:latin typeface="Book Antiqua" panose="02040602050305030304" pitchFamily="18" charset="0"/>
                <a:ea typeface="華康儷楷書" panose="03000509000000000000" pitchFamily="65" charset="-120"/>
              </a:rPr>
              <a:t>第二階段報名</a:t>
            </a:r>
            <a:r>
              <a:rPr lang="en-US" altLang="zh-TW" b="1" spc="-100" dirty="0">
                <a:solidFill>
                  <a:schemeClr val="tx1"/>
                </a:solidFill>
                <a:latin typeface="Book Antiqua" panose="02040602050305030304" pitchFamily="18" charset="0"/>
                <a:ea typeface="華康儷楷書" panose="03000509000000000000" pitchFamily="65" charset="-120"/>
              </a:rPr>
              <a:t>-</a:t>
            </a:r>
            <a:r>
              <a:rPr lang="zh-TW" altLang="en-US" b="1" spc="-100" dirty="0">
                <a:solidFill>
                  <a:schemeClr val="tx1"/>
                </a:solidFill>
                <a:latin typeface="Book Antiqua" panose="02040602050305030304" pitchFamily="18" charset="0"/>
                <a:ea typeface="華康儷楷書" panose="03000509000000000000" pitchFamily="65" charset="-120"/>
              </a:rPr>
              <a:t>證照或得獎加分</a:t>
            </a:r>
          </a:p>
        </p:txBody>
      </p:sp>
      <p:graphicFrame>
        <p:nvGraphicFramePr>
          <p:cNvPr id="2" name="表格 1"/>
          <p:cNvGraphicFramePr>
            <a:graphicFrameLocks noGrp="1"/>
          </p:cNvGraphicFramePr>
          <p:nvPr>
            <p:extLst>
              <p:ext uri="{D42A27DB-BD31-4B8C-83A1-F6EECF244321}">
                <p14:modId xmlns:p14="http://schemas.microsoft.com/office/powerpoint/2010/main" val="2911444792"/>
              </p:ext>
            </p:extLst>
          </p:nvPr>
        </p:nvGraphicFramePr>
        <p:xfrm>
          <a:off x="1212456" y="632161"/>
          <a:ext cx="9767086" cy="6174438"/>
        </p:xfrm>
        <a:graphic>
          <a:graphicData uri="http://schemas.openxmlformats.org/drawingml/2006/table">
            <a:tbl>
              <a:tblPr>
                <a:tableStyleId>{5C22544A-7EE6-4342-B048-85BDC9FD1C3A}</a:tableStyleId>
              </a:tblPr>
              <a:tblGrid>
                <a:gridCol w="368441">
                  <a:extLst>
                    <a:ext uri="{9D8B030D-6E8A-4147-A177-3AD203B41FA5}">
                      <a16:colId xmlns:a16="http://schemas.microsoft.com/office/drawing/2014/main" val="956862664"/>
                    </a:ext>
                  </a:extLst>
                </a:gridCol>
                <a:gridCol w="3374183">
                  <a:extLst>
                    <a:ext uri="{9D8B030D-6E8A-4147-A177-3AD203B41FA5}">
                      <a16:colId xmlns:a16="http://schemas.microsoft.com/office/drawing/2014/main" val="1981403247"/>
                    </a:ext>
                  </a:extLst>
                </a:gridCol>
                <a:gridCol w="2810744">
                  <a:extLst>
                    <a:ext uri="{9D8B030D-6E8A-4147-A177-3AD203B41FA5}">
                      <a16:colId xmlns:a16="http://schemas.microsoft.com/office/drawing/2014/main" val="2565035795"/>
                    </a:ext>
                  </a:extLst>
                </a:gridCol>
                <a:gridCol w="3213718">
                  <a:extLst>
                    <a:ext uri="{9D8B030D-6E8A-4147-A177-3AD203B41FA5}">
                      <a16:colId xmlns:a16="http://schemas.microsoft.com/office/drawing/2014/main" val="1242713582"/>
                    </a:ext>
                  </a:extLst>
                </a:gridCol>
              </a:tblGrid>
              <a:tr h="333218">
                <a:tc gridSpan="2">
                  <a:txBody>
                    <a:bodyPr/>
                    <a:lstStyle/>
                    <a:p>
                      <a:pPr algn="ctr">
                        <a:spcAft>
                          <a:spcPts val="0"/>
                        </a:spcAft>
                      </a:pPr>
                      <a:r>
                        <a:rPr lang="zh-TW" sz="1400" b="1" kern="0" baseline="0" dirty="0">
                          <a:effectLst/>
                          <a:latin typeface="Times New Roman" panose="02020603050405020304" pitchFamily="18" charset="0"/>
                          <a:ea typeface="華康儷楷書" panose="03000509000000000000" pitchFamily="65" charset="-120"/>
                          <a:cs typeface="Times New Roman" panose="02020603050405020304" pitchFamily="18" charset="0"/>
                        </a:rPr>
                        <a:t>競賽、證照名稱</a:t>
                      </a:r>
                      <a:endParaRPr lang="zh-TW" sz="1400" b="1" kern="100" baseline="0" dirty="0">
                        <a:effectLst/>
                        <a:latin typeface="Times New Roman" panose="02020603050405020304" pitchFamily="18" charset="0"/>
                        <a:ea typeface="華康儷楷書" panose="03000509000000000000" pitchFamily="65" charset="-120"/>
                        <a:cs typeface="Times New Roman" panose="02020603050405020304" pitchFamily="18" charset="0"/>
                      </a:endParaRPr>
                    </a:p>
                  </a:txBody>
                  <a:tcPr marL="13484" marR="13484" marT="0" marB="0"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chemeClr val="accent6">
                        <a:lumMod val="40000"/>
                        <a:lumOff val="60000"/>
                      </a:schemeClr>
                    </a:solidFill>
                  </a:tcPr>
                </a:tc>
                <a:tc hMerge="1">
                  <a:txBody>
                    <a:bodyPr/>
                    <a:lstStyle/>
                    <a:p>
                      <a:pPr algn="ctr">
                        <a:spcAft>
                          <a:spcPts val="0"/>
                        </a:spcAft>
                      </a:pPr>
                      <a:endParaRPr lang="zh-TW" sz="1600" kern="100" baseline="0" dirty="0">
                        <a:effectLst/>
                        <a:latin typeface="Times New Roman" panose="02020603050405020304" pitchFamily="18" charset="0"/>
                        <a:ea typeface="華康儷楷書" panose="03000509000000000000" pitchFamily="65" charset="-120"/>
                      </a:endParaRPr>
                    </a:p>
                  </a:txBody>
                  <a:tcPr/>
                </a:tc>
                <a:tc>
                  <a:txBody>
                    <a:bodyPr/>
                    <a:lstStyle/>
                    <a:p>
                      <a:pPr algn="ctr">
                        <a:spcAft>
                          <a:spcPts val="0"/>
                        </a:spcAft>
                      </a:pPr>
                      <a:r>
                        <a:rPr lang="zh-TW" sz="1400" b="1" kern="0" baseline="0" dirty="0">
                          <a:effectLst/>
                          <a:latin typeface="Times New Roman" panose="02020603050405020304" pitchFamily="18" charset="0"/>
                          <a:ea typeface="華康儷楷書" panose="03000509000000000000" pitchFamily="65" charset="-120"/>
                          <a:cs typeface="Times New Roman" panose="02020603050405020304" pitchFamily="18" charset="0"/>
                        </a:rPr>
                        <a:t>競賽優勝名次或證照等級</a:t>
                      </a:r>
                      <a:endParaRPr lang="zh-TW" sz="1400" b="1" kern="100" baseline="0" dirty="0">
                        <a:effectLst/>
                        <a:latin typeface="Times New Roman" panose="02020603050405020304" pitchFamily="18" charset="0"/>
                        <a:ea typeface="華康儷楷書" panose="03000509000000000000" pitchFamily="65" charset="-120"/>
                        <a:cs typeface="Times New Roman" panose="02020603050405020304" pitchFamily="18" charset="0"/>
                      </a:endParaRPr>
                    </a:p>
                  </a:txBody>
                  <a:tcPr marL="13484" marR="13484" marT="0" marB="0"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chemeClr val="accent6">
                        <a:lumMod val="40000"/>
                        <a:lumOff val="60000"/>
                      </a:schemeClr>
                    </a:solidFill>
                  </a:tcPr>
                </a:tc>
                <a:tc>
                  <a:txBody>
                    <a:bodyPr/>
                    <a:lstStyle/>
                    <a:p>
                      <a:pPr algn="ctr">
                        <a:lnSpc>
                          <a:spcPct val="100000"/>
                        </a:lnSpc>
                        <a:spcAft>
                          <a:spcPts val="0"/>
                        </a:spcAft>
                      </a:pPr>
                      <a:r>
                        <a:rPr lang="zh-TW" sz="1200" b="1" kern="0" baseline="0" dirty="0">
                          <a:effectLst/>
                          <a:latin typeface="Times New Roman" panose="02020603050405020304" pitchFamily="18" charset="0"/>
                          <a:ea typeface="華康儷楷書" panose="03000509000000000000" pitchFamily="65" charset="-120"/>
                          <a:cs typeface="Times New Roman" panose="02020603050405020304" pitchFamily="18" charset="0"/>
                        </a:rPr>
                        <a:t>優待加分百分比</a:t>
                      </a:r>
                      <a:endParaRPr lang="en-US" altLang="zh-TW" sz="1200" b="1" kern="0" baseline="0" dirty="0">
                        <a:effectLst/>
                        <a:latin typeface="Times New Roman" panose="02020603050405020304" pitchFamily="18" charset="0"/>
                        <a:ea typeface="華康儷楷書" panose="03000509000000000000" pitchFamily="65" charset="-120"/>
                        <a:cs typeface="Times New Roman" panose="02020603050405020304" pitchFamily="18" charset="0"/>
                      </a:endParaRPr>
                    </a:p>
                    <a:p>
                      <a:pPr algn="ctr">
                        <a:lnSpc>
                          <a:spcPct val="100000"/>
                        </a:lnSpc>
                        <a:spcAft>
                          <a:spcPts val="0"/>
                        </a:spcAft>
                      </a:pPr>
                      <a:r>
                        <a:rPr lang="zh-TW" altLang="en-US" sz="1000" b="1" kern="0" baseline="0" dirty="0">
                          <a:effectLst/>
                          <a:latin typeface="Times New Roman" panose="02020603050405020304" pitchFamily="18" charset="0"/>
                          <a:ea typeface="華康儷楷書" panose="03000509000000000000" pitchFamily="65" charset="-120"/>
                          <a:cs typeface="Times New Roman" panose="02020603050405020304" pitchFamily="18" charset="0"/>
                        </a:rPr>
                        <a:t>（增加甄選原始總分）</a:t>
                      </a:r>
                      <a:endParaRPr lang="zh-TW" sz="1000" b="1" kern="100" baseline="0" dirty="0">
                        <a:effectLst/>
                        <a:latin typeface="Times New Roman" panose="02020603050405020304" pitchFamily="18" charset="0"/>
                        <a:ea typeface="華康儷楷書" panose="03000509000000000000" pitchFamily="65" charset="-120"/>
                        <a:cs typeface="Times New Roman" panose="02020603050405020304" pitchFamily="18" charset="0"/>
                      </a:endParaRPr>
                    </a:p>
                  </a:txBody>
                  <a:tcPr marL="13484" marR="13484" marT="0" marB="0"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2900830182"/>
                  </a:ext>
                </a:extLst>
              </a:tr>
              <a:tr h="200361">
                <a:tc rowSpan="2" gridSpan="2">
                  <a:txBody>
                    <a:bodyPr/>
                    <a:lstStyle/>
                    <a:p>
                      <a:pPr algn="just">
                        <a:spcAft>
                          <a:spcPts val="0"/>
                        </a:spcAft>
                      </a:pPr>
                      <a:r>
                        <a:rPr lang="zh-TW" sz="1400" b="0" kern="0" baseline="0" dirty="0">
                          <a:effectLst/>
                          <a:latin typeface="Times New Roman" panose="02020603050405020304" pitchFamily="18" charset="0"/>
                          <a:ea typeface="華康儷楷書" panose="03000509000000000000" pitchFamily="65" charset="-120"/>
                          <a:cs typeface="Times New Roman" panose="02020603050405020304" pitchFamily="18" charset="0"/>
                        </a:rPr>
                        <a:t>國際技能競賽</a:t>
                      </a:r>
                      <a:r>
                        <a:rPr lang="zh-TW" altLang="en-US" sz="1400" b="0" kern="0" baseline="0" dirty="0">
                          <a:effectLst/>
                          <a:latin typeface="Times New Roman" panose="02020603050405020304" pitchFamily="18" charset="0"/>
                          <a:ea typeface="華康儷楷書" panose="03000509000000000000" pitchFamily="65" charset="-120"/>
                          <a:cs typeface="Times New Roman" panose="02020603050405020304" pitchFamily="18" charset="0"/>
                        </a:rPr>
                        <a:t>、</a:t>
                      </a:r>
                      <a:r>
                        <a:rPr lang="zh-TW" sz="1400" b="0" kern="0" baseline="0" dirty="0">
                          <a:effectLst/>
                          <a:latin typeface="Times New Roman" panose="02020603050405020304" pitchFamily="18" charset="0"/>
                          <a:ea typeface="華康儷楷書" panose="03000509000000000000" pitchFamily="65" charset="-120"/>
                          <a:cs typeface="Times New Roman" panose="02020603050405020304" pitchFamily="18" charset="0"/>
                        </a:rPr>
                        <a:t>國際展能節職業技能競賽</a:t>
                      </a:r>
                      <a:r>
                        <a:rPr lang="zh-TW" altLang="en-US" sz="1400" b="0" kern="0" baseline="0" dirty="0">
                          <a:effectLst/>
                          <a:latin typeface="Times New Roman" panose="02020603050405020304" pitchFamily="18" charset="0"/>
                          <a:ea typeface="華康儷楷書" panose="03000509000000000000" pitchFamily="65" charset="-120"/>
                          <a:cs typeface="Times New Roman" panose="02020603050405020304" pitchFamily="18" charset="0"/>
                        </a:rPr>
                        <a:t>、</a:t>
                      </a:r>
                      <a:endParaRPr lang="en-US" altLang="zh-TW" sz="1400" b="0" kern="0" baseline="0" dirty="0">
                        <a:effectLst/>
                        <a:latin typeface="Times New Roman" panose="02020603050405020304" pitchFamily="18" charset="0"/>
                        <a:ea typeface="華康儷楷書" panose="03000509000000000000" pitchFamily="65" charset="-120"/>
                        <a:cs typeface="Times New Roman" panose="02020603050405020304" pitchFamily="18" charset="0"/>
                      </a:endParaRPr>
                    </a:p>
                    <a:p>
                      <a:pPr algn="just">
                        <a:spcAft>
                          <a:spcPts val="0"/>
                        </a:spcAft>
                      </a:pPr>
                      <a:r>
                        <a:rPr lang="zh-TW" sz="1400" b="0" kern="0" baseline="0" dirty="0">
                          <a:effectLst/>
                          <a:latin typeface="Times New Roman" panose="02020603050405020304" pitchFamily="18" charset="0"/>
                          <a:ea typeface="華康儷楷書" panose="03000509000000000000" pitchFamily="65" charset="-120"/>
                          <a:cs typeface="Times New Roman" panose="02020603050405020304" pitchFamily="18" charset="0"/>
                        </a:rPr>
                        <a:t>國際科技展覽</a:t>
                      </a:r>
                      <a:endParaRPr lang="zh-TW" sz="1400" b="0" kern="100" baseline="0" dirty="0">
                        <a:effectLst/>
                        <a:latin typeface="Times New Roman" panose="02020603050405020304" pitchFamily="18" charset="0"/>
                        <a:ea typeface="華康儷楷書" panose="03000509000000000000" pitchFamily="65" charset="-120"/>
                        <a:cs typeface="Times New Roman" panose="02020603050405020304" pitchFamily="18" charset="0"/>
                      </a:endParaRPr>
                    </a:p>
                  </a:txBody>
                  <a:tcPr marL="13484" marR="13484" marT="0" marB="0"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chemeClr val="bg1"/>
                    </a:solidFill>
                  </a:tcPr>
                </a:tc>
                <a:tc rowSpan="2" hMerge="1">
                  <a:txBody>
                    <a:bodyPr/>
                    <a:lstStyle/>
                    <a:p>
                      <a:pPr algn="just">
                        <a:spcAft>
                          <a:spcPts val="0"/>
                        </a:spcAft>
                      </a:pPr>
                      <a:endParaRPr lang="zh-TW" sz="1400" kern="100" baseline="0" dirty="0">
                        <a:effectLst/>
                        <a:latin typeface="Times New Roman" panose="02020603050405020304" pitchFamily="18" charset="0"/>
                        <a:ea typeface="華康儷楷書" panose="03000509000000000000" pitchFamily="65" charset="-120"/>
                      </a:endParaRPr>
                    </a:p>
                  </a:txBody>
                  <a:tcPr/>
                </a:tc>
                <a:tc>
                  <a:txBody>
                    <a:bodyPr/>
                    <a:lstStyle/>
                    <a:p>
                      <a:pPr algn="just">
                        <a:spcAft>
                          <a:spcPts val="0"/>
                        </a:spcAft>
                      </a:pPr>
                      <a:r>
                        <a:rPr lang="zh-TW" sz="1200" b="0" kern="0" baseline="0" dirty="0">
                          <a:effectLst/>
                          <a:latin typeface="Times New Roman" panose="02020603050405020304" pitchFamily="18" charset="0"/>
                          <a:ea typeface="華康儷楷書" panose="03000509000000000000" pitchFamily="65" charset="-120"/>
                          <a:cs typeface="Times New Roman" panose="02020603050405020304" pitchFamily="18" charset="0"/>
                        </a:rPr>
                        <a:t>第</a:t>
                      </a:r>
                      <a:r>
                        <a:rPr lang="en-US" sz="1200" b="0" kern="0" baseline="0" dirty="0">
                          <a:effectLst/>
                          <a:latin typeface="Times New Roman" panose="02020603050405020304" pitchFamily="18" charset="0"/>
                          <a:ea typeface="華康儷楷書" panose="03000509000000000000" pitchFamily="65" charset="-120"/>
                          <a:cs typeface="Times New Roman" panose="02020603050405020304" pitchFamily="18" charset="0"/>
                        </a:rPr>
                        <a:t>1~3</a:t>
                      </a:r>
                      <a:r>
                        <a:rPr lang="zh-TW" sz="1200" b="0" kern="0" baseline="0" dirty="0">
                          <a:effectLst/>
                          <a:latin typeface="Times New Roman" panose="02020603050405020304" pitchFamily="18" charset="0"/>
                          <a:ea typeface="華康儷楷書" panose="03000509000000000000" pitchFamily="65" charset="-120"/>
                          <a:cs typeface="Times New Roman" panose="02020603050405020304" pitchFamily="18" charset="0"/>
                        </a:rPr>
                        <a:t>名</a:t>
                      </a:r>
                      <a:r>
                        <a:rPr lang="en-US" altLang="zh-TW" sz="1200" b="0" kern="0" baseline="0" dirty="0">
                          <a:solidFill>
                            <a:schemeClr val="dk1"/>
                          </a:solidFill>
                          <a:effectLst/>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1200" b="0" kern="0" baseline="0" dirty="0">
                          <a:solidFill>
                            <a:schemeClr val="dk1"/>
                          </a:solidFill>
                          <a:effectLst/>
                          <a:latin typeface="Times New Roman" panose="02020603050405020304" pitchFamily="18" charset="0"/>
                          <a:ea typeface="華康儷楷書" panose="03000509000000000000" pitchFamily="65" charset="-120"/>
                          <a:cs typeface="Times New Roman" panose="02020603050405020304" pitchFamily="18" charset="0"/>
                        </a:rPr>
                        <a:t>金牌、銀牌、銅牌</a:t>
                      </a:r>
                      <a:r>
                        <a:rPr lang="en-US" altLang="zh-TW" sz="1200" b="0" kern="0" baseline="0" dirty="0">
                          <a:solidFill>
                            <a:schemeClr val="dk1"/>
                          </a:solidFill>
                          <a:effectLst/>
                          <a:latin typeface="Times New Roman" panose="02020603050405020304" pitchFamily="18" charset="0"/>
                          <a:ea typeface="華康儷楷書" panose="03000509000000000000" pitchFamily="65" charset="-120"/>
                          <a:cs typeface="Times New Roman" panose="02020603050405020304" pitchFamily="18" charset="0"/>
                        </a:rPr>
                        <a:t>)</a:t>
                      </a:r>
                      <a:endParaRPr lang="zh-TW" altLang="en-US" sz="1200" b="0" kern="0" baseline="0" dirty="0">
                        <a:solidFill>
                          <a:schemeClr val="dk1"/>
                        </a:solidFill>
                        <a:effectLst/>
                        <a:latin typeface="Times New Roman" panose="02020603050405020304" pitchFamily="18" charset="0"/>
                        <a:ea typeface="華康儷楷書" panose="03000509000000000000" pitchFamily="65" charset="-120"/>
                        <a:cs typeface="Times New Roman" panose="02020603050405020304" pitchFamily="18" charset="0"/>
                      </a:endParaRPr>
                    </a:p>
                  </a:txBody>
                  <a:tcPr marL="13484" marR="13484" marT="0" marB="0"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chemeClr val="bg1"/>
                    </a:solidFill>
                  </a:tcPr>
                </a:tc>
                <a:tc>
                  <a:txBody>
                    <a:bodyPr/>
                    <a:lstStyle/>
                    <a:p>
                      <a:pPr algn="ctr">
                        <a:spcAft>
                          <a:spcPts val="0"/>
                        </a:spcAft>
                      </a:pPr>
                      <a:r>
                        <a:rPr lang="en-US" sz="1200" b="0" kern="0" baseline="0" dirty="0">
                          <a:effectLst/>
                          <a:latin typeface="Times New Roman" panose="02020603050405020304" pitchFamily="18" charset="0"/>
                          <a:ea typeface="華康儷楷書" panose="03000509000000000000" pitchFamily="65" charset="-120"/>
                          <a:cs typeface="Times New Roman" panose="02020603050405020304" pitchFamily="18" charset="0"/>
                        </a:rPr>
                        <a:t>4</a:t>
                      </a:r>
                      <a:r>
                        <a:rPr lang="en-US" altLang="zh-TW" sz="1200" b="0" kern="0" baseline="0" dirty="0">
                          <a:effectLst/>
                          <a:latin typeface="Times New Roman" panose="02020603050405020304" pitchFamily="18" charset="0"/>
                          <a:ea typeface="華康儷楷書" panose="03000509000000000000" pitchFamily="65" charset="-120"/>
                          <a:cs typeface="Times New Roman" panose="02020603050405020304" pitchFamily="18" charset="0"/>
                        </a:rPr>
                        <a:t>5</a:t>
                      </a:r>
                      <a:r>
                        <a:rPr lang="en-US" sz="1200" b="0" kern="0" baseline="0" dirty="0">
                          <a:effectLst/>
                          <a:latin typeface="Times New Roman" panose="02020603050405020304" pitchFamily="18" charset="0"/>
                          <a:ea typeface="華康儷楷書" panose="03000509000000000000" pitchFamily="65" charset="-120"/>
                          <a:cs typeface="Times New Roman" panose="02020603050405020304" pitchFamily="18" charset="0"/>
                        </a:rPr>
                        <a:t>%</a:t>
                      </a:r>
                      <a:endParaRPr lang="zh-TW" sz="1200" b="0" kern="100" baseline="0" dirty="0">
                        <a:effectLst/>
                        <a:latin typeface="Times New Roman" panose="02020603050405020304" pitchFamily="18" charset="0"/>
                        <a:ea typeface="華康儷楷書" panose="03000509000000000000" pitchFamily="65" charset="-120"/>
                        <a:cs typeface="Times New Roman" panose="02020603050405020304" pitchFamily="18" charset="0"/>
                      </a:endParaRPr>
                    </a:p>
                  </a:txBody>
                  <a:tcPr marL="13484" marR="13484" marT="0" marB="0"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189419463"/>
                  </a:ext>
                </a:extLst>
              </a:tr>
              <a:tr h="223736">
                <a:tc gridSpan="2" vMerge="1">
                  <a:txBody>
                    <a:bodyPr/>
                    <a:lstStyle/>
                    <a:p>
                      <a:endParaRPr lang="zh-TW" altLang="en-US"/>
                    </a:p>
                  </a:txBody>
                  <a:tcPr/>
                </a:tc>
                <a:tc hMerge="1" vMerge="1">
                  <a:txBody>
                    <a:bodyPr/>
                    <a:lstStyle/>
                    <a:p>
                      <a:pPr algn="just">
                        <a:spcAft>
                          <a:spcPts val="0"/>
                        </a:spcAft>
                      </a:pPr>
                      <a:endParaRPr lang="zh-TW" sz="1400" kern="100" baseline="0">
                        <a:effectLst/>
                        <a:latin typeface="Times New Roman" panose="02020603050405020304" pitchFamily="18" charset="0"/>
                        <a:ea typeface="華康儷楷書" panose="03000509000000000000" pitchFamily="65" charset="-120"/>
                      </a:endParaRPr>
                    </a:p>
                  </a:txBody>
                  <a:tcPr/>
                </a:tc>
                <a:tc>
                  <a:txBody>
                    <a:bodyPr/>
                    <a:lstStyle/>
                    <a:p>
                      <a:pPr algn="just">
                        <a:spcAft>
                          <a:spcPts val="0"/>
                        </a:spcAft>
                      </a:pPr>
                      <a:r>
                        <a:rPr lang="zh-TW" sz="1200" b="0" kern="0" baseline="0" dirty="0">
                          <a:effectLst/>
                          <a:latin typeface="Times New Roman" panose="02020603050405020304" pitchFamily="18" charset="0"/>
                          <a:ea typeface="華康儷楷書" panose="03000509000000000000" pitchFamily="65" charset="-120"/>
                          <a:cs typeface="Times New Roman" panose="02020603050405020304" pitchFamily="18" charset="0"/>
                        </a:rPr>
                        <a:t>優勝</a:t>
                      </a:r>
                      <a:endParaRPr lang="zh-TW" sz="1200" b="0" kern="100" baseline="0" dirty="0">
                        <a:effectLst/>
                        <a:latin typeface="Times New Roman" panose="02020603050405020304" pitchFamily="18" charset="0"/>
                        <a:ea typeface="華康儷楷書" panose="03000509000000000000" pitchFamily="65" charset="-120"/>
                        <a:cs typeface="Times New Roman" panose="02020603050405020304" pitchFamily="18" charset="0"/>
                      </a:endParaRPr>
                    </a:p>
                  </a:txBody>
                  <a:tcPr marL="13484" marR="13484" marT="0" marB="0"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chemeClr val="bg1"/>
                    </a:solidFill>
                  </a:tcPr>
                </a:tc>
                <a:tc>
                  <a:txBody>
                    <a:bodyPr/>
                    <a:lstStyle/>
                    <a:p>
                      <a:pPr algn="ctr">
                        <a:spcAft>
                          <a:spcPts val="0"/>
                        </a:spcAft>
                      </a:pPr>
                      <a:r>
                        <a:rPr lang="en-US" sz="1200" b="0" kern="0" baseline="0" dirty="0">
                          <a:effectLst/>
                          <a:latin typeface="Times New Roman" panose="02020603050405020304" pitchFamily="18" charset="0"/>
                          <a:ea typeface="華康儷楷書" panose="03000509000000000000" pitchFamily="65" charset="-120"/>
                          <a:cs typeface="Times New Roman" panose="02020603050405020304" pitchFamily="18" charset="0"/>
                        </a:rPr>
                        <a:t>35%</a:t>
                      </a:r>
                      <a:endParaRPr lang="zh-TW" sz="1200" b="0" kern="100" baseline="0" dirty="0">
                        <a:effectLst/>
                        <a:latin typeface="Times New Roman" panose="02020603050405020304" pitchFamily="18" charset="0"/>
                        <a:ea typeface="華康儷楷書" panose="03000509000000000000" pitchFamily="65" charset="-120"/>
                        <a:cs typeface="Times New Roman" panose="02020603050405020304" pitchFamily="18" charset="0"/>
                      </a:endParaRPr>
                    </a:p>
                  </a:txBody>
                  <a:tcPr marL="13484" marR="13484" marT="0" marB="0"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265448096"/>
                  </a:ext>
                </a:extLst>
              </a:tr>
              <a:tr h="200361">
                <a:tc rowSpan="2" gridSpan="2">
                  <a:txBody>
                    <a:bodyPr/>
                    <a:lstStyle/>
                    <a:p>
                      <a:pPr marL="0" algn="just" defTabSz="914400" rtl="0" eaLnBrk="1" latinLnBrk="0" hangingPunct="1">
                        <a:spcAft>
                          <a:spcPts val="0"/>
                        </a:spcAft>
                      </a:pPr>
                      <a:r>
                        <a:rPr lang="zh-TW" altLang="en-US" sz="1400" b="0" kern="0" baseline="0" dirty="0">
                          <a:solidFill>
                            <a:schemeClr val="dk1"/>
                          </a:solidFill>
                          <a:effectLst/>
                          <a:latin typeface="Times New Roman" panose="02020603050405020304" pitchFamily="18" charset="0"/>
                          <a:ea typeface="華康儷楷書" panose="03000509000000000000" pitchFamily="65" charset="-120"/>
                          <a:cs typeface="Times New Roman" panose="02020603050405020304" pitchFamily="18" charset="0"/>
                        </a:rPr>
                        <a:t>亞洲技能競賽</a:t>
                      </a:r>
                      <a:r>
                        <a:rPr lang="en-US" altLang="zh-TW" sz="1400" b="0" kern="0" baseline="0" dirty="0">
                          <a:solidFill>
                            <a:schemeClr val="dk1"/>
                          </a:solidFill>
                          <a:effectLst/>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1400" b="0" kern="0" baseline="0" dirty="0">
                          <a:solidFill>
                            <a:schemeClr val="dk1"/>
                          </a:solidFill>
                          <a:effectLst/>
                          <a:latin typeface="Times New Roman" panose="02020603050405020304" pitchFamily="18" charset="0"/>
                          <a:ea typeface="華康儷楷書" panose="03000509000000000000" pitchFamily="65" charset="-120"/>
                          <a:cs typeface="Times New Roman" panose="02020603050405020304" pitchFamily="18" charset="0"/>
                        </a:rPr>
                        <a:t>青年組</a:t>
                      </a:r>
                      <a:r>
                        <a:rPr lang="en-US" altLang="zh-TW" sz="1400" b="0" kern="0" baseline="0" dirty="0">
                          <a:solidFill>
                            <a:schemeClr val="dk1"/>
                          </a:solidFill>
                          <a:effectLst/>
                          <a:latin typeface="Times New Roman" panose="02020603050405020304" pitchFamily="18" charset="0"/>
                          <a:ea typeface="華康儷楷書" panose="03000509000000000000" pitchFamily="65" charset="-120"/>
                          <a:cs typeface="Times New Roman" panose="02020603050405020304" pitchFamily="18" charset="0"/>
                        </a:rPr>
                        <a:t>)</a:t>
                      </a:r>
                      <a:endParaRPr lang="zh-TW" altLang="en-US" sz="1400" b="0" kern="0" baseline="0" dirty="0">
                        <a:solidFill>
                          <a:schemeClr val="dk1"/>
                        </a:solidFill>
                        <a:effectLst/>
                        <a:latin typeface="Times New Roman" panose="02020603050405020304" pitchFamily="18" charset="0"/>
                        <a:ea typeface="華康儷楷書" panose="03000509000000000000" pitchFamily="65" charset="-120"/>
                        <a:cs typeface="Times New Roman" panose="02020603050405020304" pitchFamily="18" charset="0"/>
                      </a:endParaRPr>
                    </a:p>
                  </a:txBody>
                  <a:tcPr marL="13484" marR="13484" marT="0" marB="0"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chemeClr val="bg1"/>
                    </a:solidFill>
                  </a:tcPr>
                </a:tc>
                <a:tc rowSpan="2" hMerge="1">
                  <a:txBody>
                    <a:bodyPr/>
                    <a:lstStyle/>
                    <a:p>
                      <a:endParaRPr lang="zh-TW" altLang="en-US"/>
                    </a:p>
                  </a:txBody>
                  <a:tcPr/>
                </a:tc>
                <a:tc>
                  <a:txBody>
                    <a:bodyPr/>
                    <a:lstStyle/>
                    <a:p>
                      <a:pPr algn="just">
                        <a:spcAft>
                          <a:spcPts val="0"/>
                        </a:spcAft>
                      </a:pPr>
                      <a:r>
                        <a:rPr lang="zh-TW" sz="1200" b="0" kern="0" baseline="0" dirty="0">
                          <a:effectLst/>
                          <a:latin typeface="Times New Roman" panose="02020603050405020304" pitchFamily="18" charset="0"/>
                          <a:ea typeface="華康儷楷書" panose="03000509000000000000" pitchFamily="65" charset="-120"/>
                          <a:cs typeface="Times New Roman" panose="02020603050405020304" pitchFamily="18" charset="0"/>
                        </a:rPr>
                        <a:t>第</a:t>
                      </a:r>
                      <a:r>
                        <a:rPr lang="en-US" sz="1200" b="0" kern="0" baseline="0" dirty="0">
                          <a:effectLst/>
                          <a:latin typeface="Times New Roman" panose="02020603050405020304" pitchFamily="18" charset="0"/>
                          <a:ea typeface="華康儷楷書" panose="03000509000000000000" pitchFamily="65" charset="-120"/>
                          <a:cs typeface="Times New Roman" panose="02020603050405020304" pitchFamily="18" charset="0"/>
                        </a:rPr>
                        <a:t>1~3</a:t>
                      </a:r>
                      <a:r>
                        <a:rPr lang="zh-TW" sz="1200" b="0" kern="0" baseline="0" dirty="0">
                          <a:effectLst/>
                          <a:latin typeface="Times New Roman" panose="02020603050405020304" pitchFamily="18" charset="0"/>
                          <a:ea typeface="華康儷楷書" panose="03000509000000000000" pitchFamily="65" charset="-120"/>
                          <a:cs typeface="Times New Roman" panose="02020603050405020304" pitchFamily="18" charset="0"/>
                        </a:rPr>
                        <a:t>名</a:t>
                      </a:r>
                      <a:r>
                        <a:rPr lang="en-US" altLang="zh-TW" sz="1200" b="0" kern="0" baseline="0" dirty="0">
                          <a:solidFill>
                            <a:schemeClr val="dk1"/>
                          </a:solidFill>
                          <a:effectLst/>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1200" b="0" kern="0" baseline="0" dirty="0">
                          <a:solidFill>
                            <a:schemeClr val="dk1"/>
                          </a:solidFill>
                          <a:effectLst/>
                          <a:latin typeface="Times New Roman" panose="02020603050405020304" pitchFamily="18" charset="0"/>
                          <a:ea typeface="華康儷楷書" panose="03000509000000000000" pitchFamily="65" charset="-120"/>
                          <a:cs typeface="Times New Roman" panose="02020603050405020304" pitchFamily="18" charset="0"/>
                        </a:rPr>
                        <a:t>金牌、銀牌、銅牌</a:t>
                      </a:r>
                      <a:r>
                        <a:rPr lang="en-US" altLang="zh-TW" sz="1200" b="0" kern="0" baseline="0" dirty="0">
                          <a:solidFill>
                            <a:schemeClr val="dk1"/>
                          </a:solidFill>
                          <a:effectLst/>
                          <a:latin typeface="Times New Roman" panose="02020603050405020304" pitchFamily="18" charset="0"/>
                          <a:ea typeface="華康儷楷書" panose="03000509000000000000" pitchFamily="65" charset="-120"/>
                          <a:cs typeface="Times New Roman" panose="02020603050405020304" pitchFamily="18" charset="0"/>
                        </a:rPr>
                        <a:t>)</a:t>
                      </a:r>
                      <a:endParaRPr lang="zh-TW" altLang="en-US" sz="1200" b="0" kern="0" baseline="0" dirty="0">
                        <a:solidFill>
                          <a:schemeClr val="dk1"/>
                        </a:solidFill>
                        <a:effectLst/>
                        <a:latin typeface="Times New Roman" panose="02020603050405020304" pitchFamily="18" charset="0"/>
                        <a:ea typeface="華康儷楷書" panose="03000509000000000000" pitchFamily="65" charset="-120"/>
                        <a:cs typeface="Times New Roman" panose="02020603050405020304" pitchFamily="18" charset="0"/>
                      </a:endParaRPr>
                    </a:p>
                  </a:txBody>
                  <a:tcPr marL="13484" marR="13484" marT="0" marB="0"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chemeClr val="bg1"/>
                    </a:solidFill>
                  </a:tcPr>
                </a:tc>
                <a:tc>
                  <a:txBody>
                    <a:bodyPr/>
                    <a:lstStyle/>
                    <a:p>
                      <a:pPr algn="ctr">
                        <a:spcAft>
                          <a:spcPts val="0"/>
                        </a:spcAft>
                      </a:pPr>
                      <a:r>
                        <a:rPr lang="en-US" sz="1200" b="0" kern="0" baseline="0" dirty="0">
                          <a:effectLst/>
                          <a:latin typeface="Times New Roman" panose="02020603050405020304" pitchFamily="18" charset="0"/>
                          <a:ea typeface="華康儷楷書" panose="03000509000000000000" pitchFamily="65" charset="-120"/>
                          <a:cs typeface="Times New Roman" panose="02020603050405020304" pitchFamily="18" charset="0"/>
                        </a:rPr>
                        <a:t>35%</a:t>
                      </a:r>
                      <a:endParaRPr lang="zh-TW" sz="1200" b="0" kern="100" baseline="0" dirty="0">
                        <a:effectLst/>
                        <a:latin typeface="Times New Roman" panose="02020603050405020304" pitchFamily="18" charset="0"/>
                        <a:ea typeface="華康儷楷書" panose="03000509000000000000" pitchFamily="65" charset="-120"/>
                        <a:cs typeface="Times New Roman" panose="02020603050405020304" pitchFamily="18" charset="0"/>
                      </a:endParaRPr>
                    </a:p>
                  </a:txBody>
                  <a:tcPr marL="13484" marR="13484" marT="0" marB="0"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908506330"/>
                  </a:ext>
                </a:extLst>
              </a:tr>
              <a:tr h="200361">
                <a:tc gridSpan="2" vMerge="1">
                  <a:txBody>
                    <a:bodyPr/>
                    <a:lstStyle/>
                    <a:p>
                      <a:endParaRPr lang="zh-TW" altLang="en-US"/>
                    </a:p>
                  </a:txBody>
                  <a:tcPr/>
                </a:tc>
                <a:tc hMerge="1" vMerge="1">
                  <a:txBody>
                    <a:bodyPr/>
                    <a:lstStyle/>
                    <a:p>
                      <a:endParaRPr lang="zh-TW" altLang="en-US"/>
                    </a:p>
                  </a:txBody>
                  <a:tcPr/>
                </a:tc>
                <a:tc>
                  <a:txBody>
                    <a:bodyPr/>
                    <a:lstStyle/>
                    <a:p>
                      <a:pPr algn="just">
                        <a:spcAft>
                          <a:spcPts val="0"/>
                        </a:spcAft>
                      </a:pPr>
                      <a:r>
                        <a:rPr lang="zh-TW" sz="1200" b="0" kern="0" baseline="0" dirty="0">
                          <a:effectLst/>
                          <a:latin typeface="Times New Roman" panose="02020603050405020304" pitchFamily="18" charset="0"/>
                          <a:ea typeface="華康儷楷書" panose="03000509000000000000" pitchFamily="65" charset="-120"/>
                          <a:cs typeface="Times New Roman" panose="02020603050405020304" pitchFamily="18" charset="0"/>
                        </a:rPr>
                        <a:t>優勝</a:t>
                      </a:r>
                      <a:endParaRPr lang="zh-TW" sz="1200" b="0" kern="100" baseline="0" dirty="0">
                        <a:effectLst/>
                        <a:latin typeface="Times New Roman" panose="02020603050405020304" pitchFamily="18" charset="0"/>
                        <a:ea typeface="華康儷楷書" panose="03000509000000000000" pitchFamily="65" charset="-120"/>
                        <a:cs typeface="Times New Roman" panose="02020603050405020304" pitchFamily="18" charset="0"/>
                      </a:endParaRPr>
                    </a:p>
                  </a:txBody>
                  <a:tcPr marL="13484" marR="13484" marT="0" marB="0"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chemeClr val="bg1"/>
                    </a:solidFill>
                  </a:tcPr>
                </a:tc>
                <a:tc>
                  <a:txBody>
                    <a:bodyPr/>
                    <a:lstStyle/>
                    <a:p>
                      <a:pPr algn="ctr">
                        <a:spcAft>
                          <a:spcPts val="0"/>
                        </a:spcAft>
                      </a:pPr>
                      <a:r>
                        <a:rPr lang="en-US" sz="1200" b="0" kern="0" baseline="0" dirty="0">
                          <a:effectLst/>
                          <a:latin typeface="Times New Roman" panose="02020603050405020304" pitchFamily="18" charset="0"/>
                          <a:ea typeface="華康儷楷書" panose="03000509000000000000" pitchFamily="65" charset="-120"/>
                          <a:cs typeface="Times New Roman" panose="02020603050405020304" pitchFamily="18" charset="0"/>
                        </a:rPr>
                        <a:t>35%</a:t>
                      </a:r>
                      <a:endParaRPr lang="zh-TW" sz="1200" b="0" kern="100" baseline="0" dirty="0">
                        <a:effectLst/>
                        <a:latin typeface="Times New Roman" panose="02020603050405020304" pitchFamily="18" charset="0"/>
                        <a:ea typeface="華康儷楷書" panose="03000509000000000000" pitchFamily="65" charset="-120"/>
                        <a:cs typeface="Times New Roman" panose="02020603050405020304" pitchFamily="18" charset="0"/>
                      </a:endParaRPr>
                    </a:p>
                  </a:txBody>
                  <a:tcPr marL="13484" marR="13484" marT="0" marB="0"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276994915"/>
                  </a:ext>
                </a:extLst>
              </a:tr>
              <a:tr h="424096">
                <a:tc gridSpan="2">
                  <a:txBody>
                    <a:bodyPr/>
                    <a:lstStyle/>
                    <a:p>
                      <a:pPr algn="just">
                        <a:spcAft>
                          <a:spcPts val="0"/>
                        </a:spcAft>
                      </a:pPr>
                      <a:r>
                        <a:rPr lang="zh-TW" sz="1400" b="0" kern="0" baseline="0" dirty="0">
                          <a:effectLst/>
                          <a:latin typeface="Times New Roman" panose="02020603050405020304" pitchFamily="18" charset="0"/>
                          <a:ea typeface="華康儷楷書" panose="03000509000000000000" pitchFamily="65" charset="-120"/>
                          <a:cs typeface="Times New Roman" panose="02020603050405020304" pitchFamily="18" charset="0"/>
                        </a:rPr>
                        <a:t>國際技能競賽</a:t>
                      </a:r>
                      <a:r>
                        <a:rPr lang="zh-TW" altLang="en-US" sz="1400" b="0" kern="0" baseline="0" dirty="0">
                          <a:effectLst/>
                          <a:latin typeface="Times New Roman" panose="02020603050405020304" pitchFamily="18" charset="0"/>
                          <a:ea typeface="華康儷楷書" panose="03000509000000000000" pitchFamily="65" charset="-120"/>
                          <a:cs typeface="Times New Roman" panose="02020603050405020304" pitchFamily="18" charset="0"/>
                        </a:rPr>
                        <a:t>、</a:t>
                      </a:r>
                      <a:r>
                        <a:rPr lang="zh-TW" sz="1400" b="0" kern="0" baseline="0" dirty="0">
                          <a:effectLst/>
                          <a:latin typeface="Times New Roman" panose="02020603050405020304" pitchFamily="18" charset="0"/>
                          <a:ea typeface="華康儷楷書" panose="03000509000000000000" pitchFamily="65" charset="-120"/>
                          <a:cs typeface="Times New Roman" panose="02020603050405020304" pitchFamily="18" charset="0"/>
                        </a:rPr>
                        <a:t>國際展能節職業技能競賽</a:t>
                      </a:r>
                      <a:r>
                        <a:rPr lang="zh-TW" altLang="en-US" sz="1400" b="0" kern="0" baseline="0" dirty="0">
                          <a:effectLst/>
                          <a:latin typeface="Times New Roman" panose="02020603050405020304" pitchFamily="18" charset="0"/>
                          <a:ea typeface="華康儷楷書" panose="03000509000000000000" pitchFamily="65" charset="-120"/>
                          <a:cs typeface="Times New Roman" panose="02020603050405020304" pitchFamily="18" charset="0"/>
                        </a:rPr>
                        <a:t>、</a:t>
                      </a:r>
                      <a:endParaRPr lang="en-US" altLang="zh-TW" sz="1400" b="0" kern="0" baseline="0" dirty="0">
                        <a:effectLst/>
                        <a:latin typeface="Times New Roman" panose="02020603050405020304" pitchFamily="18" charset="0"/>
                        <a:ea typeface="華康儷楷書" panose="03000509000000000000" pitchFamily="65" charset="-120"/>
                        <a:cs typeface="Times New Roman" panose="02020603050405020304" pitchFamily="18" charset="0"/>
                      </a:endParaRPr>
                    </a:p>
                    <a:p>
                      <a:pPr algn="just">
                        <a:spcAft>
                          <a:spcPts val="0"/>
                        </a:spcAft>
                      </a:pPr>
                      <a:r>
                        <a:rPr lang="zh-TW" altLang="en-US" sz="1400" b="0" kern="0" baseline="0" dirty="0">
                          <a:effectLst/>
                          <a:latin typeface="Times New Roman" panose="02020603050405020304" pitchFamily="18" charset="0"/>
                          <a:ea typeface="華康儷楷書" panose="03000509000000000000" pitchFamily="65" charset="-120"/>
                          <a:cs typeface="Times New Roman" panose="02020603050405020304" pitchFamily="18" charset="0"/>
                        </a:rPr>
                        <a:t>亞洲技能競賽</a:t>
                      </a:r>
                      <a:r>
                        <a:rPr lang="en-US" altLang="zh-TW" sz="1400" b="0" kern="0" baseline="0" dirty="0">
                          <a:effectLst/>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1400" b="0" kern="0" baseline="0" dirty="0">
                          <a:effectLst/>
                          <a:latin typeface="Times New Roman" panose="02020603050405020304" pitchFamily="18" charset="0"/>
                          <a:ea typeface="華康儷楷書" panose="03000509000000000000" pitchFamily="65" charset="-120"/>
                          <a:cs typeface="Times New Roman" panose="02020603050405020304" pitchFamily="18" charset="0"/>
                        </a:rPr>
                        <a:t>青年組</a:t>
                      </a:r>
                      <a:r>
                        <a:rPr lang="en-US" altLang="zh-TW" sz="1400" b="0" kern="0" baseline="0" dirty="0">
                          <a:effectLst/>
                          <a:latin typeface="Times New Roman" panose="02020603050405020304" pitchFamily="18" charset="0"/>
                          <a:ea typeface="華康儷楷書" panose="03000509000000000000" pitchFamily="65" charset="-120"/>
                          <a:cs typeface="Times New Roman" panose="02020603050405020304" pitchFamily="18" charset="0"/>
                        </a:rPr>
                        <a:t>)</a:t>
                      </a:r>
                      <a:endParaRPr lang="zh-TW" sz="1400" b="0" kern="100" baseline="0" dirty="0">
                        <a:effectLst/>
                        <a:latin typeface="Times New Roman" panose="02020603050405020304" pitchFamily="18" charset="0"/>
                        <a:ea typeface="華康儷楷書" panose="03000509000000000000" pitchFamily="65" charset="-120"/>
                        <a:cs typeface="Times New Roman" panose="02020603050405020304" pitchFamily="18" charset="0"/>
                      </a:endParaRPr>
                    </a:p>
                  </a:txBody>
                  <a:tcPr marL="13484" marR="13484" marT="0" marB="0"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chemeClr val="bg1"/>
                    </a:solidFill>
                  </a:tcPr>
                </a:tc>
                <a:tc hMerge="1">
                  <a:txBody>
                    <a:bodyPr/>
                    <a:lstStyle/>
                    <a:p>
                      <a:pPr algn="just">
                        <a:spcAft>
                          <a:spcPts val="0"/>
                        </a:spcAft>
                      </a:pPr>
                      <a:endParaRPr lang="zh-TW" sz="1400" kern="100" baseline="0">
                        <a:effectLst/>
                        <a:latin typeface="Times New Roman" panose="02020603050405020304" pitchFamily="18" charset="0"/>
                        <a:ea typeface="華康儷楷書" panose="03000509000000000000" pitchFamily="65" charset="-120"/>
                      </a:endParaRPr>
                    </a:p>
                  </a:txBody>
                  <a:tcPr/>
                </a:tc>
                <a:tc>
                  <a:txBody>
                    <a:bodyPr/>
                    <a:lstStyle/>
                    <a:p>
                      <a:pPr algn="just">
                        <a:spcAft>
                          <a:spcPts val="0"/>
                        </a:spcAft>
                      </a:pPr>
                      <a:r>
                        <a:rPr lang="zh-TW" sz="1200" b="0" kern="0" baseline="0" dirty="0">
                          <a:effectLst/>
                          <a:latin typeface="Times New Roman" panose="02020603050405020304" pitchFamily="18" charset="0"/>
                          <a:ea typeface="華康儷楷書" panose="03000509000000000000" pitchFamily="65" charset="-120"/>
                          <a:cs typeface="Times New Roman" panose="02020603050405020304" pitchFamily="18" charset="0"/>
                        </a:rPr>
                        <a:t>正</a:t>
                      </a:r>
                      <a:r>
                        <a:rPr lang="en-US" sz="1200" b="0" kern="0" baseline="0" dirty="0">
                          <a:effectLst/>
                          <a:latin typeface="Times New Roman" panose="02020603050405020304" pitchFamily="18" charset="0"/>
                          <a:ea typeface="華康儷楷書" panose="03000509000000000000" pitchFamily="65" charset="-120"/>
                          <a:cs typeface="Times New Roman" panose="02020603050405020304" pitchFamily="18" charset="0"/>
                        </a:rPr>
                        <a:t>(</a:t>
                      </a:r>
                      <a:r>
                        <a:rPr lang="zh-TW" sz="1200" b="0" kern="0" baseline="0" dirty="0">
                          <a:effectLst/>
                          <a:latin typeface="Times New Roman" panose="02020603050405020304" pitchFamily="18" charset="0"/>
                          <a:ea typeface="華康儷楷書" panose="03000509000000000000" pitchFamily="65" charset="-120"/>
                          <a:cs typeface="Times New Roman" panose="02020603050405020304" pitchFamily="18" charset="0"/>
                        </a:rPr>
                        <a:t>備</a:t>
                      </a:r>
                      <a:r>
                        <a:rPr lang="en-US" sz="1200" b="0" kern="0" baseline="0" dirty="0">
                          <a:effectLst/>
                          <a:latin typeface="Times New Roman" panose="02020603050405020304" pitchFamily="18" charset="0"/>
                          <a:ea typeface="華康儷楷書" panose="03000509000000000000" pitchFamily="65" charset="-120"/>
                          <a:cs typeface="Times New Roman" panose="02020603050405020304" pitchFamily="18" charset="0"/>
                        </a:rPr>
                        <a:t>)</a:t>
                      </a:r>
                      <a:r>
                        <a:rPr lang="zh-TW" sz="1200" b="0" kern="0" baseline="0" dirty="0">
                          <a:effectLst/>
                          <a:latin typeface="Times New Roman" panose="02020603050405020304" pitchFamily="18" charset="0"/>
                          <a:ea typeface="華康儷楷書" panose="03000509000000000000" pitchFamily="65" charset="-120"/>
                          <a:cs typeface="Times New Roman" panose="02020603050405020304" pitchFamily="18" charset="0"/>
                        </a:rPr>
                        <a:t>取國手</a:t>
                      </a:r>
                      <a:endParaRPr lang="zh-TW" sz="1200" b="0" kern="100" baseline="0" dirty="0">
                        <a:effectLst/>
                        <a:latin typeface="Times New Roman" panose="02020603050405020304" pitchFamily="18" charset="0"/>
                        <a:ea typeface="華康儷楷書" panose="03000509000000000000" pitchFamily="65" charset="-120"/>
                        <a:cs typeface="Times New Roman" panose="02020603050405020304" pitchFamily="18" charset="0"/>
                      </a:endParaRPr>
                    </a:p>
                  </a:txBody>
                  <a:tcPr marL="13484" marR="13484" marT="0" marB="0"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chemeClr val="bg1"/>
                    </a:solidFill>
                  </a:tcPr>
                </a:tc>
                <a:tc>
                  <a:txBody>
                    <a:bodyPr/>
                    <a:lstStyle/>
                    <a:p>
                      <a:pPr algn="ctr">
                        <a:spcAft>
                          <a:spcPts val="0"/>
                        </a:spcAft>
                      </a:pPr>
                      <a:r>
                        <a:rPr lang="en-US" sz="1200" b="0" kern="0" baseline="0" dirty="0">
                          <a:effectLst/>
                          <a:latin typeface="Times New Roman" panose="02020603050405020304" pitchFamily="18" charset="0"/>
                          <a:ea typeface="華康儷楷書" panose="03000509000000000000" pitchFamily="65" charset="-120"/>
                          <a:cs typeface="Times New Roman" panose="02020603050405020304" pitchFamily="18" charset="0"/>
                        </a:rPr>
                        <a:t>35%</a:t>
                      </a:r>
                      <a:endParaRPr lang="zh-TW" sz="1200" b="0" kern="100" baseline="0" dirty="0">
                        <a:effectLst/>
                        <a:latin typeface="Times New Roman" panose="02020603050405020304" pitchFamily="18" charset="0"/>
                        <a:ea typeface="華康儷楷書" panose="03000509000000000000" pitchFamily="65" charset="-120"/>
                        <a:cs typeface="Times New Roman" panose="02020603050405020304" pitchFamily="18" charset="0"/>
                      </a:endParaRPr>
                    </a:p>
                  </a:txBody>
                  <a:tcPr marL="13484" marR="13484" marT="0" marB="0"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539932808"/>
                  </a:ext>
                </a:extLst>
              </a:tr>
              <a:tr h="200361">
                <a:tc rowSpan="4" gridSpan="2">
                  <a:txBody>
                    <a:bodyPr/>
                    <a:lstStyle/>
                    <a:p>
                      <a:pPr algn="just">
                        <a:spcAft>
                          <a:spcPts val="0"/>
                        </a:spcAft>
                      </a:pPr>
                      <a:r>
                        <a:rPr lang="zh-TW" sz="1400" b="0" kern="0" baseline="0" dirty="0">
                          <a:effectLst/>
                          <a:latin typeface="Times New Roman" panose="02020603050405020304" pitchFamily="18" charset="0"/>
                          <a:ea typeface="華康儷楷書" panose="03000509000000000000" pitchFamily="65" charset="-120"/>
                          <a:cs typeface="Times New Roman" panose="02020603050405020304" pitchFamily="18" charset="0"/>
                        </a:rPr>
                        <a:t>全國技能競賽</a:t>
                      </a:r>
                      <a:endParaRPr lang="zh-TW" sz="1400" b="0" kern="100" baseline="0" dirty="0">
                        <a:effectLst/>
                        <a:latin typeface="Times New Roman" panose="02020603050405020304" pitchFamily="18" charset="0"/>
                        <a:ea typeface="華康儷楷書" panose="03000509000000000000" pitchFamily="65" charset="-120"/>
                        <a:cs typeface="Times New Roman" panose="02020603050405020304" pitchFamily="18" charset="0"/>
                      </a:endParaRPr>
                    </a:p>
                    <a:p>
                      <a:pPr algn="just">
                        <a:spcAft>
                          <a:spcPts val="0"/>
                        </a:spcAft>
                      </a:pPr>
                      <a:r>
                        <a:rPr lang="zh-TW" sz="1400" b="0" kern="0" baseline="0" dirty="0">
                          <a:effectLst/>
                          <a:latin typeface="Times New Roman" panose="02020603050405020304" pitchFamily="18" charset="0"/>
                          <a:ea typeface="華康儷楷書" panose="03000509000000000000" pitchFamily="65" charset="-120"/>
                          <a:cs typeface="Times New Roman" panose="02020603050405020304" pitchFamily="18" charset="0"/>
                        </a:rPr>
                        <a:t>全國身心障礙者技能競賽</a:t>
                      </a:r>
                      <a:endParaRPr lang="zh-TW" sz="1400" b="0" kern="100" baseline="0" dirty="0">
                        <a:effectLst/>
                        <a:latin typeface="Times New Roman" panose="02020603050405020304" pitchFamily="18" charset="0"/>
                        <a:ea typeface="華康儷楷書" panose="03000509000000000000" pitchFamily="65" charset="-120"/>
                        <a:cs typeface="Times New Roman" panose="02020603050405020304" pitchFamily="18" charset="0"/>
                      </a:endParaRPr>
                    </a:p>
                  </a:txBody>
                  <a:tcPr marL="13484" marR="13484" marT="0" marB="0"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chemeClr val="bg1"/>
                    </a:solidFill>
                  </a:tcPr>
                </a:tc>
                <a:tc rowSpan="4" hMerge="1">
                  <a:txBody>
                    <a:bodyPr/>
                    <a:lstStyle/>
                    <a:p>
                      <a:pPr algn="just">
                        <a:spcAft>
                          <a:spcPts val="0"/>
                        </a:spcAft>
                      </a:pPr>
                      <a:endParaRPr lang="zh-TW" sz="1400" kern="100" baseline="0">
                        <a:effectLst/>
                        <a:latin typeface="Times New Roman" panose="02020603050405020304" pitchFamily="18" charset="0"/>
                        <a:ea typeface="華康儷楷書" panose="03000509000000000000" pitchFamily="65" charset="-120"/>
                      </a:endParaRPr>
                    </a:p>
                  </a:txBody>
                  <a:tcPr/>
                </a:tc>
                <a:tc>
                  <a:txBody>
                    <a:bodyPr/>
                    <a:lstStyle/>
                    <a:p>
                      <a:pPr algn="just">
                        <a:spcAft>
                          <a:spcPts val="0"/>
                        </a:spcAft>
                      </a:pPr>
                      <a:r>
                        <a:rPr lang="zh-TW" sz="1200" b="0" kern="0" baseline="0" dirty="0">
                          <a:effectLst/>
                          <a:latin typeface="Times New Roman" panose="02020603050405020304" pitchFamily="18" charset="0"/>
                          <a:ea typeface="華康儷楷書" panose="03000509000000000000" pitchFamily="65" charset="-120"/>
                          <a:cs typeface="Times New Roman" panose="02020603050405020304" pitchFamily="18" charset="0"/>
                        </a:rPr>
                        <a:t>第</a:t>
                      </a:r>
                      <a:r>
                        <a:rPr lang="en-US" sz="1200" b="0" kern="0" baseline="0" dirty="0">
                          <a:effectLst/>
                          <a:latin typeface="Times New Roman" panose="02020603050405020304" pitchFamily="18" charset="0"/>
                          <a:ea typeface="華康儷楷書" panose="03000509000000000000" pitchFamily="65" charset="-120"/>
                          <a:cs typeface="Times New Roman" panose="02020603050405020304" pitchFamily="18" charset="0"/>
                        </a:rPr>
                        <a:t>1</a:t>
                      </a:r>
                      <a:r>
                        <a:rPr lang="zh-TW" sz="1200" b="0" kern="0" baseline="0" dirty="0">
                          <a:effectLst/>
                          <a:latin typeface="Times New Roman" panose="02020603050405020304" pitchFamily="18" charset="0"/>
                          <a:ea typeface="華康儷楷書" panose="03000509000000000000" pitchFamily="65" charset="-120"/>
                          <a:cs typeface="Times New Roman" panose="02020603050405020304" pitchFamily="18" charset="0"/>
                        </a:rPr>
                        <a:t>名</a:t>
                      </a:r>
                      <a:r>
                        <a:rPr lang="en-US" sz="1200" b="0" kern="0" baseline="0" dirty="0">
                          <a:effectLst/>
                          <a:latin typeface="Times New Roman" panose="02020603050405020304" pitchFamily="18" charset="0"/>
                          <a:ea typeface="華康儷楷書" panose="03000509000000000000" pitchFamily="65" charset="-120"/>
                          <a:cs typeface="Times New Roman" panose="02020603050405020304" pitchFamily="18" charset="0"/>
                        </a:rPr>
                        <a:t>(</a:t>
                      </a:r>
                      <a:r>
                        <a:rPr lang="zh-TW" sz="1200" b="0" kern="0" baseline="0" dirty="0">
                          <a:effectLst/>
                          <a:latin typeface="Times New Roman" panose="02020603050405020304" pitchFamily="18" charset="0"/>
                          <a:ea typeface="華康儷楷書" panose="03000509000000000000" pitchFamily="65" charset="-120"/>
                          <a:cs typeface="Times New Roman" panose="02020603050405020304" pitchFamily="18" charset="0"/>
                        </a:rPr>
                        <a:t>金牌</a:t>
                      </a:r>
                      <a:r>
                        <a:rPr lang="en-US" sz="1200" b="0" kern="0" baseline="0" dirty="0">
                          <a:effectLst/>
                          <a:latin typeface="Times New Roman" panose="02020603050405020304" pitchFamily="18" charset="0"/>
                          <a:ea typeface="華康儷楷書" panose="03000509000000000000" pitchFamily="65" charset="-120"/>
                          <a:cs typeface="Times New Roman" panose="02020603050405020304" pitchFamily="18" charset="0"/>
                        </a:rPr>
                        <a:t>)</a:t>
                      </a:r>
                      <a:endParaRPr lang="zh-TW" sz="1200" b="0" kern="100" baseline="0" dirty="0">
                        <a:effectLst/>
                        <a:latin typeface="Times New Roman" panose="02020603050405020304" pitchFamily="18" charset="0"/>
                        <a:ea typeface="華康儷楷書" panose="03000509000000000000" pitchFamily="65" charset="-120"/>
                        <a:cs typeface="Times New Roman" panose="02020603050405020304" pitchFamily="18" charset="0"/>
                      </a:endParaRPr>
                    </a:p>
                  </a:txBody>
                  <a:tcPr marL="13484" marR="13484" marT="0" marB="0"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chemeClr val="bg1"/>
                    </a:solidFill>
                  </a:tcPr>
                </a:tc>
                <a:tc>
                  <a:txBody>
                    <a:bodyPr/>
                    <a:lstStyle/>
                    <a:p>
                      <a:pPr algn="ctr">
                        <a:spcAft>
                          <a:spcPts val="0"/>
                        </a:spcAft>
                      </a:pPr>
                      <a:r>
                        <a:rPr lang="en-US" sz="1200" b="0" kern="0" baseline="0" dirty="0">
                          <a:effectLst/>
                          <a:latin typeface="Times New Roman" panose="02020603050405020304" pitchFamily="18" charset="0"/>
                          <a:ea typeface="華康儷楷書" panose="03000509000000000000" pitchFamily="65" charset="-120"/>
                          <a:cs typeface="Times New Roman" panose="02020603050405020304" pitchFamily="18" charset="0"/>
                        </a:rPr>
                        <a:t>35%</a:t>
                      </a:r>
                      <a:endParaRPr lang="zh-TW" sz="1200" b="0" kern="100" baseline="0" dirty="0">
                        <a:effectLst/>
                        <a:latin typeface="Times New Roman" panose="02020603050405020304" pitchFamily="18" charset="0"/>
                        <a:ea typeface="華康儷楷書" panose="03000509000000000000" pitchFamily="65" charset="-120"/>
                        <a:cs typeface="Times New Roman" panose="02020603050405020304" pitchFamily="18" charset="0"/>
                      </a:endParaRPr>
                    </a:p>
                  </a:txBody>
                  <a:tcPr marL="13484" marR="13484" marT="0" marB="0"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936816519"/>
                  </a:ext>
                </a:extLst>
              </a:tr>
              <a:tr h="200361">
                <a:tc gridSpan="2" vMerge="1">
                  <a:txBody>
                    <a:bodyPr/>
                    <a:lstStyle/>
                    <a:p>
                      <a:endParaRPr lang="zh-TW" altLang="en-US"/>
                    </a:p>
                  </a:txBody>
                  <a:tcPr/>
                </a:tc>
                <a:tc hMerge="1" vMerge="1">
                  <a:txBody>
                    <a:bodyPr/>
                    <a:lstStyle/>
                    <a:p>
                      <a:pPr algn="just">
                        <a:spcAft>
                          <a:spcPts val="0"/>
                        </a:spcAft>
                      </a:pPr>
                      <a:endParaRPr lang="zh-TW" sz="1400" kern="100" baseline="0">
                        <a:effectLst/>
                        <a:latin typeface="Times New Roman" panose="02020603050405020304" pitchFamily="18" charset="0"/>
                        <a:ea typeface="華康儷楷書" panose="03000509000000000000" pitchFamily="65" charset="-120"/>
                      </a:endParaRPr>
                    </a:p>
                  </a:txBody>
                  <a:tcPr/>
                </a:tc>
                <a:tc>
                  <a:txBody>
                    <a:bodyPr/>
                    <a:lstStyle/>
                    <a:p>
                      <a:pPr algn="just">
                        <a:spcAft>
                          <a:spcPts val="0"/>
                        </a:spcAft>
                      </a:pPr>
                      <a:r>
                        <a:rPr lang="zh-TW" sz="1200" b="0" kern="0" baseline="0" dirty="0">
                          <a:effectLst/>
                          <a:latin typeface="Times New Roman" panose="02020603050405020304" pitchFamily="18" charset="0"/>
                          <a:ea typeface="華康儷楷書" panose="03000509000000000000" pitchFamily="65" charset="-120"/>
                          <a:cs typeface="Times New Roman" panose="02020603050405020304" pitchFamily="18" charset="0"/>
                        </a:rPr>
                        <a:t>第</a:t>
                      </a:r>
                      <a:r>
                        <a:rPr lang="en-US" sz="1200" b="0" kern="0" baseline="0" dirty="0">
                          <a:effectLst/>
                          <a:latin typeface="Times New Roman" panose="02020603050405020304" pitchFamily="18" charset="0"/>
                          <a:ea typeface="華康儷楷書" panose="03000509000000000000" pitchFamily="65" charset="-120"/>
                          <a:cs typeface="Times New Roman" panose="02020603050405020304" pitchFamily="18" charset="0"/>
                        </a:rPr>
                        <a:t>2</a:t>
                      </a:r>
                      <a:r>
                        <a:rPr lang="zh-TW" sz="1200" b="0" kern="0" baseline="0" dirty="0">
                          <a:effectLst/>
                          <a:latin typeface="Times New Roman" panose="02020603050405020304" pitchFamily="18" charset="0"/>
                          <a:ea typeface="華康儷楷書" panose="03000509000000000000" pitchFamily="65" charset="-120"/>
                          <a:cs typeface="Times New Roman" panose="02020603050405020304" pitchFamily="18" charset="0"/>
                        </a:rPr>
                        <a:t>名</a:t>
                      </a:r>
                      <a:r>
                        <a:rPr lang="en-US" sz="1200" b="0" kern="0" baseline="0" dirty="0">
                          <a:effectLst/>
                          <a:latin typeface="Times New Roman" panose="02020603050405020304" pitchFamily="18" charset="0"/>
                          <a:ea typeface="華康儷楷書" panose="03000509000000000000" pitchFamily="65" charset="-120"/>
                          <a:cs typeface="Times New Roman" panose="02020603050405020304" pitchFamily="18" charset="0"/>
                        </a:rPr>
                        <a:t>(</a:t>
                      </a:r>
                      <a:r>
                        <a:rPr lang="zh-TW" sz="1200" b="0" kern="0" baseline="0" dirty="0">
                          <a:effectLst/>
                          <a:latin typeface="Times New Roman" panose="02020603050405020304" pitchFamily="18" charset="0"/>
                          <a:ea typeface="華康儷楷書" panose="03000509000000000000" pitchFamily="65" charset="-120"/>
                          <a:cs typeface="Times New Roman" panose="02020603050405020304" pitchFamily="18" charset="0"/>
                        </a:rPr>
                        <a:t>銀牌</a:t>
                      </a:r>
                      <a:r>
                        <a:rPr lang="en-US" sz="1200" b="0" kern="0" baseline="0" dirty="0">
                          <a:effectLst/>
                          <a:latin typeface="Times New Roman" panose="02020603050405020304" pitchFamily="18" charset="0"/>
                          <a:ea typeface="華康儷楷書" panose="03000509000000000000" pitchFamily="65" charset="-120"/>
                          <a:cs typeface="Times New Roman" panose="02020603050405020304" pitchFamily="18" charset="0"/>
                        </a:rPr>
                        <a:t>)</a:t>
                      </a:r>
                      <a:endParaRPr lang="zh-TW" sz="1200" b="0" kern="100" baseline="0" dirty="0">
                        <a:effectLst/>
                        <a:latin typeface="Times New Roman" panose="02020603050405020304" pitchFamily="18" charset="0"/>
                        <a:ea typeface="華康儷楷書" panose="03000509000000000000" pitchFamily="65" charset="-120"/>
                        <a:cs typeface="Times New Roman" panose="02020603050405020304" pitchFamily="18" charset="0"/>
                      </a:endParaRPr>
                    </a:p>
                  </a:txBody>
                  <a:tcPr marL="13484" marR="13484" marT="0" marB="0"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chemeClr val="bg1"/>
                    </a:solidFill>
                  </a:tcPr>
                </a:tc>
                <a:tc>
                  <a:txBody>
                    <a:bodyPr/>
                    <a:lstStyle/>
                    <a:p>
                      <a:pPr algn="ctr">
                        <a:spcAft>
                          <a:spcPts val="0"/>
                        </a:spcAft>
                      </a:pPr>
                      <a:r>
                        <a:rPr lang="en-US" sz="1200" b="0" kern="0" baseline="0" dirty="0">
                          <a:effectLst/>
                          <a:latin typeface="Times New Roman" panose="02020603050405020304" pitchFamily="18" charset="0"/>
                          <a:ea typeface="華康儷楷書" panose="03000509000000000000" pitchFamily="65" charset="-120"/>
                          <a:cs typeface="Times New Roman" panose="02020603050405020304" pitchFamily="18" charset="0"/>
                        </a:rPr>
                        <a:t>30%</a:t>
                      </a:r>
                      <a:endParaRPr lang="zh-TW" sz="1200" b="0" kern="100" baseline="0" dirty="0">
                        <a:effectLst/>
                        <a:latin typeface="Times New Roman" panose="02020603050405020304" pitchFamily="18" charset="0"/>
                        <a:ea typeface="華康儷楷書" panose="03000509000000000000" pitchFamily="65" charset="-120"/>
                        <a:cs typeface="Times New Roman" panose="02020603050405020304" pitchFamily="18" charset="0"/>
                      </a:endParaRPr>
                    </a:p>
                  </a:txBody>
                  <a:tcPr marL="13484" marR="13484" marT="0" marB="0"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419508965"/>
                  </a:ext>
                </a:extLst>
              </a:tr>
              <a:tr h="200361">
                <a:tc gridSpan="2" vMerge="1">
                  <a:txBody>
                    <a:bodyPr/>
                    <a:lstStyle/>
                    <a:p>
                      <a:endParaRPr lang="zh-TW" altLang="en-US"/>
                    </a:p>
                  </a:txBody>
                  <a:tcPr/>
                </a:tc>
                <a:tc hMerge="1" vMerge="1">
                  <a:txBody>
                    <a:bodyPr/>
                    <a:lstStyle/>
                    <a:p>
                      <a:pPr algn="just">
                        <a:spcAft>
                          <a:spcPts val="0"/>
                        </a:spcAft>
                      </a:pPr>
                      <a:endParaRPr lang="zh-TW" sz="1400" kern="100" baseline="0">
                        <a:effectLst/>
                        <a:latin typeface="Times New Roman" panose="02020603050405020304" pitchFamily="18" charset="0"/>
                        <a:ea typeface="華康儷楷書" panose="03000509000000000000" pitchFamily="65" charset="-120"/>
                      </a:endParaRPr>
                    </a:p>
                  </a:txBody>
                  <a:tcPr/>
                </a:tc>
                <a:tc>
                  <a:txBody>
                    <a:bodyPr/>
                    <a:lstStyle/>
                    <a:p>
                      <a:pPr algn="just">
                        <a:spcAft>
                          <a:spcPts val="0"/>
                        </a:spcAft>
                      </a:pPr>
                      <a:r>
                        <a:rPr lang="zh-TW" sz="1200" b="0" kern="0" baseline="0" dirty="0">
                          <a:effectLst/>
                          <a:latin typeface="Times New Roman" panose="02020603050405020304" pitchFamily="18" charset="0"/>
                          <a:ea typeface="華康儷楷書" panose="03000509000000000000" pitchFamily="65" charset="-120"/>
                          <a:cs typeface="Times New Roman" panose="02020603050405020304" pitchFamily="18" charset="0"/>
                        </a:rPr>
                        <a:t>第</a:t>
                      </a:r>
                      <a:r>
                        <a:rPr lang="en-US" sz="1200" b="0" kern="0" baseline="0" dirty="0">
                          <a:effectLst/>
                          <a:latin typeface="Times New Roman" panose="02020603050405020304" pitchFamily="18" charset="0"/>
                          <a:ea typeface="華康儷楷書" panose="03000509000000000000" pitchFamily="65" charset="-120"/>
                          <a:cs typeface="Times New Roman" panose="02020603050405020304" pitchFamily="18" charset="0"/>
                        </a:rPr>
                        <a:t>3</a:t>
                      </a:r>
                      <a:r>
                        <a:rPr lang="zh-TW" sz="1200" b="0" kern="0" baseline="0" dirty="0">
                          <a:effectLst/>
                          <a:latin typeface="Times New Roman" panose="02020603050405020304" pitchFamily="18" charset="0"/>
                          <a:ea typeface="華康儷楷書" panose="03000509000000000000" pitchFamily="65" charset="-120"/>
                          <a:cs typeface="Times New Roman" panose="02020603050405020304" pitchFamily="18" charset="0"/>
                        </a:rPr>
                        <a:t>名</a:t>
                      </a:r>
                      <a:r>
                        <a:rPr lang="en-US" sz="1200" b="0" kern="0" baseline="0" dirty="0">
                          <a:effectLst/>
                          <a:latin typeface="Times New Roman" panose="02020603050405020304" pitchFamily="18" charset="0"/>
                          <a:ea typeface="華康儷楷書" panose="03000509000000000000" pitchFamily="65" charset="-120"/>
                          <a:cs typeface="Times New Roman" panose="02020603050405020304" pitchFamily="18" charset="0"/>
                        </a:rPr>
                        <a:t>(</a:t>
                      </a:r>
                      <a:r>
                        <a:rPr lang="zh-TW" sz="1200" b="0" kern="0" baseline="0" dirty="0">
                          <a:effectLst/>
                          <a:latin typeface="Times New Roman" panose="02020603050405020304" pitchFamily="18" charset="0"/>
                          <a:ea typeface="華康儷楷書" panose="03000509000000000000" pitchFamily="65" charset="-120"/>
                          <a:cs typeface="Times New Roman" panose="02020603050405020304" pitchFamily="18" charset="0"/>
                        </a:rPr>
                        <a:t>銅牌</a:t>
                      </a:r>
                      <a:r>
                        <a:rPr lang="en-US" sz="1200" b="0" kern="0" baseline="0" dirty="0">
                          <a:effectLst/>
                          <a:latin typeface="Times New Roman" panose="02020603050405020304" pitchFamily="18" charset="0"/>
                          <a:ea typeface="華康儷楷書" panose="03000509000000000000" pitchFamily="65" charset="-120"/>
                          <a:cs typeface="Times New Roman" panose="02020603050405020304" pitchFamily="18" charset="0"/>
                        </a:rPr>
                        <a:t>)</a:t>
                      </a:r>
                      <a:endParaRPr lang="zh-TW" sz="1200" b="0" kern="100" baseline="0" dirty="0">
                        <a:effectLst/>
                        <a:latin typeface="Times New Roman" panose="02020603050405020304" pitchFamily="18" charset="0"/>
                        <a:ea typeface="華康儷楷書" panose="03000509000000000000" pitchFamily="65" charset="-120"/>
                        <a:cs typeface="Times New Roman" panose="02020603050405020304" pitchFamily="18" charset="0"/>
                      </a:endParaRPr>
                    </a:p>
                  </a:txBody>
                  <a:tcPr marL="13484" marR="13484" marT="0" marB="0"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chemeClr val="bg1"/>
                    </a:solidFill>
                  </a:tcPr>
                </a:tc>
                <a:tc>
                  <a:txBody>
                    <a:bodyPr/>
                    <a:lstStyle/>
                    <a:p>
                      <a:pPr algn="ctr">
                        <a:spcAft>
                          <a:spcPts val="0"/>
                        </a:spcAft>
                      </a:pPr>
                      <a:r>
                        <a:rPr lang="en-US" sz="1200" b="0" kern="0" baseline="0" dirty="0">
                          <a:effectLst/>
                          <a:latin typeface="Times New Roman" panose="02020603050405020304" pitchFamily="18" charset="0"/>
                          <a:ea typeface="華康儷楷書" panose="03000509000000000000" pitchFamily="65" charset="-120"/>
                          <a:cs typeface="Times New Roman" panose="02020603050405020304" pitchFamily="18" charset="0"/>
                        </a:rPr>
                        <a:t>25%</a:t>
                      </a:r>
                      <a:endParaRPr lang="zh-TW" sz="1200" b="0" kern="100" baseline="0" dirty="0">
                        <a:effectLst/>
                        <a:latin typeface="Times New Roman" panose="02020603050405020304" pitchFamily="18" charset="0"/>
                        <a:ea typeface="華康儷楷書" panose="03000509000000000000" pitchFamily="65" charset="-120"/>
                        <a:cs typeface="Times New Roman" panose="02020603050405020304" pitchFamily="18" charset="0"/>
                      </a:endParaRPr>
                    </a:p>
                  </a:txBody>
                  <a:tcPr marL="13484" marR="13484" marT="0" marB="0"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156031230"/>
                  </a:ext>
                </a:extLst>
              </a:tr>
              <a:tr h="200361">
                <a:tc gridSpan="2" vMerge="1">
                  <a:txBody>
                    <a:bodyPr/>
                    <a:lstStyle/>
                    <a:p>
                      <a:endParaRPr lang="zh-TW" altLang="en-US"/>
                    </a:p>
                  </a:txBody>
                  <a:tcPr/>
                </a:tc>
                <a:tc hMerge="1" vMerge="1">
                  <a:txBody>
                    <a:bodyPr/>
                    <a:lstStyle/>
                    <a:p>
                      <a:pPr algn="just">
                        <a:spcAft>
                          <a:spcPts val="0"/>
                        </a:spcAft>
                      </a:pPr>
                      <a:endParaRPr lang="zh-TW" sz="1400" kern="100" baseline="0">
                        <a:effectLst/>
                        <a:latin typeface="Times New Roman" panose="02020603050405020304" pitchFamily="18" charset="0"/>
                        <a:ea typeface="華康儷楷書" panose="03000509000000000000" pitchFamily="65" charset="-120"/>
                      </a:endParaRPr>
                    </a:p>
                  </a:txBody>
                  <a:tcPr/>
                </a:tc>
                <a:tc>
                  <a:txBody>
                    <a:bodyPr/>
                    <a:lstStyle/>
                    <a:p>
                      <a:pPr algn="just">
                        <a:spcAft>
                          <a:spcPts val="0"/>
                        </a:spcAft>
                      </a:pPr>
                      <a:r>
                        <a:rPr lang="zh-TW" sz="1200" b="0" kern="0" baseline="0" dirty="0">
                          <a:effectLst/>
                          <a:latin typeface="Times New Roman" panose="02020603050405020304" pitchFamily="18" charset="0"/>
                          <a:ea typeface="華康儷楷書" panose="03000509000000000000" pitchFamily="65" charset="-120"/>
                          <a:cs typeface="Times New Roman" panose="02020603050405020304" pitchFamily="18" charset="0"/>
                        </a:rPr>
                        <a:t>第</a:t>
                      </a:r>
                      <a:r>
                        <a:rPr lang="en-US" sz="1200" b="0" kern="0" baseline="0" dirty="0">
                          <a:effectLst/>
                          <a:latin typeface="Times New Roman" panose="02020603050405020304" pitchFamily="18" charset="0"/>
                          <a:ea typeface="華康儷楷書" panose="03000509000000000000" pitchFamily="65" charset="-120"/>
                          <a:cs typeface="Times New Roman" panose="02020603050405020304" pitchFamily="18" charset="0"/>
                        </a:rPr>
                        <a:t>4</a:t>
                      </a:r>
                      <a:r>
                        <a:rPr lang="zh-TW" sz="1200" b="0" kern="0" baseline="0" dirty="0">
                          <a:effectLst/>
                          <a:latin typeface="Times New Roman" panose="02020603050405020304" pitchFamily="18" charset="0"/>
                          <a:ea typeface="華康儷楷書" panose="03000509000000000000" pitchFamily="65" charset="-120"/>
                          <a:cs typeface="Times New Roman" panose="02020603050405020304" pitchFamily="18" charset="0"/>
                        </a:rPr>
                        <a:t>、</a:t>
                      </a:r>
                      <a:r>
                        <a:rPr lang="en-US" sz="1200" b="0" kern="0" baseline="0" dirty="0">
                          <a:effectLst/>
                          <a:latin typeface="Times New Roman" panose="02020603050405020304" pitchFamily="18" charset="0"/>
                          <a:ea typeface="華康儷楷書" panose="03000509000000000000" pitchFamily="65" charset="-120"/>
                          <a:cs typeface="Times New Roman" panose="02020603050405020304" pitchFamily="18" charset="0"/>
                        </a:rPr>
                        <a:t>5</a:t>
                      </a:r>
                      <a:r>
                        <a:rPr lang="zh-TW" sz="1200" b="0" kern="0" baseline="0" dirty="0">
                          <a:effectLst/>
                          <a:latin typeface="Times New Roman" panose="02020603050405020304" pitchFamily="18" charset="0"/>
                          <a:ea typeface="華康儷楷書" panose="03000509000000000000" pitchFamily="65" charset="-120"/>
                          <a:cs typeface="Times New Roman" panose="02020603050405020304" pitchFamily="18" charset="0"/>
                        </a:rPr>
                        <a:t>名</a:t>
                      </a:r>
                      <a:endParaRPr lang="zh-TW" sz="1200" b="0" kern="100" baseline="0" dirty="0">
                        <a:effectLst/>
                        <a:latin typeface="Times New Roman" panose="02020603050405020304" pitchFamily="18" charset="0"/>
                        <a:ea typeface="華康儷楷書" panose="03000509000000000000" pitchFamily="65" charset="-120"/>
                        <a:cs typeface="Times New Roman" panose="02020603050405020304" pitchFamily="18" charset="0"/>
                      </a:endParaRPr>
                    </a:p>
                  </a:txBody>
                  <a:tcPr marL="13484" marR="13484" marT="0" marB="0"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chemeClr val="bg1"/>
                    </a:solidFill>
                  </a:tcPr>
                </a:tc>
                <a:tc>
                  <a:txBody>
                    <a:bodyPr/>
                    <a:lstStyle/>
                    <a:p>
                      <a:pPr algn="ctr">
                        <a:spcAft>
                          <a:spcPts val="0"/>
                        </a:spcAft>
                      </a:pPr>
                      <a:r>
                        <a:rPr lang="en-US" sz="1200" b="0" kern="0" baseline="0" dirty="0">
                          <a:effectLst/>
                          <a:latin typeface="Times New Roman" panose="02020603050405020304" pitchFamily="18" charset="0"/>
                          <a:ea typeface="華康儷楷書" panose="03000509000000000000" pitchFamily="65" charset="-120"/>
                          <a:cs typeface="Times New Roman" panose="02020603050405020304" pitchFamily="18" charset="0"/>
                        </a:rPr>
                        <a:t>23%</a:t>
                      </a:r>
                      <a:endParaRPr lang="zh-TW" sz="1200" b="0" kern="100" baseline="0" dirty="0">
                        <a:effectLst/>
                        <a:latin typeface="Times New Roman" panose="02020603050405020304" pitchFamily="18" charset="0"/>
                        <a:ea typeface="華康儷楷書" panose="03000509000000000000" pitchFamily="65" charset="-120"/>
                        <a:cs typeface="Times New Roman" panose="02020603050405020304" pitchFamily="18" charset="0"/>
                      </a:endParaRPr>
                    </a:p>
                  </a:txBody>
                  <a:tcPr marL="13484" marR="13484" marT="0" marB="0"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659437270"/>
                  </a:ext>
                </a:extLst>
              </a:tr>
              <a:tr h="200361">
                <a:tc rowSpan="6" gridSpan="2">
                  <a:txBody>
                    <a:bodyPr/>
                    <a:lstStyle/>
                    <a:p>
                      <a:pPr algn="just">
                        <a:spcAft>
                          <a:spcPts val="0"/>
                        </a:spcAft>
                      </a:pPr>
                      <a:r>
                        <a:rPr lang="zh-TW" sz="1400" b="0" kern="0" baseline="0" dirty="0">
                          <a:effectLst/>
                          <a:latin typeface="Times New Roman" panose="02020603050405020304" pitchFamily="18" charset="0"/>
                          <a:ea typeface="華康儷楷書" panose="03000509000000000000" pitchFamily="65" charset="-120"/>
                          <a:cs typeface="Times New Roman" panose="02020603050405020304" pitchFamily="18" charset="0"/>
                        </a:rPr>
                        <a:t>全國高級中等學校技藝競賽</a:t>
                      </a:r>
                      <a:endParaRPr lang="zh-TW" sz="1400" b="0" kern="100" baseline="0" dirty="0">
                        <a:effectLst/>
                        <a:latin typeface="Times New Roman" panose="02020603050405020304" pitchFamily="18" charset="0"/>
                        <a:ea typeface="華康儷楷書" panose="03000509000000000000" pitchFamily="65" charset="-120"/>
                        <a:cs typeface="Times New Roman" panose="02020603050405020304" pitchFamily="18" charset="0"/>
                      </a:endParaRPr>
                    </a:p>
                  </a:txBody>
                  <a:tcPr marL="13484" marR="13484" marT="0" marB="0"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chemeClr val="bg1"/>
                    </a:solidFill>
                  </a:tcPr>
                </a:tc>
                <a:tc rowSpan="6" hMerge="1">
                  <a:txBody>
                    <a:bodyPr/>
                    <a:lstStyle/>
                    <a:p>
                      <a:pPr algn="just">
                        <a:spcAft>
                          <a:spcPts val="0"/>
                        </a:spcAft>
                      </a:pPr>
                      <a:endParaRPr lang="zh-TW" sz="1400" kern="100" baseline="0">
                        <a:effectLst/>
                        <a:latin typeface="Times New Roman" panose="02020603050405020304" pitchFamily="18" charset="0"/>
                        <a:ea typeface="華康儷楷書" panose="03000509000000000000" pitchFamily="65" charset="-120"/>
                      </a:endParaRPr>
                    </a:p>
                  </a:txBody>
                  <a:tcPr/>
                </a:tc>
                <a:tc>
                  <a:txBody>
                    <a:bodyPr/>
                    <a:lstStyle/>
                    <a:p>
                      <a:pPr algn="just">
                        <a:spcAft>
                          <a:spcPts val="0"/>
                        </a:spcAft>
                      </a:pPr>
                      <a:r>
                        <a:rPr lang="zh-TW" sz="1200" b="0" kern="0" baseline="0" dirty="0">
                          <a:effectLst/>
                          <a:latin typeface="Times New Roman" panose="02020603050405020304" pitchFamily="18" charset="0"/>
                          <a:ea typeface="華康儷楷書" panose="03000509000000000000" pitchFamily="65" charset="-120"/>
                          <a:cs typeface="Times New Roman" panose="02020603050405020304" pitchFamily="18" charset="0"/>
                        </a:rPr>
                        <a:t>第</a:t>
                      </a:r>
                      <a:r>
                        <a:rPr lang="en-US" sz="1200" b="0" kern="0" baseline="0" dirty="0">
                          <a:effectLst/>
                          <a:latin typeface="Times New Roman" panose="02020603050405020304" pitchFamily="18" charset="0"/>
                          <a:ea typeface="華康儷楷書" panose="03000509000000000000" pitchFamily="65" charset="-120"/>
                          <a:cs typeface="Times New Roman" panose="02020603050405020304" pitchFamily="18" charset="0"/>
                        </a:rPr>
                        <a:t>1~3</a:t>
                      </a:r>
                      <a:r>
                        <a:rPr lang="zh-TW" sz="1200" b="0" kern="0" baseline="0" dirty="0">
                          <a:effectLst/>
                          <a:latin typeface="Times New Roman" panose="02020603050405020304" pitchFamily="18" charset="0"/>
                          <a:ea typeface="華康儷楷書" panose="03000509000000000000" pitchFamily="65" charset="-120"/>
                          <a:cs typeface="Times New Roman" panose="02020603050405020304" pitchFamily="18" charset="0"/>
                        </a:rPr>
                        <a:t>名</a:t>
                      </a:r>
                      <a:endParaRPr lang="zh-TW" sz="1200" b="0" kern="100" baseline="0" dirty="0">
                        <a:effectLst/>
                        <a:latin typeface="Times New Roman" panose="02020603050405020304" pitchFamily="18" charset="0"/>
                        <a:ea typeface="華康儷楷書" panose="03000509000000000000" pitchFamily="65" charset="-120"/>
                        <a:cs typeface="Times New Roman" panose="02020603050405020304" pitchFamily="18" charset="0"/>
                      </a:endParaRPr>
                    </a:p>
                  </a:txBody>
                  <a:tcPr marL="13484" marR="13484" marT="0" marB="0"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chemeClr val="bg1"/>
                    </a:solidFill>
                  </a:tcPr>
                </a:tc>
                <a:tc>
                  <a:txBody>
                    <a:bodyPr/>
                    <a:lstStyle/>
                    <a:p>
                      <a:pPr algn="ctr">
                        <a:spcAft>
                          <a:spcPts val="0"/>
                        </a:spcAft>
                      </a:pPr>
                      <a:r>
                        <a:rPr lang="en-US" sz="1200" b="0" kern="0" baseline="0" dirty="0">
                          <a:effectLst/>
                          <a:latin typeface="Times New Roman" panose="02020603050405020304" pitchFamily="18" charset="0"/>
                          <a:ea typeface="華康儷楷書" panose="03000509000000000000" pitchFamily="65" charset="-120"/>
                          <a:cs typeface="Times New Roman" panose="02020603050405020304" pitchFamily="18" charset="0"/>
                        </a:rPr>
                        <a:t>25%</a:t>
                      </a:r>
                      <a:endParaRPr lang="zh-TW" sz="1200" b="0" kern="100" baseline="0" dirty="0">
                        <a:effectLst/>
                        <a:latin typeface="Times New Roman" panose="02020603050405020304" pitchFamily="18" charset="0"/>
                        <a:ea typeface="華康儷楷書" panose="03000509000000000000" pitchFamily="65" charset="-120"/>
                        <a:cs typeface="Times New Roman" panose="02020603050405020304" pitchFamily="18" charset="0"/>
                      </a:endParaRPr>
                    </a:p>
                  </a:txBody>
                  <a:tcPr marL="13484" marR="13484" marT="0" marB="0"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592215104"/>
                  </a:ext>
                </a:extLst>
              </a:tr>
              <a:tr h="200361">
                <a:tc gridSpan="2" vMerge="1">
                  <a:txBody>
                    <a:bodyPr/>
                    <a:lstStyle/>
                    <a:p>
                      <a:endParaRPr lang="zh-TW" altLang="en-US"/>
                    </a:p>
                  </a:txBody>
                  <a:tcPr/>
                </a:tc>
                <a:tc hMerge="1" vMerge="1">
                  <a:txBody>
                    <a:bodyPr/>
                    <a:lstStyle/>
                    <a:p>
                      <a:pPr algn="just">
                        <a:spcAft>
                          <a:spcPts val="0"/>
                        </a:spcAft>
                      </a:pPr>
                      <a:endParaRPr lang="zh-TW" sz="1400" kern="100" baseline="0">
                        <a:effectLst/>
                        <a:latin typeface="Times New Roman" panose="02020603050405020304" pitchFamily="18" charset="0"/>
                        <a:ea typeface="華康儷楷書" panose="03000509000000000000" pitchFamily="65" charset="-120"/>
                      </a:endParaRPr>
                    </a:p>
                  </a:txBody>
                  <a:tcPr/>
                </a:tc>
                <a:tc>
                  <a:txBody>
                    <a:bodyPr/>
                    <a:lstStyle/>
                    <a:p>
                      <a:pPr algn="just">
                        <a:spcAft>
                          <a:spcPts val="0"/>
                        </a:spcAft>
                      </a:pPr>
                      <a:r>
                        <a:rPr lang="zh-TW" sz="1200" b="0" kern="0" baseline="0" dirty="0">
                          <a:effectLst/>
                          <a:latin typeface="Times New Roman" panose="02020603050405020304" pitchFamily="18" charset="0"/>
                          <a:ea typeface="華康儷楷書" panose="03000509000000000000" pitchFamily="65" charset="-120"/>
                          <a:cs typeface="Times New Roman" panose="02020603050405020304" pitchFamily="18" charset="0"/>
                        </a:rPr>
                        <a:t>第</a:t>
                      </a:r>
                      <a:r>
                        <a:rPr lang="en-US" sz="1200" b="0" kern="0" baseline="0" dirty="0">
                          <a:effectLst/>
                          <a:latin typeface="Times New Roman" panose="02020603050405020304" pitchFamily="18" charset="0"/>
                          <a:ea typeface="華康儷楷書" panose="03000509000000000000" pitchFamily="65" charset="-120"/>
                          <a:cs typeface="Times New Roman" panose="02020603050405020304" pitchFamily="18" charset="0"/>
                        </a:rPr>
                        <a:t>4~8</a:t>
                      </a:r>
                      <a:r>
                        <a:rPr lang="zh-TW" sz="1200" b="0" kern="0" baseline="0" dirty="0">
                          <a:effectLst/>
                          <a:latin typeface="Times New Roman" panose="02020603050405020304" pitchFamily="18" charset="0"/>
                          <a:ea typeface="華康儷楷書" panose="03000509000000000000" pitchFamily="65" charset="-120"/>
                          <a:cs typeface="Times New Roman" panose="02020603050405020304" pitchFamily="18" charset="0"/>
                        </a:rPr>
                        <a:t>名</a:t>
                      </a:r>
                      <a:endParaRPr lang="zh-TW" sz="1200" b="0" kern="100" baseline="0" dirty="0">
                        <a:effectLst/>
                        <a:latin typeface="Times New Roman" panose="02020603050405020304" pitchFamily="18" charset="0"/>
                        <a:ea typeface="華康儷楷書" panose="03000509000000000000" pitchFamily="65" charset="-120"/>
                        <a:cs typeface="Times New Roman" panose="02020603050405020304" pitchFamily="18" charset="0"/>
                      </a:endParaRPr>
                    </a:p>
                  </a:txBody>
                  <a:tcPr marL="13484" marR="13484" marT="0" marB="0"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chemeClr val="bg1"/>
                    </a:solidFill>
                  </a:tcPr>
                </a:tc>
                <a:tc>
                  <a:txBody>
                    <a:bodyPr/>
                    <a:lstStyle/>
                    <a:p>
                      <a:pPr algn="ctr">
                        <a:spcAft>
                          <a:spcPts val="0"/>
                        </a:spcAft>
                      </a:pPr>
                      <a:r>
                        <a:rPr lang="en-US" sz="1200" b="0" kern="0" baseline="0" dirty="0">
                          <a:effectLst/>
                          <a:latin typeface="Times New Roman" panose="02020603050405020304" pitchFamily="18" charset="0"/>
                          <a:ea typeface="華康儷楷書" panose="03000509000000000000" pitchFamily="65" charset="-120"/>
                          <a:cs typeface="Times New Roman" panose="02020603050405020304" pitchFamily="18" charset="0"/>
                        </a:rPr>
                        <a:t>20%</a:t>
                      </a:r>
                      <a:endParaRPr lang="zh-TW" sz="1200" b="0" kern="100" baseline="0" dirty="0">
                        <a:effectLst/>
                        <a:latin typeface="Times New Roman" panose="02020603050405020304" pitchFamily="18" charset="0"/>
                        <a:ea typeface="華康儷楷書" panose="03000509000000000000" pitchFamily="65" charset="-120"/>
                        <a:cs typeface="Times New Roman" panose="02020603050405020304" pitchFamily="18" charset="0"/>
                      </a:endParaRPr>
                    </a:p>
                  </a:txBody>
                  <a:tcPr marL="13484" marR="13484" marT="0" marB="0"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062787884"/>
                  </a:ext>
                </a:extLst>
              </a:tr>
              <a:tr h="200361">
                <a:tc gridSpan="2" vMerge="1">
                  <a:txBody>
                    <a:bodyPr/>
                    <a:lstStyle/>
                    <a:p>
                      <a:endParaRPr lang="zh-TW" altLang="en-US"/>
                    </a:p>
                  </a:txBody>
                  <a:tcPr/>
                </a:tc>
                <a:tc hMerge="1" vMerge="1">
                  <a:txBody>
                    <a:bodyPr/>
                    <a:lstStyle/>
                    <a:p>
                      <a:pPr algn="just">
                        <a:spcAft>
                          <a:spcPts val="0"/>
                        </a:spcAft>
                      </a:pPr>
                      <a:endParaRPr lang="zh-TW" sz="1400" kern="100" baseline="0">
                        <a:effectLst/>
                        <a:latin typeface="Times New Roman" panose="02020603050405020304" pitchFamily="18" charset="0"/>
                        <a:ea typeface="華康儷楷書" panose="03000509000000000000" pitchFamily="65" charset="-120"/>
                      </a:endParaRPr>
                    </a:p>
                  </a:txBody>
                  <a:tcPr/>
                </a:tc>
                <a:tc>
                  <a:txBody>
                    <a:bodyPr/>
                    <a:lstStyle/>
                    <a:p>
                      <a:pPr algn="just">
                        <a:spcAft>
                          <a:spcPts val="0"/>
                        </a:spcAft>
                      </a:pPr>
                      <a:r>
                        <a:rPr lang="zh-TW" sz="1200" b="0" kern="0" baseline="0" dirty="0">
                          <a:effectLst/>
                          <a:latin typeface="Times New Roman" panose="02020603050405020304" pitchFamily="18" charset="0"/>
                          <a:ea typeface="華康儷楷書" panose="03000509000000000000" pitchFamily="65" charset="-120"/>
                          <a:cs typeface="Times New Roman" panose="02020603050405020304" pitchFamily="18" charset="0"/>
                        </a:rPr>
                        <a:t>第</a:t>
                      </a:r>
                      <a:r>
                        <a:rPr lang="en-US" sz="1200" b="0" kern="0" baseline="0" dirty="0">
                          <a:effectLst/>
                          <a:latin typeface="Times New Roman" panose="02020603050405020304" pitchFamily="18" charset="0"/>
                          <a:ea typeface="華康儷楷書" panose="03000509000000000000" pitchFamily="65" charset="-120"/>
                          <a:cs typeface="Times New Roman" panose="02020603050405020304" pitchFamily="18" charset="0"/>
                        </a:rPr>
                        <a:t>9~13</a:t>
                      </a:r>
                      <a:r>
                        <a:rPr lang="zh-TW" sz="1200" b="0" kern="0" baseline="0" dirty="0">
                          <a:effectLst/>
                          <a:latin typeface="Times New Roman" panose="02020603050405020304" pitchFamily="18" charset="0"/>
                          <a:ea typeface="華康儷楷書" panose="03000509000000000000" pitchFamily="65" charset="-120"/>
                          <a:cs typeface="Times New Roman" panose="02020603050405020304" pitchFamily="18" charset="0"/>
                        </a:rPr>
                        <a:t>名</a:t>
                      </a:r>
                      <a:endParaRPr lang="zh-TW" sz="1200" b="0" kern="100" baseline="0" dirty="0">
                        <a:effectLst/>
                        <a:latin typeface="Times New Roman" panose="02020603050405020304" pitchFamily="18" charset="0"/>
                        <a:ea typeface="華康儷楷書" panose="03000509000000000000" pitchFamily="65" charset="-120"/>
                        <a:cs typeface="Times New Roman" panose="02020603050405020304" pitchFamily="18" charset="0"/>
                      </a:endParaRPr>
                    </a:p>
                  </a:txBody>
                  <a:tcPr marL="13484" marR="13484" marT="0" marB="0"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chemeClr val="bg1"/>
                    </a:solidFill>
                  </a:tcPr>
                </a:tc>
                <a:tc>
                  <a:txBody>
                    <a:bodyPr/>
                    <a:lstStyle/>
                    <a:p>
                      <a:pPr algn="ctr">
                        <a:spcAft>
                          <a:spcPts val="0"/>
                        </a:spcAft>
                      </a:pPr>
                      <a:r>
                        <a:rPr lang="en-US" sz="1200" b="0" kern="0" baseline="0" dirty="0">
                          <a:effectLst/>
                          <a:latin typeface="Times New Roman" panose="02020603050405020304" pitchFamily="18" charset="0"/>
                          <a:ea typeface="華康儷楷書" panose="03000509000000000000" pitchFamily="65" charset="-120"/>
                          <a:cs typeface="Times New Roman" panose="02020603050405020304" pitchFamily="18" charset="0"/>
                        </a:rPr>
                        <a:t>15%</a:t>
                      </a:r>
                      <a:endParaRPr lang="zh-TW" sz="1200" b="0" kern="100" baseline="0" dirty="0">
                        <a:effectLst/>
                        <a:latin typeface="Times New Roman" panose="02020603050405020304" pitchFamily="18" charset="0"/>
                        <a:ea typeface="華康儷楷書" panose="03000509000000000000" pitchFamily="65" charset="-120"/>
                        <a:cs typeface="Times New Roman" panose="02020603050405020304" pitchFamily="18" charset="0"/>
                      </a:endParaRPr>
                    </a:p>
                  </a:txBody>
                  <a:tcPr marL="13484" marR="13484" marT="0" marB="0"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634410951"/>
                  </a:ext>
                </a:extLst>
              </a:tr>
              <a:tr h="200361">
                <a:tc gridSpan="2" vMerge="1">
                  <a:txBody>
                    <a:bodyPr/>
                    <a:lstStyle/>
                    <a:p>
                      <a:endParaRPr lang="zh-TW" altLang="en-US"/>
                    </a:p>
                  </a:txBody>
                  <a:tcPr/>
                </a:tc>
                <a:tc hMerge="1" vMerge="1">
                  <a:txBody>
                    <a:bodyPr/>
                    <a:lstStyle/>
                    <a:p>
                      <a:pPr algn="just">
                        <a:spcAft>
                          <a:spcPts val="0"/>
                        </a:spcAft>
                      </a:pPr>
                      <a:endParaRPr lang="zh-TW" sz="1400" kern="100" baseline="0">
                        <a:effectLst/>
                        <a:latin typeface="Times New Roman" panose="02020603050405020304" pitchFamily="18" charset="0"/>
                        <a:ea typeface="華康儷楷書" panose="03000509000000000000" pitchFamily="65" charset="-120"/>
                      </a:endParaRPr>
                    </a:p>
                  </a:txBody>
                  <a:tcPr/>
                </a:tc>
                <a:tc>
                  <a:txBody>
                    <a:bodyPr/>
                    <a:lstStyle/>
                    <a:p>
                      <a:pPr algn="just">
                        <a:spcAft>
                          <a:spcPts val="0"/>
                        </a:spcAft>
                      </a:pPr>
                      <a:r>
                        <a:rPr lang="zh-TW" sz="1200" b="0" kern="0" baseline="0">
                          <a:effectLst/>
                          <a:latin typeface="Times New Roman" panose="02020603050405020304" pitchFamily="18" charset="0"/>
                          <a:ea typeface="華康儷楷書" panose="03000509000000000000" pitchFamily="65" charset="-120"/>
                          <a:cs typeface="Times New Roman" panose="02020603050405020304" pitchFamily="18" charset="0"/>
                        </a:rPr>
                        <a:t>第</a:t>
                      </a:r>
                      <a:r>
                        <a:rPr lang="en-US" sz="1200" b="0" kern="0" baseline="0">
                          <a:effectLst/>
                          <a:latin typeface="Times New Roman" panose="02020603050405020304" pitchFamily="18" charset="0"/>
                          <a:ea typeface="華康儷楷書" panose="03000509000000000000" pitchFamily="65" charset="-120"/>
                          <a:cs typeface="Times New Roman" panose="02020603050405020304" pitchFamily="18" charset="0"/>
                        </a:rPr>
                        <a:t>14~23</a:t>
                      </a:r>
                      <a:r>
                        <a:rPr lang="zh-TW" sz="1200" b="0" kern="0" baseline="0">
                          <a:effectLst/>
                          <a:latin typeface="Times New Roman" panose="02020603050405020304" pitchFamily="18" charset="0"/>
                          <a:ea typeface="華康儷楷書" panose="03000509000000000000" pitchFamily="65" charset="-120"/>
                          <a:cs typeface="Times New Roman" panose="02020603050405020304" pitchFamily="18" charset="0"/>
                        </a:rPr>
                        <a:t>名</a:t>
                      </a:r>
                      <a:endParaRPr lang="zh-TW" sz="1200" b="0" kern="100" baseline="0">
                        <a:effectLst/>
                        <a:latin typeface="Times New Roman" panose="02020603050405020304" pitchFamily="18" charset="0"/>
                        <a:ea typeface="華康儷楷書" panose="03000509000000000000" pitchFamily="65" charset="-120"/>
                        <a:cs typeface="Times New Roman" panose="02020603050405020304" pitchFamily="18" charset="0"/>
                      </a:endParaRPr>
                    </a:p>
                  </a:txBody>
                  <a:tcPr marL="13484" marR="13484" marT="0" marB="0"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chemeClr val="bg1"/>
                    </a:solidFill>
                  </a:tcPr>
                </a:tc>
                <a:tc>
                  <a:txBody>
                    <a:bodyPr/>
                    <a:lstStyle/>
                    <a:p>
                      <a:pPr algn="ctr">
                        <a:spcAft>
                          <a:spcPts val="0"/>
                        </a:spcAft>
                      </a:pPr>
                      <a:r>
                        <a:rPr lang="en-US" sz="1200" b="0" kern="0" baseline="0" dirty="0">
                          <a:effectLst/>
                          <a:latin typeface="Times New Roman" panose="02020603050405020304" pitchFamily="18" charset="0"/>
                          <a:ea typeface="華康儷楷書" panose="03000509000000000000" pitchFamily="65" charset="-120"/>
                          <a:cs typeface="Times New Roman" panose="02020603050405020304" pitchFamily="18" charset="0"/>
                        </a:rPr>
                        <a:t>10%</a:t>
                      </a:r>
                      <a:endParaRPr lang="zh-TW" sz="1200" b="0" kern="100" baseline="0" dirty="0">
                        <a:effectLst/>
                        <a:latin typeface="Times New Roman" panose="02020603050405020304" pitchFamily="18" charset="0"/>
                        <a:ea typeface="華康儷楷書" panose="03000509000000000000" pitchFamily="65" charset="-120"/>
                        <a:cs typeface="Times New Roman" panose="02020603050405020304" pitchFamily="18" charset="0"/>
                      </a:endParaRPr>
                    </a:p>
                  </a:txBody>
                  <a:tcPr marL="13484" marR="13484" marT="0" marB="0"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777759231"/>
                  </a:ext>
                </a:extLst>
              </a:tr>
              <a:tr h="200361">
                <a:tc gridSpan="2" vMerge="1">
                  <a:txBody>
                    <a:bodyPr/>
                    <a:lstStyle/>
                    <a:p>
                      <a:endParaRPr lang="zh-TW" altLang="en-US"/>
                    </a:p>
                  </a:txBody>
                  <a:tcPr/>
                </a:tc>
                <a:tc hMerge="1" vMerge="1">
                  <a:txBody>
                    <a:bodyPr/>
                    <a:lstStyle/>
                    <a:p>
                      <a:pPr algn="just">
                        <a:spcAft>
                          <a:spcPts val="0"/>
                        </a:spcAft>
                      </a:pPr>
                      <a:endParaRPr lang="zh-TW" sz="1400" kern="100" baseline="0">
                        <a:effectLst/>
                        <a:latin typeface="Times New Roman" panose="02020603050405020304" pitchFamily="18" charset="0"/>
                        <a:ea typeface="華康儷楷書" panose="03000509000000000000" pitchFamily="65" charset="-120"/>
                      </a:endParaRPr>
                    </a:p>
                  </a:txBody>
                  <a:tcPr/>
                </a:tc>
                <a:tc>
                  <a:txBody>
                    <a:bodyPr/>
                    <a:lstStyle/>
                    <a:p>
                      <a:pPr algn="just">
                        <a:spcAft>
                          <a:spcPts val="0"/>
                        </a:spcAft>
                      </a:pPr>
                      <a:r>
                        <a:rPr lang="zh-TW" sz="1200" b="0" kern="0" baseline="0" dirty="0">
                          <a:effectLst/>
                          <a:latin typeface="Times New Roman" panose="02020603050405020304" pitchFamily="18" charset="0"/>
                          <a:ea typeface="華康儷楷書" panose="03000509000000000000" pitchFamily="65" charset="-120"/>
                          <a:cs typeface="Times New Roman" panose="02020603050405020304" pitchFamily="18" charset="0"/>
                        </a:rPr>
                        <a:t>第</a:t>
                      </a:r>
                      <a:r>
                        <a:rPr lang="en-US" sz="1200" b="0" kern="0" baseline="0" dirty="0">
                          <a:effectLst/>
                          <a:latin typeface="Times New Roman" panose="02020603050405020304" pitchFamily="18" charset="0"/>
                          <a:ea typeface="華康儷楷書" panose="03000509000000000000" pitchFamily="65" charset="-120"/>
                          <a:cs typeface="Times New Roman" panose="02020603050405020304" pitchFamily="18" charset="0"/>
                        </a:rPr>
                        <a:t>24~50</a:t>
                      </a:r>
                      <a:r>
                        <a:rPr lang="zh-TW" sz="1200" b="0" kern="0" baseline="0" dirty="0">
                          <a:effectLst/>
                          <a:latin typeface="Times New Roman" panose="02020603050405020304" pitchFamily="18" charset="0"/>
                          <a:ea typeface="華康儷楷書" panose="03000509000000000000" pitchFamily="65" charset="-120"/>
                          <a:cs typeface="Times New Roman" panose="02020603050405020304" pitchFamily="18" charset="0"/>
                        </a:rPr>
                        <a:t>名</a:t>
                      </a:r>
                      <a:endParaRPr lang="zh-TW" sz="1200" b="0" kern="100" baseline="0" dirty="0">
                        <a:effectLst/>
                        <a:latin typeface="Times New Roman" panose="02020603050405020304" pitchFamily="18" charset="0"/>
                        <a:ea typeface="華康儷楷書" panose="03000509000000000000" pitchFamily="65" charset="-120"/>
                        <a:cs typeface="Times New Roman" panose="02020603050405020304" pitchFamily="18" charset="0"/>
                      </a:endParaRPr>
                    </a:p>
                  </a:txBody>
                  <a:tcPr marL="13484" marR="13484" marT="0" marB="0"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chemeClr val="bg1"/>
                    </a:solidFill>
                  </a:tcPr>
                </a:tc>
                <a:tc>
                  <a:txBody>
                    <a:bodyPr/>
                    <a:lstStyle/>
                    <a:p>
                      <a:pPr algn="ctr">
                        <a:spcAft>
                          <a:spcPts val="0"/>
                        </a:spcAft>
                      </a:pPr>
                      <a:r>
                        <a:rPr lang="en-US" sz="1200" b="0" kern="0" baseline="0" dirty="0">
                          <a:effectLst/>
                          <a:latin typeface="Times New Roman" panose="02020603050405020304" pitchFamily="18" charset="0"/>
                          <a:ea typeface="華康儷楷書" panose="03000509000000000000" pitchFamily="65" charset="-120"/>
                          <a:cs typeface="Times New Roman" panose="02020603050405020304" pitchFamily="18" charset="0"/>
                        </a:rPr>
                        <a:t>5%</a:t>
                      </a:r>
                      <a:endParaRPr lang="zh-TW" sz="1200" b="0" kern="100" baseline="0" dirty="0">
                        <a:effectLst/>
                        <a:latin typeface="Times New Roman" panose="02020603050405020304" pitchFamily="18" charset="0"/>
                        <a:ea typeface="華康儷楷書" panose="03000509000000000000" pitchFamily="65" charset="-120"/>
                        <a:cs typeface="Times New Roman" panose="02020603050405020304" pitchFamily="18" charset="0"/>
                      </a:endParaRPr>
                    </a:p>
                  </a:txBody>
                  <a:tcPr marL="13484" marR="13484" marT="0" marB="0"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72018379"/>
                  </a:ext>
                </a:extLst>
              </a:tr>
              <a:tr h="200361">
                <a:tc gridSpan="2" vMerge="1">
                  <a:txBody>
                    <a:bodyPr/>
                    <a:lstStyle/>
                    <a:p>
                      <a:endParaRPr lang="zh-TW" altLang="en-US"/>
                    </a:p>
                  </a:txBody>
                  <a:tcPr/>
                </a:tc>
                <a:tc hMerge="1" vMerge="1">
                  <a:txBody>
                    <a:bodyPr/>
                    <a:lstStyle/>
                    <a:p>
                      <a:pPr algn="just">
                        <a:spcAft>
                          <a:spcPts val="0"/>
                        </a:spcAft>
                      </a:pPr>
                      <a:endParaRPr lang="zh-TW" sz="1400" kern="100" baseline="0">
                        <a:effectLst/>
                        <a:latin typeface="Times New Roman" panose="02020603050405020304" pitchFamily="18" charset="0"/>
                        <a:ea typeface="華康儷楷書" panose="03000509000000000000" pitchFamily="65" charset="-120"/>
                      </a:endParaRPr>
                    </a:p>
                  </a:txBody>
                  <a:tcPr/>
                </a:tc>
                <a:tc>
                  <a:txBody>
                    <a:bodyPr/>
                    <a:lstStyle/>
                    <a:p>
                      <a:pPr algn="just">
                        <a:spcAft>
                          <a:spcPts val="0"/>
                        </a:spcAft>
                      </a:pPr>
                      <a:r>
                        <a:rPr lang="zh-TW" sz="1200" b="0" kern="0" baseline="0" dirty="0">
                          <a:effectLst/>
                          <a:latin typeface="Times New Roman" panose="02020603050405020304" pitchFamily="18" charset="0"/>
                          <a:ea typeface="華康儷楷書" panose="03000509000000000000" pitchFamily="65" charset="-120"/>
                          <a:cs typeface="Times New Roman" panose="02020603050405020304" pitchFamily="18" charset="0"/>
                        </a:rPr>
                        <a:t>第</a:t>
                      </a:r>
                      <a:r>
                        <a:rPr lang="en-US" sz="1200" b="0" kern="0" baseline="0" dirty="0">
                          <a:effectLst/>
                          <a:latin typeface="Times New Roman" panose="02020603050405020304" pitchFamily="18" charset="0"/>
                          <a:ea typeface="華康儷楷書" panose="03000509000000000000" pitchFamily="65" charset="-120"/>
                          <a:cs typeface="Times New Roman" panose="02020603050405020304" pitchFamily="18" charset="0"/>
                        </a:rPr>
                        <a:t>51~76</a:t>
                      </a:r>
                      <a:r>
                        <a:rPr lang="zh-TW" sz="1200" b="0" kern="0" baseline="0" dirty="0">
                          <a:effectLst/>
                          <a:latin typeface="Times New Roman" panose="02020603050405020304" pitchFamily="18" charset="0"/>
                          <a:ea typeface="華康儷楷書" panose="03000509000000000000" pitchFamily="65" charset="-120"/>
                          <a:cs typeface="Times New Roman" panose="02020603050405020304" pitchFamily="18" charset="0"/>
                        </a:rPr>
                        <a:t>名</a:t>
                      </a:r>
                      <a:endParaRPr lang="zh-TW" sz="1200" b="0" kern="100" baseline="0" dirty="0">
                        <a:effectLst/>
                        <a:latin typeface="Times New Roman" panose="02020603050405020304" pitchFamily="18" charset="0"/>
                        <a:ea typeface="華康儷楷書" panose="03000509000000000000" pitchFamily="65" charset="-120"/>
                        <a:cs typeface="Times New Roman" panose="02020603050405020304" pitchFamily="18" charset="0"/>
                      </a:endParaRPr>
                    </a:p>
                  </a:txBody>
                  <a:tcPr marL="13484" marR="13484" marT="0" marB="0"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chemeClr val="bg1"/>
                    </a:solidFill>
                  </a:tcPr>
                </a:tc>
                <a:tc>
                  <a:txBody>
                    <a:bodyPr/>
                    <a:lstStyle/>
                    <a:p>
                      <a:pPr algn="ctr">
                        <a:spcAft>
                          <a:spcPts val="0"/>
                        </a:spcAft>
                      </a:pPr>
                      <a:r>
                        <a:rPr lang="en-US" sz="1200" b="0" kern="0" baseline="0" dirty="0">
                          <a:effectLst/>
                          <a:latin typeface="Times New Roman" panose="02020603050405020304" pitchFamily="18" charset="0"/>
                          <a:ea typeface="華康儷楷書" panose="03000509000000000000" pitchFamily="65" charset="-120"/>
                          <a:cs typeface="Times New Roman" panose="02020603050405020304" pitchFamily="18" charset="0"/>
                        </a:rPr>
                        <a:t>3%</a:t>
                      </a:r>
                      <a:endParaRPr lang="zh-TW" sz="1200" b="0" kern="100" baseline="0" dirty="0">
                        <a:effectLst/>
                        <a:latin typeface="Times New Roman" panose="02020603050405020304" pitchFamily="18" charset="0"/>
                        <a:ea typeface="華康儷楷書" panose="03000509000000000000" pitchFamily="65" charset="-120"/>
                        <a:cs typeface="Times New Roman" panose="02020603050405020304" pitchFamily="18" charset="0"/>
                      </a:endParaRPr>
                    </a:p>
                  </a:txBody>
                  <a:tcPr marL="13484" marR="13484" marT="0" marB="0"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765973596"/>
                  </a:ext>
                </a:extLst>
              </a:tr>
              <a:tr h="200361">
                <a:tc rowSpan="3" gridSpan="2">
                  <a:txBody>
                    <a:bodyPr/>
                    <a:lstStyle/>
                    <a:p>
                      <a:pPr algn="just">
                        <a:spcAft>
                          <a:spcPts val="0"/>
                        </a:spcAft>
                      </a:pPr>
                      <a:r>
                        <a:rPr lang="zh-TW" sz="1400" b="0" kern="0" baseline="0" dirty="0">
                          <a:effectLst/>
                          <a:latin typeface="Times New Roman" panose="02020603050405020304" pitchFamily="18" charset="0"/>
                          <a:ea typeface="華康儷楷書" panose="03000509000000000000" pitchFamily="65" charset="-120"/>
                          <a:cs typeface="Times New Roman" panose="02020603050405020304" pitchFamily="18" charset="0"/>
                        </a:rPr>
                        <a:t>全國中小學科學展覽會</a:t>
                      </a:r>
                      <a:endParaRPr lang="zh-TW" sz="1400" b="0" kern="100" baseline="0" dirty="0">
                        <a:effectLst/>
                        <a:latin typeface="Times New Roman" panose="02020603050405020304" pitchFamily="18" charset="0"/>
                        <a:ea typeface="華康儷楷書" panose="03000509000000000000" pitchFamily="65" charset="-120"/>
                        <a:cs typeface="Times New Roman" panose="02020603050405020304" pitchFamily="18" charset="0"/>
                      </a:endParaRPr>
                    </a:p>
                    <a:p>
                      <a:pPr algn="just">
                        <a:spcAft>
                          <a:spcPts val="0"/>
                        </a:spcAft>
                      </a:pPr>
                      <a:r>
                        <a:rPr lang="zh-TW" sz="1400" b="0" kern="0" baseline="0" dirty="0">
                          <a:effectLst/>
                          <a:latin typeface="Times New Roman" panose="02020603050405020304" pitchFamily="18" charset="0"/>
                          <a:ea typeface="華康儷楷書" panose="03000509000000000000" pitchFamily="65" charset="-120"/>
                          <a:cs typeface="Times New Roman" panose="02020603050405020304" pitchFamily="18" charset="0"/>
                        </a:rPr>
                        <a:t>臺灣國際科學展覽會</a:t>
                      </a:r>
                      <a:endParaRPr lang="zh-TW" sz="1400" b="0" kern="100" baseline="0" dirty="0">
                        <a:effectLst/>
                        <a:latin typeface="Times New Roman" panose="02020603050405020304" pitchFamily="18" charset="0"/>
                        <a:ea typeface="華康儷楷書" panose="03000509000000000000" pitchFamily="65" charset="-120"/>
                        <a:cs typeface="Times New Roman" panose="02020603050405020304" pitchFamily="18" charset="0"/>
                      </a:endParaRPr>
                    </a:p>
                  </a:txBody>
                  <a:tcPr marL="13484" marR="13484" marT="0" marB="0"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chemeClr val="bg1"/>
                    </a:solidFill>
                  </a:tcPr>
                </a:tc>
                <a:tc rowSpan="3" hMerge="1">
                  <a:txBody>
                    <a:bodyPr/>
                    <a:lstStyle/>
                    <a:p>
                      <a:pPr algn="just">
                        <a:spcAft>
                          <a:spcPts val="0"/>
                        </a:spcAft>
                      </a:pPr>
                      <a:endParaRPr lang="zh-TW" sz="1400" kern="100" baseline="0">
                        <a:effectLst/>
                        <a:latin typeface="Times New Roman" panose="02020603050405020304" pitchFamily="18" charset="0"/>
                        <a:ea typeface="華康儷楷書" panose="03000509000000000000" pitchFamily="65" charset="-120"/>
                      </a:endParaRPr>
                    </a:p>
                  </a:txBody>
                  <a:tcPr/>
                </a:tc>
                <a:tc>
                  <a:txBody>
                    <a:bodyPr/>
                    <a:lstStyle/>
                    <a:p>
                      <a:pPr algn="just">
                        <a:spcAft>
                          <a:spcPts val="0"/>
                        </a:spcAft>
                      </a:pPr>
                      <a:r>
                        <a:rPr lang="zh-TW" sz="1200" b="0" kern="0" baseline="0" dirty="0">
                          <a:effectLst/>
                          <a:latin typeface="Times New Roman" panose="02020603050405020304" pitchFamily="18" charset="0"/>
                          <a:ea typeface="華康儷楷書" panose="03000509000000000000" pitchFamily="65" charset="-120"/>
                          <a:cs typeface="Times New Roman" panose="02020603050405020304" pitchFamily="18" charset="0"/>
                        </a:rPr>
                        <a:t>第</a:t>
                      </a:r>
                      <a:r>
                        <a:rPr lang="en-US" sz="1200" b="0" kern="0" baseline="0" dirty="0">
                          <a:effectLst/>
                          <a:latin typeface="Times New Roman" panose="02020603050405020304" pitchFamily="18" charset="0"/>
                          <a:ea typeface="華康儷楷書" panose="03000509000000000000" pitchFamily="65" charset="-120"/>
                          <a:cs typeface="Times New Roman" panose="02020603050405020304" pitchFamily="18" charset="0"/>
                        </a:rPr>
                        <a:t>1</a:t>
                      </a:r>
                      <a:r>
                        <a:rPr lang="zh-TW" sz="1200" b="0" kern="0" baseline="0" dirty="0">
                          <a:effectLst/>
                          <a:latin typeface="Times New Roman" panose="02020603050405020304" pitchFamily="18" charset="0"/>
                          <a:ea typeface="華康儷楷書" panose="03000509000000000000" pitchFamily="65" charset="-120"/>
                          <a:cs typeface="Times New Roman" panose="02020603050405020304" pitchFamily="18" charset="0"/>
                        </a:rPr>
                        <a:t>名</a:t>
                      </a:r>
                      <a:endParaRPr lang="zh-TW" sz="1200" b="0" kern="100" baseline="0" dirty="0">
                        <a:effectLst/>
                        <a:latin typeface="Times New Roman" panose="02020603050405020304" pitchFamily="18" charset="0"/>
                        <a:ea typeface="華康儷楷書" panose="03000509000000000000" pitchFamily="65" charset="-120"/>
                        <a:cs typeface="Times New Roman" panose="02020603050405020304" pitchFamily="18" charset="0"/>
                      </a:endParaRPr>
                    </a:p>
                  </a:txBody>
                  <a:tcPr marL="13484" marR="13484" marT="0" marB="0"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chemeClr val="bg1"/>
                    </a:solidFill>
                  </a:tcPr>
                </a:tc>
                <a:tc>
                  <a:txBody>
                    <a:bodyPr/>
                    <a:lstStyle/>
                    <a:p>
                      <a:pPr algn="ctr">
                        <a:spcAft>
                          <a:spcPts val="0"/>
                        </a:spcAft>
                      </a:pPr>
                      <a:r>
                        <a:rPr lang="en-US" sz="1200" b="0" kern="0" baseline="0" dirty="0">
                          <a:effectLst/>
                          <a:latin typeface="Times New Roman" panose="02020603050405020304" pitchFamily="18" charset="0"/>
                          <a:ea typeface="華康儷楷書" panose="03000509000000000000" pitchFamily="65" charset="-120"/>
                          <a:cs typeface="Times New Roman" panose="02020603050405020304" pitchFamily="18" charset="0"/>
                        </a:rPr>
                        <a:t>20%</a:t>
                      </a:r>
                      <a:endParaRPr lang="zh-TW" sz="1200" b="0" kern="100" baseline="0" dirty="0">
                        <a:effectLst/>
                        <a:latin typeface="Times New Roman" panose="02020603050405020304" pitchFamily="18" charset="0"/>
                        <a:ea typeface="華康儷楷書" panose="03000509000000000000" pitchFamily="65" charset="-120"/>
                        <a:cs typeface="Times New Roman" panose="02020603050405020304" pitchFamily="18" charset="0"/>
                      </a:endParaRPr>
                    </a:p>
                  </a:txBody>
                  <a:tcPr marL="13484" marR="13484" marT="0" marB="0"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775897728"/>
                  </a:ext>
                </a:extLst>
              </a:tr>
              <a:tr h="200361">
                <a:tc gridSpan="2" vMerge="1">
                  <a:txBody>
                    <a:bodyPr/>
                    <a:lstStyle/>
                    <a:p>
                      <a:endParaRPr lang="zh-TW" altLang="en-US"/>
                    </a:p>
                  </a:txBody>
                  <a:tcPr/>
                </a:tc>
                <a:tc hMerge="1" vMerge="1">
                  <a:txBody>
                    <a:bodyPr/>
                    <a:lstStyle/>
                    <a:p>
                      <a:pPr algn="just">
                        <a:spcAft>
                          <a:spcPts val="0"/>
                        </a:spcAft>
                      </a:pPr>
                      <a:endParaRPr lang="zh-TW" sz="1400" kern="100" baseline="0">
                        <a:effectLst/>
                        <a:latin typeface="Times New Roman" panose="02020603050405020304" pitchFamily="18" charset="0"/>
                        <a:ea typeface="華康儷楷書" panose="03000509000000000000" pitchFamily="65" charset="-120"/>
                      </a:endParaRPr>
                    </a:p>
                  </a:txBody>
                  <a:tcPr/>
                </a:tc>
                <a:tc>
                  <a:txBody>
                    <a:bodyPr/>
                    <a:lstStyle/>
                    <a:p>
                      <a:pPr algn="just">
                        <a:spcAft>
                          <a:spcPts val="0"/>
                        </a:spcAft>
                      </a:pPr>
                      <a:r>
                        <a:rPr lang="zh-TW" sz="1200" b="0" kern="0" baseline="0" dirty="0">
                          <a:effectLst/>
                          <a:latin typeface="Times New Roman" panose="02020603050405020304" pitchFamily="18" charset="0"/>
                          <a:ea typeface="華康儷楷書" panose="03000509000000000000" pitchFamily="65" charset="-120"/>
                          <a:cs typeface="Times New Roman" panose="02020603050405020304" pitchFamily="18" charset="0"/>
                        </a:rPr>
                        <a:t>第</a:t>
                      </a:r>
                      <a:r>
                        <a:rPr lang="en-US" sz="1200" b="0" kern="0" baseline="0" dirty="0">
                          <a:effectLst/>
                          <a:latin typeface="Times New Roman" panose="02020603050405020304" pitchFamily="18" charset="0"/>
                          <a:ea typeface="華康儷楷書" panose="03000509000000000000" pitchFamily="65" charset="-120"/>
                          <a:cs typeface="Times New Roman" panose="02020603050405020304" pitchFamily="18" charset="0"/>
                        </a:rPr>
                        <a:t>2</a:t>
                      </a:r>
                      <a:r>
                        <a:rPr lang="zh-TW" sz="1200" b="0" kern="0" baseline="0" dirty="0">
                          <a:effectLst/>
                          <a:latin typeface="Times New Roman" panose="02020603050405020304" pitchFamily="18" charset="0"/>
                          <a:ea typeface="華康儷楷書" panose="03000509000000000000" pitchFamily="65" charset="-120"/>
                          <a:cs typeface="Times New Roman" panose="02020603050405020304" pitchFamily="18" charset="0"/>
                        </a:rPr>
                        <a:t>、</a:t>
                      </a:r>
                      <a:r>
                        <a:rPr lang="en-US" sz="1200" b="0" kern="0" baseline="0" dirty="0">
                          <a:effectLst/>
                          <a:latin typeface="Times New Roman" panose="02020603050405020304" pitchFamily="18" charset="0"/>
                          <a:ea typeface="華康儷楷書" panose="03000509000000000000" pitchFamily="65" charset="-120"/>
                          <a:cs typeface="Times New Roman" panose="02020603050405020304" pitchFamily="18" charset="0"/>
                        </a:rPr>
                        <a:t>3</a:t>
                      </a:r>
                      <a:r>
                        <a:rPr lang="zh-TW" sz="1200" b="0" kern="0" baseline="0" dirty="0">
                          <a:effectLst/>
                          <a:latin typeface="Times New Roman" panose="02020603050405020304" pitchFamily="18" charset="0"/>
                          <a:ea typeface="華康儷楷書" panose="03000509000000000000" pitchFamily="65" charset="-120"/>
                          <a:cs typeface="Times New Roman" panose="02020603050405020304" pitchFamily="18" charset="0"/>
                        </a:rPr>
                        <a:t>名</a:t>
                      </a:r>
                      <a:endParaRPr lang="zh-TW" sz="1200" b="0" kern="100" baseline="0" dirty="0">
                        <a:effectLst/>
                        <a:latin typeface="Times New Roman" panose="02020603050405020304" pitchFamily="18" charset="0"/>
                        <a:ea typeface="華康儷楷書" panose="03000509000000000000" pitchFamily="65" charset="-120"/>
                        <a:cs typeface="Times New Roman" panose="02020603050405020304" pitchFamily="18" charset="0"/>
                      </a:endParaRPr>
                    </a:p>
                  </a:txBody>
                  <a:tcPr marL="13484" marR="13484" marT="0" marB="0"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chemeClr val="bg1"/>
                    </a:solidFill>
                  </a:tcPr>
                </a:tc>
                <a:tc>
                  <a:txBody>
                    <a:bodyPr/>
                    <a:lstStyle/>
                    <a:p>
                      <a:pPr algn="ctr">
                        <a:spcAft>
                          <a:spcPts val="0"/>
                        </a:spcAft>
                      </a:pPr>
                      <a:r>
                        <a:rPr lang="en-US" sz="1200" b="0" kern="0" baseline="0" dirty="0">
                          <a:effectLst/>
                          <a:latin typeface="Times New Roman" panose="02020603050405020304" pitchFamily="18" charset="0"/>
                          <a:ea typeface="華康儷楷書" panose="03000509000000000000" pitchFamily="65" charset="-120"/>
                          <a:cs typeface="Times New Roman" panose="02020603050405020304" pitchFamily="18" charset="0"/>
                        </a:rPr>
                        <a:t>15%</a:t>
                      </a:r>
                      <a:endParaRPr lang="zh-TW" sz="1200" b="0" kern="100" baseline="0" dirty="0">
                        <a:effectLst/>
                        <a:latin typeface="Times New Roman" panose="02020603050405020304" pitchFamily="18" charset="0"/>
                        <a:ea typeface="華康儷楷書" panose="03000509000000000000" pitchFamily="65" charset="-120"/>
                        <a:cs typeface="Times New Roman" panose="02020603050405020304" pitchFamily="18" charset="0"/>
                      </a:endParaRPr>
                    </a:p>
                  </a:txBody>
                  <a:tcPr marL="13484" marR="13484" marT="0" marB="0"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23252463"/>
                  </a:ext>
                </a:extLst>
              </a:tr>
              <a:tr h="200361">
                <a:tc gridSpan="2" vMerge="1">
                  <a:txBody>
                    <a:bodyPr/>
                    <a:lstStyle/>
                    <a:p>
                      <a:endParaRPr lang="zh-TW" altLang="en-US"/>
                    </a:p>
                  </a:txBody>
                  <a:tcPr/>
                </a:tc>
                <a:tc hMerge="1" vMerge="1">
                  <a:txBody>
                    <a:bodyPr/>
                    <a:lstStyle/>
                    <a:p>
                      <a:pPr algn="just">
                        <a:spcAft>
                          <a:spcPts val="0"/>
                        </a:spcAft>
                      </a:pPr>
                      <a:endParaRPr lang="zh-TW" sz="1400" kern="100" baseline="0">
                        <a:effectLst/>
                        <a:latin typeface="Times New Roman" panose="02020603050405020304" pitchFamily="18" charset="0"/>
                        <a:ea typeface="華康儷楷書" panose="03000509000000000000" pitchFamily="65" charset="-120"/>
                      </a:endParaRPr>
                    </a:p>
                  </a:txBody>
                  <a:tcPr/>
                </a:tc>
                <a:tc>
                  <a:txBody>
                    <a:bodyPr/>
                    <a:lstStyle/>
                    <a:p>
                      <a:pPr algn="just">
                        <a:spcAft>
                          <a:spcPts val="0"/>
                        </a:spcAft>
                      </a:pPr>
                      <a:r>
                        <a:rPr lang="zh-TW" sz="1200" b="0" kern="0" baseline="0">
                          <a:effectLst/>
                          <a:latin typeface="Times New Roman" panose="02020603050405020304" pitchFamily="18" charset="0"/>
                          <a:ea typeface="華康儷楷書" panose="03000509000000000000" pitchFamily="65" charset="-120"/>
                          <a:cs typeface="Times New Roman" panose="02020603050405020304" pitchFamily="18" charset="0"/>
                        </a:rPr>
                        <a:t>佳作</a:t>
                      </a:r>
                      <a:endParaRPr lang="zh-TW" sz="1200" b="0" kern="100" baseline="0">
                        <a:effectLst/>
                        <a:latin typeface="Times New Roman" panose="02020603050405020304" pitchFamily="18" charset="0"/>
                        <a:ea typeface="華康儷楷書" panose="03000509000000000000" pitchFamily="65" charset="-120"/>
                        <a:cs typeface="Times New Roman" panose="02020603050405020304" pitchFamily="18" charset="0"/>
                      </a:endParaRPr>
                    </a:p>
                  </a:txBody>
                  <a:tcPr marL="13484" marR="13484" marT="0" marB="0"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chemeClr val="bg1"/>
                    </a:solidFill>
                  </a:tcPr>
                </a:tc>
                <a:tc>
                  <a:txBody>
                    <a:bodyPr/>
                    <a:lstStyle/>
                    <a:p>
                      <a:pPr algn="ctr">
                        <a:spcAft>
                          <a:spcPts val="0"/>
                        </a:spcAft>
                      </a:pPr>
                      <a:r>
                        <a:rPr lang="en-US" sz="1200" b="0" kern="0" baseline="0" dirty="0">
                          <a:effectLst/>
                          <a:latin typeface="Times New Roman" panose="02020603050405020304" pitchFamily="18" charset="0"/>
                          <a:ea typeface="華康儷楷書" panose="03000509000000000000" pitchFamily="65" charset="-120"/>
                          <a:cs typeface="Times New Roman" panose="02020603050405020304" pitchFamily="18" charset="0"/>
                        </a:rPr>
                        <a:t>10%</a:t>
                      </a:r>
                      <a:endParaRPr lang="zh-TW" sz="1200" b="0" kern="100" baseline="0" dirty="0">
                        <a:effectLst/>
                        <a:latin typeface="Times New Roman" panose="02020603050405020304" pitchFamily="18" charset="0"/>
                        <a:ea typeface="華康儷楷書" panose="03000509000000000000" pitchFamily="65" charset="-120"/>
                        <a:cs typeface="Times New Roman" panose="02020603050405020304" pitchFamily="18" charset="0"/>
                      </a:endParaRPr>
                    </a:p>
                  </a:txBody>
                  <a:tcPr marL="13484" marR="13484" marT="0" marB="0"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883372597"/>
                  </a:ext>
                </a:extLst>
              </a:tr>
              <a:tr h="200361">
                <a:tc rowSpan="2" gridSpan="2">
                  <a:txBody>
                    <a:bodyPr/>
                    <a:lstStyle/>
                    <a:p>
                      <a:pPr algn="just">
                        <a:spcAft>
                          <a:spcPts val="0"/>
                        </a:spcAft>
                      </a:pPr>
                      <a:r>
                        <a:rPr lang="zh-TW" sz="1400" b="0" kern="0" baseline="0" dirty="0">
                          <a:effectLst/>
                          <a:latin typeface="Times New Roman" panose="02020603050405020304" pitchFamily="18" charset="0"/>
                          <a:ea typeface="華康儷楷書" panose="03000509000000000000" pitchFamily="65" charset="-120"/>
                          <a:cs typeface="Times New Roman" panose="02020603050405020304" pitchFamily="18" charset="0"/>
                        </a:rPr>
                        <a:t>中央各級機關或直轄市政府</a:t>
                      </a:r>
                      <a:endParaRPr lang="en-US" altLang="zh-TW" sz="1400" b="0" kern="0" baseline="0" dirty="0">
                        <a:effectLst/>
                        <a:latin typeface="Times New Roman" panose="02020603050405020304" pitchFamily="18" charset="0"/>
                        <a:ea typeface="華康儷楷書" panose="03000509000000000000" pitchFamily="65" charset="-120"/>
                        <a:cs typeface="Times New Roman" panose="02020603050405020304" pitchFamily="18" charset="0"/>
                      </a:endParaRPr>
                    </a:p>
                    <a:p>
                      <a:pPr algn="just">
                        <a:spcAft>
                          <a:spcPts val="0"/>
                        </a:spcAft>
                      </a:pPr>
                      <a:r>
                        <a:rPr lang="zh-TW" sz="1400" b="0" kern="0" baseline="0" dirty="0">
                          <a:effectLst/>
                          <a:latin typeface="Times New Roman" panose="02020603050405020304" pitchFamily="18" charset="0"/>
                          <a:ea typeface="華康儷楷書" panose="03000509000000000000" pitchFamily="65" charset="-120"/>
                          <a:cs typeface="Times New Roman" panose="02020603050405020304" pitchFamily="18" charset="0"/>
                        </a:rPr>
                        <a:t>主辦之各項技藝技能競賽</a:t>
                      </a:r>
                      <a:endParaRPr lang="zh-TW" sz="1400" b="0" kern="100" baseline="0" dirty="0">
                        <a:effectLst/>
                        <a:latin typeface="Times New Roman" panose="02020603050405020304" pitchFamily="18" charset="0"/>
                        <a:ea typeface="華康儷楷書" panose="03000509000000000000" pitchFamily="65" charset="-120"/>
                        <a:cs typeface="Times New Roman" panose="02020603050405020304" pitchFamily="18" charset="0"/>
                      </a:endParaRPr>
                    </a:p>
                  </a:txBody>
                  <a:tcPr marL="13484" marR="13484" marT="0" marB="0"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chemeClr val="bg1"/>
                    </a:solidFill>
                  </a:tcPr>
                </a:tc>
                <a:tc rowSpan="2" hMerge="1">
                  <a:txBody>
                    <a:bodyPr/>
                    <a:lstStyle/>
                    <a:p>
                      <a:pPr algn="just">
                        <a:spcAft>
                          <a:spcPts val="0"/>
                        </a:spcAft>
                      </a:pPr>
                      <a:endParaRPr lang="zh-TW" sz="1400" kern="100" baseline="0">
                        <a:effectLst/>
                        <a:latin typeface="Times New Roman" panose="02020603050405020304" pitchFamily="18" charset="0"/>
                        <a:ea typeface="華康儷楷書" panose="03000509000000000000" pitchFamily="65" charset="-120"/>
                      </a:endParaRPr>
                    </a:p>
                  </a:txBody>
                  <a:tcPr/>
                </a:tc>
                <a:tc>
                  <a:txBody>
                    <a:bodyPr/>
                    <a:lstStyle/>
                    <a:p>
                      <a:pPr algn="just">
                        <a:spcAft>
                          <a:spcPts val="0"/>
                        </a:spcAft>
                      </a:pPr>
                      <a:r>
                        <a:rPr lang="zh-TW" sz="1200" b="0" kern="0" baseline="0" dirty="0">
                          <a:effectLst/>
                          <a:latin typeface="Times New Roman" panose="02020603050405020304" pitchFamily="18" charset="0"/>
                          <a:ea typeface="華康儷楷書" panose="03000509000000000000" pitchFamily="65" charset="-120"/>
                          <a:cs typeface="Times New Roman" panose="02020603050405020304" pitchFamily="18" charset="0"/>
                        </a:rPr>
                        <a:t>第</a:t>
                      </a:r>
                      <a:r>
                        <a:rPr lang="en-US" sz="1200" b="0" kern="0" baseline="0" dirty="0">
                          <a:effectLst/>
                          <a:latin typeface="Times New Roman" panose="02020603050405020304" pitchFamily="18" charset="0"/>
                          <a:ea typeface="華康儷楷書" panose="03000509000000000000" pitchFamily="65" charset="-120"/>
                          <a:cs typeface="Times New Roman" panose="02020603050405020304" pitchFamily="18" charset="0"/>
                        </a:rPr>
                        <a:t>1~3</a:t>
                      </a:r>
                      <a:r>
                        <a:rPr lang="zh-TW" sz="1200" b="0" kern="0" baseline="0" dirty="0">
                          <a:effectLst/>
                          <a:latin typeface="Times New Roman" panose="02020603050405020304" pitchFamily="18" charset="0"/>
                          <a:ea typeface="華康儷楷書" panose="03000509000000000000" pitchFamily="65" charset="-120"/>
                          <a:cs typeface="Times New Roman" panose="02020603050405020304" pitchFamily="18" charset="0"/>
                        </a:rPr>
                        <a:t>名</a:t>
                      </a:r>
                      <a:endParaRPr lang="zh-TW" sz="1200" b="0" kern="100" baseline="0" dirty="0">
                        <a:effectLst/>
                        <a:latin typeface="Times New Roman" panose="02020603050405020304" pitchFamily="18" charset="0"/>
                        <a:ea typeface="華康儷楷書" panose="03000509000000000000" pitchFamily="65" charset="-120"/>
                        <a:cs typeface="Times New Roman" panose="02020603050405020304" pitchFamily="18" charset="0"/>
                      </a:endParaRPr>
                    </a:p>
                  </a:txBody>
                  <a:tcPr marL="13484" marR="13484" marT="0" marB="0"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chemeClr val="bg1"/>
                    </a:solidFill>
                  </a:tcPr>
                </a:tc>
                <a:tc>
                  <a:txBody>
                    <a:bodyPr/>
                    <a:lstStyle/>
                    <a:p>
                      <a:pPr algn="ctr">
                        <a:spcAft>
                          <a:spcPts val="0"/>
                        </a:spcAft>
                      </a:pPr>
                      <a:r>
                        <a:rPr lang="en-US" sz="1200" b="0" kern="0" baseline="0" dirty="0">
                          <a:effectLst/>
                          <a:latin typeface="Times New Roman" panose="02020603050405020304" pitchFamily="18" charset="0"/>
                          <a:ea typeface="華康儷楷書" panose="03000509000000000000" pitchFamily="65" charset="-120"/>
                          <a:cs typeface="Times New Roman" panose="02020603050405020304" pitchFamily="18" charset="0"/>
                        </a:rPr>
                        <a:t>15%</a:t>
                      </a:r>
                      <a:endParaRPr lang="zh-TW" sz="1200" b="0" kern="100" baseline="0" dirty="0">
                        <a:effectLst/>
                        <a:latin typeface="Times New Roman" panose="02020603050405020304" pitchFamily="18" charset="0"/>
                        <a:ea typeface="華康儷楷書" panose="03000509000000000000" pitchFamily="65" charset="-120"/>
                        <a:cs typeface="Times New Roman" panose="02020603050405020304" pitchFamily="18" charset="0"/>
                      </a:endParaRPr>
                    </a:p>
                  </a:txBody>
                  <a:tcPr marL="13484" marR="13484" marT="0" marB="0"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742323581"/>
                  </a:ext>
                </a:extLst>
              </a:tr>
              <a:tr h="223736">
                <a:tc gridSpan="2" vMerge="1">
                  <a:txBody>
                    <a:bodyPr/>
                    <a:lstStyle/>
                    <a:p>
                      <a:endParaRPr lang="zh-TW" altLang="en-US"/>
                    </a:p>
                  </a:txBody>
                  <a:tcPr/>
                </a:tc>
                <a:tc hMerge="1" vMerge="1">
                  <a:txBody>
                    <a:bodyPr/>
                    <a:lstStyle/>
                    <a:p>
                      <a:pPr algn="just">
                        <a:spcAft>
                          <a:spcPts val="0"/>
                        </a:spcAft>
                      </a:pPr>
                      <a:endParaRPr lang="zh-TW" sz="1400" kern="100" baseline="0">
                        <a:effectLst/>
                        <a:latin typeface="Times New Roman" panose="02020603050405020304" pitchFamily="18" charset="0"/>
                        <a:ea typeface="華康儷楷書" panose="03000509000000000000" pitchFamily="65" charset="-120"/>
                      </a:endParaRPr>
                    </a:p>
                  </a:txBody>
                  <a:tcPr/>
                </a:tc>
                <a:tc>
                  <a:txBody>
                    <a:bodyPr/>
                    <a:lstStyle/>
                    <a:p>
                      <a:pPr algn="just">
                        <a:spcAft>
                          <a:spcPts val="0"/>
                        </a:spcAft>
                      </a:pPr>
                      <a:r>
                        <a:rPr lang="zh-TW" sz="1200" b="0" kern="0" baseline="0" dirty="0">
                          <a:effectLst/>
                          <a:latin typeface="Times New Roman" panose="02020603050405020304" pitchFamily="18" charset="0"/>
                          <a:ea typeface="華康儷楷書" panose="03000509000000000000" pitchFamily="65" charset="-120"/>
                          <a:cs typeface="Times New Roman" panose="02020603050405020304" pitchFamily="18" charset="0"/>
                        </a:rPr>
                        <a:t>其餘得獎者</a:t>
                      </a:r>
                      <a:endParaRPr lang="zh-TW" sz="1200" b="0" kern="100" baseline="0" dirty="0">
                        <a:effectLst/>
                        <a:latin typeface="Times New Roman" panose="02020603050405020304" pitchFamily="18" charset="0"/>
                        <a:ea typeface="華康儷楷書" panose="03000509000000000000" pitchFamily="65" charset="-120"/>
                        <a:cs typeface="Times New Roman" panose="02020603050405020304" pitchFamily="18" charset="0"/>
                      </a:endParaRPr>
                    </a:p>
                  </a:txBody>
                  <a:tcPr marL="13484" marR="13484" marT="0" marB="0"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chemeClr val="bg1"/>
                    </a:solidFill>
                  </a:tcPr>
                </a:tc>
                <a:tc>
                  <a:txBody>
                    <a:bodyPr/>
                    <a:lstStyle/>
                    <a:p>
                      <a:pPr algn="ctr">
                        <a:spcAft>
                          <a:spcPts val="0"/>
                        </a:spcAft>
                      </a:pPr>
                      <a:r>
                        <a:rPr lang="en-US" sz="1200" b="0" kern="0" baseline="0" dirty="0">
                          <a:effectLst/>
                          <a:latin typeface="Times New Roman" panose="02020603050405020304" pitchFamily="18" charset="0"/>
                          <a:ea typeface="華康儷楷書" panose="03000509000000000000" pitchFamily="65" charset="-120"/>
                          <a:cs typeface="Times New Roman" panose="02020603050405020304" pitchFamily="18" charset="0"/>
                        </a:rPr>
                        <a:t>10%</a:t>
                      </a:r>
                      <a:endParaRPr lang="zh-TW" sz="1200" b="0" kern="100" baseline="0" dirty="0">
                        <a:effectLst/>
                        <a:latin typeface="Times New Roman" panose="02020603050405020304" pitchFamily="18" charset="0"/>
                        <a:ea typeface="華康儷楷書" panose="03000509000000000000" pitchFamily="65" charset="-120"/>
                        <a:cs typeface="Times New Roman" panose="02020603050405020304" pitchFamily="18" charset="0"/>
                      </a:endParaRPr>
                    </a:p>
                  </a:txBody>
                  <a:tcPr marL="13484" marR="13484" marT="0" marB="0"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866720965"/>
                  </a:ext>
                </a:extLst>
              </a:tr>
              <a:tr h="200361">
                <a:tc rowSpan="3" gridSpan="2">
                  <a:txBody>
                    <a:bodyPr/>
                    <a:lstStyle/>
                    <a:p>
                      <a:pPr algn="just">
                        <a:spcAft>
                          <a:spcPts val="0"/>
                        </a:spcAft>
                      </a:pPr>
                      <a:r>
                        <a:rPr lang="zh-TW" sz="1400" b="0" kern="0" baseline="0" dirty="0">
                          <a:effectLst/>
                          <a:latin typeface="Times New Roman" panose="02020603050405020304" pitchFamily="18" charset="0"/>
                          <a:ea typeface="華康儷楷書" panose="03000509000000000000" pitchFamily="65" charset="-120"/>
                          <a:cs typeface="Times New Roman" panose="02020603050405020304" pitchFamily="18" charset="0"/>
                        </a:rPr>
                        <a:t>領有技術士證者</a:t>
                      </a:r>
                      <a:endParaRPr lang="zh-TW" sz="1400" b="0" kern="100" baseline="0" dirty="0">
                        <a:effectLst/>
                        <a:latin typeface="Times New Roman" panose="02020603050405020304" pitchFamily="18" charset="0"/>
                        <a:ea typeface="華康儷楷書" panose="03000509000000000000" pitchFamily="65" charset="-120"/>
                        <a:cs typeface="Times New Roman" panose="02020603050405020304" pitchFamily="18" charset="0"/>
                      </a:endParaRPr>
                    </a:p>
                  </a:txBody>
                  <a:tcPr marL="13484" marR="13484" marT="0" marB="0"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chemeClr val="bg1"/>
                    </a:solidFill>
                  </a:tcPr>
                </a:tc>
                <a:tc rowSpan="3" hMerge="1">
                  <a:txBody>
                    <a:bodyPr/>
                    <a:lstStyle/>
                    <a:p>
                      <a:pPr algn="just">
                        <a:spcAft>
                          <a:spcPts val="0"/>
                        </a:spcAft>
                      </a:pPr>
                      <a:endParaRPr lang="zh-TW" sz="1400" kern="100" baseline="0">
                        <a:effectLst/>
                        <a:latin typeface="Times New Roman" panose="02020603050405020304" pitchFamily="18" charset="0"/>
                        <a:ea typeface="華康儷楷書" panose="03000509000000000000" pitchFamily="65" charset="-120"/>
                      </a:endParaRPr>
                    </a:p>
                  </a:txBody>
                  <a:tcPr/>
                </a:tc>
                <a:tc>
                  <a:txBody>
                    <a:bodyPr/>
                    <a:lstStyle/>
                    <a:p>
                      <a:pPr algn="just">
                        <a:spcAft>
                          <a:spcPts val="0"/>
                        </a:spcAft>
                      </a:pPr>
                      <a:r>
                        <a:rPr lang="zh-TW" sz="1200" b="0" kern="0" baseline="0">
                          <a:effectLst/>
                          <a:latin typeface="Times New Roman" panose="02020603050405020304" pitchFamily="18" charset="0"/>
                          <a:ea typeface="華康儷楷書" panose="03000509000000000000" pitchFamily="65" charset="-120"/>
                          <a:cs typeface="Times New Roman" panose="02020603050405020304" pitchFamily="18" charset="0"/>
                        </a:rPr>
                        <a:t>甲級技術士證</a:t>
                      </a:r>
                      <a:endParaRPr lang="zh-TW" sz="1200" b="0" kern="100" baseline="0">
                        <a:effectLst/>
                        <a:latin typeface="Times New Roman" panose="02020603050405020304" pitchFamily="18" charset="0"/>
                        <a:ea typeface="華康儷楷書" panose="03000509000000000000" pitchFamily="65" charset="-120"/>
                        <a:cs typeface="Times New Roman" panose="02020603050405020304" pitchFamily="18" charset="0"/>
                      </a:endParaRPr>
                    </a:p>
                  </a:txBody>
                  <a:tcPr marL="13484" marR="13484" marT="0" marB="0"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chemeClr val="bg1"/>
                    </a:solidFill>
                  </a:tcPr>
                </a:tc>
                <a:tc>
                  <a:txBody>
                    <a:bodyPr/>
                    <a:lstStyle/>
                    <a:p>
                      <a:pPr algn="ctr">
                        <a:spcAft>
                          <a:spcPts val="0"/>
                        </a:spcAft>
                      </a:pPr>
                      <a:r>
                        <a:rPr lang="en-US" sz="1200" b="0" kern="0" baseline="0" dirty="0">
                          <a:effectLst/>
                          <a:latin typeface="Times New Roman" panose="02020603050405020304" pitchFamily="18" charset="0"/>
                          <a:ea typeface="華康儷楷書" panose="03000509000000000000" pitchFamily="65" charset="-120"/>
                          <a:cs typeface="Times New Roman" panose="02020603050405020304" pitchFamily="18" charset="0"/>
                        </a:rPr>
                        <a:t>25%</a:t>
                      </a:r>
                      <a:endParaRPr lang="zh-TW" sz="1200" b="0" kern="100" baseline="0" dirty="0">
                        <a:effectLst/>
                        <a:latin typeface="Times New Roman" panose="02020603050405020304" pitchFamily="18" charset="0"/>
                        <a:ea typeface="華康儷楷書" panose="03000509000000000000" pitchFamily="65" charset="-120"/>
                        <a:cs typeface="Times New Roman" panose="02020603050405020304" pitchFamily="18" charset="0"/>
                      </a:endParaRPr>
                    </a:p>
                  </a:txBody>
                  <a:tcPr marL="13484" marR="13484" marT="0" marB="0"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223729272"/>
                  </a:ext>
                </a:extLst>
              </a:tr>
              <a:tr h="200361">
                <a:tc gridSpan="2" vMerge="1">
                  <a:txBody>
                    <a:bodyPr/>
                    <a:lstStyle/>
                    <a:p>
                      <a:endParaRPr lang="zh-TW" altLang="en-US"/>
                    </a:p>
                  </a:txBody>
                  <a:tcPr/>
                </a:tc>
                <a:tc hMerge="1" vMerge="1">
                  <a:txBody>
                    <a:bodyPr/>
                    <a:lstStyle/>
                    <a:p>
                      <a:pPr algn="just">
                        <a:spcAft>
                          <a:spcPts val="0"/>
                        </a:spcAft>
                      </a:pPr>
                      <a:endParaRPr lang="zh-TW" sz="1400" kern="100" baseline="0">
                        <a:effectLst/>
                        <a:latin typeface="Times New Roman" panose="02020603050405020304" pitchFamily="18" charset="0"/>
                        <a:ea typeface="華康儷楷書" panose="03000509000000000000" pitchFamily="65" charset="-120"/>
                      </a:endParaRPr>
                    </a:p>
                  </a:txBody>
                  <a:tcPr/>
                </a:tc>
                <a:tc>
                  <a:txBody>
                    <a:bodyPr/>
                    <a:lstStyle/>
                    <a:p>
                      <a:pPr algn="just">
                        <a:spcAft>
                          <a:spcPts val="0"/>
                        </a:spcAft>
                      </a:pPr>
                      <a:r>
                        <a:rPr lang="zh-TW" sz="1200" b="0" kern="0" baseline="0">
                          <a:effectLst/>
                          <a:latin typeface="Times New Roman" panose="02020603050405020304" pitchFamily="18" charset="0"/>
                          <a:ea typeface="華康儷楷書" panose="03000509000000000000" pitchFamily="65" charset="-120"/>
                          <a:cs typeface="Times New Roman" panose="02020603050405020304" pitchFamily="18" charset="0"/>
                        </a:rPr>
                        <a:t>乙級技術士證</a:t>
                      </a:r>
                      <a:endParaRPr lang="zh-TW" sz="1200" b="0" kern="100" baseline="0">
                        <a:effectLst/>
                        <a:latin typeface="Times New Roman" panose="02020603050405020304" pitchFamily="18" charset="0"/>
                        <a:ea typeface="華康儷楷書" panose="03000509000000000000" pitchFamily="65" charset="-120"/>
                        <a:cs typeface="Times New Roman" panose="02020603050405020304" pitchFamily="18" charset="0"/>
                      </a:endParaRPr>
                    </a:p>
                  </a:txBody>
                  <a:tcPr marL="13484" marR="13484" marT="0" marB="0"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chemeClr val="bg1"/>
                    </a:solidFill>
                  </a:tcPr>
                </a:tc>
                <a:tc>
                  <a:txBody>
                    <a:bodyPr/>
                    <a:lstStyle/>
                    <a:p>
                      <a:pPr algn="ctr">
                        <a:spcAft>
                          <a:spcPts val="0"/>
                        </a:spcAft>
                      </a:pPr>
                      <a:r>
                        <a:rPr lang="en-US" sz="1200" b="0" kern="0" baseline="0" dirty="0">
                          <a:effectLst/>
                          <a:latin typeface="Times New Roman" panose="02020603050405020304" pitchFamily="18" charset="0"/>
                          <a:ea typeface="華康儷楷書" panose="03000509000000000000" pitchFamily="65" charset="-120"/>
                          <a:cs typeface="Times New Roman" panose="02020603050405020304" pitchFamily="18" charset="0"/>
                        </a:rPr>
                        <a:t>15%</a:t>
                      </a:r>
                      <a:endParaRPr lang="zh-TW" sz="1200" b="0" kern="100" baseline="0" dirty="0">
                        <a:effectLst/>
                        <a:latin typeface="Times New Roman" panose="02020603050405020304" pitchFamily="18" charset="0"/>
                        <a:ea typeface="華康儷楷書" panose="03000509000000000000" pitchFamily="65" charset="-120"/>
                        <a:cs typeface="Times New Roman" panose="02020603050405020304" pitchFamily="18" charset="0"/>
                      </a:endParaRPr>
                    </a:p>
                  </a:txBody>
                  <a:tcPr marL="13484" marR="13484" marT="0" marB="0"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845856740"/>
                  </a:ext>
                </a:extLst>
              </a:tr>
              <a:tr h="200361">
                <a:tc gridSpan="2" vMerge="1">
                  <a:txBody>
                    <a:bodyPr/>
                    <a:lstStyle/>
                    <a:p>
                      <a:endParaRPr lang="zh-TW" altLang="en-US"/>
                    </a:p>
                  </a:txBody>
                  <a:tcPr/>
                </a:tc>
                <a:tc hMerge="1" vMerge="1">
                  <a:txBody>
                    <a:bodyPr/>
                    <a:lstStyle/>
                    <a:p>
                      <a:pPr algn="just">
                        <a:spcAft>
                          <a:spcPts val="0"/>
                        </a:spcAft>
                      </a:pPr>
                      <a:endParaRPr lang="zh-TW" sz="1400" kern="100" baseline="0">
                        <a:effectLst/>
                        <a:latin typeface="Times New Roman" panose="02020603050405020304" pitchFamily="18" charset="0"/>
                        <a:ea typeface="華康儷楷書" panose="03000509000000000000" pitchFamily="65" charset="-120"/>
                      </a:endParaRPr>
                    </a:p>
                  </a:txBody>
                  <a:tcPr/>
                </a:tc>
                <a:tc>
                  <a:txBody>
                    <a:bodyPr/>
                    <a:lstStyle/>
                    <a:p>
                      <a:pPr algn="just">
                        <a:spcAft>
                          <a:spcPts val="0"/>
                        </a:spcAft>
                      </a:pPr>
                      <a:r>
                        <a:rPr lang="zh-TW" sz="1200" b="0" kern="0" baseline="0">
                          <a:effectLst/>
                          <a:latin typeface="Times New Roman" panose="02020603050405020304" pitchFamily="18" charset="0"/>
                          <a:ea typeface="華康儷楷書" panose="03000509000000000000" pitchFamily="65" charset="-120"/>
                          <a:cs typeface="Times New Roman" panose="02020603050405020304" pitchFamily="18" charset="0"/>
                        </a:rPr>
                        <a:t>丙級技術士證</a:t>
                      </a:r>
                      <a:endParaRPr lang="zh-TW" sz="1200" b="0" kern="100" baseline="0">
                        <a:effectLst/>
                        <a:latin typeface="Times New Roman" panose="02020603050405020304" pitchFamily="18" charset="0"/>
                        <a:ea typeface="華康儷楷書" panose="03000509000000000000" pitchFamily="65" charset="-120"/>
                        <a:cs typeface="Times New Roman" panose="02020603050405020304" pitchFamily="18" charset="0"/>
                      </a:endParaRPr>
                    </a:p>
                  </a:txBody>
                  <a:tcPr marL="13484" marR="13484" marT="0" marB="0"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chemeClr val="bg1"/>
                    </a:solidFill>
                  </a:tcPr>
                </a:tc>
                <a:tc>
                  <a:txBody>
                    <a:bodyPr/>
                    <a:lstStyle/>
                    <a:p>
                      <a:pPr algn="ctr">
                        <a:spcAft>
                          <a:spcPts val="0"/>
                        </a:spcAft>
                      </a:pPr>
                      <a:r>
                        <a:rPr lang="en-US" sz="1200" b="0" kern="0" baseline="0" dirty="0">
                          <a:effectLst/>
                          <a:latin typeface="Times New Roman" panose="02020603050405020304" pitchFamily="18" charset="0"/>
                          <a:ea typeface="華康儷楷書" panose="03000509000000000000" pitchFamily="65" charset="-120"/>
                          <a:cs typeface="Times New Roman" panose="02020603050405020304" pitchFamily="18" charset="0"/>
                        </a:rPr>
                        <a:t>5%</a:t>
                      </a:r>
                      <a:endParaRPr lang="zh-TW" sz="1200" b="0" kern="100" baseline="0" dirty="0">
                        <a:effectLst/>
                        <a:latin typeface="Times New Roman" panose="02020603050405020304" pitchFamily="18" charset="0"/>
                        <a:ea typeface="華康儷楷書" panose="03000509000000000000" pitchFamily="65" charset="-120"/>
                        <a:cs typeface="Times New Roman" panose="02020603050405020304" pitchFamily="18" charset="0"/>
                      </a:endParaRPr>
                    </a:p>
                  </a:txBody>
                  <a:tcPr marL="13484" marR="13484" marT="0" marB="0"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4266714449"/>
                  </a:ext>
                </a:extLst>
              </a:tr>
              <a:tr h="946643">
                <a:tc>
                  <a:txBody>
                    <a:bodyPr/>
                    <a:lstStyle/>
                    <a:p>
                      <a:pPr algn="just">
                        <a:spcAft>
                          <a:spcPts val="0"/>
                        </a:spcAft>
                      </a:pPr>
                      <a:r>
                        <a:rPr lang="zh-TW" sz="1400" b="0" kern="0" baseline="0">
                          <a:effectLst/>
                          <a:latin typeface="Times New Roman" panose="02020603050405020304" pitchFamily="18" charset="0"/>
                          <a:ea typeface="華康儷楷書" panose="03000509000000000000" pitchFamily="65" charset="-120"/>
                          <a:cs typeface="Times New Roman" panose="02020603050405020304" pitchFamily="18" charset="0"/>
                        </a:rPr>
                        <a:t>備註</a:t>
                      </a:r>
                      <a:endParaRPr lang="zh-TW" sz="1400" b="0" kern="100" baseline="0">
                        <a:effectLst/>
                        <a:latin typeface="Times New Roman" panose="02020603050405020304" pitchFamily="18" charset="0"/>
                        <a:ea typeface="華康儷楷書" panose="03000509000000000000" pitchFamily="65" charset="-120"/>
                        <a:cs typeface="Times New Roman" panose="02020603050405020304" pitchFamily="18" charset="0"/>
                      </a:endParaRPr>
                    </a:p>
                  </a:txBody>
                  <a:tcPr marL="13484" marR="13484" marT="0" marB="0"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chemeClr val="bg1"/>
                    </a:solidFill>
                  </a:tcPr>
                </a:tc>
                <a:tc gridSpan="3">
                  <a:txBody>
                    <a:bodyPr/>
                    <a:lstStyle/>
                    <a:p>
                      <a:pPr marL="228600" lvl="0" indent="-228600" algn="just" defTabSz="0">
                        <a:spcAft>
                          <a:spcPts val="0"/>
                        </a:spcAft>
                        <a:buFont typeface="+mj-lt"/>
                        <a:buAutoNum type="arabicPeriod"/>
                        <a:tabLst/>
                      </a:pPr>
                      <a:r>
                        <a:rPr lang="zh-TW" altLang="zh-TW" sz="1250" b="0" kern="0" baseline="0" dirty="0">
                          <a:solidFill>
                            <a:schemeClr val="dk1"/>
                          </a:solidFill>
                          <a:effectLst/>
                          <a:latin typeface="Times New Roman" panose="02020603050405020304" pitchFamily="18" charset="0"/>
                          <a:ea typeface="華康儷楷書" panose="03000509000000000000" pitchFamily="65" charset="-120"/>
                          <a:cs typeface="Times New Roman" panose="02020603050405020304" pitchFamily="18" charset="0"/>
                        </a:rPr>
                        <a:t>若考生同時持有</a:t>
                      </a:r>
                      <a:r>
                        <a:rPr lang="en-US" altLang="zh-TW" sz="1250" b="0" kern="0" baseline="0" dirty="0">
                          <a:solidFill>
                            <a:schemeClr val="dk1"/>
                          </a:solidFill>
                          <a:effectLst/>
                          <a:latin typeface="Times New Roman" panose="02020603050405020304" pitchFamily="18" charset="0"/>
                          <a:ea typeface="華康儷楷書" panose="03000509000000000000" pitchFamily="65" charset="-120"/>
                          <a:cs typeface="Times New Roman" panose="02020603050405020304" pitchFamily="18" charset="0"/>
                        </a:rPr>
                        <a:t>2</a:t>
                      </a:r>
                      <a:r>
                        <a:rPr lang="zh-TW" altLang="zh-TW" sz="1250" b="0" kern="0" baseline="0" dirty="0">
                          <a:solidFill>
                            <a:schemeClr val="dk1"/>
                          </a:solidFill>
                          <a:effectLst/>
                          <a:latin typeface="Times New Roman" panose="02020603050405020304" pitchFamily="18" charset="0"/>
                          <a:ea typeface="華康儷楷書" panose="03000509000000000000" pitchFamily="65" charset="-120"/>
                          <a:cs typeface="Times New Roman" panose="02020603050405020304" pitchFamily="18" charset="0"/>
                        </a:rPr>
                        <a:t>項以上符合加分優待之技藝技能競賽得獎證明或技術士證，限選</a:t>
                      </a:r>
                      <a:r>
                        <a:rPr lang="en-US" altLang="zh-TW" sz="1250" b="0" kern="0" baseline="0" dirty="0">
                          <a:solidFill>
                            <a:schemeClr val="dk1"/>
                          </a:solidFill>
                          <a:effectLst/>
                          <a:latin typeface="Times New Roman" panose="02020603050405020304" pitchFamily="18" charset="0"/>
                          <a:ea typeface="華康儷楷書" panose="03000509000000000000" pitchFamily="65" charset="-120"/>
                          <a:cs typeface="Times New Roman" panose="02020603050405020304" pitchFamily="18" charset="0"/>
                        </a:rPr>
                        <a:t>1</a:t>
                      </a:r>
                      <a:r>
                        <a:rPr lang="zh-TW" altLang="zh-TW" sz="1250" b="0" kern="0" baseline="0" dirty="0">
                          <a:solidFill>
                            <a:schemeClr val="dk1"/>
                          </a:solidFill>
                          <a:effectLst/>
                          <a:latin typeface="Times New Roman" panose="02020603050405020304" pitchFamily="18" charset="0"/>
                          <a:ea typeface="華康儷楷書" panose="03000509000000000000" pitchFamily="65" charset="-120"/>
                          <a:cs typeface="Times New Roman" panose="02020603050405020304" pitchFamily="18" charset="0"/>
                        </a:rPr>
                        <a:t>項優待加分。</a:t>
                      </a:r>
                      <a:endParaRPr lang="en-US" altLang="zh-TW" sz="1250" b="0" kern="0" baseline="0" dirty="0">
                        <a:solidFill>
                          <a:schemeClr val="dk1"/>
                        </a:solidFill>
                        <a:effectLst/>
                        <a:latin typeface="Times New Roman" panose="02020603050405020304" pitchFamily="18" charset="0"/>
                        <a:ea typeface="華康儷楷書" panose="03000509000000000000" pitchFamily="65" charset="-120"/>
                        <a:cs typeface="Times New Roman" panose="02020603050405020304" pitchFamily="18" charset="0"/>
                      </a:endParaRPr>
                    </a:p>
                    <a:p>
                      <a:pPr marL="228600" lvl="0" indent="-228600" algn="just" defTabSz="0">
                        <a:spcAft>
                          <a:spcPts val="0"/>
                        </a:spcAft>
                        <a:buFont typeface="+mj-lt"/>
                        <a:buAutoNum type="arabicPeriod"/>
                        <a:tabLst/>
                      </a:pPr>
                      <a:r>
                        <a:rPr lang="zh-TW" altLang="zh-TW" sz="1250" b="0" kern="0" baseline="0" dirty="0">
                          <a:solidFill>
                            <a:schemeClr val="dk1"/>
                          </a:solidFill>
                          <a:effectLst/>
                          <a:latin typeface="Times New Roman" panose="02020603050405020304" pitchFamily="18" charset="0"/>
                          <a:ea typeface="華康儷楷書" panose="03000509000000000000" pitchFamily="65" charset="-120"/>
                          <a:cs typeface="Times New Roman" panose="02020603050405020304" pitchFamily="18" charset="0"/>
                        </a:rPr>
                        <a:t>各項競賽、證照及職</a:t>
                      </a:r>
                      <a:r>
                        <a:rPr lang="en-US" altLang="zh-TW" sz="1250" b="0" kern="0" baseline="0" dirty="0">
                          <a:solidFill>
                            <a:schemeClr val="dk1"/>
                          </a:solidFill>
                          <a:effectLst/>
                          <a:latin typeface="Times New Roman" panose="02020603050405020304" pitchFamily="18" charset="0"/>
                          <a:ea typeface="華康儷楷書" panose="03000509000000000000" pitchFamily="65" charset="-120"/>
                          <a:cs typeface="Times New Roman" panose="02020603050405020304" pitchFamily="18" charset="0"/>
                        </a:rPr>
                        <a:t>(</a:t>
                      </a:r>
                      <a:r>
                        <a:rPr lang="zh-TW" altLang="zh-TW" sz="1250" b="0" kern="0" baseline="0" dirty="0">
                          <a:solidFill>
                            <a:schemeClr val="dk1"/>
                          </a:solidFill>
                          <a:effectLst/>
                          <a:latin typeface="Times New Roman" panose="02020603050405020304" pitchFamily="18" charset="0"/>
                          <a:ea typeface="華康儷楷書" panose="03000509000000000000" pitchFamily="65" charset="-120"/>
                          <a:cs typeface="Times New Roman" panose="02020603050405020304" pitchFamily="18" charset="0"/>
                        </a:rPr>
                        <a:t>種</a:t>
                      </a:r>
                      <a:r>
                        <a:rPr lang="en-US" altLang="zh-TW" sz="1250" b="0" kern="0" baseline="0" dirty="0">
                          <a:solidFill>
                            <a:schemeClr val="dk1"/>
                          </a:solidFill>
                          <a:effectLst/>
                          <a:latin typeface="Times New Roman" panose="02020603050405020304" pitchFamily="18" charset="0"/>
                          <a:ea typeface="華康儷楷書" panose="03000509000000000000" pitchFamily="65" charset="-120"/>
                          <a:cs typeface="Times New Roman" panose="02020603050405020304" pitchFamily="18" charset="0"/>
                        </a:rPr>
                        <a:t>)</a:t>
                      </a:r>
                      <a:r>
                        <a:rPr lang="zh-TW" altLang="zh-TW" sz="1250" b="0" kern="0" baseline="0" dirty="0">
                          <a:solidFill>
                            <a:schemeClr val="dk1"/>
                          </a:solidFill>
                          <a:effectLst/>
                          <a:latin typeface="Times New Roman" panose="02020603050405020304" pitchFamily="18" charset="0"/>
                          <a:ea typeface="華康儷楷書" panose="03000509000000000000" pitchFamily="65" charset="-120"/>
                          <a:cs typeface="Times New Roman" panose="02020603050405020304" pitchFamily="18" charset="0"/>
                        </a:rPr>
                        <a:t>類等各項目須符合「甄選群</a:t>
                      </a:r>
                      <a:r>
                        <a:rPr lang="en-US" altLang="zh-TW" sz="1250" b="0" kern="0" baseline="0" dirty="0">
                          <a:solidFill>
                            <a:schemeClr val="dk1"/>
                          </a:solidFill>
                          <a:effectLst/>
                          <a:latin typeface="Times New Roman" panose="02020603050405020304" pitchFamily="18" charset="0"/>
                          <a:ea typeface="華康儷楷書" panose="03000509000000000000" pitchFamily="65" charset="-120"/>
                          <a:cs typeface="Times New Roman" panose="02020603050405020304" pitchFamily="18" charset="0"/>
                        </a:rPr>
                        <a:t>(</a:t>
                      </a:r>
                      <a:r>
                        <a:rPr lang="zh-TW" altLang="zh-TW" sz="1250" b="0" kern="0" baseline="0" dirty="0">
                          <a:solidFill>
                            <a:schemeClr val="dk1"/>
                          </a:solidFill>
                          <a:effectLst/>
                          <a:latin typeface="Times New Roman" panose="02020603050405020304" pitchFamily="18" charset="0"/>
                          <a:ea typeface="華康儷楷書" panose="03000509000000000000" pitchFamily="65" charset="-120"/>
                          <a:cs typeface="Times New Roman" panose="02020603050405020304" pitchFamily="18" charset="0"/>
                        </a:rPr>
                        <a:t>類</a:t>
                      </a:r>
                      <a:r>
                        <a:rPr lang="en-US" altLang="zh-TW" sz="1250" b="0" kern="0" baseline="0" dirty="0">
                          <a:solidFill>
                            <a:schemeClr val="dk1"/>
                          </a:solidFill>
                          <a:effectLst/>
                          <a:latin typeface="Times New Roman" panose="02020603050405020304" pitchFamily="18" charset="0"/>
                          <a:ea typeface="華康儷楷書" panose="03000509000000000000" pitchFamily="65" charset="-120"/>
                          <a:cs typeface="Times New Roman" panose="02020603050405020304" pitchFamily="18" charset="0"/>
                        </a:rPr>
                        <a:t>)</a:t>
                      </a:r>
                      <a:r>
                        <a:rPr lang="zh-TW" altLang="zh-TW" sz="1250" b="0" kern="0" baseline="0" dirty="0">
                          <a:solidFill>
                            <a:schemeClr val="dk1"/>
                          </a:solidFill>
                          <a:effectLst/>
                          <a:latin typeface="Times New Roman" panose="02020603050405020304" pitchFamily="18" charset="0"/>
                          <a:ea typeface="華康儷楷書" panose="03000509000000000000" pitchFamily="65" charset="-120"/>
                          <a:cs typeface="Times New Roman" panose="02020603050405020304" pitchFamily="18" charset="0"/>
                        </a:rPr>
                        <a:t>別及技藝技能優良競賽優勝及技術士職</a:t>
                      </a:r>
                      <a:r>
                        <a:rPr lang="en-US" altLang="zh-TW" sz="1250" b="0" kern="0" baseline="0" dirty="0">
                          <a:solidFill>
                            <a:schemeClr val="dk1"/>
                          </a:solidFill>
                          <a:effectLst/>
                          <a:latin typeface="Times New Roman" panose="02020603050405020304" pitchFamily="18" charset="0"/>
                          <a:ea typeface="華康儷楷書" panose="03000509000000000000" pitchFamily="65" charset="-120"/>
                          <a:cs typeface="Times New Roman" panose="02020603050405020304" pitchFamily="18" charset="0"/>
                        </a:rPr>
                        <a:t>(</a:t>
                      </a:r>
                      <a:r>
                        <a:rPr lang="zh-TW" altLang="zh-TW" sz="1250" b="0" kern="0" baseline="0" dirty="0">
                          <a:solidFill>
                            <a:schemeClr val="dk1"/>
                          </a:solidFill>
                          <a:effectLst/>
                          <a:latin typeface="Times New Roman" panose="02020603050405020304" pitchFamily="18" charset="0"/>
                          <a:ea typeface="華康儷楷書" panose="03000509000000000000" pitchFamily="65" charset="-120"/>
                          <a:cs typeface="Times New Roman" panose="02020603050405020304" pitchFamily="18" charset="0"/>
                        </a:rPr>
                        <a:t>種</a:t>
                      </a:r>
                      <a:r>
                        <a:rPr lang="en-US" altLang="zh-TW" sz="1250" b="0" kern="0" baseline="0" dirty="0">
                          <a:solidFill>
                            <a:schemeClr val="dk1"/>
                          </a:solidFill>
                          <a:effectLst/>
                          <a:latin typeface="Times New Roman" panose="02020603050405020304" pitchFamily="18" charset="0"/>
                          <a:ea typeface="華康儷楷書" panose="03000509000000000000" pitchFamily="65" charset="-120"/>
                          <a:cs typeface="Times New Roman" panose="02020603050405020304" pitchFamily="18" charset="0"/>
                        </a:rPr>
                        <a:t>)</a:t>
                      </a:r>
                      <a:r>
                        <a:rPr lang="zh-TW" altLang="zh-TW" sz="1250" b="0" kern="0" baseline="0" dirty="0">
                          <a:solidFill>
                            <a:schemeClr val="dk1"/>
                          </a:solidFill>
                          <a:effectLst/>
                          <a:latin typeface="Times New Roman" panose="02020603050405020304" pitchFamily="18" charset="0"/>
                          <a:ea typeface="華康儷楷書" panose="03000509000000000000" pitchFamily="65" charset="-120"/>
                          <a:cs typeface="Times New Roman" panose="02020603050405020304" pitchFamily="18" charset="0"/>
                        </a:rPr>
                        <a:t>類對照表」；未列於對照表中之各項技藝技能競賽及證照皆不給予加分優待。</a:t>
                      </a:r>
                      <a:endParaRPr lang="en-US" altLang="zh-TW" sz="1250" b="0" kern="0" baseline="0" dirty="0">
                        <a:solidFill>
                          <a:schemeClr val="dk1"/>
                        </a:solidFill>
                        <a:effectLst/>
                        <a:latin typeface="Times New Roman" panose="02020603050405020304" pitchFamily="18" charset="0"/>
                        <a:ea typeface="華康儷楷書" panose="03000509000000000000" pitchFamily="65" charset="-120"/>
                        <a:cs typeface="Times New Roman" panose="02020603050405020304" pitchFamily="18" charset="0"/>
                      </a:endParaRPr>
                    </a:p>
                    <a:p>
                      <a:pPr marL="228600" lvl="0" indent="-228600" algn="just" defTabSz="0">
                        <a:spcAft>
                          <a:spcPts val="0"/>
                        </a:spcAft>
                        <a:buFont typeface="+mj-lt"/>
                        <a:buAutoNum type="arabicPeriod"/>
                        <a:tabLst/>
                      </a:pPr>
                      <a:r>
                        <a:rPr lang="zh-TW" altLang="zh-TW" sz="1250" b="0" kern="0" baseline="0" dirty="0">
                          <a:solidFill>
                            <a:schemeClr val="dk1"/>
                          </a:solidFill>
                          <a:effectLst/>
                          <a:latin typeface="Times New Roman" panose="02020603050405020304" pitchFamily="18" charset="0"/>
                          <a:ea typeface="華康儷楷書" panose="03000509000000000000" pitchFamily="65" charset="-120"/>
                          <a:cs typeface="Times New Roman" panose="02020603050405020304" pitchFamily="18" charset="0"/>
                        </a:rPr>
                        <a:t>國際技能競賽、亞洲技能競賽各職類「青少年組」其取得前</a:t>
                      </a:r>
                      <a:r>
                        <a:rPr lang="en-US" altLang="zh-TW" sz="1250" b="0" kern="0" baseline="0" dirty="0">
                          <a:solidFill>
                            <a:schemeClr val="dk1"/>
                          </a:solidFill>
                          <a:effectLst/>
                          <a:latin typeface="Times New Roman" panose="02020603050405020304" pitchFamily="18" charset="0"/>
                          <a:ea typeface="華康儷楷書" panose="03000509000000000000" pitchFamily="65" charset="-120"/>
                          <a:cs typeface="Times New Roman" panose="02020603050405020304" pitchFamily="18" charset="0"/>
                        </a:rPr>
                        <a:t>3</a:t>
                      </a:r>
                      <a:r>
                        <a:rPr lang="zh-TW" altLang="zh-TW" sz="1250" b="0" kern="0" baseline="0" dirty="0">
                          <a:solidFill>
                            <a:schemeClr val="dk1"/>
                          </a:solidFill>
                          <a:effectLst/>
                          <a:latin typeface="Times New Roman" panose="02020603050405020304" pitchFamily="18" charset="0"/>
                          <a:ea typeface="華康儷楷書" panose="03000509000000000000" pitchFamily="65" charset="-120"/>
                          <a:cs typeface="Times New Roman" panose="02020603050405020304" pitchFamily="18" charset="0"/>
                        </a:rPr>
                        <a:t>名、優勝名次或正備取國手資格者，不予參加本招生。</a:t>
                      </a:r>
                      <a:endParaRPr lang="en-US" altLang="zh-TW" sz="1250" b="0" kern="0" baseline="0" dirty="0">
                        <a:solidFill>
                          <a:schemeClr val="dk1"/>
                        </a:solidFill>
                        <a:effectLst/>
                        <a:latin typeface="Times New Roman" panose="02020603050405020304" pitchFamily="18" charset="0"/>
                        <a:ea typeface="華康儷楷書" panose="03000509000000000000" pitchFamily="65" charset="-120"/>
                        <a:cs typeface="Times New Roman" panose="02020603050405020304" pitchFamily="18" charset="0"/>
                      </a:endParaRPr>
                    </a:p>
                    <a:p>
                      <a:pPr marL="228600" lvl="0" indent="-228600" algn="just" defTabSz="0">
                        <a:spcAft>
                          <a:spcPts val="0"/>
                        </a:spcAft>
                        <a:buFont typeface="+mj-lt"/>
                        <a:buAutoNum type="arabicPeriod"/>
                        <a:tabLst/>
                      </a:pPr>
                      <a:r>
                        <a:rPr lang="zh-TW" altLang="zh-TW" sz="1250" b="0" kern="0" baseline="0" dirty="0">
                          <a:solidFill>
                            <a:schemeClr val="dk1"/>
                          </a:solidFill>
                          <a:effectLst/>
                          <a:latin typeface="Times New Roman" panose="02020603050405020304" pitchFamily="18" charset="0"/>
                          <a:ea typeface="華康儷楷書" panose="03000509000000000000" pitchFamily="65" charset="-120"/>
                          <a:cs typeface="Times New Roman" panose="02020603050405020304" pitchFamily="18" charset="0"/>
                        </a:rPr>
                        <a:t>本表所列各項競賽、證照，符合本表競賽優勝名次或證照等級之證明文件，限於高級中等學校就讀期間及其以後取得者始可採認。</a:t>
                      </a:r>
                      <a:endParaRPr lang="zh-TW" altLang="en-US" sz="1250" b="0" kern="0" baseline="0" dirty="0">
                        <a:solidFill>
                          <a:schemeClr val="dk1"/>
                        </a:solidFill>
                        <a:effectLst/>
                        <a:latin typeface="Times New Roman" panose="02020603050405020304" pitchFamily="18" charset="0"/>
                        <a:ea typeface="華康儷楷書" panose="03000509000000000000" pitchFamily="65" charset="-120"/>
                        <a:cs typeface="Times New Roman" panose="02020603050405020304" pitchFamily="18" charset="0"/>
                      </a:endParaRPr>
                    </a:p>
                  </a:txBody>
                  <a:tcPr marL="13484" marR="13484" marT="0" marB="0"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chemeClr val="bg1"/>
                    </a:solidFill>
                  </a:tcPr>
                </a:tc>
                <a:tc hMerge="1">
                  <a:txBody>
                    <a:bodyPr/>
                    <a:lstStyle/>
                    <a:p>
                      <a:endParaRPr lang="zh-TW" altLang="en-US"/>
                    </a:p>
                  </a:txBody>
                  <a:tcPr/>
                </a:tc>
                <a:tc hMerge="1">
                  <a:txBody>
                    <a:bodyPr/>
                    <a:lstStyle/>
                    <a:p>
                      <a:endParaRPr lang="zh-TW" altLang="en-US"/>
                    </a:p>
                  </a:txBody>
                  <a:tcPr/>
                </a:tc>
                <a:extLst>
                  <a:ext uri="{0D108BD9-81ED-4DB2-BD59-A6C34878D82A}">
                    <a16:rowId xmlns:a16="http://schemas.microsoft.com/office/drawing/2014/main" val="869456530"/>
                  </a:ext>
                </a:extLst>
              </a:tr>
            </a:tbl>
          </a:graphicData>
        </a:graphic>
      </p:graphicFrame>
      <p:sp>
        <p:nvSpPr>
          <p:cNvPr id="7" name="投影片編號版面配置區 2"/>
          <p:cNvSpPr>
            <a:spLocks noGrp="1"/>
          </p:cNvSpPr>
          <p:nvPr>
            <p:ph type="sldNum" sz="quarter" idx="12"/>
          </p:nvPr>
        </p:nvSpPr>
        <p:spPr>
          <a:xfrm>
            <a:off x="9142228" y="6230346"/>
            <a:ext cx="2743200" cy="365125"/>
          </a:xfrm>
        </p:spPr>
        <p:txBody>
          <a:bodyPr/>
          <a:lstStyle/>
          <a:p>
            <a:pPr>
              <a:defRPr/>
            </a:pPr>
            <a:fld id="{0425DD0F-D833-4500-8224-585EDAC39332}" type="slidenum">
              <a:rPr lang="zh-TW" altLang="en-US" smtClean="0"/>
              <a:pPr>
                <a:defRPr/>
              </a:pPr>
              <a:t>26</a:t>
            </a:fld>
            <a:endParaRPr lang="en-US" altLang="zh-TW"/>
          </a:p>
        </p:txBody>
      </p:sp>
    </p:spTree>
    <p:extLst>
      <p:ext uri="{BB962C8B-B14F-4D97-AF65-F5344CB8AC3E}">
        <p14:creationId xmlns:p14="http://schemas.microsoft.com/office/powerpoint/2010/main" val="29266181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749776" y="660277"/>
            <a:ext cx="6246440" cy="369332"/>
          </a:xfrm>
          <a:prstGeom prst="rect">
            <a:avLst/>
          </a:prstGeom>
        </p:spPr>
        <p:txBody>
          <a:bodyPr wrap="square">
            <a:spAutoFit/>
          </a:bodyPr>
          <a:lstStyle/>
          <a:p>
            <a:r>
              <a:rPr lang="zh-TW" altLang="zh-TW" kern="100" dirty="0">
                <a:solidFill>
                  <a:srgbClr val="0000FF"/>
                </a:solidFill>
                <a:latin typeface="華康儷楷書" panose="03000509000000000000" pitchFamily="65" charset="-120"/>
                <a:ea typeface="華康儷楷書" panose="03000509000000000000" pitchFamily="65" charset="-120"/>
                <a:cs typeface="Times New Roman" panose="02020603050405020304" pitchFamily="18" charset="0"/>
              </a:rPr>
              <a:t>中央各級機關及直轄市政府主辦之全國性技</a:t>
            </a:r>
            <a:r>
              <a:rPr lang="en-US" altLang="zh-TW" kern="100" dirty="0">
                <a:solidFill>
                  <a:srgbClr val="0000FF"/>
                </a:solidFill>
                <a:latin typeface="華康儷楷書" panose="03000509000000000000" pitchFamily="65" charset="-120"/>
                <a:ea typeface="華康儷楷書" panose="03000509000000000000" pitchFamily="65" charset="-120"/>
              </a:rPr>
              <a:t>(</a:t>
            </a:r>
            <a:r>
              <a:rPr lang="zh-TW" altLang="zh-TW" kern="100" dirty="0">
                <a:solidFill>
                  <a:srgbClr val="0000FF"/>
                </a:solidFill>
                <a:latin typeface="華康儷楷書" panose="03000509000000000000" pitchFamily="65" charset="-120"/>
                <a:ea typeface="華康儷楷書" panose="03000509000000000000" pitchFamily="65" charset="-120"/>
                <a:cs typeface="Times New Roman" panose="02020603050405020304" pitchFamily="18" charset="0"/>
              </a:rPr>
              <a:t>藝</a:t>
            </a:r>
            <a:r>
              <a:rPr lang="en-US" altLang="zh-TW" kern="100" dirty="0">
                <a:solidFill>
                  <a:srgbClr val="0000FF"/>
                </a:solidFill>
                <a:latin typeface="華康儷楷書" panose="03000509000000000000" pitchFamily="65" charset="-120"/>
                <a:ea typeface="華康儷楷書" panose="03000509000000000000" pitchFamily="65" charset="-120"/>
              </a:rPr>
              <a:t>)</a:t>
            </a:r>
            <a:r>
              <a:rPr lang="zh-TW" altLang="zh-TW" kern="100" dirty="0">
                <a:solidFill>
                  <a:srgbClr val="0000FF"/>
                </a:solidFill>
                <a:latin typeface="華康儷楷書" panose="03000509000000000000" pitchFamily="65" charset="-120"/>
                <a:ea typeface="華康儷楷書" panose="03000509000000000000" pitchFamily="65" charset="-120"/>
                <a:cs typeface="Times New Roman" panose="02020603050405020304" pitchFamily="18" charset="0"/>
              </a:rPr>
              <a:t>能競賽</a:t>
            </a:r>
            <a:endParaRPr lang="zh-TW" altLang="en-US" dirty="0">
              <a:solidFill>
                <a:srgbClr val="0000FF"/>
              </a:solidFill>
              <a:latin typeface="華康儷楷書" panose="03000509000000000000" pitchFamily="65" charset="-120"/>
              <a:ea typeface="華康儷楷書" panose="03000509000000000000" pitchFamily="65" charset="-120"/>
            </a:endParaRPr>
          </a:p>
        </p:txBody>
      </p:sp>
      <p:sp>
        <p:nvSpPr>
          <p:cNvPr id="9" name="標題 1">
            <a:extLst>
              <a:ext uri="{FF2B5EF4-FFF2-40B4-BE49-F238E27FC236}">
                <a16:creationId xmlns:a16="http://schemas.microsoft.com/office/drawing/2014/main" id="{AE2EE048-A70D-427F-81DA-243E0E2CE5E1}"/>
              </a:ext>
            </a:extLst>
          </p:cNvPr>
          <p:cNvSpPr txBox="1">
            <a:spLocks/>
          </p:cNvSpPr>
          <p:nvPr/>
        </p:nvSpPr>
        <p:spPr bwMode="auto">
          <a:xfrm>
            <a:off x="0" y="54549"/>
            <a:ext cx="12191999" cy="63341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kumimoji="1" sz="2800">
                <a:solidFill>
                  <a:schemeClr val="tx2"/>
                </a:solidFill>
                <a:latin typeface="+mj-lt"/>
                <a:ea typeface="+mj-ea"/>
                <a:cs typeface="+mj-cs"/>
              </a:defRPr>
            </a:lvl1pPr>
            <a:lvl2pPr algn="l" rtl="0" eaLnBrk="0" fontAlgn="base" hangingPunct="0">
              <a:spcBef>
                <a:spcPct val="0"/>
              </a:spcBef>
              <a:spcAft>
                <a:spcPct val="0"/>
              </a:spcAft>
              <a:defRPr kumimoji="1" sz="2800">
                <a:solidFill>
                  <a:schemeClr val="tx2"/>
                </a:solidFill>
                <a:latin typeface="Arial" charset="0"/>
                <a:ea typeface="華康中黑體" pitchFamily="49" charset="-120"/>
              </a:defRPr>
            </a:lvl2pPr>
            <a:lvl3pPr algn="l" rtl="0" eaLnBrk="0" fontAlgn="base" hangingPunct="0">
              <a:spcBef>
                <a:spcPct val="0"/>
              </a:spcBef>
              <a:spcAft>
                <a:spcPct val="0"/>
              </a:spcAft>
              <a:defRPr kumimoji="1" sz="2800">
                <a:solidFill>
                  <a:schemeClr val="tx2"/>
                </a:solidFill>
                <a:latin typeface="Arial" charset="0"/>
                <a:ea typeface="華康中黑體" pitchFamily="49" charset="-120"/>
              </a:defRPr>
            </a:lvl3pPr>
            <a:lvl4pPr algn="l" rtl="0" eaLnBrk="0" fontAlgn="base" hangingPunct="0">
              <a:spcBef>
                <a:spcPct val="0"/>
              </a:spcBef>
              <a:spcAft>
                <a:spcPct val="0"/>
              </a:spcAft>
              <a:defRPr kumimoji="1" sz="2800">
                <a:solidFill>
                  <a:schemeClr val="tx2"/>
                </a:solidFill>
                <a:latin typeface="Arial" charset="0"/>
                <a:ea typeface="華康中黑體" pitchFamily="49" charset="-120"/>
              </a:defRPr>
            </a:lvl4pPr>
            <a:lvl5pPr algn="l" rtl="0" eaLnBrk="0" fontAlgn="base" hangingPunct="0">
              <a:spcBef>
                <a:spcPct val="0"/>
              </a:spcBef>
              <a:spcAft>
                <a:spcPct val="0"/>
              </a:spcAft>
              <a:defRPr kumimoji="1" sz="2800">
                <a:solidFill>
                  <a:schemeClr val="tx2"/>
                </a:solidFill>
                <a:latin typeface="Arial" charset="0"/>
                <a:ea typeface="華康中黑體" pitchFamily="49" charset="-120"/>
              </a:defRPr>
            </a:lvl5pPr>
            <a:lvl6pPr marL="457200" algn="l" rtl="0" fontAlgn="base">
              <a:spcBef>
                <a:spcPct val="0"/>
              </a:spcBef>
              <a:spcAft>
                <a:spcPct val="0"/>
              </a:spcAft>
              <a:defRPr kumimoji="1" sz="2800">
                <a:solidFill>
                  <a:schemeClr val="tx2"/>
                </a:solidFill>
                <a:latin typeface="Arial" charset="0"/>
                <a:ea typeface="新細明體" charset="-120"/>
              </a:defRPr>
            </a:lvl6pPr>
            <a:lvl7pPr marL="914400" algn="l" rtl="0" fontAlgn="base">
              <a:spcBef>
                <a:spcPct val="0"/>
              </a:spcBef>
              <a:spcAft>
                <a:spcPct val="0"/>
              </a:spcAft>
              <a:defRPr kumimoji="1" sz="2800">
                <a:solidFill>
                  <a:schemeClr val="tx2"/>
                </a:solidFill>
                <a:latin typeface="Arial" charset="0"/>
                <a:ea typeface="新細明體" charset="-120"/>
              </a:defRPr>
            </a:lvl7pPr>
            <a:lvl8pPr marL="1371600" algn="l" rtl="0" fontAlgn="base">
              <a:spcBef>
                <a:spcPct val="0"/>
              </a:spcBef>
              <a:spcAft>
                <a:spcPct val="0"/>
              </a:spcAft>
              <a:defRPr kumimoji="1" sz="2800">
                <a:solidFill>
                  <a:schemeClr val="tx2"/>
                </a:solidFill>
                <a:latin typeface="Arial" charset="0"/>
                <a:ea typeface="新細明體" charset="-120"/>
              </a:defRPr>
            </a:lvl8pPr>
            <a:lvl9pPr marL="1828800" algn="l" rtl="0" fontAlgn="base">
              <a:spcBef>
                <a:spcPct val="0"/>
              </a:spcBef>
              <a:spcAft>
                <a:spcPct val="0"/>
              </a:spcAft>
              <a:defRPr kumimoji="1" sz="2800">
                <a:solidFill>
                  <a:schemeClr val="tx2"/>
                </a:solidFill>
                <a:latin typeface="Arial" charset="0"/>
                <a:ea typeface="新細明體" charset="-120"/>
              </a:defRPr>
            </a:lvl9pPr>
          </a:lstStyle>
          <a:p>
            <a:pPr algn="ctr" eaLnBrk="1" hangingPunct="1"/>
            <a:r>
              <a:rPr lang="zh-TW" altLang="en-US" b="1" spc="-100" dirty="0">
                <a:solidFill>
                  <a:schemeClr val="tx1"/>
                </a:solidFill>
                <a:latin typeface="Book Antiqua" panose="02040602050305030304" pitchFamily="18" charset="0"/>
                <a:ea typeface="華康儷楷書" panose="03000509000000000000" pitchFamily="65" charset="-120"/>
              </a:rPr>
              <a:t>第二階段報名</a:t>
            </a:r>
            <a:r>
              <a:rPr lang="en-US" altLang="zh-TW" b="1" spc="-100" dirty="0">
                <a:solidFill>
                  <a:schemeClr val="tx1"/>
                </a:solidFill>
                <a:latin typeface="Book Antiqua" panose="02040602050305030304" pitchFamily="18" charset="0"/>
                <a:ea typeface="華康儷楷書" panose="03000509000000000000" pitchFamily="65" charset="-120"/>
              </a:rPr>
              <a:t>-</a:t>
            </a:r>
            <a:r>
              <a:rPr lang="zh-TW" altLang="en-US" b="1" spc="-100" dirty="0">
                <a:solidFill>
                  <a:schemeClr val="tx1"/>
                </a:solidFill>
                <a:latin typeface="Book Antiqua" panose="02040602050305030304" pitchFamily="18" charset="0"/>
                <a:ea typeface="華康儷楷書" panose="03000509000000000000" pitchFamily="65" charset="-120"/>
              </a:rPr>
              <a:t>證照或得獎加分</a:t>
            </a:r>
          </a:p>
        </p:txBody>
      </p:sp>
      <p:graphicFrame>
        <p:nvGraphicFramePr>
          <p:cNvPr id="2" name="表格 1"/>
          <p:cNvGraphicFramePr>
            <a:graphicFrameLocks noGrp="1"/>
          </p:cNvGraphicFramePr>
          <p:nvPr>
            <p:extLst>
              <p:ext uri="{D42A27DB-BD31-4B8C-83A1-F6EECF244321}">
                <p14:modId xmlns:p14="http://schemas.microsoft.com/office/powerpoint/2010/main" val="3978914796"/>
              </p:ext>
            </p:extLst>
          </p:nvPr>
        </p:nvGraphicFramePr>
        <p:xfrm>
          <a:off x="845389" y="997241"/>
          <a:ext cx="10455217" cy="5821680"/>
        </p:xfrm>
        <a:graphic>
          <a:graphicData uri="http://schemas.openxmlformats.org/drawingml/2006/table">
            <a:tbl>
              <a:tblPr firstRow="1" firstCol="1" lastRow="1" lastCol="1" bandRow="1" bandCol="1">
                <a:tableStyleId>{5C22544A-7EE6-4342-B048-85BDC9FD1C3A}</a:tableStyleId>
              </a:tblPr>
              <a:tblGrid>
                <a:gridCol w="574180">
                  <a:extLst>
                    <a:ext uri="{9D8B030D-6E8A-4147-A177-3AD203B41FA5}">
                      <a16:colId xmlns:a16="http://schemas.microsoft.com/office/drawing/2014/main" val="972903385"/>
                    </a:ext>
                  </a:extLst>
                </a:gridCol>
                <a:gridCol w="4133533">
                  <a:extLst>
                    <a:ext uri="{9D8B030D-6E8A-4147-A177-3AD203B41FA5}">
                      <a16:colId xmlns:a16="http://schemas.microsoft.com/office/drawing/2014/main" val="2616603572"/>
                    </a:ext>
                  </a:extLst>
                </a:gridCol>
                <a:gridCol w="1773564">
                  <a:extLst>
                    <a:ext uri="{9D8B030D-6E8A-4147-A177-3AD203B41FA5}">
                      <a16:colId xmlns:a16="http://schemas.microsoft.com/office/drawing/2014/main" val="4465261"/>
                    </a:ext>
                  </a:extLst>
                </a:gridCol>
                <a:gridCol w="1291354">
                  <a:extLst>
                    <a:ext uri="{9D8B030D-6E8A-4147-A177-3AD203B41FA5}">
                      <a16:colId xmlns:a16="http://schemas.microsoft.com/office/drawing/2014/main" val="3654340999"/>
                    </a:ext>
                  </a:extLst>
                </a:gridCol>
                <a:gridCol w="2682586">
                  <a:extLst>
                    <a:ext uri="{9D8B030D-6E8A-4147-A177-3AD203B41FA5}">
                      <a16:colId xmlns:a16="http://schemas.microsoft.com/office/drawing/2014/main" val="1116048549"/>
                    </a:ext>
                  </a:extLst>
                </a:gridCol>
              </a:tblGrid>
              <a:tr h="288000">
                <a:tc>
                  <a:txBody>
                    <a:bodyPr/>
                    <a:lstStyle/>
                    <a:p>
                      <a:pPr algn="ctr"/>
                      <a:r>
                        <a:rPr lang="zh-TW" sz="1400" baseline="0" dirty="0">
                          <a:solidFill>
                            <a:schemeClr val="tx1"/>
                          </a:solidFill>
                          <a:latin typeface="Times New Roman" panose="02020603050405020304" pitchFamily="18" charset="0"/>
                          <a:ea typeface="華康儷楷書" panose="03000509000000000000" pitchFamily="65" charset="-120"/>
                        </a:rPr>
                        <a:t>編號</a:t>
                      </a:r>
                    </a:p>
                  </a:txBody>
                  <a:tcPr marL="43513" marR="43513" marT="0" marB="0"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chemeClr val="accent6">
                        <a:lumMod val="40000"/>
                        <a:lumOff val="60000"/>
                      </a:schemeClr>
                    </a:solidFill>
                  </a:tcPr>
                </a:tc>
                <a:tc>
                  <a:txBody>
                    <a:bodyPr/>
                    <a:lstStyle/>
                    <a:p>
                      <a:pPr marL="164465" indent="-164465" algn="ctr"/>
                      <a:r>
                        <a:rPr lang="zh-TW" sz="1400" baseline="0" dirty="0">
                          <a:solidFill>
                            <a:schemeClr val="tx1"/>
                          </a:solidFill>
                          <a:latin typeface="Times New Roman" panose="02020603050405020304" pitchFamily="18" charset="0"/>
                          <a:ea typeface="華康儷楷書" panose="03000509000000000000" pitchFamily="65" charset="-120"/>
                        </a:rPr>
                        <a:t>競賽名稱</a:t>
                      </a:r>
                    </a:p>
                  </a:txBody>
                  <a:tcPr marL="43513" marR="43513" marT="0" marB="0"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chemeClr val="accent6">
                        <a:lumMod val="40000"/>
                        <a:lumOff val="60000"/>
                      </a:schemeClr>
                    </a:solidFill>
                  </a:tcPr>
                </a:tc>
                <a:tc>
                  <a:txBody>
                    <a:bodyPr/>
                    <a:lstStyle/>
                    <a:p>
                      <a:pPr marL="164465" indent="-164465" algn="ctr"/>
                      <a:r>
                        <a:rPr lang="zh-TW" sz="1400" baseline="0" dirty="0">
                          <a:solidFill>
                            <a:schemeClr val="tx1"/>
                          </a:solidFill>
                          <a:latin typeface="Times New Roman" panose="02020603050405020304" pitchFamily="18" charset="0"/>
                          <a:ea typeface="華康儷楷書" panose="03000509000000000000" pitchFamily="65" charset="-120"/>
                        </a:rPr>
                        <a:t>競賽優勝名次</a:t>
                      </a:r>
                    </a:p>
                  </a:txBody>
                  <a:tcPr marL="43513" marR="43513" marT="0" marB="0"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chemeClr val="accent6">
                        <a:lumMod val="40000"/>
                        <a:lumOff val="60000"/>
                      </a:schemeClr>
                    </a:solidFill>
                  </a:tcPr>
                </a:tc>
                <a:tc>
                  <a:txBody>
                    <a:bodyPr/>
                    <a:lstStyle/>
                    <a:p>
                      <a:pPr marL="164465" indent="-164465" algn="ctr"/>
                      <a:r>
                        <a:rPr lang="zh-TW" sz="1200" baseline="0" dirty="0">
                          <a:solidFill>
                            <a:schemeClr val="tx1"/>
                          </a:solidFill>
                          <a:latin typeface="Times New Roman" panose="02020603050405020304" pitchFamily="18" charset="0"/>
                          <a:ea typeface="華康儷楷書" panose="03000509000000000000" pitchFamily="65" charset="-120"/>
                        </a:rPr>
                        <a:t>優待加分標準</a:t>
                      </a:r>
                    </a:p>
                    <a:p>
                      <a:pPr marL="164465" indent="-164465" algn="ctr"/>
                      <a:r>
                        <a:rPr lang="en-US" sz="1000" baseline="0" dirty="0">
                          <a:solidFill>
                            <a:schemeClr val="tx1"/>
                          </a:solidFill>
                          <a:latin typeface="Times New Roman" panose="02020603050405020304" pitchFamily="18" charset="0"/>
                          <a:ea typeface="華康儷楷書" panose="03000509000000000000" pitchFamily="65" charset="-120"/>
                        </a:rPr>
                        <a:t>(</a:t>
                      </a:r>
                      <a:r>
                        <a:rPr lang="zh-TW" sz="1000" baseline="0" dirty="0">
                          <a:solidFill>
                            <a:schemeClr val="tx1"/>
                          </a:solidFill>
                          <a:latin typeface="Times New Roman" panose="02020603050405020304" pitchFamily="18" charset="0"/>
                          <a:ea typeface="華康儷楷書" panose="03000509000000000000" pitchFamily="65" charset="-120"/>
                        </a:rPr>
                        <a:t>百分比</a:t>
                      </a:r>
                      <a:r>
                        <a:rPr lang="en-US" sz="1000" baseline="0" dirty="0">
                          <a:solidFill>
                            <a:schemeClr val="tx1"/>
                          </a:solidFill>
                          <a:latin typeface="Times New Roman" panose="02020603050405020304" pitchFamily="18" charset="0"/>
                          <a:ea typeface="華康儷楷書" panose="03000509000000000000" pitchFamily="65" charset="-120"/>
                        </a:rPr>
                        <a:t>)</a:t>
                      </a:r>
                      <a:endParaRPr lang="zh-TW" sz="1000" baseline="0" dirty="0">
                        <a:solidFill>
                          <a:schemeClr val="tx1"/>
                        </a:solidFill>
                        <a:latin typeface="Times New Roman" panose="02020603050405020304" pitchFamily="18" charset="0"/>
                        <a:ea typeface="華康儷楷書" panose="03000509000000000000" pitchFamily="65" charset="-120"/>
                      </a:endParaRPr>
                    </a:p>
                  </a:txBody>
                  <a:tcPr marL="43513" marR="43513" marT="0" marB="0"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chemeClr val="accent6">
                        <a:lumMod val="40000"/>
                        <a:lumOff val="60000"/>
                      </a:schemeClr>
                    </a:solidFill>
                  </a:tcPr>
                </a:tc>
                <a:tc>
                  <a:txBody>
                    <a:bodyPr/>
                    <a:lstStyle/>
                    <a:p>
                      <a:pPr marL="164465" indent="-164465" algn="ctr"/>
                      <a:r>
                        <a:rPr lang="zh-TW" sz="1400" baseline="0" dirty="0">
                          <a:solidFill>
                            <a:schemeClr val="tx1"/>
                          </a:solidFill>
                          <a:latin typeface="Times New Roman" panose="02020603050405020304" pitchFamily="18" charset="0"/>
                          <a:ea typeface="華康儷楷書" panose="03000509000000000000" pitchFamily="65" charset="-120"/>
                        </a:rPr>
                        <a:t>適用招生類別</a:t>
                      </a:r>
                    </a:p>
                  </a:txBody>
                  <a:tcPr marL="43513" marR="43513" marT="0" marB="0"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1041532358"/>
                  </a:ext>
                </a:extLst>
              </a:tr>
              <a:tr h="201600">
                <a:tc rowSpan="2">
                  <a:txBody>
                    <a:bodyPr/>
                    <a:lstStyle/>
                    <a:p>
                      <a:pPr algn="ctr"/>
                      <a:r>
                        <a:rPr lang="en-US" sz="1400" baseline="0" dirty="0">
                          <a:solidFill>
                            <a:schemeClr val="tx1"/>
                          </a:solidFill>
                          <a:latin typeface="Times New Roman" panose="02020603050405020304" pitchFamily="18" charset="0"/>
                          <a:ea typeface="華康儷楷書" panose="03000509000000000000" pitchFamily="65" charset="-120"/>
                        </a:rPr>
                        <a:t>1</a:t>
                      </a:r>
                      <a:endParaRPr lang="zh-TW" sz="1400" baseline="0" dirty="0">
                        <a:solidFill>
                          <a:schemeClr val="tx1"/>
                        </a:solidFill>
                        <a:latin typeface="Times New Roman" panose="02020603050405020304" pitchFamily="18" charset="0"/>
                        <a:ea typeface="華康儷楷書" panose="03000509000000000000" pitchFamily="65" charset="-120"/>
                      </a:endParaRPr>
                    </a:p>
                  </a:txBody>
                  <a:tcPr marL="43513" marR="43513" marT="0" marB="0"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chemeClr val="bg1"/>
                    </a:solidFill>
                  </a:tcPr>
                </a:tc>
                <a:tc rowSpan="2">
                  <a:txBody>
                    <a:bodyPr/>
                    <a:lstStyle/>
                    <a:p>
                      <a:pPr marL="0" algn="just" defTabSz="914400" rtl="0" eaLnBrk="1" latinLnBrk="0" hangingPunct="1">
                        <a:spcAft>
                          <a:spcPts val="0"/>
                        </a:spcAft>
                      </a:pPr>
                      <a:r>
                        <a:rPr lang="zh-TW" altLang="en-US" sz="1400" kern="1200" spc="-150" baseline="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全國技術型高級中等學校學生團隊技術創造力培訓與競賽</a:t>
                      </a:r>
                    </a:p>
                  </a:txBody>
                  <a:tcPr marL="68580" marR="68580" marT="0" marB="0"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chemeClr val="bg1"/>
                    </a:solidFill>
                  </a:tcPr>
                </a:tc>
                <a:tc>
                  <a:txBody>
                    <a:bodyPr/>
                    <a:lstStyle/>
                    <a:p>
                      <a:pPr marL="0" algn="l" defTabSz="914400" rtl="0" eaLnBrk="1" latinLnBrk="0" hangingPunct="1">
                        <a:spcAft>
                          <a:spcPts val="0"/>
                        </a:spcAft>
                      </a:pPr>
                      <a:r>
                        <a:rPr lang="zh-TW" altLang="en-US" sz="1400" kern="1200" baseline="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第</a:t>
                      </a:r>
                      <a:r>
                        <a:rPr lang="en-US" sz="1400" kern="1200" baseline="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1</a:t>
                      </a:r>
                      <a:r>
                        <a:rPr lang="zh-TW" altLang="en-US" sz="1400" kern="1200" baseline="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a:t>
                      </a:r>
                      <a:r>
                        <a:rPr lang="en-US" sz="1400" kern="1200" baseline="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3</a:t>
                      </a:r>
                      <a:r>
                        <a:rPr lang="zh-TW" altLang="en-US" sz="1400" kern="1200" baseline="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名</a:t>
                      </a:r>
                    </a:p>
                  </a:txBody>
                  <a:tcPr marL="68580" marR="68580" marT="0" marB="0"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chemeClr val="bg1"/>
                    </a:solidFill>
                  </a:tcPr>
                </a:tc>
                <a:tc>
                  <a:txBody>
                    <a:bodyPr/>
                    <a:lstStyle/>
                    <a:p>
                      <a:pPr algn="ctr"/>
                      <a:r>
                        <a:rPr lang="en-US" sz="1400" baseline="0">
                          <a:solidFill>
                            <a:schemeClr val="tx1"/>
                          </a:solidFill>
                          <a:latin typeface="Times New Roman" panose="02020603050405020304" pitchFamily="18" charset="0"/>
                          <a:ea typeface="華康儷楷書" panose="03000509000000000000" pitchFamily="65" charset="-120"/>
                        </a:rPr>
                        <a:t>15%</a:t>
                      </a:r>
                      <a:endParaRPr lang="zh-TW" sz="1400" baseline="0" dirty="0">
                        <a:solidFill>
                          <a:schemeClr val="tx1"/>
                        </a:solidFill>
                        <a:latin typeface="Times New Roman" panose="02020603050405020304" pitchFamily="18" charset="0"/>
                        <a:ea typeface="華康儷楷書" panose="03000509000000000000" pitchFamily="65" charset="-120"/>
                      </a:endParaRPr>
                    </a:p>
                  </a:txBody>
                  <a:tcPr marL="43513" marR="43513" marT="0" marB="0"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chemeClr val="bg1"/>
                    </a:solidFill>
                  </a:tcPr>
                </a:tc>
                <a:tc rowSpan="2">
                  <a:txBody>
                    <a:bodyPr/>
                    <a:lstStyle/>
                    <a:p>
                      <a:pPr marL="0" algn="l" defTabSz="914400" rtl="0" eaLnBrk="1" latinLnBrk="0" hangingPunct="1">
                        <a:spcAft>
                          <a:spcPts val="0"/>
                        </a:spcAft>
                      </a:pPr>
                      <a:r>
                        <a:rPr lang="zh-TW" altLang="en-US" sz="1400" b="0" kern="1200" baseline="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各甄選群</a:t>
                      </a:r>
                      <a:r>
                        <a:rPr lang="en-US" sz="1400" b="0" kern="1200" baseline="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1400" b="0" kern="1200" baseline="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類</a:t>
                      </a:r>
                      <a:r>
                        <a:rPr lang="en-US" sz="1400" b="0" kern="1200" baseline="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1400" b="0" kern="1200" baseline="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別</a:t>
                      </a:r>
                    </a:p>
                  </a:txBody>
                  <a:tcPr marL="68580" marR="68580" marT="0" marB="0"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900704691"/>
                  </a:ext>
                </a:extLst>
              </a:tr>
              <a:tr h="201600">
                <a:tc vMerge="1">
                  <a:txBody>
                    <a:bodyPr/>
                    <a:lstStyle/>
                    <a:p>
                      <a:endParaRPr lang="zh-TW" altLang="en-US"/>
                    </a:p>
                  </a:txBody>
                  <a:tcPr/>
                </a:tc>
                <a:tc vMerge="1">
                  <a:txBody>
                    <a:bodyPr/>
                    <a:lstStyle/>
                    <a:p>
                      <a:endParaRPr lang="zh-TW" altLang="en-US"/>
                    </a:p>
                  </a:txBody>
                  <a:tcPr/>
                </a:tc>
                <a:tc>
                  <a:txBody>
                    <a:bodyPr/>
                    <a:lstStyle/>
                    <a:p>
                      <a:pPr marL="0" algn="l" defTabSz="914400" rtl="0" eaLnBrk="1" latinLnBrk="0" hangingPunct="1">
                        <a:spcAft>
                          <a:spcPts val="0"/>
                        </a:spcAft>
                      </a:pPr>
                      <a:r>
                        <a:rPr lang="zh-TW" altLang="en-US" sz="1400" kern="1200" baseline="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第</a:t>
                      </a:r>
                      <a:r>
                        <a:rPr lang="en-US" sz="1400" kern="1200" baseline="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4</a:t>
                      </a:r>
                      <a:r>
                        <a:rPr lang="zh-TW" altLang="en-US" sz="1400" kern="1200" baseline="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名、佳作</a:t>
                      </a:r>
                    </a:p>
                  </a:txBody>
                  <a:tcPr marL="68580" marR="68580" marT="0" marB="0"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chemeClr val="bg1"/>
                    </a:solidFill>
                  </a:tcPr>
                </a:tc>
                <a:tc>
                  <a:txBody>
                    <a:bodyPr/>
                    <a:lstStyle/>
                    <a:p>
                      <a:pPr algn="ctr"/>
                      <a:r>
                        <a:rPr lang="en-US" sz="1400" baseline="0" dirty="0">
                          <a:solidFill>
                            <a:schemeClr val="tx1"/>
                          </a:solidFill>
                          <a:latin typeface="Times New Roman" panose="02020603050405020304" pitchFamily="18" charset="0"/>
                          <a:ea typeface="華康儷楷書" panose="03000509000000000000" pitchFamily="65" charset="-120"/>
                        </a:rPr>
                        <a:t>10%</a:t>
                      </a:r>
                      <a:endParaRPr lang="zh-TW" sz="1400" baseline="0" dirty="0">
                        <a:solidFill>
                          <a:schemeClr val="tx1"/>
                        </a:solidFill>
                        <a:latin typeface="Times New Roman" panose="02020603050405020304" pitchFamily="18" charset="0"/>
                        <a:ea typeface="華康儷楷書" panose="03000509000000000000" pitchFamily="65" charset="-120"/>
                      </a:endParaRPr>
                    </a:p>
                  </a:txBody>
                  <a:tcPr marL="43513" marR="43513" marT="0" marB="0"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chemeClr val="bg1"/>
                    </a:solidFill>
                  </a:tcPr>
                </a:tc>
                <a:tc vMerge="1">
                  <a:txBody>
                    <a:bodyPr/>
                    <a:lstStyle/>
                    <a:p>
                      <a:endParaRPr lang="zh-TW" altLang="en-US"/>
                    </a:p>
                  </a:txBody>
                  <a:tcPr/>
                </a:tc>
                <a:extLst>
                  <a:ext uri="{0D108BD9-81ED-4DB2-BD59-A6C34878D82A}">
                    <a16:rowId xmlns:a16="http://schemas.microsoft.com/office/drawing/2014/main" val="3187921355"/>
                  </a:ext>
                </a:extLst>
              </a:tr>
              <a:tr h="201600">
                <a:tc rowSpan="2">
                  <a:txBody>
                    <a:bodyPr/>
                    <a:lstStyle/>
                    <a:p>
                      <a:pPr algn="ctr"/>
                      <a:r>
                        <a:rPr lang="en-US" sz="1400" baseline="0" dirty="0">
                          <a:solidFill>
                            <a:schemeClr val="tx1"/>
                          </a:solidFill>
                          <a:latin typeface="Times New Roman" panose="02020603050405020304" pitchFamily="18" charset="0"/>
                          <a:ea typeface="華康儷楷書" panose="03000509000000000000" pitchFamily="65" charset="-120"/>
                        </a:rPr>
                        <a:t>2</a:t>
                      </a:r>
                      <a:endParaRPr lang="zh-TW" sz="1400" baseline="0" dirty="0">
                        <a:solidFill>
                          <a:schemeClr val="tx1"/>
                        </a:solidFill>
                        <a:latin typeface="Times New Roman" panose="02020603050405020304" pitchFamily="18" charset="0"/>
                        <a:ea typeface="華康儷楷書" panose="03000509000000000000" pitchFamily="65" charset="-120"/>
                      </a:endParaRPr>
                    </a:p>
                  </a:txBody>
                  <a:tcPr marL="43513" marR="43513" marT="0" marB="0"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chemeClr val="bg1"/>
                    </a:solidFill>
                  </a:tcPr>
                </a:tc>
                <a:tc rowSpan="2">
                  <a:txBody>
                    <a:bodyPr/>
                    <a:lstStyle/>
                    <a:p>
                      <a:pPr marL="0" algn="just" defTabSz="914400" rtl="0" eaLnBrk="1" latinLnBrk="0" hangingPunct="1">
                        <a:spcAft>
                          <a:spcPts val="0"/>
                        </a:spcAft>
                      </a:pPr>
                      <a:r>
                        <a:rPr lang="zh-TW" altLang="en-US" sz="1400" kern="1200" baseline="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教育部全國各級學校圍棋運動錦標賽</a:t>
                      </a:r>
                    </a:p>
                  </a:txBody>
                  <a:tcPr marL="68580" marR="68580" marT="0" marB="0"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chemeClr val="bg1"/>
                    </a:solidFill>
                  </a:tcPr>
                </a:tc>
                <a:tc>
                  <a:txBody>
                    <a:bodyPr/>
                    <a:lstStyle/>
                    <a:p>
                      <a:pPr marL="0" algn="l" defTabSz="914400" rtl="0" eaLnBrk="1" latinLnBrk="0" hangingPunct="1">
                        <a:spcAft>
                          <a:spcPts val="0"/>
                        </a:spcAft>
                      </a:pPr>
                      <a:r>
                        <a:rPr lang="zh-TW" altLang="en-US" sz="1400" kern="1200" baseline="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第</a:t>
                      </a:r>
                      <a:r>
                        <a:rPr lang="en-US" sz="1400" kern="1200" baseline="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1</a:t>
                      </a:r>
                      <a:r>
                        <a:rPr lang="zh-TW" altLang="en-US" sz="1400" kern="1200" baseline="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a:t>
                      </a:r>
                      <a:r>
                        <a:rPr lang="en-US" sz="1400" kern="1200" baseline="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3</a:t>
                      </a:r>
                      <a:r>
                        <a:rPr lang="zh-TW" altLang="en-US" sz="1400" kern="1200" baseline="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名</a:t>
                      </a:r>
                    </a:p>
                  </a:txBody>
                  <a:tcPr marL="68580" marR="68580" marT="0" marB="0"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chemeClr val="bg1"/>
                    </a:solidFill>
                  </a:tcPr>
                </a:tc>
                <a:tc>
                  <a:txBody>
                    <a:bodyPr/>
                    <a:lstStyle/>
                    <a:p>
                      <a:pPr algn="ctr"/>
                      <a:r>
                        <a:rPr lang="en-US" sz="1400" baseline="0">
                          <a:solidFill>
                            <a:schemeClr val="tx1"/>
                          </a:solidFill>
                          <a:latin typeface="Times New Roman" panose="02020603050405020304" pitchFamily="18" charset="0"/>
                          <a:ea typeface="華康儷楷書" panose="03000509000000000000" pitchFamily="65" charset="-120"/>
                        </a:rPr>
                        <a:t>15%</a:t>
                      </a:r>
                      <a:endParaRPr lang="zh-TW" sz="1400" baseline="0" dirty="0">
                        <a:solidFill>
                          <a:schemeClr val="tx1"/>
                        </a:solidFill>
                        <a:latin typeface="Times New Roman" panose="02020603050405020304" pitchFamily="18" charset="0"/>
                        <a:ea typeface="華康儷楷書" panose="03000509000000000000" pitchFamily="65" charset="-120"/>
                      </a:endParaRPr>
                    </a:p>
                  </a:txBody>
                  <a:tcPr marL="43513" marR="43513" marT="0" marB="0"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chemeClr val="bg1"/>
                    </a:solidFill>
                  </a:tcPr>
                </a:tc>
                <a:tc rowSpan="2">
                  <a:txBody>
                    <a:bodyPr/>
                    <a:lstStyle/>
                    <a:p>
                      <a:pPr marL="0" algn="l" defTabSz="914400" rtl="0" eaLnBrk="1" latinLnBrk="0" hangingPunct="1">
                        <a:spcAft>
                          <a:spcPts val="0"/>
                        </a:spcAft>
                      </a:pPr>
                      <a:r>
                        <a:rPr lang="zh-TW" altLang="en-US" sz="1400" b="0" kern="1200" baseline="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各甄選群</a:t>
                      </a:r>
                      <a:r>
                        <a:rPr lang="en-US" sz="1400" b="0" kern="1200" baseline="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1400" b="0" kern="1200" baseline="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類</a:t>
                      </a:r>
                      <a:r>
                        <a:rPr lang="en-US" sz="1400" b="0" kern="1200" baseline="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1400" b="0" kern="1200" baseline="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別</a:t>
                      </a:r>
                    </a:p>
                  </a:txBody>
                  <a:tcPr marL="68580" marR="68580" marT="0" marB="0"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00312544"/>
                  </a:ext>
                </a:extLst>
              </a:tr>
              <a:tr h="201600">
                <a:tc vMerge="1">
                  <a:txBody>
                    <a:bodyPr/>
                    <a:lstStyle/>
                    <a:p>
                      <a:endParaRPr lang="zh-TW" altLang="en-US"/>
                    </a:p>
                  </a:txBody>
                  <a:tcPr/>
                </a:tc>
                <a:tc vMerge="1">
                  <a:txBody>
                    <a:bodyPr/>
                    <a:lstStyle/>
                    <a:p>
                      <a:endParaRPr lang="zh-TW" altLang="en-US"/>
                    </a:p>
                  </a:txBody>
                  <a:tcPr/>
                </a:tc>
                <a:tc>
                  <a:txBody>
                    <a:bodyPr/>
                    <a:lstStyle/>
                    <a:p>
                      <a:pPr marL="0" algn="l" defTabSz="914400" rtl="0" eaLnBrk="1" latinLnBrk="0" hangingPunct="1">
                        <a:spcAft>
                          <a:spcPts val="0"/>
                        </a:spcAft>
                      </a:pPr>
                      <a:r>
                        <a:rPr lang="zh-TW" altLang="en-US" sz="1400" kern="1200" baseline="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佳作</a:t>
                      </a:r>
                    </a:p>
                  </a:txBody>
                  <a:tcPr marL="68580" marR="68580" marT="0" marB="0"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chemeClr val="bg1"/>
                    </a:solidFill>
                  </a:tcPr>
                </a:tc>
                <a:tc>
                  <a:txBody>
                    <a:bodyPr/>
                    <a:lstStyle/>
                    <a:p>
                      <a:pPr algn="ctr"/>
                      <a:r>
                        <a:rPr lang="en-US" sz="1400" baseline="0" dirty="0">
                          <a:solidFill>
                            <a:schemeClr val="tx1"/>
                          </a:solidFill>
                          <a:latin typeface="Times New Roman" panose="02020603050405020304" pitchFamily="18" charset="0"/>
                          <a:ea typeface="華康儷楷書" panose="03000509000000000000" pitchFamily="65" charset="-120"/>
                        </a:rPr>
                        <a:t>10%</a:t>
                      </a:r>
                      <a:endParaRPr lang="zh-TW" sz="1400" baseline="0" dirty="0">
                        <a:solidFill>
                          <a:schemeClr val="tx1"/>
                        </a:solidFill>
                        <a:latin typeface="Times New Roman" panose="02020603050405020304" pitchFamily="18" charset="0"/>
                        <a:ea typeface="華康儷楷書" panose="03000509000000000000" pitchFamily="65" charset="-120"/>
                      </a:endParaRPr>
                    </a:p>
                  </a:txBody>
                  <a:tcPr marL="43513" marR="43513" marT="0" marB="0"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chemeClr val="bg1"/>
                    </a:solidFill>
                  </a:tcPr>
                </a:tc>
                <a:tc vMerge="1">
                  <a:txBody>
                    <a:bodyPr/>
                    <a:lstStyle/>
                    <a:p>
                      <a:endParaRPr lang="zh-TW" altLang="en-US"/>
                    </a:p>
                  </a:txBody>
                  <a:tcPr/>
                </a:tc>
                <a:extLst>
                  <a:ext uri="{0D108BD9-81ED-4DB2-BD59-A6C34878D82A}">
                    <a16:rowId xmlns:a16="http://schemas.microsoft.com/office/drawing/2014/main" val="370550908"/>
                  </a:ext>
                </a:extLst>
              </a:tr>
              <a:tr h="201600">
                <a:tc rowSpan="2">
                  <a:txBody>
                    <a:bodyPr/>
                    <a:lstStyle/>
                    <a:p>
                      <a:pPr algn="ctr"/>
                      <a:r>
                        <a:rPr lang="en-US" sz="1400" baseline="0" dirty="0">
                          <a:solidFill>
                            <a:schemeClr val="tx1"/>
                          </a:solidFill>
                          <a:latin typeface="Times New Roman" panose="02020603050405020304" pitchFamily="18" charset="0"/>
                          <a:ea typeface="華康儷楷書" panose="03000509000000000000" pitchFamily="65" charset="-120"/>
                        </a:rPr>
                        <a:t>3</a:t>
                      </a:r>
                      <a:endParaRPr lang="zh-TW" sz="1400" baseline="0" dirty="0">
                        <a:solidFill>
                          <a:schemeClr val="tx1"/>
                        </a:solidFill>
                        <a:latin typeface="Times New Roman" panose="02020603050405020304" pitchFamily="18" charset="0"/>
                        <a:ea typeface="華康儷楷書" panose="03000509000000000000" pitchFamily="65" charset="-120"/>
                      </a:endParaRPr>
                    </a:p>
                  </a:txBody>
                  <a:tcPr marL="43513" marR="43513" marT="0" marB="0"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chemeClr val="bg1"/>
                    </a:solidFill>
                  </a:tcPr>
                </a:tc>
                <a:tc rowSpan="2">
                  <a:txBody>
                    <a:bodyPr/>
                    <a:lstStyle/>
                    <a:p>
                      <a:pPr marL="0" algn="just" defTabSz="914400" rtl="0" eaLnBrk="1" latinLnBrk="0" hangingPunct="1">
                        <a:spcAft>
                          <a:spcPts val="0"/>
                        </a:spcAft>
                      </a:pPr>
                      <a:r>
                        <a:rPr lang="zh-TW" altLang="en-US" sz="1400" kern="1200" baseline="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全國高中職智慧鐵人創意競賽決賽暨國際邀請賽</a:t>
                      </a:r>
                    </a:p>
                  </a:txBody>
                  <a:tcPr marL="68580" marR="68580" marT="0" marB="0"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chemeClr val="bg1"/>
                    </a:solidFill>
                  </a:tcPr>
                </a:tc>
                <a:tc>
                  <a:txBody>
                    <a:bodyPr/>
                    <a:lstStyle/>
                    <a:p>
                      <a:pPr marL="0" algn="l" defTabSz="914400" rtl="0" eaLnBrk="1" latinLnBrk="0" hangingPunct="1">
                        <a:spcAft>
                          <a:spcPts val="0"/>
                        </a:spcAft>
                      </a:pPr>
                      <a:r>
                        <a:rPr lang="zh-TW" altLang="en-US" sz="1400" kern="1200" baseline="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第</a:t>
                      </a:r>
                      <a:r>
                        <a:rPr lang="en-US" sz="1400" kern="1200" baseline="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1</a:t>
                      </a:r>
                      <a:r>
                        <a:rPr lang="zh-TW" altLang="en-US" sz="1400" kern="1200" baseline="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a:t>
                      </a:r>
                      <a:r>
                        <a:rPr lang="en-US" sz="1400" kern="1200" baseline="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3</a:t>
                      </a:r>
                      <a:r>
                        <a:rPr lang="zh-TW" altLang="en-US" sz="1400" kern="1200" baseline="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名</a:t>
                      </a:r>
                    </a:p>
                  </a:txBody>
                  <a:tcPr marL="68580" marR="68580" marT="0" marB="0"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chemeClr val="bg1"/>
                    </a:solidFill>
                  </a:tcPr>
                </a:tc>
                <a:tc>
                  <a:txBody>
                    <a:bodyPr/>
                    <a:lstStyle/>
                    <a:p>
                      <a:pPr algn="ctr"/>
                      <a:r>
                        <a:rPr lang="en-US" sz="1400" baseline="0" dirty="0">
                          <a:solidFill>
                            <a:schemeClr val="tx1"/>
                          </a:solidFill>
                          <a:latin typeface="Times New Roman" panose="02020603050405020304" pitchFamily="18" charset="0"/>
                          <a:ea typeface="華康儷楷書" panose="03000509000000000000" pitchFamily="65" charset="-120"/>
                        </a:rPr>
                        <a:t>15%</a:t>
                      </a:r>
                      <a:endParaRPr lang="zh-TW" sz="1400" baseline="0" dirty="0">
                        <a:solidFill>
                          <a:schemeClr val="tx1"/>
                        </a:solidFill>
                        <a:latin typeface="Times New Roman" panose="02020603050405020304" pitchFamily="18" charset="0"/>
                        <a:ea typeface="華康儷楷書" panose="03000509000000000000" pitchFamily="65" charset="-120"/>
                      </a:endParaRPr>
                    </a:p>
                  </a:txBody>
                  <a:tcPr marL="43513" marR="43513" marT="0" marB="0"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chemeClr val="bg1"/>
                    </a:solidFill>
                  </a:tcPr>
                </a:tc>
                <a:tc rowSpan="2">
                  <a:txBody>
                    <a:bodyPr/>
                    <a:lstStyle/>
                    <a:p>
                      <a:pPr marL="0" algn="l" defTabSz="914400" rtl="0" eaLnBrk="1" latinLnBrk="0" hangingPunct="1">
                        <a:spcAft>
                          <a:spcPts val="0"/>
                        </a:spcAft>
                      </a:pPr>
                      <a:r>
                        <a:rPr lang="zh-TW" altLang="en-US" sz="1400" b="0" kern="1200" baseline="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各甄選群</a:t>
                      </a:r>
                      <a:r>
                        <a:rPr lang="en-US" sz="1400" b="0" kern="1200" baseline="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1400" b="0" kern="1200" baseline="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類</a:t>
                      </a:r>
                      <a:r>
                        <a:rPr lang="en-US" sz="1400" b="0" kern="1200" baseline="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1400" b="0" kern="1200" baseline="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別</a:t>
                      </a:r>
                    </a:p>
                  </a:txBody>
                  <a:tcPr marL="68580" marR="68580" marT="0" marB="0"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470475080"/>
                  </a:ext>
                </a:extLst>
              </a:tr>
              <a:tr h="201600">
                <a:tc vMerge="1">
                  <a:txBody>
                    <a:bodyPr/>
                    <a:lstStyle/>
                    <a:p>
                      <a:endParaRPr lang="zh-TW" altLang="en-US"/>
                    </a:p>
                  </a:txBody>
                  <a:tcPr/>
                </a:tc>
                <a:tc vMerge="1">
                  <a:txBody>
                    <a:bodyPr/>
                    <a:lstStyle/>
                    <a:p>
                      <a:endParaRPr lang="zh-TW" altLang="en-US"/>
                    </a:p>
                  </a:txBody>
                  <a:tcPr/>
                </a:tc>
                <a:tc>
                  <a:txBody>
                    <a:bodyPr/>
                    <a:lstStyle/>
                    <a:p>
                      <a:pPr marL="0" algn="l" defTabSz="914400" rtl="0" eaLnBrk="1" latinLnBrk="0" hangingPunct="1">
                        <a:spcAft>
                          <a:spcPts val="0"/>
                        </a:spcAft>
                      </a:pPr>
                      <a:r>
                        <a:rPr lang="zh-TW" altLang="en-US" sz="1400" kern="1200" baseline="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第</a:t>
                      </a:r>
                      <a:r>
                        <a:rPr lang="en-US" sz="1400" kern="1200" baseline="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4</a:t>
                      </a:r>
                      <a:r>
                        <a:rPr lang="zh-TW" altLang="en-US" sz="1400" kern="1200" baseline="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a:t>
                      </a:r>
                      <a:r>
                        <a:rPr lang="en-US" sz="1400" kern="1200" baseline="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6</a:t>
                      </a:r>
                      <a:r>
                        <a:rPr lang="zh-TW" altLang="en-US" sz="1400" kern="1200" baseline="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名</a:t>
                      </a:r>
                    </a:p>
                  </a:txBody>
                  <a:tcPr marL="68580" marR="68580" marT="0" marB="0"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chemeClr val="bg1"/>
                    </a:solidFill>
                  </a:tcPr>
                </a:tc>
                <a:tc>
                  <a:txBody>
                    <a:bodyPr/>
                    <a:lstStyle/>
                    <a:p>
                      <a:pPr algn="ctr"/>
                      <a:r>
                        <a:rPr lang="en-US" sz="1400" baseline="0" dirty="0">
                          <a:solidFill>
                            <a:schemeClr val="tx1"/>
                          </a:solidFill>
                          <a:latin typeface="Times New Roman" panose="02020603050405020304" pitchFamily="18" charset="0"/>
                          <a:ea typeface="華康儷楷書" panose="03000509000000000000" pitchFamily="65" charset="-120"/>
                        </a:rPr>
                        <a:t>10%</a:t>
                      </a:r>
                      <a:endParaRPr lang="zh-TW" sz="1400" baseline="0" dirty="0">
                        <a:solidFill>
                          <a:schemeClr val="tx1"/>
                        </a:solidFill>
                        <a:latin typeface="Times New Roman" panose="02020603050405020304" pitchFamily="18" charset="0"/>
                        <a:ea typeface="華康儷楷書" panose="03000509000000000000" pitchFamily="65" charset="-120"/>
                      </a:endParaRPr>
                    </a:p>
                  </a:txBody>
                  <a:tcPr marL="43513" marR="43513" marT="0" marB="0"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chemeClr val="bg1"/>
                    </a:solidFill>
                  </a:tcPr>
                </a:tc>
                <a:tc vMerge="1">
                  <a:txBody>
                    <a:bodyPr/>
                    <a:lstStyle/>
                    <a:p>
                      <a:endParaRPr lang="zh-TW" altLang="en-US"/>
                    </a:p>
                  </a:txBody>
                  <a:tcPr/>
                </a:tc>
                <a:extLst>
                  <a:ext uri="{0D108BD9-81ED-4DB2-BD59-A6C34878D82A}">
                    <a16:rowId xmlns:a16="http://schemas.microsoft.com/office/drawing/2014/main" val="672326226"/>
                  </a:ext>
                </a:extLst>
              </a:tr>
              <a:tr h="288000">
                <a:tc rowSpan="2">
                  <a:txBody>
                    <a:bodyPr/>
                    <a:lstStyle/>
                    <a:p>
                      <a:pPr algn="ctr"/>
                      <a:r>
                        <a:rPr lang="en-US" sz="1400" baseline="0" dirty="0">
                          <a:solidFill>
                            <a:schemeClr val="tx1"/>
                          </a:solidFill>
                          <a:latin typeface="Times New Roman" panose="02020603050405020304" pitchFamily="18" charset="0"/>
                          <a:ea typeface="華康儷楷書" panose="03000509000000000000" pitchFamily="65" charset="-120"/>
                        </a:rPr>
                        <a:t>4</a:t>
                      </a:r>
                      <a:endParaRPr lang="zh-TW" sz="1400" baseline="0" dirty="0">
                        <a:solidFill>
                          <a:schemeClr val="tx1"/>
                        </a:solidFill>
                        <a:latin typeface="Times New Roman" panose="02020603050405020304" pitchFamily="18" charset="0"/>
                        <a:ea typeface="華康儷楷書" panose="03000509000000000000" pitchFamily="65" charset="-120"/>
                      </a:endParaRPr>
                    </a:p>
                  </a:txBody>
                  <a:tcPr marL="43513" marR="43513" marT="0" marB="0"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chemeClr val="bg1"/>
                    </a:solidFill>
                  </a:tcPr>
                </a:tc>
                <a:tc rowSpan="2">
                  <a:txBody>
                    <a:bodyPr/>
                    <a:lstStyle/>
                    <a:p>
                      <a:pPr marL="0" algn="just" defTabSz="914400" rtl="0" eaLnBrk="1" latinLnBrk="0" hangingPunct="1">
                        <a:spcAft>
                          <a:spcPts val="0"/>
                        </a:spcAft>
                      </a:pPr>
                      <a:r>
                        <a:rPr lang="zh-TW" altLang="en-US" sz="1400" kern="1200" spc="0" baseline="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電腦鼠暨智慧輪形機器人國內及國際競賽</a:t>
                      </a:r>
                    </a:p>
                    <a:p>
                      <a:pPr marL="0" algn="just" defTabSz="914400" rtl="0" eaLnBrk="1" latinLnBrk="0" hangingPunct="1">
                        <a:spcAft>
                          <a:spcPts val="0"/>
                        </a:spcAft>
                      </a:pPr>
                      <a:r>
                        <a:rPr lang="en-US" sz="1400" kern="1200" spc="-20" baseline="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1400" kern="1200" spc="-20" baseline="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人工智慧單晶片電腦鼠暨機器人國內及國際邀請賽</a:t>
                      </a:r>
                      <a:r>
                        <a:rPr lang="en-US" sz="1400" kern="1200" spc="-20" baseline="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a:t>
                      </a:r>
                      <a:endParaRPr lang="zh-TW" altLang="en-US" sz="1400" kern="1200" spc="-20" baseline="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endParaRPr>
                    </a:p>
                  </a:txBody>
                  <a:tcPr marL="68580" marR="68580" marT="0" marB="0"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chemeClr val="bg1"/>
                    </a:solidFill>
                  </a:tcPr>
                </a:tc>
                <a:tc>
                  <a:txBody>
                    <a:bodyPr/>
                    <a:lstStyle/>
                    <a:p>
                      <a:pPr marL="0" algn="l" defTabSz="914400" rtl="0" eaLnBrk="1" latinLnBrk="0" hangingPunct="1">
                        <a:spcAft>
                          <a:spcPts val="0"/>
                        </a:spcAft>
                      </a:pPr>
                      <a:r>
                        <a:rPr lang="zh-TW" altLang="en-US" sz="1400" kern="1200" baseline="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第</a:t>
                      </a:r>
                      <a:r>
                        <a:rPr lang="en-US" sz="1400" kern="1200" baseline="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1~3</a:t>
                      </a:r>
                      <a:r>
                        <a:rPr lang="zh-TW" altLang="en-US" sz="1400" kern="1200" baseline="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名</a:t>
                      </a:r>
                    </a:p>
                  </a:txBody>
                  <a:tcPr marL="68580" marR="68580" marT="0" marB="0"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chemeClr val="bg1"/>
                    </a:solidFill>
                  </a:tcPr>
                </a:tc>
                <a:tc>
                  <a:txBody>
                    <a:bodyPr/>
                    <a:lstStyle/>
                    <a:p>
                      <a:pPr algn="ctr"/>
                      <a:r>
                        <a:rPr lang="en-US" sz="1400" baseline="0">
                          <a:solidFill>
                            <a:schemeClr val="tx1"/>
                          </a:solidFill>
                          <a:latin typeface="Times New Roman" panose="02020603050405020304" pitchFamily="18" charset="0"/>
                          <a:ea typeface="華康儷楷書" panose="03000509000000000000" pitchFamily="65" charset="-120"/>
                        </a:rPr>
                        <a:t>15%</a:t>
                      </a:r>
                      <a:endParaRPr lang="zh-TW" sz="1400" baseline="0" dirty="0">
                        <a:solidFill>
                          <a:schemeClr val="tx1"/>
                        </a:solidFill>
                        <a:latin typeface="Times New Roman" panose="02020603050405020304" pitchFamily="18" charset="0"/>
                        <a:ea typeface="華康儷楷書" panose="03000509000000000000" pitchFamily="65" charset="-120"/>
                      </a:endParaRPr>
                    </a:p>
                  </a:txBody>
                  <a:tcPr marL="43513" marR="43513" marT="0" marB="0"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chemeClr val="bg1"/>
                    </a:solidFill>
                  </a:tcPr>
                </a:tc>
                <a:tc rowSpan="2">
                  <a:txBody>
                    <a:bodyPr/>
                    <a:lstStyle/>
                    <a:p>
                      <a:pPr marL="0" algn="l" defTabSz="914400" rtl="0" eaLnBrk="1" latinLnBrk="0" hangingPunct="1">
                        <a:spcAft>
                          <a:spcPts val="0"/>
                        </a:spcAft>
                      </a:pPr>
                      <a:r>
                        <a:rPr lang="en-US" sz="1400" b="0" kern="1200" baseline="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01</a:t>
                      </a:r>
                      <a:r>
                        <a:rPr lang="zh-TW" altLang="en-US" sz="1400" b="0" kern="1200" baseline="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機械群</a:t>
                      </a:r>
                    </a:p>
                    <a:p>
                      <a:pPr marL="0" algn="l" defTabSz="914400" rtl="0" eaLnBrk="1" latinLnBrk="0" hangingPunct="1">
                        <a:spcAft>
                          <a:spcPts val="0"/>
                        </a:spcAft>
                      </a:pPr>
                      <a:r>
                        <a:rPr lang="en-US" sz="1400" b="0" kern="1200" baseline="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03</a:t>
                      </a:r>
                      <a:r>
                        <a:rPr lang="zh-TW" altLang="en-US" sz="1400" b="0" kern="1200" baseline="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電機與電子群電機類</a:t>
                      </a:r>
                    </a:p>
                    <a:p>
                      <a:pPr marL="0" algn="l" defTabSz="914400" rtl="0" eaLnBrk="1" latinLnBrk="0" hangingPunct="1">
                        <a:spcAft>
                          <a:spcPts val="0"/>
                        </a:spcAft>
                      </a:pPr>
                      <a:r>
                        <a:rPr lang="en-US" sz="1400" b="0" kern="1200" baseline="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04</a:t>
                      </a:r>
                      <a:r>
                        <a:rPr lang="zh-TW" altLang="en-US" sz="1400" b="0" kern="1200" baseline="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電機與電子群資電類</a:t>
                      </a:r>
                    </a:p>
                  </a:txBody>
                  <a:tcPr marL="68580" marR="68580" marT="0" marB="0"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349350827"/>
                  </a:ext>
                </a:extLst>
              </a:tr>
              <a:tr h="288000">
                <a:tc vMerge="1">
                  <a:txBody>
                    <a:bodyPr/>
                    <a:lstStyle/>
                    <a:p>
                      <a:endParaRPr lang="zh-TW" altLang="en-US"/>
                    </a:p>
                  </a:txBody>
                  <a:tcPr/>
                </a:tc>
                <a:tc vMerge="1">
                  <a:txBody>
                    <a:bodyPr/>
                    <a:lstStyle/>
                    <a:p>
                      <a:endParaRPr lang="zh-TW" altLang="en-US"/>
                    </a:p>
                  </a:txBody>
                  <a:tcPr/>
                </a:tc>
                <a:tc>
                  <a:txBody>
                    <a:bodyPr/>
                    <a:lstStyle/>
                    <a:p>
                      <a:pPr marL="0" algn="l" defTabSz="914400" rtl="0" eaLnBrk="1" latinLnBrk="0" hangingPunct="1">
                        <a:spcAft>
                          <a:spcPts val="0"/>
                        </a:spcAft>
                      </a:pPr>
                      <a:r>
                        <a:rPr lang="zh-TW" altLang="en-US" sz="1400" kern="1200" baseline="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其餘得獎者</a:t>
                      </a:r>
                    </a:p>
                  </a:txBody>
                  <a:tcPr marL="68580" marR="68580" marT="0" marB="0"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chemeClr val="bg1"/>
                    </a:solidFill>
                  </a:tcPr>
                </a:tc>
                <a:tc>
                  <a:txBody>
                    <a:bodyPr/>
                    <a:lstStyle/>
                    <a:p>
                      <a:pPr algn="ctr"/>
                      <a:r>
                        <a:rPr lang="en-US" sz="1400" baseline="0" dirty="0">
                          <a:solidFill>
                            <a:schemeClr val="tx1"/>
                          </a:solidFill>
                          <a:latin typeface="Times New Roman" panose="02020603050405020304" pitchFamily="18" charset="0"/>
                          <a:ea typeface="華康儷楷書" panose="03000509000000000000" pitchFamily="65" charset="-120"/>
                        </a:rPr>
                        <a:t>10%</a:t>
                      </a:r>
                      <a:endParaRPr lang="zh-TW" sz="1400" baseline="0" dirty="0">
                        <a:solidFill>
                          <a:schemeClr val="tx1"/>
                        </a:solidFill>
                        <a:latin typeface="Times New Roman" panose="02020603050405020304" pitchFamily="18" charset="0"/>
                        <a:ea typeface="華康儷楷書" panose="03000509000000000000" pitchFamily="65" charset="-120"/>
                      </a:endParaRPr>
                    </a:p>
                  </a:txBody>
                  <a:tcPr marL="43513" marR="43513" marT="0" marB="0"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chemeClr val="bg1"/>
                    </a:solidFill>
                  </a:tcPr>
                </a:tc>
                <a:tc vMerge="1">
                  <a:txBody>
                    <a:bodyPr/>
                    <a:lstStyle/>
                    <a:p>
                      <a:endParaRPr lang="zh-TW" altLang="en-US"/>
                    </a:p>
                  </a:txBody>
                  <a:tcPr/>
                </a:tc>
                <a:extLst>
                  <a:ext uri="{0D108BD9-81ED-4DB2-BD59-A6C34878D82A}">
                    <a16:rowId xmlns:a16="http://schemas.microsoft.com/office/drawing/2014/main" val="1393135238"/>
                  </a:ext>
                </a:extLst>
              </a:tr>
              <a:tr h="201600">
                <a:tc rowSpan="2">
                  <a:txBody>
                    <a:bodyPr/>
                    <a:lstStyle/>
                    <a:p>
                      <a:pPr algn="ctr"/>
                      <a:r>
                        <a:rPr lang="en-US" sz="1400" baseline="0" dirty="0">
                          <a:solidFill>
                            <a:schemeClr val="tx1"/>
                          </a:solidFill>
                          <a:latin typeface="Times New Roman" panose="02020603050405020304" pitchFamily="18" charset="0"/>
                          <a:ea typeface="華康儷楷書" panose="03000509000000000000" pitchFamily="65" charset="-120"/>
                        </a:rPr>
                        <a:t>5</a:t>
                      </a:r>
                      <a:endParaRPr lang="zh-TW" sz="1400" baseline="0" dirty="0">
                        <a:solidFill>
                          <a:schemeClr val="tx1"/>
                        </a:solidFill>
                        <a:latin typeface="Times New Roman" panose="02020603050405020304" pitchFamily="18" charset="0"/>
                        <a:ea typeface="華康儷楷書" panose="03000509000000000000" pitchFamily="65" charset="-120"/>
                      </a:endParaRPr>
                    </a:p>
                  </a:txBody>
                  <a:tcPr marL="43513" marR="43513" marT="0" marB="0"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chemeClr val="bg1"/>
                    </a:solidFill>
                  </a:tcPr>
                </a:tc>
                <a:tc rowSpan="2">
                  <a:txBody>
                    <a:bodyPr/>
                    <a:lstStyle/>
                    <a:p>
                      <a:pPr marL="0" algn="just" defTabSz="914400" rtl="0" eaLnBrk="1" latinLnBrk="0" hangingPunct="1">
                        <a:spcAft>
                          <a:spcPts val="0"/>
                        </a:spcAft>
                      </a:pPr>
                      <a:r>
                        <a:rPr lang="zh-TW" altLang="en-US" sz="1400" kern="1200" baseline="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全國學生美術比賽決賽</a:t>
                      </a:r>
                    </a:p>
                  </a:txBody>
                  <a:tcPr marL="68580" marR="68580" marT="0" marB="0"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chemeClr val="bg1"/>
                    </a:solidFill>
                  </a:tcPr>
                </a:tc>
                <a:tc>
                  <a:txBody>
                    <a:bodyPr/>
                    <a:lstStyle/>
                    <a:p>
                      <a:pPr marL="0" algn="l" defTabSz="914400" rtl="0" eaLnBrk="1" latinLnBrk="0" hangingPunct="1">
                        <a:spcAft>
                          <a:spcPts val="0"/>
                        </a:spcAft>
                      </a:pPr>
                      <a:r>
                        <a:rPr lang="zh-TW" altLang="en-US" sz="1400" kern="1200" baseline="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特優、優等、甲等</a:t>
                      </a:r>
                    </a:p>
                  </a:txBody>
                  <a:tcPr marL="68580" marR="68580" marT="0" marB="0"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chemeClr val="bg1"/>
                    </a:solidFill>
                  </a:tcPr>
                </a:tc>
                <a:tc>
                  <a:txBody>
                    <a:bodyPr/>
                    <a:lstStyle/>
                    <a:p>
                      <a:pPr algn="ctr"/>
                      <a:r>
                        <a:rPr lang="en-US" sz="1400" baseline="0">
                          <a:solidFill>
                            <a:schemeClr val="tx1"/>
                          </a:solidFill>
                          <a:latin typeface="Times New Roman" panose="02020603050405020304" pitchFamily="18" charset="0"/>
                          <a:ea typeface="華康儷楷書" panose="03000509000000000000" pitchFamily="65" charset="-120"/>
                        </a:rPr>
                        <a:t>15%</a:t>
                      </a:r>
                      <a:endParaRPr lang="zh-TW" sz="1400" baseline="0" dirty="0">
                        <a:solidFill>
                          <a:schemeClr val="tx1"/>
                        </a:solidFill>
                        <a:latin typeface="Times New Roman" panose="02020603050405020304" pitchFamily="18" charset="0"/>
                        <a:ea typeface="華康儷楷書" panose="03000509000000000000" pitchFamily="65" charset="-120"/>
                      </a:endParaRPr>
                    </a:p>
                  </a:txBody>
                  <a:tcPr marL="43513" marR="43513" marT="0" marB="0"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chemeClr val="bg1"/>
                    </a:solidFill>
                  </a:tcPr>
                </a:tc>
                <a:tc rowSpan="2">
                  <a:txBody>
                    <a:bodyPr/>
                    <a:lstStyle/>
                    <a:p>
                      <a:pPr marL="0" algn="l" defTabSz="914400" rtl="0" eaLnBrk="1" latinLnBrk="0" hangingPunct="1">
                        <a:spcAft>
                          <a:spcPts val="0"/>
                        </a:spcAft>
                      </a:pPr>
                      <a:r>
                        <a:rPr lang="en-US" sz="1400" b="0" kern="1200" baseline="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07</a:t>
                      </a:r>
                      <a:r>
                        <a:rPr lang="zh-TW" altLang="en-US" sz="1400" b="0" kern="1200" baseline="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設計群</a:t>
                      </a:r>
                    </a:p>
                    <a:p>
                      <a:pPr marL="0" algn="l" defTabSz="914400" rtl="0" eaLnBrk="1" latinLnBrk="0" hangingPunct="1">
                        <a:spcAft>
                          <a:spcPts val="0"/>
                        </a:spcAft>
                      </a:pPr>
                      <a:r>
                        <a:rPr lang="en-US" sz="1400" b="0" kern="1200" baseline="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20</a:t>
                      </a:r>
                      <a:r>
                        <a:rPr lang="zh-TW" altLang="en-US" sz="1400" b="0" kern="1200" baseline="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藝術群影視類</a:t>
                      </a:r>
                    </a:p>
                  </a:txBody>
                  <a:tcPr marL="68580" marR="68580" marT="0" marB="0"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156075374"/>
                  </a:ext>
                </a:extLst>
              </a:tr>
              <a:tr h="201600">
                <a:tc vMerge="1">
                  <a:txBody>
                    <a:bodyPr/>
                    <a:lstStyle/>
                    <a:p>
                      <a:endParaRPr lang="zh-TW" altLang="en-US"/>
                    </a:p>
                  </a:txBody>
                  <a:tcPr/>
                </a:tc>
                <a:tc vMerge="1">
                  <a:txBody>
                    <a:bodyPr/>
                    <a:lstStyle/>
                    <a:p>
                      <a:endParaRPr lang="zh-TW" altLang="en-US"/>
                    </a:p>
                  </a:txBody>
                  <a:tcPr/>
                </a:tc>
                <a:tc>
                  <a:txBody>
                    <a:bodyPr/>
                    <a:lstStyle/>
                    <a:p>
                      <a:pPr marL="0" algn="l" defTabSz="914400" rtl="0" eaLnBrk="1" latinLnBrk="0" hangingPunct="1">
                        <a:spcAft>
                          <a:spcPts val="0"/>
                        </a:spcAft>
                      </a:pPr>
                      <a:r>
                        <a:rPr lang="zh-TW" altLang="en-US" sz="1400" kern="1200" baseline="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入選</a:t>
                      </a:r>
                      <a:r>
                        <a:rPr lang="en-US" sz="1400" kern="1200" baseline="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1400" kern="1200" baseline="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佳作</a:t>
                      </a:r>
                      <a:r>
                        <a:rPr lang="en-US" sz="1400" kern="1200" baseline="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a:t>
                      </a:r>
                      <a:endParaRPr lang="zh-TW" altLang="en-US" sz="1400" kern="1200" baseline="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endParaRPr>
                    </a:p>
                  </a:txBody>
                  <a:tcPr marL="68580" marR="68580" marT="0" marB="0"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chemeClr val="bg1"/>
                    </a:solidFill>
                  </a:tcPr>
                </a:tc>
                <a:tc>
                  <a:txBody>
                    <a:bodyPr/>
                    <a:lstStyle/>
                    <a:p>
                      <a:pPr algn="ctr"/>
                      <a:r>
                        <a:rPr lang="en-US" sz="1400" baseline="0">
                          <a:solidFill>
                            <a:schemeClr val="tx1"/>
                          </a:solidFill>
                          <a:latin typeface="Times New Roman" panose="02020603050405020304" pitchFamily="18" charset="0"/>
                          <a:ea typeface="華康儷楷書" panose="03000509000000000000" pitchFamily="65" charset="-120"/>
                        </a:rPr>
                        <a:t>10%</a:t>
                      </a:r>
                      <a:endParaRPr lang="zh-TW" sz="1400" baseline="0" dirty="0">
                        <a:solidFill>
                          <a:schemeClr val="tx1"/>
                        </a:solidFill>
                        <a:latin typeface="Times New Roman" panose="02020603050405020304" pitchFamily="18" charset="0"/>
                        <a:ea typeface="華康儷楷書" panose="03000509000000000000" pitchFamily="65" charset="-120"/>
                      </a:endParaRPr>
                    </a:p>
                  </a:txBody>
                  <a:tcPr marL="43513" marR="43513" marT="0" marB="0"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chemeClr val="bg1"/>
                    </a:solidFill>
                  </a:tcPr>
                </a:tc>
                <a:tc vMerge="1">
                  <a:txBody>
                    <a:bodyPr/>
                    <a:lstStyle/>
                    <a:p>
                      <a:endParaRPr lang="zh-TW" altLang="en-US"/>
                    </a:p>
                  </a:txBody>
                  <a:tcPr/>
                </a:tc>
                <a:extLst>
                  <a:ext uri="{0D108BD9-81ED-4DB2-BD59-A6C34878D82A}">
                    <a16:rowId xmlns:a16="http://schemas.microsoft.com/office/drawing/2014/main" val="96379749"/>
                  </a:ext>
                </a:extLst>
              </a:tr>
              <a:tr h="288000">
                <a:tc rowSpan="2">
                  <a:txBody>
                    <a:bodyPr/>
                    <a:lstStyle/>
                    <a:p>
                      <a:pPr algn="ctr"/>
                      <a:r>
                        <a:rPr lang="en-US" sz="1400" baseline="0" dirty="0">
                          <a:solidFill>
                            <a:schemeClr val="tx1"/>
                          </a:solidFill>
                          <a:latin typeface="Times New Roman" panose="02020603050405020304" pitchFamily="18" charset="0"/>
                          <a:ea typeface="華康儷楷書" panose="03000509000000000000" pitchFamily="65" charset="-120"/>
                        </a:rPr>
                        <a:t>6</a:t>
                      </a:r>
                      <a:endParaRPr lang="zh-TW" sz="1400" baseline="0" dirty="0">
                        <a:solidFill>
                          <a:schemeClr val="tx1"/>
                        </a:solidFill>
                        <a:latin typeface="Times New Roman" panose="02020603050405020304" pitchFamily="18" charset="0"/>
                        <a:ea typeface="華康儷楷書" panose="03000509000000000000" pitchFamily="65" charset="-120"/>
                      </a:endParaRPr>
                    </a:p>
                  </a:txBody>
                  <a:tcPr marL="43513" marR="43513" marT="0" marB="0"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chemeClr val="bg1"/>
                    </a:solidFill>
                  </a:tcPr>
                </a:tc>
                <a:tc rowSpan="2">
                  <a:txBody>
                    <a:bodyPr/>
                    <a:lstStyle/>
                    <a:p>
                      <a:pPr marL="0" algn="just" defTabSz="914400" rtl="0" eaLnBrk="1" latinLnBrk="0" hangingPunct="1">
                        <a:spcAft>
                          <a:spcPts val="0"/>
                        </a:spcAft>
                      </a:pPr>
                      <a:r>
                        <a:rPr lang="zh-TW" altLang="en-US" sz="1400" kern="1200" baseline="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全國技能競賽分區</a:t>
                      </a:r>
                      <a:r>
                        <a:rPr lang="en-US" sz="1400" kern="1200" baseline="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1400" kern="1200" baseline="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北、中、南</a:t>
                      </a:r>
                      <a:r>
                        <a:rPr lang="en-US" sz="1400" kern="1200" baseline="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1400" kern="1200" baseline="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技能競賽</a:t>
                      </a:r>
                    </a:p>
                  </a:txBody>
                  <a:tcPr marL="68580" marR="68580" marT="0" marB="0"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chemeClr val="bg1"/>
                    </a:solidFill>
                  </a:tcPr>
                </a:tc>
                <a:tc>
                  <a:txBody>
                    <a:bodyPr/>
                    <a:lstStyle/>
                    <a:p>
                      <a:pPr marL="0" algn="l" defTabSz="914400" rtl="0" eaLnBrk="1" latinLnBrk="0" hangingPunct="1">
                        <a:spcAft>
                          <a:spcPts val="0"/>
                        </a:spcAft>
                      </a:pPr>
                      <a:r>
                        <a:rPr lang="zh-TW" altLang="en-US" sz="1400" kern="1200" baseline="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第</a:t>
                      </a:r>
                      <a:r>
                        <a:rPr lang="en-US" sz="1400" kern="1200" baseline="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1</a:t>
                      </a:r>
                      <a:r>
                        <a:rPr lang="zh-TW" altLang="en-US" sz="1400" kern="1200" baseline="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a:t>
                      </a:r>
                      <a:r>
                        <a:rPr lang="en-US" sz="1400" kern="1200" baseline="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3</a:t>
                      </a:r>
                      <a:r>
                        <a:rPr lang="zh-TW" altLang="en-US" sz="1400" kern="1200" baseline="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名</a:t>
                      </a:r>
                    </a:p>
                  </a:txBody>
                  <a:tcPr marL="68580" marR="68580" marT="0" marB="0"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chemeClr val="bg1"/>
                    </a:solidFill>
                  </a:tcPr>
                </a:tc>
                <a:tc>
                  <a:txBody>
                    <a:bodyPr/>
                    <a:lstStyle/>
                    <a:p>
                      <a:pPr algn="ctr"/>
                      <a:r>
                        <a:rPr lang="en-US" sz="1400" baseline="0" dirty="0">
                          <a:solidFill>
                            <a:schemeClr val="tx1"/>
                          </a:solidFill>
                          <a:latin typeface="Times New Roman" panose="02020603050405020304" pitchFamily="18" charset="0"/>
                          <a:ea typeface="華康儷楷書" panose="03000509000000000000" pitchFamily="65" charset="-120"/>
                        </a:rPr>
                        <a:t>15%</a:t>
                      </a:r>
                      <a:endParaRPr lang="zh-TW" sz="1400" baseline="0" dirty="0">
                        <a:solidFill>
                          <a:schemeClr val="tx1"/>
                        </a:solidFill>
                        <a:latin typeface="Times New Roman" panose="02020603050405020304" pitchFamily="18" charset="0"/>
                        <a:ea typeface="華康儷楷書" panose="03000509000000000000" pitchFamily="65" charset="-120"/>
                      </a:endParaRPr>
                    </a:p>
                  </a:txBody>
                  <a:tcPr marL="43513" marR="43513" marT="0" marB="0"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chemeClr val="bg1"/>
                    </a:solidFill>
                  </a:tcPr>
                </a:tc>
                <a:tc rowSpan="2">
                  <a:txBody>
                    <a:bodyPr/>
                    <a:lstStyle/>
                    <a:p>
                      <a:pPr marL="0" algn="l" defTabSz="914400" rtl="0" eaLnBrk="1" latinLnBrk="0" hangingPunct="1">
                        <a:spcAft>
                          <a:spcPts val="0"/>
                        </a:spcAft>
                      </a:pPr>
                      <a:r>
                        <a:rPr lang="zh-TW" altLang="en-US" sz="1400" b="0" kern="1200" baseline="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依招生簡章規定，詳閱 「玖、</a:t>
                      </a:r>
                      <a:endParaRPr lang="en-US" altLang="zh-TW" sz="1400" b="0" kern="1200" baseline="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endParaRPr>
                    </a:p>
                    <a:p>
                      <a:pPr marL="0" algn="l" defTabSz="914400" rtl="0" eaLnBrk="1" latinLnBrk="0" hangingPunct="1">
                        <a:spcAft>
                          <a:spcPts val="0"/>
                        </a:spcAft>
                      </a:pPr>
                      <a:r>
                        <a:rPr lang="zh-TW" altLang="en-US" sz="1400" b="0" kern="1200" baseline="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甄選群</a:t>
                      </a:r>
                      <a:r>
                        <a:rPr lang="en-US" sz="1400" b="0" kern="1200" baseline="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1400" b="0" kern="1200" baseline="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類</a:t>
                      </a:r>
                      <a:r>
                        <a:rPr lang="en-US" sz="1400" b="0" kern="1200" baseline="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1400" b="0" kern="1200" baseline="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別及技藝技能競賽優勝及技術士職</a:t>
                      </a:r>
                      <a:r>
                        <a:rPr lang="en-US" sz="1400" b="0" kern="1200" baseline="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1400" b="0" kern="1200" baseline="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種</a:t>
                      </a:r>
                      <a:r>
                        <a:rPr lang="en-US" sz="1400" b="0" kern="1200" baseline="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1400" b="0" kern="1200" baseline="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類別對照表」</a:t>
                      </a:r>
                    </a:p>
                  </a:txBody>
                  <a:tcPr marL="68580" marR="68580" marT="0" marB="0"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979066583"/>
                  </a:ext>
                </a:extLst>
              </a:tr>
              <a:tr h="288000">
                <a:tc vMerge="1">
                  <a:txBody>
                    <a:bodyPr/>
                    <a:lstStyle/>
                    <a:p>
                      <a:endParaRPr lang="zh-TW" altLang="en-US"/>
                    </a:p>
                  </a:txBody>
                  <a:tcPr/>
                </a:tc>
                <a:tc vMerge="1">
                  <a:txBody>
                    <a:bodyPr/>
                    <a:lstStyle/>
                    <a:p>
                      <a:endParaRPr lang="zh-TW" altLang="en-US"/>
                    </a:p>
                  </a:txBody>
                  <a:tcPr/>
                </a:tc>
                <a:tc>
                  <a:txBody>
                    <a:bodyPr/>
                    <a:lstStyle/>
                    <a:p>
                      <a:pPr marL="0" algn="l" defTabSz="914400" rtl="0" eaLnBrk="1" latinLnBrk="0" hangingPunct="1">
                        <a:spcAft>
                          <a:spcPts val="0"/>
                        </a:spcAft>
                      </a:pPr>
                      <a:r>
                        <a:rPr lang="zh-TW" altLang="en-US" sz="1400" kern="1200" baseline="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第</a:t>
                      </a:r>
                      <a:r>
                        <a:rPr lang="en-US" sz="1400" kern="1200" baseline="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4</a:t>
                      </a:r>
                      <a:r>
                        <a:rPr lang="zh-TW" altLang="en-US" sz="1400" kern="1200" baseline="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a:t>
                      </a:r>
                      <a:r>
                        <a:rPr lang="en-US" sz="1400" kern="1200" baseline="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5</a:t>
                      </a:r>
                      <a:r>
                        <a:rPr lang="zh-TW" altLang="en-US" sz="1400" kern="1200" baseline="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名</a:t>
                      </a:r>
                    </a:p>
                  </a:txBody>
                  <a:tcPr marL="68580" marR="68580" marT="0" marB="0"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chemeClr val="bg1"/>
                    </a:solidFill>
                  </a:tcPr>
                </a:tc>
                <a:tc>
                  <a:txBody>
                    <a:bodyPr/>
                    <a:lstStyle/>
                    <a:p>
                      <a:pPr algn="ctr"/>
                      <a:r>
                        <a:rPr lang="en-US" sz="1400" baseline="0" dirty="0">
                          <a:solidFill>
                            <a:schemeClr val="tx1"/>
                          </a:solidFill>
                          <a:latin typeface="Times New Roman" panose="02020603050405020304" pitchFamily="18" charset="0"/>
                          <a:ea typeface="華康儷楷書" panose="03000509000000000000" pitchFamily="65" charset="-120"/>
                        </a:rPr>
                        <a:t>10%</a:t>
                      </a:r>
                      <a:endParaRPr lang="zh-TW" sz="1400" baseline="0" dirty="0">
                        <a:solidFill>
                          <a:schemeClr val="tx1"/>
                        </a:solidFill>
                        <a:latin typeface="Times New Roman" panose="02020603050405020304" pitchFamily="18" charset="0"/>
                        <a:ea typeface="華康儷楷書" panose="03000509000000000000" pitchFamily="65" charset="-120"/>
                      </a:endParaRPr>
                    </a:p>
                  </a:txBody>
                  <a:tcPr marL="43513" marR="43513" marT="0" marB="0"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chemeClr val="bg1"/>
                    </a:solidFill>
                  </a:tcPr>
                </a:tc>
                <a:tc vMerge="1">
                  <a:txBody>
                    <a:bodyPr/>
                    <a:lstStyle/>
                    <a:p>
                      <a:endParaRPr lang="zh-TW" altLang="en-US"/>
                    </a:p>
                  </a:txBody>
                  <a:tcPr/>
                </a:tc>
                <a:extLst>
                  <a:ext uri="{0D108BD9-81ED-4DB2-BD59-A6C34878D82A}">
                    <a16:rowId xmlns:a16="http://schemas.microsoft.com/office/drawing/2014/main" val="1754454957"/>
                  </a:ext>
                </a:extLst>
              </a:tr>
              <a:tr h="201600">
                <a:tc rowSpan="2">
                  <a:txBody>
                    <a:bodyPr/>
                    <a:lstStyle/>
                    <a:p>
                      <a:pPr algn="ctr"/>
                      <a:r>
                        <a:rPr lang="en-US" sz="1400" baseline="0" dirty="0">
                          <a:solidFill>
                            <a:schemeClr val="tx1"/>
                          </a:solidFill>
                          <a:latin typeface="Times New Roman" panose="02020603050405020304" pitchFamily="18" charset="0"/>
                          <a:ea typeface="華康儷楷書" panose="03000509000000000000" pitchFamily="65" charset="-120"/>
                        </a:rPr>
                        <a:t>7</a:t>
                      </a:r>
                      <a:endParaRPr lang="zh-TW" sz="1400" baseline="0" dirty="0">
                        <a:solidFill>
                          <a:schemeClr val="tx1"/>
                        </a:solidFill>
                        <a:latin typeface="Times New Roman" panose="02020603050405020304" pitchFamily="18" charset="0"/>
                        <a:ea typeface="華康儷楷書" panose="03000509000000000000" pitchFamily="65" charset="-120"/>
                      </a:endParaRPr>
                    </a:p>
                  </a:txBody>
                  <a:tcPr marL="43513" marR="43513" marT="0" marB="0"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chemeClr val="bg1"/>
                    </a:solidFill>
                  </a:tcPr>
                </a:tc>
                <a:tc rowSpan="2">
                  <a:txBody>
                    <a:bodyPr/>
                    <a:lstStyle/>
                    <a:p>
                      <a:pPr marL="0" algn="just" defTabSz="914400" rtl="0" eaLnBrk="1" latinLnBrk="0" hangingPunct="1">
                        <a:spcAft>
                          <a:spcPts val="0"/>
                        </a:spcAft>
                      </a:pPr>
                      <a:r>
                        <a:rPr lang="zh-TW" altLang="en-US" sz="1400" kern="1200" spc="-40" baseline="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全國高級中等學校專業群科專題實作及創意競賽決賽</a:t>
                      </a:r>
                    </a:p>
                  </a:txBody>
                  <a:tcPr marL="68580" marR="68580" marT="0" marB="0"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chemeClr val="bg1"/>
                    </a:solidFill>
                  </a:tcPr>
                </a:tc>
                <a:tc>
                  <a:txBody>
                    <a:bodyPr/>
                    <a:lstStyle/>
                    <a:p>
                      <a:pPr marL="0" algn="l" defTabSz="914400" rtl="0" eaLnBrk="1" latinLnBrk="0" hangingPunct="1">
                        <a:spcAft>
                          <a:spcPts val="0"/>
                        </a:spcAft>
                      </a:pPr>
                      <a:r>
                        <a:rPr lang="zh-TW" altLang="en-US" sz="1400" kern="1200" baseline="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第</a:t>
                      </a:r>
                      <a:r>
                        <a:rPr lang="en-US" sz="1400" kern="1200" baseline="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1</a:t>
                      </a:r>
                      <a:r>
                        <a:rPr lang="zh-TW" altLang="en-US" sz="1400" kern="1200" baseline="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a:t>
                      </a:r>
                      <a:r>
                        <a:rPr lang="en-US" sz="1400" kern="1200" baseline="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3</a:t>
                      </a:r>
                      <a:r>
                        <a:rPr lang="zh-TW" altLang="en-US" sz="1400" kern="1200" baseline="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名</a:t>
                      </a:r>
                    </a:p>
                  </a:txBody>
                  <a:tcPr marL="68580" marR="68580" marT="0" marB="0"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chemeClr val="bg1"/>
                    </a:solidFill>
                  </a:tcPr>
                </a:tc>
                <a:tc>
                  <a:txBody>
                    <a:bodyPr/>
                    <a:lstStyle/>
                    <a:p>
                      <a:pPr algn="ctr"/>
                      <a:r>
                        <a:rPr lang="en-US" sz="1400" baseline="0" dirty="0">
                          <a:solidFill>
                            <a:schemeClr val="tx1"/>
                          </a:solidFill>
                          <a:latin typeface="Times New Roman" panose="02020603050405020304" pitchFamily="18" charset="0"/>
                          <a:ea typeface="華康儷楷書" panose="03000509000000000000" pitchFamily="65" charset="-120"/>
                        </a:rPr>
                        <a:t>15%</a:t>
                      </a:r>
                      <a:endParaRPr lang="zh-TW" sz="1400" baseline="0" dirty="0">
                        <a:solidFill>
                          <a:schemeClr val="tx1"/>
                        </a:solidFill>
                        <a:latin typeface="Times New Roman" panose="02020603050405020304" pitchFamily="18" charset="0"/>
                        <a:ea typeface="華康儷楷書" panose="03000509000000000000" pitchFamily="65" charset="-120"/>
                      </a:endParaRPr>
                    </a:p>
                  </a:txBody>
                  <a:tcPr marL="43513" marR="43513" marT="0" marB="0"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chemeClr val="bg1"/>
                    </a:solidFill>
                  </a:tcPr>
                </a:tc>
                <a:tc rowSpan="2">
                  <a:txBody>
                    <a:bodyPr/>
                    <a:lstStyle/>
                    <a:p>
                      <a:pPr marL="0" algn="l" defTabSz="914400" rtl="0" eaLnBrk="1" latinLnBrk="0" hangingPunct="1">
                        <a:spcAft>
                          <a:spcPts val="0"/>
                        </a:spcAft>
                      </a:pPr>
                      <a:r>
                        <a:rPr lang="zh-TW" altLang="en-US" sz="1400" b="0" kern="1200" baseline="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依招生簡章規定</a:t>
                      </a:r>
                    </a:p>
                  </a:txBody>
                  <a:tcPr marL="68580" marR="68580" marT="0" marB="0"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641650424"/>
                  </a:ext>
                </a:extLst>
              </a:tr>
              <a:tr h="201600">
                <a:tc vMerge="1">
                  <a:txBody>
                    <a:bodyPr/>
                    <a:lstStyle/>
                    <a:p>
                      <a:endParaRPr lang="zh-TW" altLang="en-US"/>
                    </a:p>
                  </a:txBody>
                  <a:tcPr/>
                </a:tc>
                <a:tc vMerge="1">
                  <a:txBody>
                    <a:bodyPr/>
                    <a:lstStyle/>
                    <a:p>
                      <a:endParaRPr lang="zh-TW" altLang="en-US"/>
                    </a:p>
                  </a:txBody>
                  <a:tcPr/>
                </a:tc>
                <a:tc>
                  <a:txBody>
                    <a:bodyPr/>
                    <a:lstStyle/>
                    <a:p>
                      <a:pPr marL="0" algn="l" defTabSz="914400" rtl="0" eaLnBrk="1" latinLnBrk="0" hangingPunct="1">
                        <a:spcAft>
                          <a:spcPts val="0"/>
                        </a:spcAft>
                      </a:pPr>
                      <a:r>
                        <a:rPr lang="zh-TW" altLang="en-US" sz="1400" kern="1200" baseline="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佳作</a:t>
                      </a:r>
                    </a:p>
                  </a:txBody>
                  <a:tcPr marL="68580" marR="68580" marT="0" marB="0"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chemeClr val="bg1"/>
                    </a:solidFill>
                  </a:tcPr>
                </a:tc>
                <a:tc>
                  <a:txBody>
                    <a:bodyPr/>
                    <a:lstStyle/>
                    <a:p>
                      <a:pPr algn="ctr"/>
                      <a:r>
                        <a:rPr lang="en-US" sz="1400" baseline="0" dirty="0">
                          <a:solidFill>
                            <a:schemeClr val="tx1"/>
                          </a:solidFill>
                          <a:latin typeface="Times New Roman" panose="02020603050405020304" pitchFamily="18" charset="0"/>
                          <a:ea typeface="華康儷楷書" panose="03000509000000000000" pitchFamily="65" charset="-120"/>
                        </a:rPr>
                        <a:t>10%</a:t>
                      </a:r>
                      <a:endParaRPr lang="zh-TW" sz="1400" baseline="0" dirty="0">
                        <a:solidFill>
                          <a:schemeClr val="tx1"/>
                        </a:solidFill>
                        <a:latin typeface="Times New Roman" panose="02020603050405020304" pitchFamily="18" charset="0"/>
                        <a:ea typeface="華康儷楷書" panose="03000509000000000000" pitchFamily="65" charset="-120"/>
                      </a:endParaRPr>
                    </a:p>
                  </a:txBody>
                  <a:tcPr marL="43513" marR="43513" marT="0" marB="0"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chemeClr val="bg1"/>
                    </a:solidFill>
                  </a:tcPr>
                </a:tc>
                <a:tc vMerge="1">
                  <a:txBody>
                    <a:bodyPr/>
                    <a:lstStyle/>
                    <a:p>
                      <a:endParaRPr lang="zh-TW" altLang="en-US"/>
                    </a:p>
                  </a:txBody>
                  <a:tcPr/>
                </a:tc>
                <a:extLst>
                  <a:ext uri="{0D108BD9-81ED-4DB2-BD59-A6C34878D82A}">
                    <a16:rowId xmlns:a16="http://schemas.microsoft.com/office/drawing/2014/main" val="906826634"/>
                  </a:ext>
                </a:extLst>
              </a:tr>
              <a:tr h="201600">
                <a:tc rowSpan="2">
                  <a:txBody>
                    <a:bodyPr/>
                    <a:lstStyle/>
                    <a:p>
                      <a:pPr algn="ctr"/>
                      <a:r>
                        <a:rPr lang="en-US" sz="1400" baseline="0" dirty="0">
                          <a:solidFill>
                            <a:schemeClr val="tx1"/>
                          </a:solidFill>
                          <a:latin typeface="Times New Roman" panose="02020603050405020304" pitchFamily="18" charset="0"/>
                          <a:ea typeface="華康儷楷書" panose="03000509000000000000" pitchFamily="65" charset="-120"/>
                        </a:rPr>
                        <a:t>8</a:t>
                      </a:r>
                      <a:endParaRPr lang="zh-TW" sz="1400" baseline="0" dirty="0">
                        <a:solidFill>
                          <a:schemeClr val="tx1"/>
                        </a:solidFill>
                        <a:latin typeface="Times New Roman" panose="02020603050405020304" pitchFamily="18" charset="0"/>
                        <a:ea typeface="華康儷楷書" panose="03000509000000000000" pitchFamily="65" charset="-120"/>
                      </a:endParaRPr>
                    </a:p>
                  </a:txBody>
                  <a:tcPr marL="43513" marR="43513" marT="0" marB="0"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chemeClr val="bg1"/>
                    </a:solidFill>
                  </a:tcPr>
                </a:tc>
                <a:tc rowSpan="2">
                  <a:txBody>
                    <a:bodyPr/>
                    <a:lstStyle/>
                    <a:p>
                      <a:pPr marL="0" algn="just" defTabSz="914400" rtl="0" eaLnBrk="1" latinLnBrk="0" hangingPunct="1">
                        <a:spcAft>
                          <a:spcPts val="0"/>
                        </a:spcAft>
                      </a:pPr>
                      <a:r>
                        <a:rPr lang="zh-TW" altLang="en-US" sz="1400" kern="1200" baseline="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全國學生舞蹈比賽個人賽決賽</a:t>
                      </a:r>
                    </a:p>
                  </a:txBody>
                  <a:tcPr marL="68580" marR="68580" marT="0" marB="0"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chemeClr val="bg1"/>
                    </a:solidFill>
                  </a:tcPr>
                </a:tc>
                <a:tc>
                  <a:txBody>
                    <a:bodyPr/>
                    <a:lstStyle/>
                    <a:p>
                      <a:pPr marL="0" algn="l" defTabSz="914400" rtl="0" eaLnBrk="1" latinLnBrk="0" hangingPunct="1">
                        <a:spcAft>
                          <a:spcPts val="0"/>
                        </a:spcAft>
                      </a:pPr>
                      <a:r>
                        <a:rPr lang="zh-TW" altLang="en-US" sz="1400" kern="1200" baseline="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第</a:t>
                      </a:r>
                      <a:r>
                        <a:rPr lang="en-US" sz="1400" kern="1200" baseline="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1</a:t>
                      </a:r>
                      <a:r>
                        <a:rPr lang="zh-TW" altLang="en-US" sz="1400" kern="1200" baseline="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a:t>
                      </a:r>
                      <a:r>
                        <a:rPr lang="en-US" sz="1400" kern="1200" baseline="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3</a:t>
                      </a:r>
                      <a:r>
                        <a:rPr lang="zh-TW" altLang="en-US" sz="1400" kern="1200" baseline="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名</a:t>
                      </a:r>
                    </a:p>
                  </a:txBody>
                  <a:tcPr marL="68580" marR="68580" marT="0" marB="0"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chemeClr val="bg1"/>
                    </a:solidFill>
                  </a:tcPr>
                </a:tc>
                <a:tc>
                  <a:txBody>
                    <a:bodyPr/>
                    <a:lstStyle/>
                    <a:p>
                      <a:pPr algn="ctr"/>
                      <a:r>
                        <a:rPr lang="en-US" sz="1400" baseline="0">
                          <a:solidFill>
                            <a:schemeClr val="tx1"/>
                          </a:solidFill>
                          <a:latin typeface="Times New Roman" panose="02020603050405020304" pitchFamily="18" charset="0"/>
                          <a:ea typeface="華康儷楷書" panose="03000509000000000000" pitchFamily="65" charset="-120"/>
                        </a:rPr>
                        <a:t>15%</a:t>
                      </a:r>
                      <a:endParaRPr lang="zh-TW" sz="1400" baseline="0" dirty="0">
                        <a:solidFill>
                          <a:schemeClr val="tx1"/>
                        </a:solidFill>
                        <a:latin typeface="Times New Roman" panose="02020603050405020304" pitchFamily="18" charset="0"/>
                        <a:ea typeface="華康儷楷書" panose="03000509000000000000" pitchFamily="65" charset="-120"/>
                      </a:endParaRPr>
                    </a:p>
                  </a:txBody>
                  <a:tcPr marL="43513" marR="43513" marT="0" marB="0"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chemeClr val="bg1"/>
                    </a:solidFill>
                  </a:tcPr>
                </a:tc>
                <a:tc rowSpan="2">
                  <a:txBody>
                    <a:bodyPr/>
                    <a:lstStyle/>
                    <a:p>
                      <a:pPr marL="0" algn="l" defTabSz="914400" rtl="0" eaLnBrk="1" latinLnBrk="0" hangingPunct="1">
                        <a:spcAft>
                          <a:spcPts val="0"/>
                        </a:spcAft>
                      </a:pPr>
                      <a:r>
                        <a:rPr lang="en-US" sz="1400" b="0" kern="1200" baseline="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20</a:t>
                      </a:r>
                      <a:r>
                        <a:rPr lang="zh-TW" altLang="en-US" sz="1400" b="0" kern="1200" baseline="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藝術群影視類</a:t>
                      </a:r>
                    </a:p>
                  </a:txBody>
                  <a:tcPr marL="68580" marR="68580" marT="0" marB="0"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358660876"/>
                  </a:ext>
                </a:extLst>
              </a:tr>
              <a:tr h="201600">
                <a:tc vMerge="1">
                  <a:txBody>
                    <a:bodyPr/>
                    <a:lstStyle/>
                    <a:p>
                      <a:endParaRPr lang="zh-TW" altLang="en-US"/>
                    </a:p>
                  </a:txBody>
                  <a:tcPr/>
                </a:tc>
                <a:tc vMerge="1">
                  <a:txBody>
                    <a:bodyPr/>
                    <a:lstStyle/>
                    <a:p>
                      <a:endParaRPr lang="zh-TW" altLang="en-US"/>
                    </a:p>
                  </a:txBody>
                  <a:tcPr/>
                </a:tc>
                <a:tc>
                  <a:txBody>
                    <a:bodyPr/>
                    <a:lstStyle/>
                    <a:p>
                      <a:pPr marL="0" algn="l" defTabSz="914400" rtl="0" eaLnBrk="1" latinLnBrk="0" hangingPunct="1">
                        <a:spcAft>
                          <a:spcPts val="0"/>
                        </a:spcAft>
                      </a:pPr>
                      <a:r>
                        <a:rPr lang="zh-TW" altLang="en-US" sz="1400" kern="1200" baseline="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其餘得獎者</a:t>
                      </a:r>
                    </a:p>
                  </a:txBody>
                  <a:tcPr marL="68580" marR="68580" marT="0" marB="0"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chemeClr val="bg1"/>
                    </a:solidFill>
                  </a:tcPr>
                </a:tc>
                <a:tc>
                  <a:txBody>
                    <a:bodyPr/>
                    <a:lstStyle/>
                    <a:p>
                      <a:pPr algn="ctr"/>
                      <a:r>
                        <a:rPr lang="en-US" sz="1400" baseline="0" dirty="0">
                          <a:solidFill>
                            <a:schemeClr val="tx1"/>
                          </a:solidFill>
                          <a:latin typeface="Times New Roman" panose="02020603050405020304" pitchFamily="18" charset="0"/>
                          <a:ea typeface="華康儷楷書" panose="03000509000000000000" pitchFamily="65" charset="-120"/>
                        </a:rPr>
                        <a:t>10%</a:t>
                      </a:r>
                      <a:endParaRPr lang="zh-TW" sz="1400" baseline="0" dirty="0">
                        <a:solidFill>
                          <a:schemeClr val="tx1"/>
                        </a:solidFill>
                        <a:latin typeface="Times New Roman" panose="02020603050405020304" pitchFamily="18" charset="0"/>
                        <a:ea typeface="華康儷楷書" panose="03000509000000000000" pitchFamily="65" charset="-120"/>
                      </a:endParaRPr>
                    </a:p>
                  </a:txBody>
                  <a:tcPr marL="43513" marR="43513" marT="0" marB="0"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chemeClr val="bg1"/>
                    </a:solidFill>
                  </a:tcPr>
                </a:tc>
                <a:tc vMerge="1">
                  <a:txBody>
                    <a:bodyPr/>
                    <a:lstStyle/>
                    <a:p>
                      <a:endParaRPr lang="zh-TW" altLang="en-US"/>
                    </a:p>
                  </a:txBody>
                  <a:tcPr/>
                </a:tc>
                <a:extLst>
                  <a:ext uri="{0D108BD9-81ED-4DB2-BD59-A6C34878D82A}">
                    <a16:rowId xmlns:a16="http://schemas.microsoft.com/office/drawing/2014/main" val="428713000"/>
                  </a:ext>
                </a:extLst>
              </a:tr>
              <a:tr h="201600">
                <a:tc rowSpan="2">
                  <a:txBody>
                    <a:bodyPr/>
                    <a:lstStyle/>
                    <a:p>
                      <a:pPr algn="ctr"/>
                      <a:r>
                        <a:rPr lang="en-US" sz="1400" baseline="0" dirty="0">
                          <a:solidFill>
                            <a:schemeClr val="tx1"/>
                          </a:solidFill>
                          <a:latin typeface="Times New Roman" panose="02020603050405020304" pitchFamily="18" charset="0"/>
                          <a:ea typeface="華康儷楷書" panose="03000509000000000000" pitchFamily="65" charset="-120"/>
                        </a:rPr>
                        <a:t>9</a:t>
                      </a:r>
                      <a:endParaRPr lang="zh-TW" sz="1400" baseline="0" dirty="0">
                        <a:solidFill>
                          <a:schemeClr val="tx1"/>
                        </a:solidFill>
                        <a:latin typeface="Times New Roman" panose="02020603050405020304" pitchFamily="18" charset="0"/>
                        <a:ea typeface="華康儷楷書" panose="03000509000000000000" pitchFamily="65" charset="-120"/>
                      </a:endParaRPr>
                    </a:p>
                  </a:txBody>
                  <a:tcPr marL="43513" marR="43513" marT="0" marB="0"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chemeClr val="bg1"/>
                    </a:solidFill>
                  </a:tcPr>
                </a:tc>
                <a:tc rowSpan="2">
                  <a:txBody>
                    <a:bodyPr/>
                    <a:lstStyle/>
                    <a:p>
                      <a:pPr marL="0" algn="just" defTabSz="914400" rtl="0" eaLnBrk="1" latinLnBrk="0" hangingPunct="1">
                        <a:spcAft>
                          <a:spcPts val="0"/>
                        </a:spcAft>
                      </a:pPr>
                      <a:r>
                        <a:rPr lang="zh-TW" altLang="en-US" sz="1400" kern="1200" baseline="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全國學生音樂比賽個人賽決賽</a:t>
                      </a:r>
                    </a:p>
                  </a:txBody>
                  <a:tcPr marL="68580" marR="68580" marT="0" marB="0"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chemeClr val="bg1"/>
                    </a:solidFill>
                  </a:tcPr>
                </a:tc>
                <a:tc>
                  <a:txBody>
                    <a:bodyPr/>
                    <a:lstStyle/>
                    <a:p>
                      <a:pPr marL="0" algn="l" defTabSz="914400" rtl="0" eaLnBrk="1" latinLnBrk="0" hangingPunct="1">
                        <a:spcAft>
                          <a:spcPts val="0"/>
                        </a:spcAft>
                      </a:pPr>
                      <a:r>
                        <a:rPr lang="zh-TW" altLang="en-US" sz="1400" kern="1200" baseline="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第</a:t>
                      </a:r>
                      <a:r>
                        <a:rPr lang="en-US" sz="1400" kern="1200" baseline="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1</a:t>
                      </a:r>
                      <a:r>
                        <a:rPr lang="zh-TW" altLang="en-US" sz="1400" kern="1200" baseline="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a:t>
                      </a:r>
                      <a:r>
                        <a:rPr lang="en-US" sz="1400" kern="1200" baseline="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3</a:t>
                      </a:r>
                      <a:r>
                        <a:rPr lang="zh-TW" altLang="en-US" sz="1400" kern="1200" baseline="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名</a:t>
                      </a:r>
                    </a:p>
                  </a:txBody>
                  <a:tcPr marL="68580" marR="68580" marT="0" marB="0"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chemeClr val="bg1"/>
                    </a:solidFill>
                  </a:tcPr>
                </a:tc>
                <a:tc>
                  <a:txBody>
                    <a:bodyPr/>
                    <a:lstStyle/>
                    <a:p>
                      <a:pPr algn="ctr"/>
                      <a:r>
                        <a:rPr lang="en-US" sz="1400" baseline="0" dirty="0">
                          <a:solidFill>
                            <a:schemeClr val="tx1"/>
                          </a:solidFill>
                          <a:latin typeface="Times New Roman" panose="02020603050405020304" pitchFamily="18" charset="0"/>
                          <a:ea typeface="華康儷楷書" panose="03000509000000000000" pitchFamily="65" charset="-120"/>
                        </a:rPr>
                        <a:t>15%</a:t>
                      </a:r>
                      <a:endParaRPr lang="zh-TW" sz="1400" baseline="0" dirty="0">
                        <a:solidFill>
                          <a:schemeClr val="tx1"/>
                        </a:solidFill>
                        <a:latin typeface="Times New Roman" panose="02020603050405020304" pitchFamily="18" charset="0"/>
                        <a:ea typeface="華康儷楷書" panose="03000509000000000000" pitchFamily="65" charset="-120"/>
                      </a:endParaRPr>
                    </a:p>
                  </a:txBody>
                  <a:tcPr marL="43513" marR="43513" marT="0" marB="0"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chemeClr val="bg1"/>
                    </a:solidFill>
                  </a:tcPr>
                </a:tc>
                <a:tc rowSpan="2">
                  <a:txBody>
                    <a:bodyPr/>
                    <a:lstStyle/>
                    <a:p>
                      <a:pPr marL="0" algn="l" defTabSz="914400" rtl="0" eaLnBrk="1" latinLnBrk="0" hangingPunct="1">
                        <a:spcAft>
                          <a:spcPts val="0"/>
                        </a:spcAft>
                      </a:pPr>
                      <a:r>
                        <a:rPr lang="en-US" sz="1400" b="0" kern="1200" baseline="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20</a:t>
                      </a:r>
                      <a:r>
                        <a:rPr lang="zh-TW" altLang="en-US" sz="1400" b="0" kern="1200" baseline="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藝術群影視類</a:t>
                      </a:r>
                    </a:p>
                  </a:txBody>
                  <a:tcPr marL="68580" marR="68580" marT="0" marB="0"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893248391"/>
                  </a:ext>
                </a:extLst>
              </a:tr>
              <a:tr h="201600">
                <a:tc vMerge="1">
                  <a:txBody>
                    <a:bodyPr/>
                    <a:lstStyle/>
                    <a:p>
                      <a:endParaRPr lang="zh-TW" altLang="en-US"/>
                    </a:p>
                  </a:txBody>
                  <a:tcPr/>
                </a:tc>
                <a:tc vMerge="1">
                  <a:txBody>
                    <a:bodyPr/>
                    <a:lstStyle/>
                    <a:p>
                      <a:endParaRPr lang="zh-TW" altLang="en-US"/>
                    </a:p>
                  </a:txBody>
                  <a:tcPr/>
                </a:tc>
                <a:tc>
                  <a:txBody>
                    <a:bodyPr/>
                    <a:lstStyle/>
                    <a:p>
                      <a:pPr marL="0" algn="l" defTabSz="914400" rtl="0" eaLnBrk="1" latinLnBrk="0" hangingPunct="1">
                        <a:spcAft>
                          <a:spcPts val="0"/>
                        </a:spcAft>
                      </a:pPr>
                      <a:r>
                        <a:rPr lang="zh-TW" altLang="en-US" sz="1400" kern="1200" baseline="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rPr>
                        <a:t>其餘得獎者</a:t>
                      </a:r>
                    </a:p>
                  </a:txBody>
                  <a:tcPr marL="68580" marR="68580" marT="0" marB="0"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chemeClr val="bg1"/>
                    </a:solidFill>
                  </a:tcPr>
                </a:tc>
                <a:tc>
                  <a:txBody>
                    <a:bodyPr/>
                    <a:lstStyle/>
                    <a:p>
                      <a:pPr algn="ctr"/>
                      <a:r>
                        <a:rPr lang="en-US" sz="1400" baseline="0" dirty="0">
                          <a:solidFill>
                            <a:schemeClr val="tx1"/>
                          </a:solidFill>
                          <a:latin typeface="Times New Roman" panose="02020603050405020304" pitchFamily="18" charset="0"/>
                          <a:ea typeface="華康儷楷書" panose="03000509000000000000" pitchFamily="65" charset="-120"/>
                        </a:rPr>
                        <a:t>10%</a:t>
                      </a:r>
                      <a:endParaRPr lang="zh-TW" sz="1400" baseline="0" dirty="0">
                        <a:solidFill>
                          <a:schemeClr val="tx1"/>
                        </a:solidFill>
                        <a:latin typeface="Times New Roman" panose="02020603050405020304" pitchFamily="18" charset="0"/>
                        <a:ea typeface="華康儷楷書" panose="03000509000000000000" pitchFamily="65" charset="-120"/>
                      </a:endParaRPr>
                    </a:p>
                  </a:txBody>
                  <a:tcPr marL="43513" marR="43513" marT="0" marB="0"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chemeClr val="bg1"/>
                    </a:solidFill>
                  </a:tcPr>
                </a:tc>
                <a:tc vMerge="1">
                  <a:txBody>
                    <a:bodyPr/>
                    <a:lstStyle/>
                    <a:p>
                      <a:endParaRPr lang="zh-TW" altLang="en-US"/>
                    </a:p>
                  </a:txBody>
                  <a:tcPr/>
                </a:tc>
                <a:extLst>
                  <a:ext uri="{0D108BD9-81ED-4DB2-BD59-A6C34878D82A}">
                    <a16:rowId xmlns:a16="http://schemas.microsoft.com/office/drawing/2014/main" val="3345951710"/>
                  </a:ext>
                </a:extLst>
              </a:tr>
              <a:tr h="993194">
                <a:tc>
                  <a:txBody>
                    <a:bodyPr/>
                    <a:lstStyle/>
                    <a:p>
                      <a:pPr marL="71755" marR="71755" algn="ctr">
                        <a:spcAft>
                          <a:spcPts val="0"/>
                        </a:spcAft>
                      </a:pPr>
                      <a:r>
                        <a:rPr lang="zh-TW" sz="1400" b="0" baseline="0" dirty="0">
                          <a:solidFill>
                            <a:schemeClr val="tx1"/>
                          </a:solidFill>
                          <a:latin typeface="Times New Roman" panose="02020603050405020304" pitchFamily="18" charset="0"/>
                          <a:ea typeface="華康儷楷書" panose="03000509000000000000" pitchFamily="65" charset="-120"/>
                        </a:rPr>
                        <a:t>備註</a:t>
                      </a:r>
                    </a:p>
                  </a:txBody>
                  <a:tcPr marL="43513" marR="43513" marT="0" marB="0" vert="eaVert"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chemeClr val="bg1"/>
                    </a:solidFill>
                  </a:tcPr>
                </a:tc>
                <a:tc gridSpan="4">
                  <a:txBody>
                    <a:bodyPr/>
                    <a:lstStyle/>
                    <a:p>
                      <a:pPr marL="342900" lvl="0" indent="-342900" algn="l" defTabSz="914400" rtl="0" eaLnBrk="1" latinLnBrk="0" hangingPunct="1">
                        <a:lnSpc>
                          <a:spcPts val="1600"/>
                        </a:lnSpc>
                        <a:buFont typeface="+mj-lt"/>
                        <a:buAutoNum type="arabicPeriod"/>
                      </a:pPr>
                      <a:r>
                        <a:rPr lang="zh-TW" altLang="zh-TW" sz="1400" b="0" kern="1200" baseline="0" dirty="0">
                          <a:solidFill>
                            <a:schemeClr val="tx1"/>
                          </a:solidFill>
                          <a:latin typeface="Times New Roman" panose="02020603050405020304" pitchFamily="18" charset="0"/>
                          <a:ea typeface="華康儷楷書" panose="03000509000000000000" pitchFamily="65" charset="-120"/>
                          <a:cs typeface="+mn-cs"/>
                        </a:rPr>
                        <a:t>本表所列各項競賽，發證時之主辦單位和落款單位皆須為中央各級機關及直轄市政府，且落款人須為該機關首長，否則不在甄選入學採計範圍內。</a:t>
                      </a:r>
                      <a:endParaRPr lang="en-US" altLang="zh-TW" sz="1400" b="0" kern="1200" baseline="0" dirty="0">
                        <a:solidFill>
                          <a:schemeClr val="tx1"/>
                        </a:solidFill>
                        <a:latin typeface="Times New Roman" panose="02020603050405020304" pitchFamily="18" charset="0"/>
                        <a:ea typeface="華康儷楷書" panose="03000509000000000000" pitchFamily="65" charset="-120"/>
                        <a:cs typeface="+mn-cs"/>
                      </a:endParaRPr>
                    </a:p>
                    <a:p>
                      <a:pPr marL="342900" lvl="0" indent="-342900" algn="just" defTabSz="914400" rtl="0" eaLnBrk="1" latinLnBrk="0" hangingPunct="1">
                        <a:lnSpc>
                          <a:spcPts val="1600"/>
                        </a:lnSpc>
                        <a:buFont typeface="+mj-lt"/>
                        <a:buAutoNum type="arabicPeriod"/>
                      </a:pPr>
                      <a:r>
                        <a:rPr lang="zh-TW" altLang="zh-TW" sz="1400" b="0" kern="1200" baseline="0" dirty="0">
                          <a:solidFill>
                            <a:schemeClr val="tx1"/>
                          </a:solidFill>
                          <a:latin typeface="Times New Roman" panose="02020603050405020304" pitchFamily="18" charset="0"/>
                          <a:ea typeface="華康儷楷書" panose="03000509000000000000" pitchFamily="65" charset="-120"/>
                          <a:cs typeface="+mn-cs"/>
                        </a:rPr>
                        <a:t>全國高級中等學校專業群科專題實作及創意競賽決賽獲獎採計年度為</a:t>
                      </a:r>
                      <a:r>
                        <a:rPr lang="en-US" altLang="zh-TW" sz="1400" b="0" kern="1200" baseline="0" dirty="0">
                          <a:solidFill>
                            <a:schemeClr val="tx1"/>
                          </a:solidFill>
                          <a:latin typeface="Times New Roman" panose="02020603050405020304" pitchFamily="18" charset="0"/>
                          <a:ea typeface="華康儷楷書" panose="03000509000000000000" pitchFamily="65" charset="-120"/>
                          <a:cs typeface="+mn-cs"/>
                        </a:rPr>
                        <a:t>103</a:t>
                      </a:r>
                      <a:r>
                        <a:rPr lang="zh-TW" altLang="zh-TW" sz="1400" b="0" kern="1200" baseline="0" dirty="0">
                          <a:solidFill>
                            <a:schemeClr val="tx1"/>
                          </a:solidFill>
                          <a:latin typeface="Times New Roman" panose="02020603050405020304" pitchFamily="18" charset="0"/>
                          <a:ea typeface="華康儷楷書" panose="03000509000000000000" pitchFamily="65" charset="-120"/>
                          <a:cs typeface="+mn-cs"/>
                        </a:rPr>
                        <a:t>年</a:t>
                      </a:r>
                      <a:r>
                        <a:rPr lang="en-US" altLang="zh-TW" sz="1400" b="0" kern="1200" baseline="0" dirty="0">
                          <a:solidFill>
                            <a:schemeClr val="tx1"/>
                          </a:solidFill>
                          <a:latin typeface="Times New Roman" panose="02020603050405020304" pitchFamily="18" charset="0"/>
                          <a:ea typeface="華康儷楷書" panose="03000509000000000000" pitchFamily="65" charset="-120"/>
                          <a:cs typeface="+mn-cs"/>
                        </a:rPr>
                        <a:t>(</a:t>
                      </a:r>
                      <a:r>
                        <a:rPr lang="zh-TW" altLang="zh-TW" sz="1400" b="0" kern="1200" baseline="0" dirty="0">
                          <a:solidFill>
                            <a:schemeClr val="tx1"/>
                          </a:solidFill>
                          <a:latin typeface="Times New Roman" panose="02020603050405020304" pitchFamily="18" charset="0"/>
                          <a:ea typeface="華康儷楷書" panose="03000509000000000000" pitchFamily="65" charset="-120"/>
                          <a:cs typeface="+mn-cs"/>
                        </a:rPr>
                        <a:t>含</a:t>
                      </a:r>
                      <a:r>
                        <a:rPr lang="en-US" altLang="zh-TW" sz="1400" b="0" kern="1200" baseline="0" dirty="0">
                          <a:solidFill>
                            <a:schemeClr val="tx1"/>
                          </a:solidFill>
                          <a:latin typeface="Times New Roman" panose="02020603050405020304" pitchFamily="18" charset="0"/>
                          <a:ea typeface="華康儷楷書" panose="03000509000000000000" pitchFamily="65" charset="-120"/>
                          <a:cs typeface="+mn-cs"/>
                        </a:rPr>
                        <a:t>)</a:t>
                      </a:r>
                      <a:r>
                        <a:rPr lang="zh-TW" altLang="zh-TW" sz="1400" b="0" kern="1200" baseline="0" dirty="0">
                          <a:solidFill>
                            <a:schemeClr val="tx1"/>
                          </a:solidFill>
                          <a:latin typeface="Times New Roman" panose="02020603050405020304" pitchFamily="18" charset="0"/>
                          <a:ea typeface="華康儷楷書" panose="03000509000000000000" pitchFamily="65" charset="-120"/>
                          <a:cs typeface="+mn-cs"/>
                        </a:rPr>
                        <a:t>之後。</a:t>
                      </a:r>
                      <a:endParaRPr lang="en-US" altLang="zh-TW" sz="1400" b="0" kern="1200" baseline="0" dirty="0">
                        <a:solidFill>
                          <a:schemeClr val="tx1"/>
                        </a:solidFill>
                        <a:latin typeface="Times New Roman" panose="02020603050405020304" pitchFamily="18" charset="0"/>
                        <a:ea typeface="華康儷楷書" panose="03000509000000000000" pitchFamily="65" charset="-120"/>
                        <a:cs typeface="+mn-cs"/>
                      </a:endParaRPr>
                    </a:p>
                    <a:p>
                      <a:pPr marL="342900" lvl="0" indent="-342900" algn="just" defTabSz="914400" rtl="0" eaLnBrk="1" latinLnBrk="0" hangingPunct="1">
                        <a:lnSpc>
                          <a:spcPts val="1600"/>
                        </a:lnSpc>
                        <a:buFont typeface="+mj-lt"/>
                        <a:buAutoNum type="arabicPeriod"/>
                      </a:pPr>
                      <a:r>
                        <a:rPr lang="zh-TW" altLang="zh-TW" sz="1400" b="0" kern="1200" baseline="0" dirty="0">
                          <a:solidFill>
                            <a:schemeClr val="tx1"/>
                          </a:solidFill>
                          <a:latin typeface="Times New Roman" panose="02020603050405020304" pitchFamily="18" charset="0"/>
                          <a:ea typeface="華康儷楷書" panose="03000509000000000000" pitchFamily="65" charset="-120"/>
                          <a:cs typeface="+mn-cs"/>
                        </a:rPr>
                        <a:t>全國學生舞蹈比賽與全國學生音樂比賽採計持有個人賽決賽獲獎名次證明者。</a:t>
                      </a:r>
                      <a:endParaRPr lang="en-US" altLang="zh-TW" sz="1400" b="0" kern="1200" baseline="0" dirty="0">
                        <a:solidFill>
                          <a:schemeClr val="tx1"/>
                        </a:solidFill>
                        <a:latin typeface="Times New Roman" panose="02020603050405020304" pitchFamily="18" charset="0"/>
                        <a:ea typeface="華康儷楷書" panose="03000509000000000000" pitchFamily="65" charset="-120"/>
                        <a:cs typeface="+mn-cs"/>
                      </a:endParaRPr>
                    </a:p>
                    <a:p>
                      <a:pPr marL="342900" lvl="0" indent="-342900" algn="just" defTabSz="914400" rtl="0" eaLnBrk="1" latinLnBrk="0" hangingPunct="1">
                        <a:lnSpc>
                          <a:spcPts val="1600"/>
                        </a:lnSpc>
                        <a:buFont typeface="+mj-lt"/>
                        <a:buAutoNum type="arabicPeriod"/>
                      </a:pPr>
                      <a:r>
                        <a:rPr lang="zh-TW" altLang="zh-TW" sz="1400" b="0" kern="1200" baseline="0" dirty="0">
                          <a:solidFill>
                            <a:schemeClr val="tx1"/>
                          </a:solidFill>
                          <a:latin typeface="Times New Roman" panose="02020603050405020304" pitchFamily="18" charset="0"/>
                          <a:ea typeface="華康儷楷書" panose="03000509000000000000" pitchFamily="65" charset="-120"/>
                          <a:cs typeface="+mn-cs"/>
                        </a:rPr>
                        <a:t>全國技術型高級中等學校學生團隊技術創造力培訓與競賽佳作獎項採計自</a:t>
                      </a:r>
                      <a:r>
                        <a:rPr lang="en-US" altLang="zh-TW" sz="1400" b="0" kern="1200" baseline="0" dirty="0">
                          <a:solidFill>
                            <a:schemeClr val="tx1"/>
                          </a:solidFill>
                          <a:latin typeface="Times New Roman" panose="02020603050405020304" pitchFamily="18" charset="0"/>
                          <a:ea typeface="華康儷楷書" panose="03000509000000000000" pitchFamily="65" charset="-120"/>
                          <a:cs typeface="+mn-cs"/>
                        </a:rPr>
                        <a:t>110</a:t>
                      </a:r>
                      <a:r>
                        <a:rPr lang="zh-TW" altLang="zh-TW" sz="1400" b="0" kern="1200" baseline="0" dirty="0">
                          <a:solidFill>
                            <a:schemeClr val="tx1"/>
                          </a:solidFill>
                          <a:latin typeface="Times New Roman" panose="02020603050405020304" pitchFamily="18" charset="0"/>
                          <a:ea typeface="華康儷楷書" panose="03000509000000000000" pitchFamily="65" charset="-120"/>
                          <a:cs typeface="+mn-cs"/>
                        </a:rPr>
                        <a:t>年起獲獎考生始具加分資格。</a:t>
                      </a:r>
                      <a:endParaRPr lang="en-US" altLang="zh-TW" sz="1400" b="0" kern="1200" baseline="0" dirty="0">
                        <a:solidFill>
                          <a:schemeClr val="tx1"/>
                        </a:solidFill>
                        <a:latin typeface="Times New Roman" panose="02020603050405020304" pitchFamily="18" charset="0"/>
                        <a:ea typeface="華康儷楷書" panose="03000509000000000000" pitchFamily="65" charset="-120"/>
                        <a:cs typeface="+mn-cs"/>
                      </a:endParaRPr>
                    </a:p>
                    <a:p>
                      <a:pPr marL="342900" lvl="0" indent="-342900" algn="just" defTabSz="914400" rtl="0" eaLnBrk="1" latinLnBrk="0" hangingPunct="1">
                        <a:lnSpc>
                          <a:spcPts val="1600"/>
                        </a:lnSpc>
                        <a:buFont typeface="+mj-lt"/>
                        <a:buAutoNum type="arabicPeriod"/>
                      </a:pPr>
                      <a:r>
                        <a:rPr lang="zh-TW" altLang="zh-TW" sz="1400" b="0" kern="1200" baseline="0" dirty="0">
                          <a:solidFill>
                            <a:schemeClr val="tx1"/>
                          </a:solidFill>
                          <a:latin typeface="Times New Roman" panose="02020603050405020304" pitchFamily="18" charset="0"/>
                          <a:ea typeface="華康儷楷書" panose="03000509000000000000" pitchFamily="65" charset="-120"/>
                          <a:cs typeface="+mn-cs"/>
                        </a:rPr>
                        <a:t>本表所列各項競賽，符合競賽優勝名次之證明文件，限於高級中等學校就讀期間及其以後取得者始可採認。</a:t>
                      </a:r>
                      <a:endParaRPr lang="zh-TW" altLang="en-US" sz="1400" b="0" kern="1200" baseline="0" dirty="0">
                        <a:solidFill>
                          <a:schemeClr val="tx1"/>
                        </a:solidFill>
                        <a:latin typeface="Times New Roman" panose="02020603050405020304" pitchFamily="18" charset="0"/>
                        <a:ea typeface="華康儷楷書" panose="03000509000000000000" pitchFamily="65" charset="-120"/>
                        <a:cs typeface="+mn-cs"/>
                      </a:endParaRPr>
                    </a:p>
                  </a:txBody>
                  <a:tcPr marL="43513" marR="43513" marT="0" marB="0"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chemeClr val="bg1"/>
                    </a:solidFill>
                  </a:tcPr>
                </a:tc>
                <a:tc hMerge="1">
                  <a:txBody>
                    <a:bodyPr/>
                    <a:lstStyle/>
                    <a:p>
                      <a:endParaRPr lang="zh-TW" altLang="en-US"/>
                    </a:p>
                  </a:txBody>
                  <a:tcPr/>
                </a:tc>
                <a:tc hMerge="1">
                  <a:txBody>
                    <a:bodyPr/>
                    <a:lstStyle/>
                    <a:p>
                      <a:endParaRPr lang="zh-TW" altLang="en-US"/>
                    </a:p>
                  </a:txBody>
                  <a:tcPr/>
                </a:tc>
                <a:tc hMerge="1">
                  <a:txBody>
                    <a:bodyPr/>
                    <a:lstStyle/>
                    <a:p>
                      <a:endParaRPr lang="zh-TW" altLang="en-US" dirty="0"/>
                    </a:p>
                  </a:txBody>
                  <a:tcPr/>
                </a:tc>
                <a:extLst>
                  <a:ext uri="{0D108BD9-81ED-4DB2-BD59-A6C34878D82A}">
                    <a16:rowId xmlns:a16="http://schemas.microsoft.com/office/drawing/2014/main" val="1175422613"/>
                  </a:ext>
                </a:extLst>
              </a:tr>
            </a:tbl>
          </a:graphicData>
        </a:graphic>
      </p:graphicFrame>
      <p:sp>
        <p:nvSpPr>
          <p:cNvPr id="6" name="投影片編號版面配置區 2"/>
          <p:cNvSpPr>
            <a:spLocks noGrp="1"/>
          </p:cNvSpPr>
          <p:nvPr>
            <p:ph type="sldNum" sz="quarter" idx="12"/>
          </p:nvPr>
        </p:nvSpPr>
        <p:spPr>
          <a:xfrm>
            <a:off x="9142228" y="6230346"/>
            <a:ext cx="2743200" cy="365125"/>
          </a:xfrm>
        </p:spPr>
        <p:txBody>
          <a:bodyPr/>
          <a:lstStyle/>
          <a:p>
            <a:pPr>
              <a:defRPr/>
            </a:pPr>
            <a:fld id="{0425DD0F-D833-4500-8224-585EDAC39332}" type="slidenum">
              <a:rPr lang="zh-TW" altLang="en-US" smtClean="0"/>
              <a:pPr>
                <a:defRPr/>
              </a:pPr>
              <a:t>27</a:t>
            </a:fld>
            <a:endParaRPr lang="en-US" altLang="zh-TW"/>
          </a:p>
        </p:txBody>
      </p:sp>
    </p:spTree>
    <p:extLst>
      <p:ext uri="{BB962C8B-B14F-4D97-AF65-F5344CB8AC3E}">
        <p14:creationId xmlns:p14="http://schemas.microsoft.com/office/powerpoint/2010/main" val="39882817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內容版面配置區 5"/>
          <p:cNvGraphicFramePr>
            <a:graphicFrameLocks noGrp="1"/>
          </p:cNvGraphicFramePr>
          <p:nvPr>
            <p:ph idx="1"/>
            <p:extLst>
              <p:ext uri="{D42A27DB-BD31-4B8C-83A1-F6EECF244321}">
                <p14:modId xmlns:p14="http://schemas.microsoft.com/office/powerpoint/2010/main" val="3117879813"/>
              </p:ext>
            </p:extLst>
          </p:nvPr>
        </p:nvGraphicFramePr>
        <p:xfrm>
          <a:off x="836763" y="848066"/>
          <a:ext cx="10655998" cy="5242351"/>
        </p:xfrm>
        <a:graphic>
          <a:graphicData uri="http://schemas.openxmlformats.org/drawingml/2006/table">
            <a:tbl>
              <a:tblPr firstRow="1">
                <a:tableStyleId>{5C22544A-7EE6-4342-B048-85BDC9FD1C3A}</a:tableStyleId>
              </a:tblPr>
              <a:tblGrid>
                <a:gridCol w="1000100">
                  <a:extLst>
                    <a:ext uri="{9D8B030D-6E8A-4147-A177-3AD203B41FA5}">
                      <a16:colId xmlns:a16="http://schemas.microsoft.com/office/drawing/2014/main" val="20000"/>
                    </a:ext>
                  </a:extLst>
                </a:gridCol>
                <a:gridCol w="822529">
                  <a:extLst>
                    <a:ext uri="{9D8B030D-6E8A-4147-A177-3AD203B41FA5}">
                      <a16:colId xmlns:a16="http://schemas.microsoft.com/office/drawing/2014/main" val="20001"/>
                    </a:ext>
                  </a:extLst>
                </a:gridCol>
                <a:gridCol w="1432175">
                  <a:extLst>
                    <a:ext uri="{9D8B030D-6E8A-4147-A177-3AD203B41FA5}">
                      <a16:colId xmlns:a16="http://schemas.microsoft.com/office/drawing/2014/main" val="20002"/>
                    </a:ext>
                  </a:extLst>
                </a:gridCol>
                <a:gridCol w="1303773">
                  <a:extLst>
                    <a:ext uri="{9D8B030D-6E8A-4147-A177-3AD203B41FA5}">
                      <a16:colId xmlns:a16="http://schemas.microsoft.com/office/drawing/2014/main" val="20003"/>
                    </a:ext>
                  </a:extLst>
                </a:gridCol>
                <a:gridCol w="1303773">
                  <a:extLst>
                    <a:ext uri="{9D8B030D-6E8A-4147-A177-3AD203B41FA5}">
                      <a16:colId xmlns:a16="http://schemas.microsoft.com/office/drawing/2014/main" val="822712803"/>
                    </a:ext>
                  </a:extLst>
                </a:gridCol>
                <a:gridCol w="1014047">
                  <a:extLst>
                    <a:ext uri="{9D8B030D-6E8A-4147-A177-3AD203B41FA5}">
                      <a16:colId xmlns:a16="http://schemas.microsoft.com/office/drawing/2014/main" val="20004"/>
                    </a:ext>
                  </a:extLst>
                </a:gridCol>
                <a:gridCol w="1014047">
                  <a:extLst>
                    <a:ext uri="{9D8B030D-6E8A-4147-A177-3AD203B41FA5}">
                      <a16:colId xmlns:a16="http://schemas.microsoft.com/office/drawing/2014/main" val="20005"/>
                    </a:ext>
                  </a:extLst>
                </a:gridCol>
                <a:gridCol w="1791667">
                  <a:extLst>
                    <a:ext uri="{9D8B030D-6E8A-4147-A177-3AD203B41FA5}">
                      <a16:colId xmlns:a16="http://schemas.microsoft.com/office/drawing/2014/main" val="20006"/>
                    </a:ext>
                  </a:extLst>
                </a:gridCol>
                <a:gridCol w="973887">
                  <a:extLst>
                    <a:ext uri="{9D8B030D-6E8A-4147-A177-3AD203B41FA5}">
                      <a16:colId xmlns:a16="http://schemas.microsoft.com/office/drawing/2014/main" val="20007"/>
                    </a:ext>
                  </a:extLst>
                </a:gridCol>
              </a:tblGrid>
              <a:tr h="526251">
                <a:tc rowSpan="3">
                  <a:txBody>
                    <a:bodyPr/>
                    <a:lstStyle/>
                    <a:p>
                      <a:pPr algn="ctr">
                        <a:spcAft>
                          <a:spcPts val="0"/>
                        </a:spcAft>
                      </a:pPr>
                      <a:r>
                        <a:rPr lang="zh-TW" sz="1800" b="0" kern="100" dirty="0">
                          <a:solidFill>
                            <a:schemeClr val="tx1"/>
                          </a:solidFill>
                          <a:effectLst/>
                          <a:latin typeface="華康儷楷書" panose="03000509000000000000" pitchFamily="65" charset="-120"/>
                          <a:ea typeface="華康儷楷書" panose="03000509000000000000" pitchFamily="65" charset="-120"/>
                          <a:cs typeface="Times New Roman" panose="02020603050405020304" pitchFamily="18" charset="0"/>
                        </a:rPr>
                        <a:t>證照項目</a:t>
                      </a:r>
                    </a:p>
                    <a:p>
                      <a:pPr algn="ctr">
                        <a:spcAft>
                          <a:spcPts val="0"/>
                        </a:spcAft>
                      </a:pPr>
                      <a:endParaRPr lang="zh-TW" sz="1800" b="0" kern="100" dirty="0">
                        <a:solidFill>
                          <a:schemeClr val="tx1"/>
                        </a:solidFill>
                        <a:effectLst/>
                        <a:latin typeface="華康儷楷書" panose="03000509000000000000" pitchFamily="65" charset="-120"/>
                        <a:ea typeface="華康儷楷書" panose="03000509000000000000" pitchFamily="65" charset="-120"/>
                        <a:cs typeface="Times New Roman" panose="02020603050405020304" pitchFamily="18" charset="0"/>
                      </a:endParaRPr>
                    </a:p>
                    <a:p>
                      <a:pPr algn="ctr">
                        <a:spcAft>
                          <a:spcPts val="0"/>
                        </a:spcAft>
                      </a:pPr>
                      <a:r>
                        <a:rPr lang="zh-TW" sz="1800" b="0" kern="100" dirty="0">
                          <a:solidFill>
                            <a:schemeClr val="tx1"/>
                          </a:solidFill>
                          <a:effectLst/>
                          <a:latin typeface="華康儷楷書" panose="03000509000000000000" pitchFamily="65" charset="-120"/>
                          <a:ea typeface="華康儷楷書" panose="03000509000000000000" pitchFamily="65" charset="-120"/>
                          <a:cs typeface="Times New Roman" panose="02020603050405020304" pitchFamily="18" charset="0"/>
                        </a:rPr>
                        <a:t>加分比率</a:t>
                      </a:r>
                    </a:p>
                  </a:txBody>
                  <a:tcPr marL="36195" marR="36195" marT="0" marB="0"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accent3">
                          <a:lumMod val="60000"/>
                          <a:lumOff val="40000"/>
                        </a:schemeClr>
                      </a:solidFill>
                      <a:prstDash val="solid"/>
                      <a:round/>
                      <a:headEnd type="none" w="med" len="med"/>
                      <a:tailEnd type="none" w="med" len="med"/>
                    </a:lnT>
                    <a:lnB w="12700" cap="flat" cmpd="sng" algn="ctr">
                      <a:solidFill>
                        <a:schemeClr val="accent3">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gridSpan="7">
                  <a:txBody>
                    <a:bodyPr/>
                    <a:lstStyle/>
                    <a:p>
                      <a:pPr algn="ctr">
                        <a:spcAft>
                          <a:spcPts val="0"/>
                        </a:spcAft>
                      </a:pPr>
                      <a:r>
                        <a:rPr lang="zh-TW" altLang="zh-TW" sz="1800" dirty="0">
                          <a:solidFill>
                            <a:schemeClr val="tx1"/>
                          </a:solidFill>
                          <a:latin typeface="華康儷楷書" panose="03000509000000000000" pitchFamily="65" charset="-120"/>
                          <a:ea typeface="華康儷楷書" panose="03000509000000000000" pitchFamily="65" charset="-120"/>
                          <a:cs typeface="Times New Roman" panose="02020603050405020304" pitchFamily="18" charset="0"/>
                        </a:rPr>
                        <a:t>外語群</a:t>
                      </a:r>
                      <a:r>
                        <a:rPr lang="zh-TW" altLang="en-US" sz="1800" dirty="0">
                          <a:solidFill>
                            <a:schemeClr val="tx1"/>
                          </a:solidFill>
                          <a:latin typeface="華康儷楷書" panose="03000509000000000000" pitchFamily="65" charset="-120"/>
                          <a:ea typeface="華康儷楷書" panose="03000509000000000000" pitchFamily="65" charset="-120"/>
                          <a:cs typeface="Times New Roman" panose="02020603050405020304" pitchFamily="18" charset="0"/>
                        </a:rPr>
                        <a:t>英語類</a:t>
                      </a:r>
                      <a:endParaRPr lang="zh-TW" sz="1800" b="0" kern="100" dirty="0">
                        <a:solidFill>
                          <a:schemeClr val="tx1"/>
                        </a:solidFill>
                        <a:effectLst/>
                        <a:latin typeface="華康儷楷書" panose="03000509000000000000" pitchFamily="65" charset="-120"/>
                        <a:ea typeface="華康儷楷書" panose="03000509000000000000" pitchFamily="65" charset="-120"/>
                        <a:cs typeface="Times New Roman" panose="02020603050405020304" pitchFamily="18" charset="0"/>
                      </a:endParaRPr>
                    </a:p>
                  </a:txBody>
                  <a:tcPr marL="36195" marR="36195" marT="0" marB="0"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accent3">
                          <a:lumMod val="60000"/>
                          <a:lumOff val="40000"/>
                        </a:schemeClr>
                      </a:solidFill>
                      <a:prstDash val="solid"/>
                      <a:round/>
                      <a:headEnd type="none" w="med" len="med"/>
                      <a:tailEnd type="none" w="med" len="med"/>
                    </a:lnT>
                    <a:lnB w="12700" cap="flat" cmpd="sng" algn="ctr">
                      <a:solidFill>
                        <a:schemeClr val="accent3">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tc hMerge="1">
                  <a:txBody>
                    <a:bodyPr/>
                    <a:lstStyle/>
                    <a:p>
                      <a:pPr algn="ctr">
                        <a:spcAft>
                          <a:spcPts val="0"/>
                        </a:spcAft>
                      </a:pPr>
                      <a:endParaRPr lang="zh-TW" sz="1800" b="0" kern="100" dirty="0">
                        <a:solidFill>
                          <a:schemeClr val="tx1"/>
                        </a:solidFill>
                        <a:effectLst/>
                        <a:latin typeface="Times New Roman"/>
                        <a:ea typeface="新細明體"/>
                      </a:endParaRPr>
                    </a:p>
                  </a:txBody>
                  <a:tcPr marL="36195" marR="36195"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tc hMerge="1">
                  <a:txBody>
                    <a:bodyPr/>
                    <a:lstStyle/>
                    <a:p>
                      <a:pPr algn="ctr">
                        <a:spcAft>
                          <a:spcPts val="0"/>
                        </a:spcAft>
                      </a:pPr>
                      <a:endParaRPr lang="zh-TW" sz="1800" b="0" kern="100" dirty="0">
                        <a:solidFill>
                          <a:schemeClr val="tx1"/>
                        </a:solidFill>
                        <a:effectLst/>
                        <a:latin typeface="Times New Roman"/>
                        <a:ea typeface="新細明體"/>
                      </a:endParaRPr>
                    </a:p>
                  </a:txBody>
                  <a:tcPr marL="36195" marR="36195"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tc hMerge="1">
                  <a:txBody>
                    <a:bodyPr/>
                    <a:lstStyle/>
                    <a:p>
                      <a:endParaRPr lang="zh-TW" altLang="en-US"/>
                    </a:p>
                  </a:txBody>
                  <a:tcPr/>
                </a:tc>
                <a:tc hMerge="1">
                  <a:txBody>
                    <a:bodyPr/>
                    <a:lstStyle/>
                    <a:p>
                      <a:pPr algn="ctr">
                        <a:spcAft>
                          <a:spcPts val="0"/>
                        </a:spcAft>
                      </a:pPr>
                      <a:endParaRPr lang="zh-TW" sz="1800" b="0" kern="100" dirty="0">
                        <a:solidFill>
                          <a:schemeClr val="tx1"/>
                        </a:solidFill>
                        <a:effectLst/>
                        <a:latin typeface="Times New Roman"/>
                        <a:ea typeface="新細明體"/>
                      </a:endParaRPr>
                    </a:p>
                  </a:txBody>
                  <a:tcPr marL="36195" marR="36195"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tc hMerge="1">
                  <a:txBody>
                    <a:bodyPr/>
                    <a:lstStyle/>
                    <a:p>
                      <a:pPr algn="ctr">
                        <a:spcAft>
                          <a:spcPts val="0"/>
                        </a:spcAft>
                      </a:pPr>
                      <a:endParaRPr lang="zh-TW" sz="1800" b="0" kern="100" dirty="0">
                        <a:solidFill>
                          <a:schemeClr val="tx1"/>
                        </a:solidFill>
                        <a:effectLst/>
                        <a:latin typeface="Times New Roman"/>
                        <a:ea typeface="新細明體"/>
                      </a:endParaRPr>
                    </a:p>
                  </a:txBody>
                  <a:tcPr marL="36195" marR="36195"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tc hMerge="1">
                  <a:txBody>
                    <a:bodyPr/>
                    <a:lstStyle/>
                    <a:p>
                      <a:pPr algn="ctr">
                        <a:spcAft>
                          <a:spcPts val="0"/>
                        </a:spcAft>
                      </a:pPr>
                      <a:endParaRPr lang="zh-TW" sz="1800" b="0" kern="100" dirty="0">
                        <a:solidFill>
                          <a:schemeClr val="tx1"/>
                        </a:solidFill>
                        <a:effectLst/>
                        <a:latin typeface="Times New Roman"/>
                        <a:ea typeface="新細明體"/>
                      </a:endParaRPr>
                    </a:p>
                  </a:txBody>
                  <a:tcPr marL="36195" marR="36195"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zh-TW" sz="1800" dirty="0">
                          <a:solidFill>
                            <a:schemeClr val="tx1"/>
                          </a:solidFill>
                          <a:latin typeface="華康儷楷書" panose="03000509000000000000" pitchFamily="65" charset="-120"/>
                          <a:ea typeface="華康儷楷書" panose="03000509000000000000" pitchFamily="65" charset="-120"/>
                          <a:cs typeface="Times New Roman" panose="02020603050405020304" pitchFamily="18" charset="0"/>
                        </a:rPr>
                        <a:t>外語群</a:t>
                      </a:r>
                      <a:endParaRPr lang="en-US" altLang="zh-TW" sz="1800" dirty="0">
                        <a:solidFill>
                          <a:schemeClr val="tx1"/>
                        </a:solidFill>
                        <a:latin typeface="華康儷楷書" panose="03000509000000000000" pitchFamily="65" charset="-120"/>
                        <a:ea typeface="華康儷楷書" panose="03000509000000000000" pitchFamily="65" charset="-120"/>
                        <a:cs typeface="Times New Roman" panose="02020603050405020304" pitchFamily="18" charset="0"/>
                      </a:endParaRPr>
                    </a:p>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1800" dirty="0">
                          <a:solidFill>
                            <a:schemeClr val="tx1"/>
                          </a:solidFill>
                          <a:latin typeface="華康儷楷書" panose="03000509000000000000" pitchFamily="65" charset="-120"/>
                          <a:ea typeface="華康儷楷書" panose="03000509000000000000" pitchFamily="65" charset="-120"/>
                          <a:cs typeface="Times New Roman" panose="02020603050405020304" pitchFamily="18" charset="0"/>
                        </a:rPr>
                        <a:t>日語類</a:t>
                      </a:r>
                      <a:endParaRPr lang="zh-TW" sz="1800" b="0" kern="100" dirty="0">
                        <a:solidFill>
                          <a:schemeClr val="tx1"/>
                        </a:solidFill>
                        <a:effectLst/>
                        <a:latin typeface="華康儷楷書" panose="03000509000000000000" pitchFamily="65" charset="-120"/>
                        <a:ea typeface="華康儷楷書" panose="03000509000000000000" pitchFamily="65" charset="-120"/>
                        <a:cs typeface="Times New Roman" panose="02020603050405020304" pitchFamily="18" charset="0"/>
                      </a:endParaRPr>
                    </a:p>
                  </a:txBody>
                  <a:tcPr marL="36195" marR="36195" marT="0" marB="0"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accent3">
                          <a:lumMod val="60000"/>
                          <a:lumOff val="40000"/>
                        </a:schemeClr>
                      </a:solidFill>
                      <a:prstDash val="solid"/>
                      <a:round/>
                      <a:headEnd type="none" w="med" len="med"/>
                      <a:tailEnd type="none" w="med" len="med"/>
                    </a:lnT>
                    <a:lnB w="12700" cap="flat" cmpd="sng" algn="ctr">
                      <a:solidFill>
                        <a:schemeClr val="accent3">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0"/>
                  </a:ext>
                </a:extLst>
              </a:tr>
              <a:tr h="702320">
                <a:tc vMerge="1">
                  <a:txBody>
                    <a:bodyPr/>
                    <a:lstStyle/>
                    <a:p>
                      <a:pPr algn="ctr">
                        <a:spcAft>
                          <a:spcPts val="0"/>
                        </a:spcAft>
                      </a:pPr>
                      <a:endParaRPr lang="zh-TW" sz="1800" b="0" kern="100" dirty="0">
                        <a:solidFill>
                          <a:schemeClr val="tx1"/>
                        </a:solidFill>
                        <a:effectLst/>
                        <a:latin typeface="Times New Roman"/>
                        <a:ea typeface="新細明體"/>
                      </a:endParaRPr>
                    </a:p>
                  </a:txBody>
                  <a:tcPr marL="36195" marR="36195"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tc rowSpan="2">
                  <a:txBody>
                    <a:bodyPr/>
                    <a:lstStyle/>
                    <a:p>
                      <a:pPr algn="ctr">
                        <a:spcAft>
                          <a:spcPts val="0"/>
                        </a:spcAft>
                      </a:pPr>
                      <a:r>
                        <a:rPr lang="zh-TW" sz="1800" b="0" kern="0" dirty="0">
                          <a:solidFill>
                            <a:schemeClr val="tx1"/>
                          </a:solidFill>
                          <a:effectLst/>
                          <a:latin typeface="華康儷楷書" panose="03000509000000000000" pitchFamily="65" charset="-120"/>
                          <a:ea typeface="華康儷楷書" panose="03000509000000000000" pitchFamily="65" charset="-120"/>
                          <a:cs typeface="Times New Roman" panose="02020603050405020304" pitchFamily="18" charset="0"/>
                        </a:rPr>
                        <a:t>全民</a:t>
                      </a:r>
                      <a:endParaRPr lang="en-US" altLang="zh-TW" sz="1800" b="0" kern="0" dirty="0">
                        <a:solidFill>
                          <a:schemeClr val="tx1"/>
                        </a:solidFill>
                        <a:effectLst/>
                        <a:latin typeface="華康儷楷書" panose="03000509000000000000" pitchFamily="65" charset="-120"/>
                        <a:ea typeface="華康儷楷書" panose="03000509000000000000" pitchFamily="65" charset="-120"/>
                        <a:cs typeface="Times New Roman" panose="02020603050405020304" pitchFamily="18" charset="0"/>
                      </a:endParaRPr>
                    </a:p>
                    <a:p>
                      <a:pPr algn="ctr">
                        <a:spcAft>
                          <a:spcPts val="0"/>
                        </a:spcAft>
                      </a:pPr>
                      <a:r>
                        <a:rPr lang="zh-TW" sz="1800" b="0" kern="0" dirty="0">
                          <a:solidFill>
                            <a:schemeClr val="tx1"/>
                          </a:solidFill>
                          <a:effectLst/>
                          <a:latin typeface="華康儷楷書" panose="03000509000000000000" pitchFamily="65" charset="-120"/>
                          <a:ea typeface="華康儷楷書" panose="03000509000000000000" pitchFamily="65" charset="-120"/>
                          <a:cs typeface="Times New Roman" panose="02020603050405020304" pitchFamily="18" charset="0"/>
                        </a:rPr>
                        <a:t>英檢</a:t>
                      </a:r>
                      <a:r>
                        <a:rPr lang="en-US" sz="1800" b="0" kern="0" dirty="0">
                          <a:solidFill>
                            <a:schemeClr val="tx1"/>
                          </a:solidFill>
                          <a:effectLst/>
                          <a:latin typeface="華康儷楷書" panose="03000509000000000000" pitchFamily="65" charset="-120"/>
                          <a:ea typeface="華康儷楷書" panose="03000509000000000000" pitchFamily="65" charset="-120"/>
                          <a:cs typeface="Times New Roman" panose="02020603050405020304" pitchFamily="18" charset="0"/>
                        </a:rPr>
                        <a:t>(GEPT)</a:t>
                      </a:r>
                      <a:endParaRPr lang="zh-TW" sz="1800" b="0" kern="100" dirty="0">
                        <a:solidFill>
                          <a:schemeClr val="tx1"/>
                        </a:solidFill>
                        <a:effectLst/>
                        <a:latin typeface="華康儷楷書" panose="03000509000000000000" pitchFamily="65" charset="-120"/>
                        <a:ea typeface="華康儷楷書" panose="03000509000000000000" pitchFamily="65" charset="-120"/>
                        <a:cs typeface="Times New Roman" panose="02020603050405020304" pitchFamily="18" charset="0"/>
                      </a:endParaRPr>
                    </a:p>
                  </a:txBody>
                  <a:tcPr marL="36195" marR="36195" marT="0" marB="0"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accent3">
                          <a:lumMod val="60000"/>
                          <a:lumOff val="40000"/>
                        </a:schemeClr>
                      </a:solidFill>
                      <a:prstDash val="solid"/>
                      <a:round/>
                      <a:headEnd type="none" w="med" len="med"/>
                      <a:tailEnd type="none" w="med" len="med"/>
                    </a:lnT>
                    <a:lnB w="12700" cap="flat" cmpd="sng" algn="ctr">
                      <a:solidFill>
                        <a:schemeClr val="accent3">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tc rowSpan="2">
                  <a:txBody>
                    <a:bodyPr/>
                    <a:lstStyle/>
                    <a:p>
                      <a:pPr algn="ctr">
                        <a:spcAft>
                          <a:spcPts val="0"/>
                        </a:spcAft>
                      </a:pPr>
                      <a:r>
                        <a:rPr lang="zh-TW" sz="1800" b="0" kern="0" dirty="0">
                          <a:solidFill>
                            <a:schemeClr val="tx1"/>
                          </a:solidFill>
                          <a:effectLst/>
                          <a:latin typeface="華康儷楷書" panose="03000509000000000000" pitchFamily="65" charset="-120"/>
                          <a:ea typeface="華康儷楷書" panose="03000509000000000000" pitchFamily="65" charset="-120"/>
                          <a:cs typeface="Times New Roman" panose="02020603050405020304" pitchFamily="18" charset="0"/>
                        </a:rPr>
                        <a:t>多益</a:t>
                      </a:r>
                      <a:endParaRPr lang="zh-TW" sz="1800" b="0" kern="100" dirty="0">
                        <a:solidFill>
                          <a:schemeClr val="tx1"/>
                        </a:solidFill>
                        <a:effectLst/>
                        <a:latin typeface="華康儷楷書" panose="03000509000000000000" pitchFamily="65" charset="-120"/>
                        <a:ea typeface="華康儷楷書" panose="03000509000000000000" pitchFamily="65" charset="-120"/>
                        <a:cs typeface="Times New Roman" panose="02020603050405020304" pitchFamily="18" charset="0"/>
                      </a:endParaRPr>
                    </a:p>
                    <a:p>
                      <a:pPr algn="ctr">
                        <a:spcAft>
                          <a:spcPts val="0"/>
                        </a:spcAft>
                      </a:pPr>
                      <a:r>
                        <a:rPr lang="en-US" sz="1800" b="0" kern="0" dirty="0">
                          <a:solidFill>
                            <a:schemeClr val="tx1"/>
                          </a:solidFill>
                          <a:effectLst/>
                          <a:latin typeface="華康儷楷書" panose="03000509000000000000" pitchFamily="65" charset="-120"/>
                          <a:ea typeface="華康儷楷書" panose="03000509000000000000" pitchFamily="65" charset="-120"/>
                          <a:cs typeface="Times New Roman" panose="02020603050405020304" pitchFamily="18" charset="0"/>
                        </a:rPr>
                        <a:t>(TOEIC)</a:t>
                      </a:r>
                      <a:endParaRPr lang="zh-TW" sz="1800" b="0" kern="100" dirty="0">
                        <a:solidFill>
                          <a:schemeClr val="tx1"/>
                        </a:solidFill>
                        <a:effectLst/>
                        <a:latin typeface="華康儷楷書" panose="03000509000000000000" pitchFamily="65" charset="-120"/>
                        <a:ea typeface="華康儷楷書" panose="03000509000000000000" pitchFamily="65" charset="-120"/>
                        <a:cs typeface="Times New Roman" panose="02020603050405020304" pitchFamily="18" charset="0"/>
                      </a:endParaRPr>
                    </a:p>
                  </a:txBody>
                  <a:tcPr marL="36195" marR="36195" marT="0" marB="0"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accent3">
                          <a:lumMod val="60000"/>
                          <a:lumOff val="40000"/>
                        </a:schemeClr>
                      </a:solidFill>
                      <a:prstDash val="solid"/>
                      <a:round/>
                      <a:headEnd type="none" w="med" len="med"/>
                      <a:tailEnd type="none" w="med" len="med"/>
                    </a:lnT>
                    <a:lnB w="12700" cap="flat" cmpd="sng" algn="ctr">
                      <a:solidFill>
                        <a:schemeClr val="accent3">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tc>
                  <a:txBody>
                    <a:bodyPr/>
                    <a:lstStyle/>
                    <a:p>
                      <a:pPr algn="ctr">
                        <a:spcAft>
                          <a:spcPts val="0"/>
                        </a:spcAft>
                      </a:pPr>
                      <a:r>
                        <a:rPr lang="zh-TW" sz="1800" b="0" kern="0" dirty="0">
                          <a:solidFill>
                            <a:schemeClr val="tx1"/>
                          </a:solidFill>
                          <a:effectLst/>
                          <a:latin typeface="華康儷楷書" panose="03000509000000000000" pitchFamily="65" charset="-120"/>
                          <a:ea typeface="華康儷楷書" panose="03000509000000000000" pitchFamily="65" charset="-120"/>
                          <a:cs typeface="Times New Roman" panose="02020603050405020304" pitchFamily="18" charset="0"/>
                        </a:rPr>
                        <a:t>托福</a:t>
                      </a:r>
                      <a:endParaRPr lang="zh-TW" sz="1800" b="0" kern="100" dirty="0">
                        <a:solidFill>
                          <a:schemeClr val="tx1"/>
                        </a:solidFill>
                        <a:effectLst/>
                        <a:latin typeface="華康儷楷書" panose="03000509000000000000" pitchFamily="65" charset="-120"/>
                        <a:ea typeface="華康儷楷書" panose="03000509000000000000" pitchFamily="65" charset="-120"/>
                        <a:cs typeface="Times New Roman" panose="02020603050405020304" pitchFamily="18" charset="0"/>
                      </a:endParaRPr>
                    </a:p>
                    <a:p>
                      <a:pPr algn="ctr">
                        <a:spcAft>
                          <a:spcPts val="0"/>
                        </a:spcAft>
                      </a:pPr>
                      <a:r>
                        <a:rPr lang="en-US" sz="1600" b="0" kern="0" dirty="0">
                          <a:solidFill>
                            <a:schemeClr val="tx1"/>
                          </a:solidFill>
                          <a:effectLst/>
                          <a:latin typeface="華康儷楷書" panose="03000509000000000000" pitchFamily="65" charset="-120"/>
                          <a:ea typeface="華康儷楷書" panose="03000509000000000000" pitchFamily="65" charset="-120"/>
                          <a:cs typeface="Times New Roman" panose="02020603050405020304" pitchFamily="18" charset="0"/>
                        </a:rPr>
                        <a:t>(TOEFL ITP)</a:t>
                      </a:r>
                      <a:endParaRPr lang="zh-TW" sz="1600" b="0" kern="100" dirty="0">
                        <a:solidFill>
                          <a:schemeClr val="tx1"/>
                        </a:solidFill>
                        <a:effectLst/>
                        <a:latin typeface="華康儷楷書" panose="03000509000000000000" pitchFamily="65" charset="-120"/>
                        <a:ea typeface="華康儷楷書" panose="03000509000000000000" pitchFamily="65" charset="-120"/>
                        <a:cs typeface="Times New Roman" panose="02020603050405020304" pitchFamily="18" charset="0"/>
                      </a:endParaRPr>
                    </a:p>
                  </a:txBody>
                  <a:tcPr marL="36195" marR="36195" marT="0" marB="0"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accent3">
                          <a:lumMod val="60000"/>
                          <a:lumOff val="40000"/>
                        </a:schemeClr>
                      </a:solidFill>
                      <a:prstDash val="solid"/>
                      <a:round/>
                      <a:headEnd type="none" w="med" len="med"/>
                      <a:tailEnd type="none" w="med" len="med"/>
                    </a:lnT>
                    <a:lnB w="12700" cap="flat" cmpd="sng" algn="ctr">
                      <a:solidFill>
                        <a:schemeClr val="accent3">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tc>
                  <a:txBody>
                    <a:bodyPr/>
                    <a:lstStyle/>
                    <a:p>
                      <a:pPr algn="ctr">
                        <a:spcAft>
                          <a:spcPts val="0"/>
                        </a:spcAft>
                      </a:pPr>
                      <a:r>
                        <a:rPr lang="zh-TW" sz="1800" b="0" kern="0" dirty="0">
                          <a:solidFill>
                            <a:schemeClr val="tx1"/>
                          </a:solidFill>
                          <a:effectLst/>
                          <a:latin typeface="華康儷楷書" panose="03000509000000000000" pitchFamily="65" charset="-120"/>
                          <a:ea typeface="華康儷楷書" panose="03000509000000000000" pitchFamily="65" charset="-120"/>
                          <a:cs typeface="Times New Roman" panose="02020603050405020304" pitchFamily="18" charset="0"/>
                        </a:rPr>
                        <a:t>托福</a:t>
                      </a:r>
                      <a:endParaRPr lang="zh-TW" sz="1800" b="0" kern="100" dirty="0">
                        <a:solidFill>
                          <a:schemeClr val="tx1"/>
                        </a:solidFill>
                        <a:effectLst/>
                        <a:latin typeface="華康儷楷書" panose="03000509000000000000" pitchFamily="65" charset="-120"/>
                        <a:ea typeface="華康儷楷書" panose="03000509000000000000" pitchFamily="65" charset="-120"/>
                        <a:cs typeface="Times New Roman" panose="02020603050405020304" pitchFamily="18" charset="0"/>
                      </a:endParaRPr>
                    </a:p>
                    <a:p>
                      <a:pPr algn="ctr">
                        <a:spcAft>
                          <a:spcPts val="0"/>
                        </a:spcAft>
                      </a:pPr>
                      <a:r>
                        <a:rPr lang="en-US" sz="1600" b="0" kern="0" dirty="0">
                          <a:solidFill>
                            <a:schemeClr val="tx1"/>
                          </a:solidFill>
                          <a:effectLst/>
                          <a:latin typeface="華康儷楷書" panose="03000509000000000000" pitchFamily="65" charset="-120"/>
                          <a:ea typeface="華康儷楷書" panose="03000509000000000000" pitchFamily="65" charset="-120"/>
                          <a:cs typeface="Times New Roman" panose="02020603050405020304" pitchFamily="18" charset="0"/>
                        </a:rPr>
                        <a:t>(TOEFL </a:t>
                      </a:r>
                      <a:r>
                        <a:rPr lang="en-US" sz="1600" b="0" kern="0" dirty="0" err="1">
                          <a:solidFill>
                            <a:schemeClr val="tx1"/>
                          </a:solidFill>
                          <a:effectLst/>
                          <a:latin typeface="華康儷楷書" panose="03000509000000000000" pitchFamily="65" charset="-120"/>
                          <a:ea typeface="華康儷楷書" panose="03000509000000000000" pitchFamily="65" charset="-120"/>
                          <a:cs typeface="Times New Roman" panose="02020603050405020304" pitchFamily="18" charset="0"/>
                        </a:rPr>
                        <a:t>iBT</a:t>
                      </a:r>
                      <a:r>
                        <a:rPr lang="en-US" sz="1600" b="0" kern="0" dirty="0">
                          <a:solidFill>
                            <a:schemeClr val="tx1"/>
                          </a:solidFill>
                          <a:effectLst/>
                          <a:latin typeface="華康儷楷書" panose="03000509000000000000" pitchFamily="65" charset="-120"/>
                          <a:ea typeface="華康儷楷書" panose="03000509000000000000" pitchFamily="65" charset="-120"/>
                          <a:cs typeface="Times New Roman" panose="02020603050405020304" pitchFamily="18" charset="0"/>
                        </a:rPr>
                        <a:t>)</a:t>
                      </a:r>
                      <a:endParaRPr lang="zh-TW" sz="1600" b="0" kern="100" dirty="0">
                        <a:solidFill>
                          <a:schemeClr val="tx1"/>
                        </a:solidFill>
                        <a:effectLst/>
                        <a:latin typeface="華康儷楷書" panose="03000509000000000000" pitchFamily="65" charset="-120"/>
                        <a:ea typeface="華康儷楷書" panose="03000509000000000000" pitchFamily="65" charset="-120"/>
                        <a:cs typeface="Times New Roman" panose="02020603050405020304" pitchFamily="18" charset="0"/>
                      </a:endParaRPr>
                    </a:p>
                  </a:txBody>
                  <a:tcPr marL="36195" marR="36195" marT="0" marB="0"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accent3">
                          <a:lumMod val="60000"/>
                          <a:lumOff val="40000"/>
                        </a:schemeClr>
                      </a:solidFill>
                      <a:prstDash val="solid"/>
                      <a:round/>
                      <a:headEnd type="none" w="med" len="med"/>
                      <a:tailEnd type="none" w="med" len="med"/>
                    </a:lnT>
                    <a:lnB w="12700" cap="flat" cmpd="sng" algn="ctr">
                      <a:solidFill>
                        <a:schemeClr val="accent3">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tc rowSpan="2">
                  <a:txBody>
                    <a:bodyPr/>
                    <a:lstStyle/>
                    <a:p>
                      <a:pPr algn="ctr">
                        <a:spcAft>
                          <a:spcPts val="0"/>
                        </a:spcAft>
                      </a:pPr>
                      <a:r>
                        <a:rPr lang="zh-TW" sz="1800" b="0" kern="0" dirty="0">
                          <a:solidFill>
                            <a:schemeClr val="tx1"/>
                          </a:solidFill>
                          <a:effectLst/>
                          <a:latin typeface="華康儷楷書" panose="03000509000000000000" pitchFamily="65" charset="-120"/>
                          <a:ea typeface="華康儷楷書" panose="03000509000000000000" pitchFamily="65" charset="-120"/>
                          <a:cs typeface="Times New Roman" panose="02020603050405020304" pitchFamily="18" charset="0"/>
                        </a:rPr>
                        <a:t>雅思</a:t>
                      </a:r>
                      <a:r>
                        <a:rPr lang="en-US" sz="1800" b="0" kern="0" dirty="0">
                          <a:solidFill>
                            <a:schemeClr val="tx1"/>
                          </a:solidFill>
                          <a:effectLst/>
                          <a:latin typeface="華康儷楷書" panose="03000509000000000000" pitchFamily="65" charset="-120"/>
                          <a:ea typeface="華康儷楷書" panose="03000509000000000000" pitchFamily="65" charset="-120"/>
                          <a:cs typeface="Times New Roman" panose="02020603050405020304" pitchFamily="18" charset="0"/>
                        </a:rPr>
                        <a:t>(IELTS)</a:t>
                      </a:r>
                      <a:endParaRPr lang="zh-TW" sz="1800" b="0" kern="100" dirty="0">
                        <a:solidFill>
                          <a:schemeClr val="tx1"/>
                        </a:solidFill>
                        <a:effectLst/>
                        <a:latin typeface="華康儷楷書" panose="03000509000000000000" pitchFamily="65" charset="-120"/>
                        <a:ea typeface="華康儷楷書" panose="03000509000000000000" pitchFamily="65" charset="-120"/>
                        <a:cs typeface="Times New Roman" panose="02020603050405020304" pitchFamily="18" charset="0"/>
                      </a:endParaRPr>
                    </a:p>
                  </a:txBody>
                  <a:tcPr marL="36195" marR="36195" marT="0" marB="0"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accent3">
                          <a:lumMod val="60000"/>
                          <a:lumOff val="40000"/>
                        </a:schemeClr>
                      </a:solidFill>
                      <a:prstDash val="solid"/>
                      <a:round/>
                      <a:headEnd type="none" w="med" len="med"/>
                      <a:tailEnd type="none" w="med" len="med"/>
                    </a:lnT>
                    <a:lnB w="12700" cap="flat" cmpd="sng" algn="ctr">
                      <a:solidFill>
                        <a:schemeClr val="accent3">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tc rowSpan="2">
                  <a:txBody>
                    <a:bodyPr/>
                    <a:lstStyle/>
                    <a:p>
                      <a:pPr algn="ctr">
                        <a:spcAft>
                          <a:spcPts val="0"/>
                        </a:spcAft>
                      </a:pPr>
                      <a:r>
                        <a:rPr lang="zh-TW" sz="1600" b="0" kern="0" dirty="0">
                          <a:solidFill>
                            <a:schemeClr val="tx1"/>
                          </a:solidFill>
                          <a:effectLst/>
                          <a:latin typeface="華康儷楷書" panose="03000509000000000000" pitchFamily="65" charset="-120"/>
                          <a:ea typeface="華康儷楷書" panose="03000509000000000000" pitchFamily="65" charset="-120"/>
                          <a:cs typeface="Times New Roman" panose="02020603050405020304" pitchFamily="18" charset="0"/>
                        </a:rPr>
                        <a:t>劍橋國際英語認證</a:t>
                      </a:r>
                      <a:endParaRPr lang="zh-TW" sz="1600" b="0" kern="100" dirty="0">
                        <a:solidFill>
                          <a:schemeClr val="tx1"/>
                        </a:solidFill>
                        <a:effectLst/>
                        <a:latin typeface="華康儷楷書" panose="03000509000000000000" pitchFamily="65" charset="-120"/>
                        <a:ea typeface="華康儷楷書" panose="03000509000000000000" pitchFamily="65" charset="-120"/>
                        <a:cs typeface="Times New Roman" panose="02020603050405020304" pitchFamily="18" charset="0"/>
                      </a:endParaRPr>
                    </a:p>
                    <a:p>
                      <a:pPr algn="ctr">
                        <a:spcAft>
                          <a:spcPts val="0"/>
                        </a:spcAft>
                      </a:pPr>
                      <a:r>
                        <a:rPr lang="en-US" sz="1600" b="0" kern="0" dirty="0">
                          <a:solidFill>
                            <a:schemeClr val="tx1"/>
                          </a:solidFill>
                          <a:effectLst/>
                          <a:latin typeface="華康儷楷書" panose="03000509000000000000" pitchFamily="65" charset="-120"/>
                          <a:ea typeface="華康儷楷書" panose="03000509000000000000" pitchFamily="65" charset="-120"/>
                          <a:cs typeface="Times New Roman" panose="02020603050405020304" pitchFamily="18" charset="0"/>
                        </a:rPr>
                        <a:t>(</a:t>
                      </a:r>
                      <a:r>
                        <a:rPr lang="en-US" sz="1600" b="0" kern="0" spc="-300" dirty="0">
                          <a:solidFill>
                            <a:schemeClr val="tx1"/>
                          </a:solidFill>
                          <a:effectLst/>
                          <a:latin typeface="華康儷楷書" panose="03000509000000000000" pitchFamily="65" charset="-120"/>
                          <a:ea typeface="華康儷楷書" panose="03000509000000000000" pitchFamily="65" charset="-120"/>
                          <a:cs typeface="Times New Roman" panose="02020603050405020304" pitchFamily="18" charset="0"/>
                        </a:rPr>
                        <a:t>C</a:t>
                      </a:r>
                      <a:r>
                        <a:rPr lang="en-US" sz="1600" b="0" kern="0" spc="-150" dirty="0">
                          <a:solidFill>
                            <a:schemeClr val="tx1"/>
                          </a:solidFill>
                          <a:effectLst/>
                          <a:latin typeface="華康儷楷書" panose="03000509000000000000" pitchFamily="65" charset="-120"/>
                          <a:ea typeface="華康儷楷書" panose="03000509000000000000" pitchFamily="65" charset="-120"/>
                          <a:cs typeface="Times New Roman" panose="02020603050405020304" pitchFamily="18" charset="0"/>
                        </a:rPr>
                        <a:t>ambridge ESOL Main Suite</a:t>
                      </a:r>
                      <a:r>
                        <a:rPr lang="en-US" sz="1600" b="0" kern="0" dirty="0">
                          <a:solidFill>
                            <a:schemeClr val="tx1"/>
                          </a:solidFill>
                          <a:effectLst/>
                          <a:latin typeface="華康儷楷書" panose="03000509000000000000" pitchFamily="65" charset="-120"/>
                          <a:ea typeface="華康儷楷書" panose="03000509000000000000" pitchFamily="65" charset="-120"/>
                          <a:cs typeface="Times New Roman" panose="02020603050405020304" pitchFamily="18" charset="0"/>
                        </a:rPr>
                        <a:t>)</a:t>
                      </a:r>
                      <a:endParaRPr lang="zh-TW" sz="1600" b="0" kern="100" dirty="0">
                        <a:solidFill>
                          <a:schemeClr val="tx1"/>
                        </a:solidFill>
                        <a:effectLst/>
                        <a:latin typeface="華康儷楷書" panose="03000509000000000000" pitchFamily="65" charset="-120"/>
                        <a:ea typeface="華康儷楷書" panose="03000509000000000000" pitchFamily="65" charset="-120"/>
                        <a:cs typeface="Times New Roman" panose="02020603050405020304" pitchFamily="18" charset="0"/>
                      </a:endParaRPr>
                    </a:p>
                  </a:txBody>
                  <a:tcPr marL="36195" marR="36195" marT="0" marB="0"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accent3">
                          <a:lumMod val="60000"/>
                          <a:lumOff val="40000"/>
                        </a:schemeClr>
                      </a:solidFill>
                      <a:prstDash val="solid"/>
                      <a:round/>
                      <a:headEnd type="none" w="med" len="med"/>
                      <a:tailEnd type="none" w="med" len="med"/>
                    </a:lnT>
                    <a:lnB w="12700" cap="flat" cmpd="sng" algn="ctr">
                      <a:solidFill>
                        <a:schemeClr val="accent3">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tc rowSpan="2">
                  <a:txBody>
                    <a:bodyPr/>
                    <a:lstStyle/>
                    <a:p>
                      <a:pPr algn="ctr">
                        <a:spcAft>
                          <a:spcPts val="0"/>
                        </a:spcAft>
                      </a:pPr>
                      <a:r>
                        <a:rPr lang="zh-TW" altLang="en-US" sz="1600" b="0" kern="0" spc="-300" dirty="0">
                          <a:solidFill>
                            <a:schemeClr val="tx1"/>
                          </a:solidFill>
                          <a:effectLst/>
                          <a:latin typeface="華康儷楷書" panose="03000509000000000000" pitchFamily="65" charset="-120"/>
                          <a:ea typeface="華康儷楷書" panose="03000509000000000000" pitchFamily="65" charset="-120"/>
                          <a:cs typeface="Times New Roman" panose="02020603050405020304" pitchFamily="18" charset="0"/>
                        </a:rPr>
                        <a:t>劍橋領思職場英語檢測</a:t>
                      </a:r>
                      <a:endParaRPr lang="en-US" altLang="zh-TW" sz="1600" b="0" kern="0" spc="-300" dirty="0">
                        <a:solidFill>
                          <a:schemeClr val="tx1"/>
                        </a:solidFill>
                        <a:effectLst/>
                        <a:latin typeface="華康儷楷書" panose="03000509000000000000" pitchFamily="65" charset="-120"/>
                        <a:ea typeface="華康儷楷書" panose="03000509000000000000" pitchFamily="65" charset="-120"/>
                        <a:cs typeface="Times New Roman" panose="02020603050405020304" pitchFamily="18" charset="0"/>
                      </a:endParaRPr>
                    </a:p>
                    <a:p>
                      <a:pPr algn="ctr">
                        <a:spcAft>
                          <a:spcPts val="0"/>
                        </a:spcAft>
                      </a:pPr>
                      <a:r>
                        <a:rPr lang="zh-TW" altLang="en-US" sz="1600" b="0" kern="0" spc="-300" dirty="0">
                          <a:solidFill>
                            <a:schemeClr val="tx1"/>
                          </a:solidFill>
                          <a:effectLst/>
                          <a:latin typeface="華康儷楷書" panose="03000509000000000000" pitchFamily="65" charset="-120"/>
                          <a:ea typeface="華康儷楷書" panose="03000509000000000000" pitchFamily="65" charset="-120"/>
                          <a:cs typeface="Times New Roman" panose="02020603050405020304" pitchFamily="18" charset="0"/>
                        </a:rPr>
                        <a:t>及</a:t>
                      </a:r>
                      <a:endParaRPr lang="en-US" altLang="zh-TW" sz="1600" b="0" kern="0" spc="-300" dirty="0">
                        <a:solidFill>
                          <a:schemeClr val="tx1"/>
                        </a:solidFill>
                        <a:effectLst/>
                        <a:latin typeface="華康儷楷書" panose="03000509000000000000" pitchFamily="65" charset="-120"/>
                        <a:ea typeface="華康儷楷書" panose="03000509000000000000" pitchFamily="65" charset="-120"/>
                        <a:cs typeface="Times New Roman" panose="02020603050405020304" pitchFamily="18" charset="0"/>
                      </a:endParaRPr>
                    </a:p>
                    <a:p>
                      <a:pPr algn="ctr">
                        <a:spcAft>
                          <a:spcPts val="0"/>
                        </a:spcAft>
                      </a:pPr>
                      <a:r>
                        <a:rPr lang="zh-TW" altLang="en-US" sz="1600" b="0" kern="0" spc="-300" dirty="0">
                          <a:solidFill>
                            <a:schemeClr val="tx1"/>
                          </a:solidFill>
                          <a:effectLst/>
                          <a:latin typeface="華康儷楷書" panose="03000509000000000000" pitchFamily="65" charset="-120"/>
                          <a:ea typeface="華康儷楷書" panose="03000509000000000000" pitchFamily="65" charset="-120"/>
                          <a:cs typeface="Times New Roman" panose="02020603050405020304" pitchFamily="18" charset="0"/>
                        </a:rPr>
                        <a:t>劍橋領思實用英語檢測</a:t>
                      </a:r>
                      <a:endParaRPr lang="en-US" altLang="zh-TW" sz="1600" b="0" kern="0" spc="-300" dirty="0">
                        <a:solidFill>
                          <a:schemeClr val="tx1"/>
                        </a:solidFill>
                        <a:effectLst/>
                        <a:latin typeface="華康儷楷書" panose="03000509000000000000" pitchFamily="65" charset="-120"/>
                        <a:ea typeface="華康儷楷書" panose="03000509000000000000" pitchFamily="65" charset="-120"/>
                        <a:cs typeface="Times New Roman" panose="02020603050405020304" pitchFamily="18" charset="0"/>
                      </a:endParaRPr>
                    </a:p>
                  </a:txBody>
                  <a:tcPr marL="36195" marR="36195" marT="0" marB="0"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accent3">
                          <a:lumMod val="60000"/>
                          <a:lumOff val="40000"/>
                        </a:schemeClr>
                      </a:solidFill>
                      <a:prstDash val="solid"/>
                      <a:round/>
                      <a:headEnd type="none" w="med" len="med"/>
                      <a:tailEnd type="none" w="med" len="med"/>
                    </a:lnT>
                    <a:lnB w="12700" cap="flat" cmpd="sng" algn="ctr">
                      <a:solidFill>
                        <a:schemeClr val="accent3">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tc rowSpan="2">
                  <a:txBody>
                    <a:bodyPr/>
                    <a:lstStyle/>
                    <a:p>
                      <a:pPr algn="ctr">
                        <a:spcAft>
                          <a:spcPts val="0"/>
                        </a:spcAft>
                      </a:pPr>
                      <a:r>
                        <a:rPr lang="zh-TW" sz="1800" b="0" kern="0" dirty="0">
                          <a:solidFill>
                            <a:schemeClr val="tx1"/>
                          </a:solidFill>
                          <a:effectLst/>
                          <a:latin typeface="華康儷楷書" panose="03000509000000000000" pitchFamily="65" charset="-120"/>
                          <a:ea typeface="華康儷楷書" panose="03000509000000000000" pitchFamily="65" charset="-120"/>
                          <a:cs typeface="Times New Roman" panose="02020603050405020304" pitchFamily="18" charset="0"/>
                        </a:rPr>
                        <a:t>日本語</a:t>
                      </a:r>
                      <a:r>
                        <a:rPr lang="zh-TW" altLang="en-US" sz="1800" b="0" kern="0" dirty="0">
                          <a:solidFill>
                            <a:schemeClr val="tx1"/>
                          </a:solidFill>
                          <a:effectLst/>
                          <a:latin typeface="華康儷楷書" panose="03000509000000000000" pitchFamily="65" charset="-120"/>
                          <a:ea typeface="華康儷楷書" panose="03000509000000000000" pitchFamily="65" charset="-120"/>
                          <a:cs typeface="Times New Roman" panose="02020603050405020304" pitchFamily="18" charset="0"/>
                        </a:rPr>
                        <a:t>文</a:t>
                      </a:r>
                      <a:r>
                        <a:rPr lang="zh-TW" sz="1800" b="0" kern="0" dirty="0">
                          <a:solidFill>
                            <a:schemeClr val="tx1"/>
                          </a:solidFill>
                          <a:effectLst/>
                          <a:latin typeface="華康儷楷書" panose="03000509000000000000" pitchFamily="65" charset="-120"/>
                          <a:ea typeface="華康儷楷書" panose="03000509000000000000" pitchFamily="65" charset="-120"/>
                          <a:cs typeface="Times New Roman" panose="02020603050405020304" pitchFamily="18" charset="0"/>
                        </a:rPr>
                        <a:t>能力試驗</a:t>
                      </a:r>
                      <a:r>
                        <a:rPr lang="en-US" sz="1800" b="0" kern="0" dirty="0">
                          <a:solidFill>
                            <a:schemeClr val="tx1"/>
                          </a:solidFill>
                          <a:effectLst/>
                          <a:latin typeface="華康儷楷書" panose="03000509000000000000" pitchFamily="65" charset="-120"/>
                          <a:ea typeface="華康儷楷書" panose="03000509000000000000" pitchFamily="65" charset="-120"/>
                          <a:cs typeface="Times New Roman" panose="02020603050405020304" pitchFamily="18" charset="0"/>
                        </a:rPr>
                        <a:t>(JLPT)</a:t>
                      </a:r>
                      <a:endParaRPr lang="zh-TW" sz="1800" b="0" kern="100" dirty="0">
                        <a:solidFill>
                          <a:schemeClr val="tx1"/>
                        </a:solidFill>
                        <a:effectLst/>
                        <a:latin typeface="華康儷楷書" panose="03000509000000000000" pitchFamily="65" charset="-120"/>
                        <a:ea typeface="華康儷楷書" panose="03000509000000000000" pitchFamily="65" charset="-120"/>
                        <a:cs typeface="Times New Roman" panose="02020603050405020304" pitchFamily="18" charset="0"/>
                      </a:endParaRPr>
                    </a:p>
                  </a:txBody>
                  <a:tcPr marL="36195" marR="36195" marT="0" marB="0"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accent3">
                          <a:lumMod val="60000"/>
                          <a:lumOff val="40000"/>
                        </a:schemeClr>
                      </a:solidFill>
                      <a:prstDash val="solid"/>
                      <a:round/>
                      <a:headEnd type="none" w="med" len="med"/>
                      <a:tailEnd type="none" w="med" len="med"/>
                    </a:lnT>
                    <a:lnB w="12700" cap="flat" cmpd="sng" algn="ctr">
                      <a:solidFill>
                        <a:schemeClr val="accent3">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1"/>
                  </a:ext>
                </a:extLst>
              </a:tr>
              <a:tr h="702320">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a:txBody>
                    <a:bodyPr/>
                    <a:lstStyle/>
                    <a:p>
                      <a:pPr algn="ctr">
                        <a:spcAft>
                          <a:spcPts val="0"/>
                        </a:spcAft>
                      </a:pPr>
                      <a:r>
                        <a:rPr lang="zh-TW" altLang="en-US" sz="1800" b="0" kern="100" dirty="0">
                          <a:solidFill>
                            <a:schemeClr val="tx1"/>
                          </a:solidFill>
                          <a:effectLst/>
                          <a:latin typeface="華康儷楷書" panose="03000509000000000000" pitchFamily="65" charset="-120"/>
                          <a:ea typeface="華康儷楷書" panose="03000509000000000000" pitchFamily="65" charset="-120"/>
                          <a:cs typeface="Times New Roman" panose="02020603050405020304" pitchFamily="18" charset="0"/>
                        </a:rPr>
                        <a:t>紙筆</a:t>
                      </a:r>
                      <a:endParaRPr lang="zh-TW" sz="1800" b="0" kern="100" dirty="0">
                        <a:solidFill>
                          <a:schemeClr val="tx1"/>
                        </a:solidFill>
                        <a:effectLst/>
                        <a:latin typeface="華康儷楷書" panose="03000509000000000000" pitchFamily="65" charset="-120"/>
                        <a:ea typeface="華康儷楷書" panose="03000509000000000000" pitchFamily="65" charset="-120"/>
                        <a:cs typeface="Times New Roman" panose="02020603050405020304" pitchFamily="18" charset="0"/>
                      </a:endParaRPr>
                    </a:p>
                  </a:txBody>
                  <a:tcPr marL="36195" marR="36195" marT="0" marB="0"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accent3">
                          <a:lumMod val="60000"/>
                          <a:lumOff val="40000"/>
                        </a:schemeClr>
                      </a:solidFill>
                      <a:prstDash val="solid"/>
                      <a:round/>
                      <a:headEnd type="none" w="med" len="med"/>
                      <a:tailEnd type="none" w="med" len="med"/>
                    </a:lnT>
                    <a:lnB w="12700" cap="flat" cmpd="sng" algn="ctr">
                      <a:solidFill>
                        <a:schemeClr val="accent3">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tc>
                  <a:txBody>
                    <a:bodyPr/>
                    <a:lstStyle/>
                    <a:p>
                      <a:pPr algn="ctr">
                        <a:spcAft>
                          <a:spcPts val="0"/>
                        </a:spcAft>
                      </a:pPr>
                      <a:r>
                        <a:rPr lang="zh-TW" altLang="en-US" sz="1800" b="0" kern="100" dirty="0">
                          <a:solidFill>
                            <a:schemeClr val="tx1"/>
                          </a:solidFill>
                          <a:effectLst/>
                          <a:latin typeface="華康儷楷書" panose="03000509000000000000" pitchFamily="65" charset="-120"/>
                          <a:ea typeface="華康儷楷書" panose="03000509000000000000" pitchFamily="65" charset="-120"/>
                          <a:cs typeface="Times New Roman" panose="02020603050405020304" pitchFamily="18" charset="0"/>
                        </a:rPr>
                        <a:t>網路型態</a:t>
                      </a:r>
                      <a:endParaRPr lang="zh-TW" sz="1800" b="0" kern="100" dirty="0">
                        <a:solidFill>
                          <a:schemeClr val="tx1"/>
                        </a:solidFill>
                        <a:effectLst/>
                        <a:latin typeface="華康儷楷書" panose="03000509000000000000" pitchFamily="65" charset="-120"/>
                        <a:ea typeface="華康儷楷書" panose="03000509000000000000" pitchFamily="65" charset="-120"/>
                        <a:cs typeface="Times New Roman" panose="02020603050405020304" pitchFamily="18" charset="0"/>
                      </a:endParaRPr>
                    </a:p>
                  </a:txBody>
                  <a:tcPr marL="36195" marR="36195" marT="0" marB="0"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accent3">
                          <a:lumMod val="60000"/>
                          <a:lumOff val="40000"/>
                        </a:schemeClr>
                      </a:solidFill>
                      <a:prstDash val="solid"/>
                      <a:round/>
                      <a:headEnd type="none" w="med" len="med"/>
                      <a:tailEnd type="none" w="med" len="med"/>
                    </a:lnT>
                    <a:lnB w="12700" cap="flat" cmpd="sng" algn="ctr">
                      <a:solidFill>
                        <a:schemeClr val="accent3">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extLst>
                  <a:ext uri="{0D108BD9-81ED-4DB2-BD59-A6C34878D82A}">
                    <a16:rowId xmlns:a16="http://schemas.microsoft.com/office/drawing/2014/main" val="564679730"/>
                  </a:ext>
                </a:extLst>
              </a:tr>
              <a:tr h="1096357">
                <a:tc>
                  <a:txBody>
                    <a:bodyPr/>
                    <a:lstStyle/>
                    <a:p>
                      <a:pPr algn="ctr">
                        <a:spcAft>
                          <a:spcPts val="0"/>
                        </a:spcAft>
                      </a:pPr>
                      <a:r>
                        <a:rPr lang="en-US" sz="1800" b="0" kern="100" dirty="0">
                          <a:solidFill>
                            <a:schemeClr val="tx1"/>
                          </a:solidFill>
                          <a:effectLst/>
                          <a:latin typeface="華康儷楷書" panose="03000509000000000000" pitchFamily="65" charset="-120"/>
                          <a:ea typeface="華康儷楷書" panose="03000509000000000000" pitchFamily="65" charset="-120"/>
                          <a:cs typeface="Times New Roman" panose="02020603050405020304" pitchFamily="18" charset="0"/>
                        </a:rPr>
                        <a:t>25%</a:t>
                      </a:r>
                      <a:endParaRPr lang="zh-TW" sz="1800" b="0" kern="100" dirty="0">
                        <a:solidFill>
                          <a:schemeClr val="tx1"/>
                        </a:solidFill>
                        <a:effectLst/>
                        <a:latin typeface="華康儷楷書" panose="03000509000000000000" pitchFamily="65" charset="-120"/>
                        <a:ea typeface="華康儷楷書" panose="03000509000000000000" pitchFamily="65" charset="-120"/>
                        <a:cs typeface="Times New Roman" panose="02020603050405020304" pitchFamily="18" charset="0"/>
                      </a:endParaRPr>
                    </a:p>
                  </a:txBody>
                  <a:tcPr marL="36195" marR="36195" marT="0" marB="0"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accent3">
                          <a:lumMod val="60000"/>
                          <a:lumOff val="40000"/>
                        </a:schemeClr>
                      </a:solidFill>
                      <a:prstDash val="solid"/>
                      <a:round/>
                      <a:headEnd type="none" w="med" len="med"/>
                      <a:tailEnd type="none" w="med" len="med"/>
                    </a:lnT>
                    <a:lnB w="12700" cap="flat" cmpd="sng" algn="ctr">
                      <a:solidFill>
                        <a:schemeClr val="accent3">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spcAft>
                          <a:spcPts val="0"/>
                        </a:spcAft>
                      </a:pPr>
                      <a:r>
                        <a:rPr lang="zh-TW" sz="1800" b="0" kern="100" dirty="0">
                          <a:solidFill>
                            <a:schemeClr val="tx1"/>
                          </a:solidFill>
                          <a:effectLst/>
                          <a:latin typeface="華康儷楷書" panose="03000509000000000000" pitchFamily="65" charset="-120"/>
                          <a:ea typeface="華康儷楷書" panose="03000509000000000000" pitchFamily="65" charset="-120"/>
                          <a:cs typeface="Times New Roman" panose="02020603050405020304" pitchFamily="18" charset="0"/>
                        </a:rPr>
                        <a:t>高級</a:t>
                      </a:r>
                    </a:p>
                  </a:txBody>
                  <a:tcPr marL="36195" marR="36195" marT="0" marB="0"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accent3">
                          <a:lumMod val="60000"/>
                          <a:lumOff val="40000"/>
                        </a:schemeClr>
                      </a:solidFill>
                      <a:prstDash val="solid"/>
                      <a:round/>
                      <a:headEnd type="none" w="med" len="med"/>
                      <a:tailEnd type="none" w="med" len="med"/>
                    </a:lnT>
                    <a:lnB w="12700" cap="flat" cmpd="sng" algn="ctr">
                      <a:solidFill>
                        <a:schemeClr val="accent3">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just">
                        <a:spcAft>
                          <a:spcPts val="0"/>
                        </a:spcAft>
                      </a:pPr>
                      <a:r>
                        <a:rPr lang="zh-TW" sz="1500" b="0" kern="100" spc="0" baseline="0" dirty="0">
                          <a:solidFill>
                            <a:schemeClr val="tx1"/>
                          </a:solidFill>
                          <a:effectLst/>
                          <a:latin typeface="華康儷楷書" panose="03000509000000000000" pitchFamily="65" charset="-120"/>
                          <a:ea typeface="華康儷楷書" panose="03000509000000000000" pitchFamily="65" charset="-120"/>
                          <a:cs typeface="Times New Roman" panose="02020603050405020304" pitchFamily="18" charset="0"/>
                        </a:rPr>
                        <a:t>聽力及閱讀項目合計</a:t>
                      </a:r>
                      <a:r>
                        <a:rPr lang="en-US" sz="1500" b="0" kern="100" spc="0" baseline="0" dirty="0">
                          <a:solidFill>
                            <a:schemeClr val="tx1"/>
                          </a:solidFill>
                          <a:effectLst/>
                          <a:latin typeface="華康儷楷書" panose="03000509000000000000" pitchFamily="65" charset="-120"/>
                          <a:ea typeface="華康儷楷書" panose="03000509000000000000" pitchFamily="65" charset="-120"/>
                          <a:cs typeface="Times New Roman" panose="02020603050405020304" pitchFamily="18" charset="0"/>
                        </a:rPr>
                        <a:t>945</a:t>
                      </a:r>
                      <a:r>
                        <a:rPr lang="zh-TW" sz="1500" b="0" kern="100" spc="0" baseline="0" dirty="0">
                          <a:solidFill>
                            <a:schemeClr val="tx1"/>
                          </a:solidFill>
                          <a:effectLst/>
                          <a:latin typeface="華康儷楷書" panose="03000509000000000000" pitchFamily="65" charset="-120"/>
                          <a:ea typeface="華康儷楷書" panose="03000509000000000000" pitchFamily="65" charset="-120"/>
                          <a:cs typeface="Times New Roman" panose="02020603050405020304" pitchFamily="18" charset="0"/>
                        </a:rPr>
                        <a:t>分以上</a:t>
                      </a:r>
                    </a:p>
                    <a:p>
                      <a:pPr algn="just">
                        <a:spcAft>
                          <a:spcPts val="0"/>
                        </a:spcAft>
                      </a:pPr>
                      <a:r>
                        <a:rPr lang="zh-TW" sz="1400" b="0" kern="100" spc="-100" baseline="0" dirty="0">
                          <a:solidFill>
                            <a:schemeClr val="tx1"/>
                          </a:solidFill>
                          <a:effectLst/>
                          <a:latin typeface="華康儷楷書" panose="03000509000000000000" pitchFamily="65" charset="-120"/>
                          <a:ea typeface="華康儷楷書" panose="03000509000000000000" pitchFamily="65" charset="-120"/>
                          <a:cs typeface="Times New Roman" panose="02020603050405020304" pitchFamily="18" charset="0"/>
                        </a:rPr>
                        <a:t>且口說及寫作項目分別均達</a:t>
                      </a:r>
                      <a:r>
                        <a:rPr lang="en-US" sz="1400" b="0" kern="100" spc="-100" baseline="0" dirty="0">
                          <a:solidFill>
                            <a:schemeClr val="tx1"/>
                          </a:solidFill>
                          <a:effectLst/>
                          <a:latin typeface="華康儷楷書" panose="03000509000000000000" pitchFamily="65" charset="-120"/>
                          <a:ea typeface="華康儷楷書" panose="03000509000000000000" pitchFamily="65" charset="-120"/>
                          <a:cs typeface="Times New Roman" panose="02020603050405020304" pitchFamily="18" charset="0"/>
                        </a:rPr>
                        <a:t>8</a:t>
                      </a:r>
                      <a:r>
                        <a:rPr lang="zh-TW" sz="1400" b="0" kern="100" spc="-100" baseline="0" dirty="0">
                          <a:solidFill>
                            <a:schemeClr val="tx1"/>
                          </a:solidFill>
                          <a:effectLst/>
                          <a:latin typeface="華康儷楷書" panose="03000509000000000000" pitchFamily="65" charset="-120"/>
                          <a:ea typeface="華康儷楷書" panose="03000509000000000000" pitchFamily="65" charset="-120"/>
                          <a:cs typeface="Times New Roman" panose="02020603050405020304" pitchFamily="18" charset="0"/>
                        </a:rPr>
                        <a:t>級以上</a:t>
                      </a:r>
                    </a:p>
                  </a:txBody>
                  <a:tcPr marL="36195" marR="36195" marT="0" marB="0"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accent3">
                          <a:lumMod val="60000"/>
                          <a:lumOff val="40000"/>
                        </a:schemeClr>
                      </a:solidFill>
                      <a:prstDash val="solid"/>
                      <a:round/>
                      <a:headEnd type="none" w="med" len="med"/>
                      <a:tailEnd type="none" w="med" len="med"/>
                    </a:lnT>
                    <a:lnB w="12700" cap="flat" cmpd="sng" algn="ctr">
                      <a:solidFill>
                        <a:schemeClr val="accent3">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spcAft>
                          <a:spcPts val="0"/>
                        </a:spcAft>
                      </a:pPr>
                      <a:r>
                        <a:rPr lang="en-US" altLang="zh-TW" sz="1800" b="0" kern="100" dirty="0">
                          <a:solidFill>
                            <a:schemeClr val="tx1"/>
                          </a:solidFill>
                          <a:effectLst/>
                          <a:latin typeface="華康儷楷書" panose="03000509000000000000" pitchFamily="65" charset="-120"/>
                          <a:ea typeface="華康儷楷書" panose="03000509000000000000" pitchFamily="65" charset="-120"/>
                          <a:cs typeface="Times New Roman" panose="02020603050405020304" pitchFamily="18" charset="0"/>
                        </a:rPr>
                        <a:t>560</a:t>
                      </a:r>
                      <a:r>
                        <a:rPr lang="zh-TW" sz="1800" b="0" kern="100" dirty="0">
                          <a:solidFill>
                            <a:schemeClr val="tx1"/>
                          </a:solidFill>
                          <a:effectLst/>
                          <a:latin typeface="華康儷楷書" panose="03000509000000000000" pitchFamily="65" charset="-120"/>
                          <a:ea typeface="華康儷楷書" panose="03000509000000000000" pitchFamily="65" charset="-120"/>
                          <a:cs typeface="Times New Roman" panose="02020603050405020304" pitchFamily="18" charset="0"/>
                        </a:rPr>
                        <a:t>以上</a:t>
                      </a:r>
                    </a:p>
                  </a:txBody>
                  <a:tcPr marL="36195" marR="36195" marT="0" marB="0"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accent3">
                          <a:lumMod val="60000"/>
                          <a:lumOff val="40000"/>
                        </a:schemeClr>
                      </a:solidFill>
                      <a:prstDash val="solid"/>
                      <a:round/>
                      <a:headEnd type="none" w="med" len="med"/>
                      <a:tailEnd type="none" w="med" len="med"/>
                    </a:lnT>
                    <a:lnB w="12700" cap="flat" cmpd="sng" algn="ctr">
                      <a:solidFill>
                        <a:schemeClr val="accent3">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spcAft>
                          <a:spcPts val="0"/>
                        </a:spcAft>
                      </a:pPr>
                      <a:r>
                        <a:rPr lang="en-US" sz="1800" b="0" kern="100" dirty="0">
                          <a:solidFill>
                            <a:schemeClr val="tx1"/>
                          </a:solidFill>
                          <a:effectLst/>
                          <a:latin typeface="華康儷楷書" panose="03000509000000000000" pitchFamily="65" charset="-120"/>
                          <a:ea typeface="華康儷楷書" panose="03000509000000000000" pitchFamily="65" charset="-120"/>
                          <a:cs typeface="Times New Roman" panose="02020603050405020304" pitchFamily="18" charset="0"/>
                        </a:rPr>
                        <a:t>110</a:t>
                      </a:r>
                      <a:r>
                        <a:rPr lang="zh-TW" sz="1800" b="0" kern="100" dirty="0">
                          <a:solidFill>
                            <a:schemeClr val="tx1"/>
                          </a:solidFill>
                          <a:effectLst/>
                          <a:latin typeface="華康儷楷書" panose="03000509000000000000" pitchFamily="65" charset="-120"/>
                          <a:ea typeface="華康儷楷書" panose="03000509000000000000" pitchFamily="65" charset="-120"/>
                          <a:cs typeface="Times New Roman" panose="02020603050405020304" pitchFamily="18" charset="0"/>
                        </a:rPr>
                        <a:t>以上</a:t>
                      </a:r>
                    </a:p>
                  </a:txBody>
                  <a:tcPr marL="36195" marR="36195" marT="0" marB="0"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accent3">
                          <a:lumMod val="60000"/>
                          <a:lumOff val="40000"/>
                        </a:schemeClr>
                      </a:solidFill>
                      <a:prstDash val="solid"/>
                      <a:round/>
                      <a:headEnd type="none" w="med" len="med"/>
                      <a:tailEnd type="none" w="med" len="med"/>
                    </a:lnT>
                    <a:lnB w="12700" cap="flat" cmpd="sng" algn="ctr">
                      <a:solidFill>
                        <a:schemeClr val="accent3">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spcAft>
                          <a:spcPts val="0"/>
                        </a:spcAft>
                      </a:pPr>
                      <a:r>
                        <a:rPr lang="en-US" sz="1800" b="0" kern="100" dirty="0">
                          <a:solidFill>
                            <a:schemeClr val="tx1"/>
                          </a:solidFill>
                          <a:effectLst/>
                          <a:latin typeface="華康儷楷書" panose="03000509000000000000" pitchFamily="65" charset="-120"/>
                          <a:ea typeface="華康儷楷書" panose="03000509000000000000" pitchFamily="65" charset="-120"/>
                          <a:cs typeface="Times New Roman" panose="02020603050405020304" pitchFamily="18" charset="0"/>
                        </a:rPr>
                        <a:t>7</a:t>
                      </a:r>
                      <a:r>
                        <a:rPr lang="zh-TW" sz="1800" b="0" kern="100" dirty="0">
                          <a:solidFill>
                            <a:schemeClr val="tx1"/>
                          </a:solidFill>
                          <a:effectLst/>
                          <a:latin typeface="華康儷楷書" panose="03000509000000000000" pitchFamily="65" charset="-120"/>
                          <a:ea typeface="華康儷楷書" panose="03000509000000000000" pitchFamily="65" charset="-120"/>
                          <a:cs typeface="Times New Roman" panose="02020603050405020304" pitchFamily="18" charset="0"/>
                        </a:rPr>
                        <a:t>以上</a:t>
                      </a:r>
                    </a:p>
                  </a:txBody>
                  <a:tcPr marL="36195" marR="36195" marT="0" marB="0"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accent3">
                          <a:lumMod val="60000"/>
                          <a:lumOff val="40000"/>
                        </a:schemeClr>
                      </a:solidFill>
                      <a:prstDash val="solid"/>
                      <a:round/>
                      <a:headEnd type="none" w="med" len="med"/>
                      <a:tailEnd type="none" w="med" len="med"/>
                    </a:lnT>
                    <a:lnB w="12700" cap="flat" cmpd="sng" algn="ctr">
                      <a:solidFill>
                        <a:schemeClr val="accent3">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spcAft>
                          <a:spcPts val="0"/>
                        </a:spcAft>
                      </a:pPr>
                      <a:r>
                        <a:rPr lang="en-US" sz="1800" b="0" kern="100" dirty="0">
                          <a:solidFill>
                            <a:schemeClr val="tx1"/>
                          </a:solidFill>
                          <a:effectLst/>
                          <a:latin typeface="華康儷楷書" panose="03000509000000000000" pitchFamily="65" charset="-120"/>
                          <a:ea typeface="華康儷楷書" panose="03000509000000000000" pitchFamily="65" charset="-120"/>
                          <a:cs typeface="Times New Roman" panose="02020603050405020304" pitchFamily="18" charset="0"/>
                        </a:rPr>
                        <a:t>CAE</a:t>
                      </a:r>
                      <a:endParaRPr lang="zh-TW" sz="1800" b="0" kern="100" dirty="0">
                        <a:solidFill>
                          <a:schemeClr val="tx1"/>
                        </a:solidFill>
                        <a:effectLst/>
                        <a:latin typeface="華康儷楷書" panose="03000509000000000000" pitchFamily="65" charset="-120"/>
                        <a:ea typeface="華康儷楷書" panose="03000509000000000000" pitchFamily="65" charset="-120"/>
                        <a:cs typeface="Times New Roman" panose="02020603050405020304" pitchFamily="18" charset="0"/>
                      </a:endParaRPr>
                    </a:p>
                  </a:txBody>
                  <a:tcPr marL="36195" marR="36195" marT="0" marB="0"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accent3">
                          <a:lumMod val="60000"/>
                          <a:lumOff val="40000"/>
                        </a:schemeClr>
                      </a:solidFill>
                      <a:prstDash val="solid"/>
                      <a:round/>
                      <a:headEnd type="none" w="med" len="med"/>
                      <a:tailEnd type="none" w="med" len="med"/>
                    </a:lnT>
                    <a:lnB w="12700" cap="flat" cmpd="sng" algn="ctr">
                      <a:solidFill>
                        <a:schemeClr val="accent3">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spcAft>
                          <a:spcPts val="0"/>
                        </a:spcAft>
                      </a:pPr>
                      <a:r>
                        <a:rPr lang="en-US" altLang="zh-TW" sz="1600" b="0" kern="100" dirty="0">
                          <a:solidFill>
                            <a:schemeClr val="tx1"/>
                          </a:solidFill>
                          <a:effectLst/>
                          <a:latin typeface="華康儷楷書" panose="03000509000000000000" pitchFamily="65" charset="-120"/>
                          <a:ea typeface="華康儷楷書" panose="03000509000000000000" pitchFamily="65" charset="-120"/>
                          <a:cs typeface="Times New Roman" panose="02020603050405020304" pitchFamily="18" charset="0"/>
                        </a:rPr>
                        <a:t>C1</a:t>
                      </a:r>
                      <a:endParaRPr lang="zh-TW" sz="1600" b="0" kern="100" dirty="0">
                        <a:solidFill>
                          <a:schemeClr val="tx1"/>
                        </a:solidFill>
                        <a:effectLst/>
                        <a:latin typeface="華康儷楷書" panose="03000509000000000000" pitchFamily="65" charset="-120"/>
                        <a:ea typeface="華康儷楷書" panose="03000509000000000000" pitchFamily="65" charset="-120"/>
                        <a:cs typeface="Times New Roman" panose="02020603050405020304" pitchFamily="18" charset="0"/>
                      </a:endParaRPr>
                    </a:p>
                  </a:txBody>
                  <a:tcPr marL="36195" marR="36195" marT="0" marB="0"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accent3">
                          <a:lumMod val="60000"/>
                          <a:lumOff val="40000"/>
                        </a:schemeClr>
                      </a:solidFill>
                      <a:prstDash val="solid"/>
                      <a:round/>
                      <a:headEnd type="none" w="med" len="med"/>
                      <a:tailEnd type="none" w="med" len="med"/>
                    </a:lnT>
                    <a:lnB w="12700" cap="flat" cmpd="sng" algn="ctr">
                      <a:solidFill>
                        <a:schemeClr val="accent3">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spcAft>
                          <a:spcPts val="0"/>
                        </a:spcAft>
                      </a:pPr>
                      <a:r>
                        <a:rPr lang="en-US" sz="1800" b="0" kern="100" dirty="0">
                          <a:solidFill>
                            <a:schemeClr val="tx1"/>
                          </a:solidFill>
                          <a:effectLst/>
                          <a:latin typeface="華康儷楷書" panose="03000509000000000000" pitchFamily="65" charset="-120"/>
                          <a:ea typeface="華康儷楷書" panose="03000509000000000000" pitchFamily="65" charset="-120"/>
                          <a:cs typeface="Times New Roman" panose="02020603050405020304" pitchFamily="18" charset="0"/>
                        </a:rPr>
                        <a:t>N1</a:t>
                      </a:r>
                      <a:endParaRPr lang="zh-TW" sz="1800" b="0" kern="100" dirty="0">
                        <a:solidFill>
                          <a:schemeClr val="tx1"/>
                        </a:solidFill>
                        <a:effectLst/>
                        <a:latin typeface="華康儷楷書" panose="03000509000000000000" pitchFamily="65" charset="-120"/>
                        <a:ea typeface="華康儷楷書" panose="03000509000000000000" pitchFamily="65" charset="-120"/>
                        <a:cs typeface="Times New Roman" panose="02020603050405020304" pitchFamily="18" charset="0"/>
                      </a:endParaRPr>
                    </a:p>
                  </a:txBody>
                  <a:tcPr marL="36195" marR="36195" marT="0" marB="0"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accent3">
                          <a:lumMod val="60000"/>
                          <a:lumOff val="40000"/>
                        </a:schemeClr>
                      </a:solidFill>
                      <a:prstDash val="solid"/>
                      <a:round/>
                      <a:headEnd type="none" w="med" len="med"/>
                      <a:tailEnd type="none" w="med" len="med"/>
                    </a:lnT>
                    <a:lnB w="12700" cap="flat" cmpd="sng" algn="ctr">
                      <a:solidFill>
                        <a:schemeClr val="accent3">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2"/>
                  </a:ext>
                </a:extLst>
              </a:tr>
              <a:tr h="1096357">
                <a:tc>
                  <a:txBody>
                    <a:bodyPr/>
                    <a:lstStyle/>
                    <a:p>
                      <a:pPr algn="ctr">
                        <a:spcAft>
                          <a:spcPts val="0"/>
                        </a:spcAft>
                      </a:pPr>
                      <a:r>
                        <a:rPr lang="en-US" sz="1800" b="0" kern="100" dirty="0">
                          <a:solidFill>
                            <a:schemeClr val="tx1"/>
                          </a:solidFill>
                          <a:effectLst/>
                          <a:latin typeface="華康儷楷書" panose="03000509000000000000" pitchFamily="65" charset="-120"/>
                          <a:ea typeface="華康儷楷書" panose="03000509000000000000" pitchFamily="65" charset="-120"/>
                          <a:cs typeface="Times New Roman" panose="02020603050405020304" pitchFamily="18" charset="0"/>
                        </a:rPr>
                        <a:t>15%</a:t>
                      </a:r>
                      <a:endParaRPr lang="zh-TW" sz="1800" b="0" kern="100" dirty="0">
                        <a:solidFill>
                          <a:schemeClr val="tx1"/>
                        </a:solidFill>
                        <a:effectLst/>
                        <a:latin typeface="華康儷楷書" panose="03000509000000000000" pitchFamily="65" charset="-120"/>
                        <a:ea typeface="華康儷楷書" panose="03000509000000000000" pitchFamily="65" charset="-120"/>
                        <a:cs typeface="Times New Roman" panose="02020603050405020304" pitchFamily="18" charset="0"/>
                      </a:endParaRPr>
                    </a:p>
                  </a:txBody>
                  <a:tcPr marL="36195" marR="36195" marT="0" marB="0"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accent3">
                          <a:lumMod val="60000"/>
                          <a:lumOff val="40000"/>
                        </a:schemeClr>
                      </a:solidFill>
                      <a:prstDash val="solid"/>
                      <a:round/>
                      <a:headEnd type="none" w="med" len="med"/>
                      <a:tailEnd type="none" w="med" len="med"/>
                    </a:lnT>
                    <a:lnB w="12700" cap="flat" cmpd="sng" algn="ctr">
                      <a:solidFill>
                        <a:schemeClr val="accent3">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spcAft>
                          <a:spcPts val="0"/>
                        </a:spcAft>
                      </a:pPr>
                      <a:r>
                        <a:rPr lang="zh-TW" sz="1800" b="0" kern="100" dirty="0">
                          <a:solidFill>
                            <a:schemeClr val="tx1"/>
                          </a:solidFill>
                          <a:effectLst/>
                          <a:latin typeface="華康儷楷書" panose="03000509000000000000" pitchFamily="65" charset="-120"/>
                          <a:ea typeface="華康儷楷書" panose="03000509000000000000" pitchFamily="65" charset="-120"/>
                          <a:cs typeface="Times New Roman" panose="02020603050405020304" pitchFamily="18" charset="0"/>
                        </a:rPr>
                        <a:t>中高級</a:t>
                      </a:r>
                    </a:p>
                  </a:txBody>
                  <a:tcPr marL="36195" marR="36195" marT="0" marB="0"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accent3">
                          <a:lumMod val="60000"/>
                          <a:lumOff val="40000"/>
                        </a:schemeClr>
                      </a:solidFill>
                      <a:prstDash val="solid"/>
                      <a:round/>
                      <a:headEnd type="none" w="med" len="med"/>
                      <a:tailEnd type="none" w="med" len="med"/>
                    </a:lnT>
                    <a:lnB w="12700" cap="flat" cmpd="sng" algn="ctr">
                      <a:solidFill>
                        <a:schemeClr val="accent3">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just">
                        <a:spcAft>
                          <a:spcPts val="0"/>
                        </a:spcAft>
                      </a:pPr>
                      <a:r>
                        <a:rPr lang="zh-TW" sz="1500" b="0" kern="100" spc="0" baseline="0" dirty="0">
                          <a:solidFill>
                            <a:schemeClr val="tx1"/>
                          </a:solidFill>
                          <a:effectLst/>
                          <a:latin typeface="華康儷楷書" panose="03000509000000000000" pitchFamily="65" charset="-120"/>
                          <a:ea typeface="華康儷楷書" panose="03000509000000000000" pitchFamily="65" charset="-120"/>
                          <a:cs typeface="Times New Roman" panose="02020603050405020304" pitchFamily="18" charset="0"/>
                        </a:rPr>
                        <a:t>聽力及閱讀項目合計</a:t>
                      </a:r>
                      <a:r>
                        <a:rPr lang="en-US" sz="1500" b="0" kern="100" spc="0" baseline="0" dirty="0">
                          <a:solidFill>
                            <a:schemeClr val="tx1"/>
                          </a:solidFill>
                          <a:effectLst/>
                          <a:latin typeface="華康儷楷書" panose="03000509000000000000" pitchFamily="65" charset="-120"/>
                          <a:ea typeface="華康儷楷書" panose="03000509000000000000" pitchFamily="65" charset="-120"/>
                          <a:cs typeface="Times New Roman" panose="02020603050405020304" pitchFamily="18" charset="0"/>
                        </a:rPr>
                        <a:t>785</a:t>
                      </a:r>
                      <a:r>
                        <a:rPr lang="zh-TW" sz="1500" b="0" kern="100" spc="0" baseline="0" dirty="0">
                          <a:solidFill>
                            <a:schemeClr val="tx1"/>
                          </a:solidFill>
                          <a:effectLst/>
                          <a:latin typeface="華康儷楷書" panose="03000509000000000000" pitchFamily="65" charset="-120"/>
                          <a:ea typeface="華康儷楷書" panose="03000509000000000000" pitchFamily="65" charset="-120"/>
                          <a:cs typeface="Times New Roman" panose="02020603050405020304" pitchFamily="18" charset="0"/>
                        </a:rPr>
                        <a:t>分以上</a:t>
                      </a:r>
                    </a:p>
                    <a:p>
                      <a:pPr algn="just">
                        <a:spcAft>
                          <a:spcPts val="0"/>
                        </a:spcAft>
                      </a:pPr>
                      <a:r>
                        <a:rPr lang="zh-TW" sz="1400" b="0" kern="100" spc="-100" baseline="0" dirty="0">
                          <a:solidFill>
                            <a:schemeClr val="tx1"/>
                          </a:solidFill>
                          <a:effectLst/>
                          <a:latin typeface="華康儷楷書" panose="03000509000000000000" pitchFamily="65" charset="-120"/>
                          <a:ea typeface="華康儷楷書" panose="03000509000000000000" pitchFamily="65" charset="-120"/>
                          <a:cs typeface="Times New Roman" panose="02020603050405020304" pitchFamily="18" charset="0"/>
                        </a:rPr>
                        <a:t>且口說及寫作項目分別均達</a:t>
                      </a:r>
                      <a:r>
                        <a:rPr lang="en-US" sz="1400" b="0" kern="100" spc="-100" baseline="0" dirty="0">
                          <a:solidFill>
                            <a:schemeClr val="tx1"/>
                          </a:solidFill>
                          <a:effectLst/>
                          <a:latin typeface="華康儷楷書" panose="03000509000000000000" pitchFamily="65" charset="-120"/>
                          <a:ea typeface="華康儷楷書" panose="03000509000000000000" pitchFamily="65" charset="-120"/>
                          <a:cs typeface="Times New Roman" panose="02020603050405020304" pitchFamily="18" charset="0"/>
                        </a:rPr>
                        <a:t>7</a:t>
                      </a:r>
                      <a:r>
                        <a:rPr lang="zh-TW" sz="1400" b="0" kern="100" spc="-100" baseline="0" dirty="0">
                          <a:solidFill>
                            <a:schemeClr val="tx1"/>
                          </a:solidFill>
                          <a:effectLst/>
                          <a:latin typeface="華康儷楷書" panose="03000509000000000000" pitchFamily="65" charset="-120"/>
                          <a:ea typeface="華康儷楷書" panose="03000509000000000000" pitchFamily="65" charset="-120"/>
                          <a:cs typeface="Times New Roman" panose="02020603050405020304" pitchFamily="18" charset="0"/>
                        </a:rPr>
                        <a:t>級以上</a:t>
                      </a:r>
                    </a:p>
                  </a:txBody>
                  <a:tcPr marL="36195" marR="36195" marT="0" marB="0"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accent3">
                          <a:lumMod val="60000"/>
                          <a:lumOff val="40000"/>
                        </a:schemeClr>
                      </a:solidFill>
                      <a:prstDash val="solid"/>
                      <a:round/>
                      <a:headEnd type="none" w="med" len="med"/>
                      <a:tailEnd type="none" w="med" len="med"/>
                    </a:lnT>
                    <a:lnB w="12700" cap="flat" cmpd="sng" algn="ctr">
                      <a:solidFill>
                        <a:schemeClr val="accent3">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TW" sz="1800" b="0" kern="100" dirty="0">
                          <a:solidFill>
                            <a:schemeClr val="tx1"/>
                          </a:solidFill>
                          <a:effectLst/>
                          <a:latin typeface="華康儷楷書" panose="03000509000000000000" pitchFamily="65" charset="-120"/>
                          <a:ea typeface="華康儷楷書" panose="03000509000000000000" pitchFamily="65" charset="-120"/>
                          <a:cs typeface="Times New Roman" panose="02020603050405020304" pitchFamily="18" charset="0"/>
                        </a:rPr>
                        <a:t>527</a:t>
                      </a:r>
                      <a:r>
                        <a:rPr lang="zh-TW" altLang="zh-TW" sz="1800" b="0" kern="100" dirty="0">
                          <a:solidFill>
                            <a:schemeClr val="tx1"/>
                          </a:solidFill>
                          <a:effectLst/>
                          <a:latin typeface="華康儷楷書" panose="03000509000000000000" pitchFamily="65" charset="-120"/>
                          <a:ea typeface="華康儷楷書" panose="03000509000000000000" pitchFamily="65" charset="-120"/>
                          <a:cs typeface="Times New Roman" panose="02020603050405020304" pitchFamily="18" charset="0"/>
                        </a:rPr>
                        <a:t>以上</a:t>
                      </a:r>
                      <a:endParaRPr lang="zh-TW" sz="1800" b="0" kern="100" dirty="0">
                        <a:solidFill>
                          <a:schemeClr val="tx1"/>
                        </a:solidFill>
                        <a:effectLst/>
                        <a:latin typeface="華康儷楷書" panose="03000509000000000000" pitchFamily="65" charset="-120"/>
                        <a:ea typeface="華康儷楷書" panose="03000509000000000000" pitchFamily="65" charset="-120"/>
                        <a:cs typeface="Times New Roman" panose="02020603050405020304" pitchFamily="18" charset="0"/>
                      </a:endParaRPr>
                    </a:p>
                  </a:txBody>
                  <a:tcPr marL="36195" marR="36195" marT="0" marB="0"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accent3">
                          <a:lumMod val="60000"/>
                          <a:lumOff val="40000"/>
                        </a:schemeClr>
                      </a:solidFill>
                      <a:prstDash val="solid"/>
                      <a:round/>
                      <a:headEnd type="none" w="med" len="med"/>
                      <a:tailEnd type="none" w="med" len="med"/>
                    </a:lnT>
                    <a:lnB w="12700" cap="flat" cmpd="sng" algn="ctr">
                      <a:solidFill>
                        <a:schemeClr val="accent3">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spcAft>
                          <a:spcPts val="0"/>
                        </a:spcAft>
                      </a:pPr>
                      <a:r>
                        <a:rPr lang="en-US" sz="1800" b="0" kern="100" dirty="0">
                          <a:solidFill>
                            <a:schemeClr val="tx1"/>
                          </a:solidFill>
                          <a:effectLst/>
                          <a:latin typeface="華康儷楷書" panose="03000509000000000000" pitchFamily="65" charset="-120"/>
                          <a:ea typeface="華康儷楷書" panose="03000509000000000000" pitchFamily="65" charset="-120"/>
                          <a:cs typeface="Times New Roman" panose="02020603050405020304" pitchFamily="18" charset="0"/>
                        </a:rPr>
                        <a:t>87-109</a:t>
                      </a:r>
                      <a:endParaRPr lang="zh-TW" sz="1800" b="0" kern="100" dirty="0">
                        <a:solidFill>
                          <a:schemeClr val="tx1"/>
                        </a:solidFill>
                        <a:effectLst/>
                        <a:latin typeface="華康儷楷書" panose="03000509000000000000" pitchFamily="65" charset="-120"/>
                        <a:ea typeface="華康儷楷書" panose="03000509000000000000" pitchFamily="65" charset="-120"/>
                        <a:cs typeface="Times New Roman" panose="02020603050405020304" pitchFamily="18" charset="0"/>
                      </a:endParaRPr>
                    </a:p>
                  </a:txBody>
                  <a:tcPr marL="36195" marR="36195" marT="0" marB="0"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accent3">
                          <a:lumMod val="60000"/>
                          <a:lumOff val="40000"/>
                        </a:schemeClr>
                      </a:solidFill>
                      <a:prstDash val="solid"/>
                      <a:round/>
                      <a:headEnd type="none" w="med" len="med"/>
                      <a:tailEnd type="none" w="med" len="med"/>
                    </a:lnT>
                    <a:lnB w="12700" cap="flat" cmpd="sng" algn="ctr">
                      <a:solidFill>
                        <a:schemeClr val="accent3">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spcAft>
                          <a:spcPts val="0"/>
                        </a:spcAft>
                      </a:pPr>
                      <a:r>
                        <a:rPr lang="en-US" sz="1800" b="0" kern="100" dirty="0">
                          <a:solidFill>
                            <a:schemeClr val="tx1"/>
                          </a:solidFill>
                          <a:effectLst/>
                          <a:latin typeface="華康儷楷書" panose="03000509000000000000" pitchFamily="65" charset="-120"/>
                          <a:ea typeface="華康儷楷書" panose="03000509000000000000" pitchFamily="65" charset="-120"/>
                          <a:cs typeface="Times New Roman" panose="02020603050405020304" pitchFamily="18" charset="0"/>
                        </a:rPr>
                        <a:t>6</a:t>
                      </a:r>
                      <a:r>
                        <a:rPr lang="zh-TW" sz="1800" b="0" kern="100" dirty="0">
                          <a:solidFill>
                            <a:schemeClr val="tx1"/>
                          </a:solidFill>
                          <a:effectLst/>
                          <a:latin typeface="華康儷楷書" panose="03000509000000000000" pitchFamily="65" charset="-120"/>
                          <a:ea typeface="華康儷楷書" panose="03000509000000000000" pitchFamily="65" charset="-120"/>
                          <a:cs typeface="Times New Roman" panose="02020603050405020304" pitchFamily="18" charset="0"/>
                        </a:rPr>
                        <a:t>以上</a:t>
                      </a:r>
                    </a:p>
                  </a:txBody>
                  <a:tcPr marL="36195" marR="36195" marT="0" marB="0"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accent3">
                          <a:lumMod val="60000"/>
                          <a:lumOff val="40000"/>
                        </a:schemeClr>
                      </a:solidFill>
                      <a:prstDash val="solid"/>
                      <a:round/>
                      <a:headEnd type="none" w="med" len="med"/>
                      <a:tailEnd type="none" w="med" len="med"/>
                    </a:lnT>
                    <a:lnB w="12700" cap="flat" cmpd="sng" algn="ctr">
                      <a:solidFill>
                        <a:schemeClr val="accent3">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spcAft>
                          <a:spcPts val="0"/>
                        </a:spcAft>
                      </a:pPr>
                      <a:r>
                        <a:rPr lang="en-US" sz="1800" b="0" kern="100" dirty="0">
                          <a:solidFill>
                            <a:schemeClr val="tx1"/>
                          </a:solidFill>
                          <a:effectLst/>
                          <a:latin typeface="華康儷楷書" panose="03000509000000000000" pitchFamily="65" charset="-120"/>
                          <a:ea typeface="華康儷楷書" panose="03000509000000000000" pitchFamily="65" charset="-120"/>
                          <a:cs typeface="Times New Roman" panose="02020603050405020304" pitchFamily="18" charset="0"/>
                        </a:rPr>
                        <a:t>FCE</a:t>
                      </a:r>
                      <a:endParaRPr lang="zh-TW" sz="1800" b="0" kern="100" dirty="0">
                        <a:solidFill>
                          <a:schemeClr val="tx1"/>
                        </a:solidFill>
                        <a:effectLst/>
                        <a:latin typeface="華康儷楷書" panose="03000509000000000000" pitchFamily="65" charset="-120"/>
                        <a:ea typeface="華康儷楷書" panose="03000509000000000000" pitchFamily="65" charset="-120"/>
                        <a:cs typeface="Times New Roman" panose="02020603050405020304" pitchFamily="18" charset="0"/>
                      </a:endParaRPr>
                    </a:p>
                  </a:txBody>
                  <a:tcPr marL="36195" marR="36195" marT="0" marB="0"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accent3">
                          <a:lumMod val="60000"/>
                          <a:lumOff val="40000"/>
                        </a:schemeClr>
                      </a:solidFill>
                      <a:prstDash val="solid"/>
                      <a:round/>
                      <a:headEnd type="none" w="med" len="med"/>
                      <a:tailEnd type="none" w="med" len="med"/>
                    </a:lnT>
                    <a:lnB w="12700" cap="flat" cmpd="sng" algn="ctr">
                      <a:solidFill>
                        <a:schemeClr val="accent3">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spcAft>
                          <a:spcPts val="0"/>
                        </a:spcAft>
                      </a:pPr>
                      <a:r>
                        <a:rPr lang="en-US" altLang="zh-TW" sz="1600" b="0" kern="100" dirty="0">
                          <a:solidFill>
                            <a:schemeClr val="tx1"/>
                          </a:solidFill>
                          <a:effectLst/>
                          <a:latin typeface="華康儷楷書" panose="03000509000000000000" pitchFamily="65" charset="-120"/>
                          <a:ea typeface="華康儷楷書" panose="03000509000000000000" pitchFamily="65" charset="-120"/>
                          <a:cs typeface="Times New Roman" panose="02020603050405020304" pitchFamily="18" charset="0"/>
                        </a:rPr>
                        <a:t>B2</a:t>
                      </a:r>
                      <a:endParaRPr lang="zh-TW" sz="1600" b="0" kern="100" dirty="0">
                        <a:solidFill>
                          <a:schemeClr val="tx1"/>
                        </a:solidFill>
                        <a:effectLst/>
                        <a:latin typeface="華康儷楷書" panose="03000509000000000000" pitchFamily="65" charset="-120"/>
                        <a:ea typeface="華康儷楷書" panose="03000509000000000000" pitchFamily="65" charset="-120"/>
                        <a:cs typeface="Times New Roman" panose="02020603050405020304" pitchFamily="18" charset="0"/>
                      </a:endParaRPr>
                    </a:p>
                  </a:txBody>
                  <a:tcPr marL="36195" marR="36195" marT="0" marB="0"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accent3">
                          <a:lumMod val="60000"/>
                          <a:lumOff val="40000"/>
                        </a:schemeClr>
                      </a:solidFill>
                      <a:prstDash val="solid"/>
                      <a:round/>
                      <a:headEnd type="none" w="med" len="med"/>
                      <a:tailEnd type="none" w="med" len="med"/>
                    </a:lnT>
                    <a:lnB w="12700" cap="flat" cmpd="sng" algn="ctr">
                      <a:solidFill>
                        <a:schemeClr val="accent3">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spcAft>
                          <a:spcPts val="0"/>
                        </a:spcAft>
                      </a:pPr>
                      <a:r>
                        <a:rPr lang="en-US" sz="1800" b="0" kern="100" dirty="0">
                          <a:solidFill>
                            <a:schemeClr val="tx1"/>
                          </a:solidFill>
                          <a:effectLst/>
                          <a:latin typeface="華康儷楷書" panose="03000509000000000000" pitchFamily="65" charset="-120"/>
                          <a:ea typeface="華康儷楷書" panose="03000509000000000000" pitchFamily="65" charset="-120"/>
                          <a:cs typeface="Times New Roman" panose="02020603050405020304" pitchFamily="18" charset="0"/>
                        </a:rPr>
                        <a:t>N2</a:t>
                      </a:r>
                      <a:endParaRPr lang="zh-TW" sz="1800" b="0" kern="100" dirty="0">
                        <a:solidFill>
                          <a:schemeClr val="tx1"/>
                        </a:solidFill>
                        <a:effectLst/>
                        <a:latin typeface="華康儷楷書" panose="03000509000000000000" pitchFamily="65" charset="-120"/>
                        <a:ea typeface="華康儷楷書" panose="03000509000000000000" pitchFamily="65" charset="-120"/>
                        <a:cs typeface="Times New Roman" panose="02020603050405020304" pitchFamily="18" charset="0"/>
                      </a:endParaRPr>
                    </a:p>
                  </a:txBody>
                  <a:tcPr marL="36195" marR="36195" marT="0" marB="0"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accent3">
                          <a:lumMod val="60000"/>
                          <a:lumOff val="40000"/>
                        </a:schemeClr>
                      </a:solidFill>
                      <a:prstDash val="solid"/>
                      <a:round/>
                      <a:headEnd type="none" w="med" len="med"/>
                      <a:tailEnd type="none" w="med" len="med"/>
                    </a:lnT>
                    <a:lnB w="12700" cap="flat" cmpd="sng" algn="ctr">
                      <a:solidFill>
                        <a:schemeClr val="accent3">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3"/>
                  </a:ext>
                </a:extLst>
              </a:tr>
              <a:tr h="1096357">
                <a:tc>
                  <a:txBody>
                    <a:bodyPr/>
                    <a:lstStyle/>
                    <a:p>
                      <a:pPr algn="ctr">
                        <a:spcAft>
                          <a:spcPts val="0"/>
                        </a:spcAft>
                      </a:pPr>
                      <a:r>
                        <a:rPr lang="en-US" sz="1800" b="0" kern="100">
                          <a:solidFill>
                            <a:schemeClr val="tx1"/>
                          </a:solidFill>
                          <a:effectLst/>
                          <a:latin typeface="華康儷楷書" panose="03000509000000000000" pitchFamily="65" charset="-120"/>
                          <a:ea typeface="華康儷楷書" panose="03000509000000000000" pitchFamily="65" charset="-120"/>
                          <a:cs typeface="Times New Roman" panose="02020603050405020304" pitchFamily="18" charset="0"/>
                        </a:rPr>
                        <a:t>5%</a:t>
                      </a:r>
                      <a:endParaRPr lang="zh-TW" sz="1800" b="0" kern="100" dirty="0">
                        <a:solidFill>
                          <a:schemeClr val="tx1"/>
                        </a:solidFill>
                        <a:effectLst/>
                        <a:latin typeface="華康儷楷書" panose="03000509000000000000" pitchFamily="65" charset="-120"/>
                        <a:ea typeface="華康儷楷書" panose="03000509000000000000" pitchFamily="65" charset="-120"/>
                        <a:cs typeface="Times New Roman" panose="02020603050405020304" pitchFamily="18" charset="0"/>
                      </a:endParaRPr>
                    </a:p>
                  </a:txBody>
                  <a:tcPr marL="36195" marR="36195" marT="0" marB="0"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accent3">
                          <a:lumMod val="60000"/>
                          <a:lumOff val="40000"/>
                        </a:schemeClr>
                      </a:solidFill>
                      <a:prstDash val="solid"/>
                      <a:round/>
                      <a:headEnd type="none" w="med" len="med"/>
                      <a:tailEnd type="none" w="med" len="med"/>
                    </a:lnT>
                    <a:lnB w="12700" cap="flat" cmpd="sng" algn="ctr">
                      <a:solidFill>
                        <a:schemeClr val="accent3">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spcAft>
                          <a:spcPts val="0"/>
                        </a:spcAft>
                      </a:pPr>
                      <a:r>
                        <a:rPr lang="zh-TW" sz="1800" b="0" kern="100" dirty="0">
                          <a:solidFill>
                            <a:schemeClr val="tx1"/>
                          </a:solidFill>
                          <a:effectLst/>
                          <a:latin typeface="華康儷楷書" panose="03000509000000000000" pitchFamily="65" charset="-120"/>
                          <a:ea typeface="華康儷楷書" panose="03000509000000000000" pitchFamily="65" charset="-120"/>
                          <a:cs typeface="Times New Roman" panose="02020603050405020304" pitchFamily="18" charset="0"/>
                        </a:rPr>
                        <a:t>中級</a:t>
                      </a:r>
                    </a:p>
                  </a:txBody>
                  <a:tcPr marL="36195" marR="36195" marT="0" marB="0"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accent3">
                          <a:lumMod val="60000"/>
                          <a:lumOff val="40000"/>
                        </a:schemeClr>
                      </a:solidFill>
                      <a:prstDash val="solid"/>
                      <a:round/>
                      <a:headEnd type="none" w="med" len="med"/>
                      <a:tailEnd type="none" w="med" len="med"/>
                    </a:lnT>
                    <a:lnB w="12700" cap="flat" cmpd="sng" algn="ctr">
                      <a:solidFill>
                        <a:schemeClr val="accent3">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just">
                        <a:spcAft>
                          <a:spcPts val="0"/>
                        </a:spcAft>
                      </a:pPr>
                      <a:r>
                        <a:rPr lang="zh-TW" sz="1500" b="0" kern="100" spc="0" baseline="0" dirty="0">
                          <a:solidFill>
                            <a:schemeClr val="tx1"/>
                          </a:solidFill>
                          <a:effectLst/>
                          <a:latin typeface="華康儷楷書" panose="03000509000000000000" pitchFamily="65" charset="-120"/>
                          <a:ea typeface="華康儷楷書" panose="03000509000000000000" pitchFamily="65" charset="-120"/>
                          <a:cs typeface="Times New Roman" panose="02020603050405020304" pitchFamily="18" charset="0"/>
                        </a:rPr>
                        <a:t>聽力及閱讀項目合計</a:t>
                      </a:r>
                      <a:r>
                        <a:rPr lang="en-US" sz="1500" b="0" kern="100" spc="0" baseline="0" dirty="0">
                          <a:solidFill>
                            <a:schemeClr val="tx1"/>
                          </a:solidFill>
                          <a:effectLst/>
                          <a:latin typeface="華康儷楷書" panose="03000509000000000000" pitchFamily="65" charset="-120"/>
                          <a:ea typeface="華康儷楷書" panose="03000509000000000000" pitchFamily="65" charset="-120"/>
                          <a:cs typeface="Times New Roman" panose="02020603050405020304" pitchFamily="18" charset="0"/>
                        </a:rPr>
                        <a:t>550</a:t>
                      </a:r>
                      <a:r>
                        <a:rPr lang="zh-TW" sz="1500" b="0" kern="100" spc="0" baseline="0" dirty="0">
                          <a:solidFill>
                            <a:schemeClr val="tx1"/>
                          </a:solidFill>
                          <a:effectLst/>
                          <a:latin typeface="華康儷楷書" panose="03000509000000000000" pitchFamily="65" charset="-120"/>
                          <a:ea typeface="華康儷楷書" panose="03000509000000000000" pitchFamily="65" charset="-120"/>
                          <a:cs typeface="Times New Roman" panose="02020603050405020304" pitchFamily="18" charset="0"/>
                        </a:rPr>
                        <a:t>分以上</a:t>
                      </a:r>
                    </a:p>
                    <a:p>
                      <a:pPr algn="just">
                        <a:spcAft>
                          <a:spcPts val="0"/>
                        </a:spcAft>
                      </a:pPr>
                      <a:r>
                        <a:rPr lang="zh-TW" sz="1400" b="0" kern="100" spc="-100" baseline="0" dirty="0">
                          <a:solidFill>
                            <a:schemeClr val="tx1"/>
                          </a:solidFill>
                          <a:effectLst/>
                          <a:latin typeface="華康儷楷書" panose="03000509000000000000" pitchFamily="65" charset="-120"/>
                          <a:ea typeface="華康儷楷書" panose="03000509000000000000" pitchFamily="65" charset="-120"/>
                          <a:cs typeface="Times New Roman" panose="02020603050405020304" pitchFamily="18" charset="0"/>
                        </a:rPr>
                        <a:t>且口說及寫作項目分別均達</a:t>
                      </a:r>
                      <a:r>
                        <a:rPr lang="en-US" sz="1400" b="0" kern="100" spc="-100" baseline="0" dirty="0">
                          <a:solidFill>
                            <a:schemeClr val="tx1"/>
                          </a:solidFill>
                          <a:effectLst/>
                          <a:latin typeface="華康儷楷書" panose="03000509000000000000" pitchFamily="65" charset="-120"/>
                          <a:ea typeface="華康儷楷書" panose="03000509000000000000" pitchFamily="65" charset="-120"/>
                          <a:cs typeface="Times New Roman" panose="02020603050405020304" pitchFamily="18" charset="0"/>
                        </a:rPr>
                        <a:t>6</a:t>
                      </a:r>
                      <a:r>
                        <a:rPr lang="zh-TW" sz="1400" b="0" kern="100" spc="-100" baseline="0" dirty="0">
                          <a:solidFill>
                            <a:schemeClr val="tx1"/>
                          </a:solidFill>
                          <a:effectLst/>
                          <a:latin typeface="華康儷楷書" panose="03000509000000000000" pitchFamily="65" charset="-120"/>
                          <a:ea typeface="華康儷楷書" panose="03000509000000000000" pitchFamily="65" charset="-120"/>
                          <a:cs typeface="Times New Roman" panose="02020603050405020304" pitchFamily="18" charset="0"/>
                        </a:rPr>
                        <a:t>級以上</a:t>
                      </a:r>
                    </a:p>
                  </a:txBody>
                  <a:tcPr marL="36195" marR="36195" marT="0" marB="0"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accent3">
                          <a:lumMod val="60000"/>
                          <a:lumOff val="40000"/>
                        </a:schemeClr>
                      </a:solidFill>
                      <a:prstDash val="solid"/>
                      <a:round/>
                      <a:headEnd type="none" w="med" len="med"/>
                      <a:tailEnd type="none" w="med" len="med"/>
                    </a:lnT>
                    <a:lnB w="12700" cap="flat" cmpd="sng" algn="ctr">
                      <a:solidFill>
                        <a:schemeClr val="accent3">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TW" sz="1800" b="0" kern="100" dirty="0">
                          <a:solidFill>
                            <a:schemeClr val="tx1"/>
                          </a:solidFill>
                          <a:effectLst/>
                          <a:latin typeface="華康儷楷書" panose="03000509000000000000" pitchFamily="65" charset="-120"/>
                          <a:ea typeface="華康儷楷書" panose="03000509000000000000" pitchFamily="65" charset="-120"/>
                          <a:cs typeface="Times New Roman" panose="02020603050405020304" pitchFamily="18" charset="0"/>
                        </a:rPr>
                        <a:t>457</a:t>
                      </a:r>
                      <a:r>
                        <a:rPr lang="zh-TW" altLang="zh-TW" sz="1800" b="0" kern="100" dirty="0">
                          <a:solidFill>
                            <a:schemeClr val="tx1"/>
                          </a:solidFill>
                          <a:effectLst/>
                          <a:latin typeface="華康儷楷書" panose="03000509000000000000" pitchFamily="65" charset="-120"/>
                          <a:ea typeface="華康儷楷書" panose="03000509000000000000" pitchFamily="65" charset="-120"/>
                          <a:cs typeface="Times New Roman" panose="02020603050405020304" pitchFamily="18" charset="0"/>
                        </a:rPr>
                        <a:t>以上</a:t>
                      </a:r>
                    </a:p>
                  </a:txBody>
                  <a:tcPr marL="36195" marR="36195" marT="0" marB="0"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accent3">
                          <a:lumMod val="60000"/>
                          <a:lumOff val="40000"/>
                        </a:schemeClr>
                      </a:solidFill>
                      <a:prstDash val="solid"/>
                      <a:round/>
                      <a:headEnd type="none" w="med" len="med"/>
                      <a:tailEnd type="none" w="med" len="med"/>
                    </a:lnT>
                    <a:lnB w="12700" cap="flat" cmpd="sng" algn="ctr">
                      <a:solidFill>
                        <a:schemeClr val="accent3">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spcAft>
                          <a:spcPts val="0"/>
                        </a:spcAft>
                      </a:pPr>
                      <a:r>
                        <a:rPr lang="en-US" sz="1800" b="0" kern="100" dirty="0">
                          <a:solidFill>
                            <a:schemeClr val="tx1"/>
                          </a:solidFill>
                          <a:effectLst/>
                          <a:latin typeface="華康儷楷書" panose="03000509000000000000" pitchFamily="65" charset="-120"/>
                          <a:ea typeface="華康儷楷書" panose="03000509000000000000" pitchFamily="65" charset="-120"/>
                          <a:cs typeface="Times New Roman" panose="02020603050405020304" pitchFamily="18" charset="0"/>
                        </a:rPr>
                        <a:t>57-86</a:t>
                      </a:r>
                      <a:endParaRPr lang="zh-TW" sz="1800" b="0" kern="100" dirty="0">
                        <a:solidFill>
                          <a:schemeClr val="tx1"/>
                        </a:solidFill>
                        <a:effectLst/>
                        <a:latin typeface="華康儷楷書" panose="03000509000000000000" pitchFamily="65" charset="-120"/>
                        <a:ea typeface="華康儷楷書" panose="03000509000000000000" pitchFamily="65" charset="-120"/>
                        <a:cs typeface="Times New Roman" panose="02020603050405020304" pitchFamily="18" charset="0"/>
                      </a:endParaRPr>
                    </a:p>
                  </a:txBody>
                  <a:tcPr marL="36195" marR="36195" marT="0" marB="0"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accent3">
                          <a:lumMod val="60000"/>
                          <a:lumOff val="40000"/>
                        </a:schemeClr>
                      </a:solidFill>
                      <a:prstDash val="solid"/>
                      <a:round/>
                      <a:headEnd type="none" w="med" len="med"/>
                      <a:tailEnd type="none" w="med" len="med"/>
                    </a:lnT>
                    <a:lnB w="12700" cap="flat" cmpd="sng" algn="ctr">
                      <a:solidFill>
                        <a:schemeClr val="accent3">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spcAft>
                          <a:spcPts val="0"/>
                        </a:spcAft>
                      </a:pPr>
                      <a:r>
                        <a:rPr lang="en-US" sz="1800" b="0" kern="100" dirty="0">
                          <a:solidFill>
                            <a:schemeClr val="tx1"/>
                          </a:solidFill>
                          <a:effectLst/>
                          <a:latin typeface="華康儷楷書" panose="03000509000000000000" pitchFamily="65" charset="-120"/>
                          <a:ea typeface="華康儷楷書" panose="03000509000000000000" pitchFamily="65" charset="-120"/>
                          <a:cs typeface="Times New Roman" panose="02020603050405020304" pitchFamily="18" charset="0"/>
                        </a:rPr>
                        <a:t>4.5</a:t>
                      </a:r>
                      <a:r>
                        <a:rPr lang="zh-TW" sz="1800" b="0" kern="100" dirty="0">
                          <a:solidFill>
                            <a:schemeClr val="tx1"/>
                          </a:solidFill>
                          <a:effectLst/>
                          <a:latin typeface="華康儷楷書" panose="03000509000000000000" pitchFamily="65" charset="-120"/>
                          <a:ea typeface="華康儷楷書" panose="03000509000000000000" pitchFamily="65" charset="-120"/>
                          <a:cs typeface="Times New Roman" panose="02020603050405020304" pitchFamily="18" charset="0"/>
                        </a:rPr>
                        <a:t>以上</a:t>
                      </a:r>
                    </a:p>
                  </a:txBody>
                  <a:tcPr marL="36195" marR="36195" marT="0" marB="0"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accent3">
                          <a:lumMod val="60000"/>
                          <a:lumOff val="40000"/>
                        </a:schemeClr>
                      </a:solidFill>
                      <a:prstDash val="solid"/>
                      <a:round/>
                      <a:headEnd type="none" w="med" len="med"/>
                      <a:tailEnd type="none" w="med" len="med"/>
                    </a:lnT>
                    <a:lnB w="12700" cap="flat" cmpd="sng" algn="ctr">
                      <a:solidFill>
                        <a:schemeClr val="accent3">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spcAft>
                          <a:spcPts val="0"/>
                        </a:spcAft>
                      </a:pPr>
                      <a:r>
                        <a:rPr lang="en-US" sz="1800" b="0" kern="100" dirty="0">
                          <a:solidFill>
                            <a:schemeClr val="tx1"/>
                          </a:solidFill>
                          <a:effectLst/>
                          <a:latin typeface="華康儷楷書" panose="03000509000000000000" pitchFamily="65" charset="-120"/>
                          <a:ea typeface="華康儷楷書" panose="03000509000000000000" pitchFamily="65" charset="-120"/>
                          <a:cs typeface="Times New Roman" panose="02020603050405020304" pitchFamily="18" charset="0"/>
                        </a:rPr>
                        <a:t>PET</a:t>
                      </a:r>
                      <a:endParaRPr lang="zh-TW" sz="1800" b="0" kern="100" dirty="0">
                        <a:solidFill>
                          <a:schemeClr val="tx1"/>
                        </a:solidFill>
                        <a:effectLst/>
                        <a:latin typeface="華康儷楷書" panose="03000509000000000000" pitchFamily="65" charset="-120"/>
                        <a:ea typeface="華康儷楷書" panose="03000509000000000000" pitchFamily="65" charset="-120"/>
                        <a:cs typeface="Times New Roman" panose="02020603050405020304" pitchFamily="18" charset="0"/>
                      </a:endParaRPr>
                    </a:p>
                  </a:txBody>
                  <a:tcPr marL="36195" marR="36195" marT="0" marB="0"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accent3">
                          <a:lumMod val="60000"/>
                          <a:lumOff val="40000"/>
                        </a:schemeClr>
                      </a:solidFill>
                      <a:prstDash val="solid"/>
                      <a:round/>
                      <a:headEnd type="none" w="med" len="med"/>
                      <a:tailEnd type="none" w="med" len="med"/>
                    </a:lnT>
                    <a:lnB w="12700" cap="flat" cmpd="sng" algn="ctr">
                      <a:solidFill>
                        <a:schemeClr val="accent3">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spcAft>
                          <a:spcPts val="0"/>
                        </a:spcAft>
                      </a:pPr>
                      <a:r>
                        <a:rPr lang="en-US" altLang="zh-TW" sz="1600" b="0" kern="100" dirty="0">
                          <a:solidFill>
                            <a:schemeClr val="tx1"/>
                          </a:solidFill>
                          <a:effectLst/>
                          <a:latin typeface="華康儷楷書" panose="03000509000000000000" pitchFamily="65" charset="-120"/>
                          <a:ea typeface="華康儷楷書" panose="03000509000000000000" pitchFamily="65" charset="-120"/>
                          <a:cs typeface="Times New Roman" panose="02020603050405020304" pitchFamily="18" charset="0"/>
                        </a:rPr>
                        <a:t>B1</a:t>
                      </a:r>
                      <a:endParaRPr lang="zh-TW" sz="1600" b="0" kern="100" dirty="0">
                        <a:solidFill>
                          <a:schemeClr val="tx1"/>
                        </a:solidFill>
                        <a:effectLst/>
                        <a:latin typeface="華康儷楷書" panose="03000509000000000000" pitchFamily="65" charset="-120"/>
                        <a:ea typeface="華康儷楷書" panose="03000509000000000000" pitchFamily="65" charset="-120"/>
                        <a:cs typeface="Times New Roman" panose="02020603050405020304" pitchFamily="18" charset="0"/>
                      </a:endParaRPr>
                    </a:p>
                  </a:txBody>
                  <a:tcPr marL="36195" marR="36195" marT="0" marB="0"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accent3">
                          <a:lumMod val="60000"/>
                          <a:lumOff val="40000"/>
                        </a:schemeClr>
                      </a:solidFill>
                      <a:prstDash val="solid"/>
                      <a:round/>
                      <a:headEnd type="none" w="med" len="med"/>
                      <a:tailEnd type="none" w="med" len="med"/>
                    </a:lnT>
                    <a:lnB w="12700" cap="flat" cmpd="sng" algn="ctr">
                      <a:solidFill>
                        <a:schemeClr val="accent3">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spcAft>
                          <a:spcPts val="0"/>
                        </a:spcAft>
                      </a:pPr>
                      <a:r>
                        <a:rPr lang="en-US" sz="1800" b="0" kern="100" dirty="0">
                          <a:solidFill>
                            <a:schemeClr val="tx1"/>
                          </a:solidFill>
                          <a:effectLst/>
                          <a:latin typeface="華康儷楷書" panose="03000509000000000000" pitchFamily="65" charset="-120"/>
                          <a:ea typeface="華康儷楷書" panose="03000509000000000000" pitchFamily="65" charset="-120"/>
                          <a:cs typeface="Times New Roman" panose="02020603050405020304" pitchFamily="18" charset="0"/>
                        </a:rPr>
                        <a:t>N3</a:t>
                      </a:r>
                      <a:endParaRPr lang="zh-TW" sz="1800" b="0" kern="100" dirty="0">
                        <a:solidFill>
                          <a:schemeClr val="tx1"/>
                        </a:solidFill>
                        <a:effectLst/>
                        <a:latin typeface="華康儷楷書" panose="03000509000000000000" pitchFamily="65" charset="-120"/>
                        <a:ea typeface="華康儷楷書" panose="03000509000000000000" pitchFamily="65" charset="-120"/>
                        <a:cs typeface="Times New Roman" panose="02020603050405020304" pitchFamily="18" charset="0"/>
                      </a:endParaRPr>
                    </a:p>
                  </a:txBody>
                  <a:tcPr marL="36195" marR="36195" marT="0" marB="0"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accent3">
                          <a:lumMod val="60000"/>
                          <a:lumOff val="40000"/>
                        </a:schemeClr>
                      </a:solidFill>
                      <a:prstDash val="solid"/>
                      <a:round/>
                      <a:headEnd type="none" w="med" len="med"/>
                      <a:tailEnd type="none" w="med" len="med"/>
                    </a:lnT>
                    <a:lnB w="12700" cap="flat" cmpd="sng" algn="ctr">
                      <a:solidFill>
                        <a:schemeClr val="accent3">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4"/>
                  </a:ext>
                </a:extLst>
              </a:tr>
            </a:tbl>
          </a:graphicData>
        </a:graphic>
      </p:graphicFrame>
      <p:sp>
        <p:nvSpPr>
          <p:cNvPr id="10" name="標題 1"/>
          <p:cNvSpPr txBox="1">
            <a:spLocks/>
          </p:cNvSpPr>
          <p:nvPr/>
        </p:nvSpPr>
        <p:spPr bwMode="auto">
          <a:xfrm>
            <a:off x="0" y="77329"/>
            <a:ext cx="12191999" cy="63341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kumimoji="1" sz="2800">
                <a:solidFill>
                  <a:schemeClr val="tx2"/>
                </a:solidFill>
                <a:latin typeface="+mj-lt"/>
                <a:ea typeface="+mj-ea"/>
                <a:cs typeface="+mj-cs"/>
              </a:defRPr>
            </a:lvl1pPr>
            <a:lvl2pPr algn="l" rtl="0" eaLnBrk="0" fontAlgn="base" hangingPunct="0">
              <a:spcBef>
                <a:spcPct val="0"/>
              </a:spcBef>
              <a:spcAft>
                <a:spcPct val="0"/>
              </a:spcAft>
              <a:defRPr kumimoji="1" sz="2800">
                <a:solidFill>
                  <a:schemeClr val="tx2"/>
                </a:solidFill>
                <a:latin typeface="Arial" charset="0"/>
                <a:ea typeface="華康中黑體" pitchFamily="49" charset="-120"/>
              </a:defRPr>
            </a:lvl2pPr>
            <a:lvl3pPr algn="l" rtl="0" eaLnBrk="0" fontAlgn="base" hangingPunct="0">
              <a:spcBef>
                <a:spcPct val="0"/>
              </a:spcBef>
              <a:spcAft>
                <a:spcPct val="0"/>
              </a:spcAft>
              <a:defRPr kumimoji="1" sz="2800">
                <a:solidFill>
                  <a:schemeClr val="tx2"/>
                </a:solidFill>
                <a:latin typeface="Arial" charset="0"/>
                <a:ea typeface="華康中黑體" pitchFamily="49" charset="-120"/>
              </a:defRPr>
            </a:lvl3pPr>
            <a:lvl4pPr algn="l" rtl="0" eaLnBrk="0" fontAlgn="base" hangingPunct="0">
              <a:spcBef>
                <a:spcPct val="0"/>
              </a:spcBef>
              <a:spcAft>
                <a:spcPct val="0"/>
              </a:spcAft>
              <a:defRPr kumimoji="1" sz="2800">
                <a:solidFill>
                  <a:schemeClr val="tx2"/>
                </a:solidFill>
                <a:latin typeface="Arial" charset="0"/>
                <a:ea typeface="華康中黑體" pitchFamily="49" charset="-120"/>
              </a:defRPr>
            </a:lvl4pPr>
            <a:lvl5pPr algn="l" rtl="0" eaLnBrk="0" fontAlgn="base" hangingPunct="0">
              <a:spcBef>
                <a:spcPct val="0"/>
              </a:spcBef>
              <a:spcAft>
                <a:spcPct val="0"/>
              </a:spcAft>
              <a:defRPr kumimoji="1" sz="2800">
                <a:solidFill>
                  <a:schemeClr val="tx2"/>
                </a:solidFill>
                <a:latin typeface="Arial" charset="0"/>
                <a:ea typeface="華康中黑體" pitchFamily="49" charset="-120"/>
              </a:defRPr>
            </a:lvl5pPr>
            <a:lvl6pPr marL="457200" algn="l" rtl="0" fontAlgn="base">
              <a:spcBef>
                <a:spcPct val="0"/>
              </a:spcBef>
              <a:spcAft>
                <a:spcPct val="0"/>
              </a:spcAft>
              <a:defRPr kumimoji="1" sz="2800">
                <a:solidFill>
                  <a:schemeClr val="tx2"/>
                </a:solidFill>
                <a:latin typeface="Arial" charset="0"/>
                <a:ea typeface="新細明體" charset="-120"/>
              </a:defRPr>
            </a:lvl6pPr>
            <a:lvl7pPr marL="914400" algn="l" rtl="0" fontAlgn="base">
              <a:spcBef>
                <a:spcPct val="0"/>
              </a:spcBef>
              <a:spcAft>
                <a:spcPct val="0"/>
              </a:spcAft>
              <a:defRPr kumimoji="1" sz="2800">
                <a:solidFill>
                  <a:schemeClr val="tx2"/>
                </a:solidFill>
                <a:latin typeface="Arial" charset="0"/>
                <a:ea typeface="新細明體" charset="-120"/>
              </a:defRPr>
            </a:lvl7pPr>
            <a:lvl8pPr marL="1371600" algn="l" rtl="0" fontAlgn="base">
              <a:spcBef>
                <a:spcPct val="0"/>
              </a:spcBef>
              <a:spcAft>
                <a:spcPct val="0"/>
              </a:spcAft>
              <a:defRPr kumimoji="1" sz="2800">
                <a:solidFill>
                  <a:schemeClr val="tx2"/>
                </a:solidFill>
                <a:latin typeface="Arial" charset="0"/>
                <a:ea typeface="新細明體" charset="-120"/>
              </a:defRPr>
            </a:lvl8pPr>
            <a:lvl9pPr marL="1828800" algn="l" rtl="0" fontAlgn="base">
              <a:spcBef>
                <a:spcPct val="0"/>
              </a:spcBef>
              <a:spcAft>
                <a:spcPct val="0"/>
              </a:spcAft>
              <a:defRPr kumimoji="1" sz="2800">
                <a:solidFill>
                  <a:schemeClr val="tx2"/>
                </a:solidFill>
                <a:latin typeface="Arial" charset="0"/>
                <a:ea typeface="新細明體" charset="-120"/>
              </a:defRPr>
            </a:lvl9pPr>
          </a:lstStyle>
          <a:p>
            <a:pPr algn="ctr" eaLnBrk="1" hangingPunct="1"/>
            <a:r>
              <a:rPr lang="zh-TW" altLang="en-US" b="1" spc="-100" dirty="0">
                <a:solidFill>
                  <a:schemeClr val="tx1"/>
                </a:solidFill>
                <a:latin typeface="Book Antiqua" panose="02040602050305030304" pitchFamily="18" charset="0"/>
                <a:ea typeface="華康儷楷書" panose="03000509000000000000" pitchFamily="65" charset="-120"/>
              </a:rPr>
              <a:t>第二階段報名</a:t>
            </a:r>
            <a:r>
              <a:rPr lang="en-US" altLang="zh-TW" b="1" spc="-100" dirty="0">
                <a:solidFill>
                  <a:schemeClr val="tx1"/>
                </a:solidFill>
                <a:latin typeface="Book Antiqua" panose="02040602050305030304" pitchFamily="18" charset="0"/>
                <a:ea typeface="華康儷楷書" panose="03000509000000000000" pitchFamily="65" charset="-120"/>
              </a:rPr>
              <a:t>-</a:t>
            </a:r>
            <a:r>
              <a:rPr lang="zh-TW" altLang="en-US" b="1" spc="-100" dirty="0">
                <a:solidFill>
                  <a:schemeClr val="tx1"/>
                </a:solidFill>
                <a:latin typeface="Book Antiqua" panose="02040602050305030304" pitchFamily="18" charset="0"/>
                <a:ea typeface="華康儷楷書" panose="03000509000000000000" pitchFamily="65" charset="-120"/>
              </a:rPr>
              <a:t>證照或得獎加分</a:t>
            </a:r>
          </a:p>
        </p:txBody>
      </p:sp>
      <p:sp>
        <p:nvSpPr>
          <p:cNvPr id="5" name="投影片編號版面配置區 2"/>
          <p:cNvSpPr>
            <a:spLocks noGrp="1"/>
          </p:cNvSpPr>
          <p:nvPr>
            <p:ph type="sldNum" sz="quarter" idx="12"/>
          </p:nvPr>
        </p:nvSpPr>
        <p:spPr>
          <a:xfrm>
            <a:off x="9142228" y="6230346"/>
            <a:ext cx="2743200" cy="365125"/>
          </a:xfrm>
        </p:spPr>
        <p:txBody>
          <a:bodyPr/>
          <a:lstStyle/>
          <a:p>
            <a:pPr>
              <a:defRPr/>
            </a:pPr>
            <a:fld id="{0425DD0F-D833-4500-8224-585EDAC39332}" type="slidenum">
              <a:rPr lang="zh-TW" altLang="en-US" smtClean="0"/>
              <a:pPr>
                <a:defRPr/>
              </a:pPr>
              <a:t>28</a:t>
            </a:fld>
            <a:endParaRPr lang="en-US" altLang="zh-TW"/>
          </a:p>
        </p:txBody>
      </p:sp>
    </p:spTree>
    <p:extLst>
      <p:ext uri="{BB962C8B-B14F-4D97-AF65-F5344CB8AC3E}">
        <p14:creationId xmlns:p14="http://schemas.microsoft.com/office/powerpoint/2010/main" val="38987981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1"/>
          </p:nvPr>
        </p:nvSpPr>
        <p:spPr>
          <a:xfrm>
            <a:off x="889233" y="933449"/>
            <a:ext cx="10746955" cy="5662021"/>
          </a:xfrm>
        </p:spPr>
        <p:txBody>
          <a:bodyPr/>
          <a:lstStyle/>
          <a:p>
            <a:pPr>
              <a:buFont typeface="Wingdings" panose="05000000000000000000" pitchFamily="2" charset="2"/>
              <a:buChar char="u"/>
            </a:pPr>
            <a:r>
              <a:rPr lang="en-US" altLang="zh-TW" sz="21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 115.6.5 (</a:t>
            </a:r>
            <a:r>
              <a:rPr lang="zh-TW" altLang="en-US" sz="21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五</a:t>
            </a:r>
            <a:r>
              <a:rPr lang="en-US" altLang="zh-TW" sz="21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 10:00</a:t>
            </a:r>
            <a:r>
              <a:rPr lang="zh-TW" altLang="en-US" sz="21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起至各甄選學校所訂截止時間，作業期間</a:t>
            </a:r>
            <a:r>
              <a:rPr lang="en-US" altLang="zh-TW" sz="21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24</a:t>
            </a:r>
            <a:r>
              <a:rPr lang="zh-TW" altLang="en-US" sz="21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小時開放。</a:t>
            </a:r>
            <a:endParaRPr lang="en-US" altLang="zh-TW" sz="21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endParaRPr>
          </a:p>
          <a:p>
            <a:pPr marL="342900" lvl="1" indent="-342900">
              <a:buFont typeface="Wingdings" panose="05000000000000000000" pitchFamily="2" charset="2"/>
              <a:buChar char="u"/>
            </a:pPr>
            <a:r>
              <a:rPr lang="zh-TW" altLang="en-US" sz="2100" b="1"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第二階段甄試費，統一由考生向本會繳費。</a:t>
            </a:r>
            <a:endParaRPr lang="en-US" altLang="zh-TW" sz="2100" b="1"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endParaRPr>
          </a:p>
          <a:p>
            <a:pPr marL="400050" lvl="2" indent="0">
              <a:lnSpc>
                <a:spcPts val="2300"/>
              </a:lnSpc>
              <a:buNone/>
            </a:pPr>
            <a:r>
              <a:rPr lang="zh-TW" altLang="en-US" sz="1800" b="1" dirty="0">
                <a:latin typeface="Times New Roman" panose="02020603050405020304" pitchFamily="18" charset="0"/>
                <a:ea typeface="華康儷楷書" panose="03000509000000000000" pitchFamily="65" charset="-120"/>
                <a:cs typeface="Times New Roman" panose="02020603050405020304" pitchFamily="18" charset="0"/>
              </a:rPr>
              <a:t>請針對第一階段篩選通過之</a:t>
            </a:r>
            <a:r>
              <a:rPr lang="zh-TW" altLang="zh-TW" sz="1800" b="1" dirty="0">
                <a:latin typeface="Times New Roman" panose="02020603050405020304" pitchFamily="18" charset="0"/>
                <a:ea typeface="華康儷楷書" panose="03000509000000000000" pitchFamily="65" charset="-120"/>
                <a:cs typeface="Times New Roman" panose="02020603050405020304" pitchFamily="18" charset="0"/>
              </a:rPr>
              <a:t>校系</a:t>
            </a:r>
            <a:r>
              <a:rPr lang="zh-TW" altLang="en-US" sz="1800" b="1" dirty="0">
                <a:latin typeface="Times New Roman" panose="02020603050405020304" pitchFamily="18" charset="0"/>
                <a:ea typeface="華康儷楷書" panose="03000509000000000000" pitchFamily="65" charset="-120"/>
                <a:cs typeface="Times New Roman" panose="02020603050405020304" pitchFamily="18" charset="0"/>
              </a:rPr>
              <a:t>科</a:t>
            </a:r>
            <a:r>
              <a:rPr lang="en-US" altLang="zh-TW" sz="1800" b="1" dirty="0">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1800" b="1" dirty="0">
                <a:latin typeface="Times New Roman" panose="02020603050405020304" pitchFamily="18" charset="0"/>
                <a:ea typeface="華康儷楷書" panose="03000509000000000000" pitchFamily="65" charset="-120"/>
                <a:cs typeface="Times New Roman" panose="02020603050405020304" pitchFamily="18" charset="0"/>
              </a:rPr>
              <a:t>組</a:t>
            </a:r>
            <a:r>
              <a:rPr lang="en-US" altLang="zh-TW" sz="1800" b="1" dirty="0">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1800" b="1" dirty="0">
                <a:latin typeface="Times New Roman" panose="02020603050405020304" pitchFamily="18" charset="0"/>
                <a:ea typeface="華康儷楷書" panose="03000509000000000000" pitchFamily="65" charset="-120"/>
                <a:cs typeface="Times New Roman" panose="02020603050405020304" pitchFamily="18" charset="0"/>
              </a:rPr>
              <a:t>、學程</a:t>
            </a:r>
            <a:r>
              <a:rPr lang="zh-TW" altLang="zh-TW" sz="1800" b="1" dirty="0">
                <a:latin typeface="Times New Roman" panose="02020603050405020304" pitchFamily="18" charset="0"/>
                <a:ea typeface="華康儷楷書" panose="03000509000000000000" pitchFamily="65" charset="-120"/>
                <a:cs typeface="Times New Roman" panose="02020603050405020304" pitchFamily="18" charset="0"/>
              </a:rPr>
              <a:t>考生</a:t>
            </a:r>
            <a:r>
              <a:rPr lang="zh-TW" altLang="en-US" sz="1800" b="1" dirty="0">
                <a:latin typeface="Times New Roman" panose="02020603050405020304" pitchFamily="18" charset="0"/>
                <a:ea typeface="華康儷楷書" panose="03000509000000000000" pitchFamily="65" charset="-120"/>
                <a:cs typeface="Times New Roman" panose="02020603050405020304" pitchFamily="18" charset="0"/>
              </a:rPr>
              <a:t>，先行決定是否參加</a:t>
            </a:r>
            <a:r>
              <a:rPr lang="zh-TW" altLang="zh-TW" sz="1800" b="1" dirty="0">
                <a:latin typeface="Times New Roman" panose="02020603050405020304" pitchFamily="18" charset="0"/>
                <a:ea typeface="華康儷楷書" panose="03000509000000000000" pitchFamily="65" charset="-120"/>
                <a:cs typeface="Times New Roman" panose="02020603050405020304" pitchFamily="18" charset="0"/>
              </a:rPr>
              <a:t>第二階段指定項目甄試，</a:t>
            </a:r>
            <a:br>
              <a:rPr lang="en-US" altLang="zh-TW" sz="1800" b="1" dirty="0">
                <a:latin typeface="Times New Roman" panose="02020603050405020304" pitchFamily="18" charset="0"/>
                <a:ea typeface="華康儷楷書" panose="03000509000000000000" pitchFamily="65" charset="-120"/>
                <a:cs typeface="Times New Roman" panose="02020603050405020304" pitchFamily="18" charset="0"/>
              </a:rPr>
            </a:br>
            <a:r>
              <a:rPr lang="zh-TW" altLang="zh-TW" sz="1800" b="1" dirty="0">
                <a:latin typeface="Times New Roman" panose="02020603050405020304" pitchFamily="18" charset="0"/>
                <a:ea typeface="華康儷楷書" panose="03000509000000000000" pitchFamily="65" charset="-120"/>
                <a:cs typeface="Times New Roman" panose="02020603050405020304" pitchFamily="18" charset="0"/>
              </a:rPr>
              <a:t>欲參加者再進行</a:t>
            </a:r>
            <a:r>
              <a:rPr lang="zh-TW" altLang="en-US" sz="1800" b="1" dirty="0">
                <a:latin typeface="Times New Roman" panose="02020603050405020304" pitchFamily="18" charset="0"/>
                <a:ea typeface="華康儷楷書" panose="03000509000000000000" pitchFamily="65" charset="-120"/>
                <a:cs typeface="Times New Roman" panose="02020603050405020304" pitchFamily="18" charset="0"/>
              </a:rPr>
              <a:t>該</a:t>
            </a:r>
            <a:r>
              <a:rPr lang="zh-TW" altLang="zh-TW" sz="1800" b="1" dirty="0">
                <a:latin typeface="Times New Roman" panose="02020603050405020304" pitchFamily="18" charset="0"/>
                <a:ea typeface="華康儷楷書" panose="03000509000000000000" pitchFamily="65" charset="-120"/>
                <a:cs typeface="Times New Roman" panose="02020603050405020304" pitchFamily="18" charset="0"/>
              </a:rPr>
              <a:t>校系</a:t>
            </a:r>
            <a:r>
              <a:rPr lang="zh-TW" altLang="en-US" sz="1800" b="1" dirty="0">
                <a:latin typeface="Times New Roman" panose="02020603050405020304" pitchFamily="18" charset="0"/>
                <a:ea typeface="華康儷楷書" panose="03000509000000000000" pitchFamily="65" charset="-120"/>
                <a:cs typeface="Times New Roman" panose="02020603050405020304" pitchFamily="18" charset="0"/>
              </a:rPr>
              <a:t>科</a:t>
            </a:r>
            <a:r>
              <a:rPr lang="en-US" altLang="zh-TW" sz="1800" b="1" dirty="0">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1800" b="1" dirty="0">
                <a:latin typeface="Times New Roman" panose="02020603050405020304" pitchFamily="18" charset="0"/>
                <a:ea typeface="華康儷楷書" panose="03000509000000000000" pitchFamily="65" charset="-120"/>
                <a:cs typeface="Times New Roman" panose="02020603050405020304" pitchFamily="18" charset="0"/>
              </a:rPr>
              <a:t>組</a:t>
            </a:r>
            <a:r>
              <a:rPr lang="en-US" altLang="zh-TW" sz="1800" b="1" dirty="0">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1800" b="1" dirty="0">
                <a:latin typeface="Times New Roman" panose="02020603050405020304" pitchFamily="18" charset="0"/>
                <a:ea typeface="華康儷楷書" panose="03000509000000000000" pitchFamily="65" charset="-120"/>
                <a:cs typeface="Times New Roman" panose="02020603050405020304" pitchFamily="18" charset="0"/>
              </a:rPr>
              <a:t>、學程二階甄試繳費及學習歷程備</a:t>
            </a:r>
            <a:r>
              <a:rPr lang="zh-TW" altLang="zh-TW" sz="1800" b="1" dirty="0">
                <a:latin typeface="Times New Roman" panose="02020603050405020304" pitchFamily="18" charset="0"/>
                <a:ea typeface="華康儷楷書" panose="03000509000000000000" pitchFamily="65" charset="-120"/>
                <a:cs typeface="Times New Roman" panose="02020603050405020304" pitchFamily="18" charset="0"/>
              </a:rPr>
              <a:t>審資料上傳作業</a:t>
            </a:r>
            <a:r>
              <a:rPr lang="zh-TW" altLang="en-US" sz="1800" b="1" dirty="0">
                <a:latin typeface="Times New Roman" panose="02020603050405020304" pitchFamily="18" charset="0"/>
                <a:ea typeface="華康儷楷書" panose="03000509000000000000" pitchFamily="65" charset="-120"/>
                <a:cs typeface="Times New Roman" panose="02020603050405020304" pitchFamily="18" charset="0"/>
              </a:rPr>
              <a:t>。</a:t>
            </a:r>
            <a:endParaRPr lang="en-US" altLang="zh-TW" sz="1400" b="1" dirty="0">
              <a:latin typeface="Times New Roman" panose="02020603050405020304" pitchFamily="18" charset="0"/>
              <a:ea typeface="華康儷楷書" panose="03000509000000000000" pitchFamily="65" charset="-120"/>
              <a:cs typeface="Times New Roman" panose="02020603050405020304" pitchFamily="18" charset="0"/>
            </a:endParaRPr>
          </a:p>
          <a:p>
            <a:pPr>
              <a:buFont typeface="Wingdings" panose="05000000000000000000" pitchFamily="2" charset="2"/>
              <a:buChar char="u"/>
            </a:pPr>
            <a:r>
              <a:rPr lang="zh-TW" altLang="zh-TW" sz="2100" b="1"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繳費方式</a:t>
            </a:r>
            <a:r>
              <a:rPr lang="zh-TW" altLang="en-US" sz="2100" b="1"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a:t>
            </a:r>
            <a:endParaRPr lang="zh-TW" altLang="zh-TW" sz="2100" dirty="0">
              <a:latin typeface="Times New Roman" panose="02020603050405020304" pitchFamily="18" charset="0"/>
              <a:ea typeface="華康儷楷書" panose="03000509000000000000" pitchFamily="65" charset="-120"/>
              <a:cs typeface="Times New Roman" panose="02020603050405020304" pitchFamily="18" charset="0"/>
            </a:endParaRPr>
          </a:p>
          <a:p>
            <a:pPr lvl="1">
              <a:buFont typeface="Wingdings" panose="05000000000000000000" pitchFamily="2" charset="2"/>
              <a:buChar char="Ø"/>
            </a:pPr>
            <a:r>
              <a:rPr lang="zh-TW" altLang="zh-TW" sz="1600" dirty="0">
                <a:latin typeface="Times New Roman" panose="02020603050405020304" pitchFamily="18" charset="0"/>
                <a:ea typeface="華康儷楷書" panose="03000509000000000000" pitchFamily="65" charset="-120"/>
                <a:cs typeface="Times New Roman" panose="02020603050405020304" pitchFamily="18" charset="0"/>
              </a:rPr>
              <a:t>考生至「</a:t>
            </a:r>
            <a:r>
              <a:rPr lang="zh-TW" altLang="zh-TW" sz="1600" b="1"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第二階段</a:t>
            </a:r>
            <a:r>
              <a:rPr lang="zh-TW" altLang="en-US" sz="1600" b="1"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繳費及查詢</a:t>
            </a:r>
            <a:r>
              <a:rPr lang="zh-TW" altLang="zh-TW" sz="1600" b="1"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系統</a:t>
            </a:r>
            <a:r>
              <a:rPr lang="zh-TW" altLang="zh-TW" sz="1600" dirty="0">
                <a:latin typeface="Times New Roman" panose="02020603050405020304" pitchFamily="18" charset="0"/>
                <a:ea typeface="華康儷楷書" panose="03000509000000000000" pitchFamily="65" charset="-120"/>
                <a:cs typeface="Times New Roman" panose="02020603050405020304" pitchFamily="18" charset="0"/>
              </a:rPr>
              <a:t>」查詢報名校系科</a:t>
            </a:r>
            <a:r>
              <a:rPr lang="en-US" altLang="zh-TW" sz="1600" dirty="0">
                <a:latin typeface="Times New Roman" panose="02020603050405020304" pitchFamily="18" charset="0"/>
                <a:ea typeface="華康儷楷書" panose="03000509000000000000" pitchFamily="65" charset="-120"/>
                <a:cs typeface="Times New Roman" panose="02020603050405020304" pitchFamily="18" charset="0"/>
              </a:rPr>
              <a:t>(</a:t>
            </a:r>
            <a:r>
              <a:rPr lang="zh-TW" altLang="zh-TW" sz="1600" dirty="0">
                <a:latin typeface="Times New Roman" panose="02020603050405020304" pitchFamily="18" charset="0"/>
                <a:ea typeface="華康儷楷書" panose="03000509000000000000" pitchFamily="65" charset="-120"/>
                <a:cs typeface="Times New Roman" panose="02020603050405020304" pitchFamily="18" charset="0"/>
              </a:rPr>
              <a:t>組</a:t>
            </a:r>
            <a:r>
              <a:rPr lang="en-US" altLang="zh-TW" sz="1600" dirty="0">
                <a:latin typeface="Times New Roman" panose="02020603050405020304" pitchFamily="18" charset="0"/>
                <a:ea typeface="華康儷楷書" panose="03000509000000000000" pitchFamily="65" charset="-120"/>
                <a:cs typeface="Times New Roman" panose="02020603050405020304" pitchFamily="18" charset="0"/>
              </a:rPr>
              <a:t>)</a:t>
            </a:r>
            <a:r>
              <a:rPr lang="zh-TW" altLang="zh-TW" sz="1600" dirty="0">
                <a:latin typeface="Times New Roman" panose="02020603050405020304" pitchFamily="18" charset="0"/>
                <a:ea typeface="華康儷楷書" panose="03000509000000000000" pitchFamily="65" charset="-120"/>
                <a:cs typeface="Times New Roman" panose="02020603050405020304" pitchFamily="18" charset="0"/>
              </a:rPr>
              <a:t>、學程報名費金額及繳款帳號，並下載繳款單</a:t>
            </a:r>
            <a:r>
              <a:rPr lang="zh-TW" altLang="en-US" sz="1600" dirty="0">
                <a:latin typeface="Times New Roman" panose="02020603050405020304" pitchFamily="18" charset="0"/>
                <a:ea typeface="華康儷楷書" panose="03000509000000000000" pitchFamily="65" charset="-120"/>
                <a:cs typeface="Times New Roman" panose="02020603050405020304" pitchFamily="18" charset="0"/>
              </a:rPr>
              <a:t>。</a:t>
            </a:r>
            <a:endParaRPr lang="en-US" altLang="zh-TW" sz="1600" dirty="0">
              <a:latin typeface="Times New Roman" panose="02020603050405020304" pitchFamily="18" charset="0"/>
              <a:ea typeface="華康儷楷書" panose="03000509000000000000" pitchFamily="65" charset="-120"/>
              <a:cs typeface="Times New Roman" panose="02020603050405020304" pitchFamily="18" charset="0"/>
            </a:endParaRPr>
          </a:p>
          <a:p>
            <a:pPr lvl="1">
              <a:buFont typeface="Wingdings" panose="05000000000000000000" pitchFamily="2" charset="2"/>
              <a:buChar char="Ø"/>
            </a:pPr>
            <a:r>
              <a:rPr lang="zh-TW" altLang="zh-TW" sz="1600" u="sng"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此繳款帳號每一校系科</a:t>
            </a:r>
            <a:r>
              <a:rPr lang="en-US" altLang="zh-TW" sz="1600" u="sng"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a:t>
            </a:r>
            <a:r>
              <a:rPr lang="zh-TW" altLang="zh-TW" sz="1600" u="sng"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組</a:t>
            </a:r>
            <a:r>
              <a:rPr lang="en-US" altLang="zh-TW" sz="1600" u="sng"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a:t>
            </a:r>
            <a:r>
              <a:rPr lang="zh-TW" altLang="zh-TW" sz="1600" u="sng"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、學程皆不同，僅限個人繳費</a:t>
            </a:r>
            <a:r>
              <a:rPr lang="zh-TW" altLang="en-US" sz="1600" u="sng"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a:t>
            </a:r>
            <a:endParaRPr lang="en-US" altLang="zh-TW" sz="1600" dirty="0">
              <a:latin typeface="Times New Roman" panose="02020603050405020304" pitchFamily="18" charset="0"/>
              <a:ea typeface="華康儷楷書" panose="03000509000000000000" pitchFamily="65" charset="-120"/>
              <a:cs typeface="Times New Roman" panose="02020603050405020304" pitchFamily="18" charset="0"/>
            </a:endParaRPr>
          </a:p>
          <a:p>
            <a:pPr marL="720000" lvl="2" indent="0">
              <a:buNone/>
            </a:pPr>
            <a:r>
              <a:rPr lang="zh-TW" altLang="zh-TW" sz="1600" dirty="0">
                <a:latin typeface="Times New Roman" panose="02020603050405020304" pitchFamily="18" charset="0"/>
                <a:ea typeface="華康儷楷書" panose="03000509000000000000" pitchFamily="65" charset="-120"/>
                <a:cs typeface="Times New Roman" panose="02020603050405020304" pitchFamily="18" charset="0"/>
              </a:rPr>
              <a:t>考生須依「各校系科</a:t>
            </a:r>
            <a:r>
              <a:rPr lang="en-US" altLang="zh-TW" sz="1600" dirty="0">
                <a:latin typeface="Times New Roman" panose="02020603050405020304" pitchFamily="18" charset="0"/>
                <a:ea typeface="華康儷楷書" panose="03000509000000000000" pitchFamily="65" charset="-120"/>
                <a:cs typeface="Times New Roman" panose="02020603050405020304" pitchFamily="18" charset="0"/>
              </a:rPr>
              <a:t>(</a:t>
            </a:r>
            <a:r>
              <a:rPr lang="zh-TW" altLang="zh-TW" sz="1600" dirty="0">
                <a:latin typeface="Times New Roman" panose="02020603050405020304" pitchFamily="18" charset="0"/>
                <a:ea typeface="華康儷楷書" panose="03000509000000000000" pitchFamily="65" charset="-120"/>
                <a:cs typeface="Times New Roman" panose="02020603050405020304" pitchFamily="18" charset="0"/>
              </a:rPr>
              <a:t>組</a:t>
            </a:r>
            <a:r>
              <a:rPr lang="en-US" altLang="zh-TW" sz="1600" dirty="0">
                <a:latin typeface="Times New Roman" panose="02020603050405020304" pitchFamily="18" charset="0"/>
                <a:ea typeface="華康儷楷書" panose="03000509000000000000" pitchFamily="65" charset="-120"/>
                <a:cs typeface="Times New Roman" panose="02020603050405020304" pitchFamily="18" charset="0"/>
              </a:rPr>
              <a:t>)</a:t>
            </a:r>
            <a:r>
              <a:rPr lang="zh-TW" altLang="zh-TW" sz="1600" dirty="0">
                <a:latin typeface="Times New Roman" panose="02020603050405020304" pitchFamily="18" charset="0"/>
                <a:ea typeface="華康儷楷書" panose="03000509000000000000" pitchFamily="65" charset="-120"/>
                <a:cs typeface="Times New Roman" panose="02020603050405020304" pitchFamily="18" charset="0"/>
              </a:rPr>
              <a:t>、學程甄選辦法」之「</a:t>
            </a:r>
            <a:r>
              <a:rPr lang="zh-TW" altLang="en-US" sz="1600" b="1"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學習歷程</a:t>
            </a:r>
            <a:r>
              <a:rPr lang="zh-TW" altLang="zh-TW" sz="1600" b="1"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備審資料上傳暨繳費</a:t>
            </a:r>
            <a:r>
              <a:rPr lang="zh-TW" altLang="zh-TW" sz="1600" b="1"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截止</a:t>
            </a:r>
            <a:r>
              <a:rPr lang="zh-TW" altLang="en-US" sz="1600" b="1"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時間</a:t>
            </a:r>
            <a:r>
              <a:rPr lang="zh-TW" altLang="zh-TW" sz="1600" dirty="0">
                <a:latin typeface="Times New Roman" panose="02020603050405020304" pitchFamily="18" charset="0"/>
                <a:ea typeface="華康儷楷書" panose="03000509000000000000" pitchFamily="65" charset="-120"/>
                <a:cs typeface="Times New Roman" panose="02020603050405020304" pitchFamily="18" charset="0"/>
              </a:rPr>
              <a:t>」</a:t>
            </a:r>
            <a:r>
              <a:rPr lang="en-US" altLang="zh-TW" sz="1600" b="1" dirty="0">
                <a:latin typeface="Times New Roman" panose="02020603050405020304" pitchFamily="18" charset="0"/>
                <a:ea typeface="華康儷楷書" panose="03000509000000000000" pitchFamily="65" charset="-120"/>
                <a:cs typeface="Times New Roman" panose="02020603050405020304" pitchFamily="18" charset="0"/>
              </a:rPr>
              <a:t>24:00</a:t>
            </a:r>
            <a:r>
              <a:rPr lang="zh-TW" altLang="en-US" sz="1600" dirty="0">
                <a:latin typeface="Times New Roman" panose="02020603050405020304" pitchFamily="18" charset="0"/>
                <a:ea typeface="華康儷楷書" panose="03000509000000000000" pitchFamily="65" charset="-120"/>
                <a:cs typeface="Times New Roman" panose="02020603050405020304" pitchFamily="18" charset="0"/>
              </a:rPr>
              <a:t>前</a:t>
            </a:r>
            <a:r>
              <a:rPr lang="zh-TW" altLang="zh-TW" sz="1600" dirty="0">
                <a:latin typeface="Times New Roman" panose="02020603050405020304" pitchFamily="18" charset="0"/>
                <a:ea typeface="華康儷楷書" panose="03000509000000000000" pitchFamily="65" charset="-120"/>
                <a:cs typeface="Times New Roman" panose="02020603050405020304" pitchFamily="18" charset="0"/>
              </a:rPr>
              <a:t>，完成繳交</a:t>
            </a:r>
            <a:r>
              <a:rPr lang="zh-TW" altLang="en-US" sz="1600" dirty="0">
                <a:latin typeface="Times New Roman" panose="02020603050405020304" pitchFamily="18" charset="0"/>
                <a:ea typeface="華康儷楷書" panose="03000509000000000000" pitchFamily="65" charset="-120"/>
                <a:cs typeface="Times New Roman" panose="02020603050405020304" pitchFamily="18" charset="0"/>
              </a:rPr>
              <a:t>　</a:t>
            </a:r>
            <a:r>
              <a:rPr lang="zh-TW" altLang="zh-TW" sz="1600" dirty="0">
                <a:latin typeface="Times New Roman" panose="02020603050405020304" pitchFamily="18" charset="0"/>
                <a:ea typeface="華康儷楷書" panose="03000509000000000000" pitchFamily="65" charset="-120"/>
                <a:cs typeface="Times New Roman" panose="02020603050405020304" pitchFamily="18" charset="0"/>
              </a:rPr>
              <a:t>指定項目甄試費</a:t>
            </a:r>
            <a:r>
              <a:rPr lang="zh-TW" altLang="en-US" sz="1600" dirty="0">
                <a:latin typeface="Times New Roman" panose="02020603050405020304" pitchFamily="18" charset="0"/>
                <a:ea typeface="華康儷楷書" panose="03000509000000000000" pitchFamily="65" charset="-120"/>
                <a:cs typeface="Times New Roman" panose="02020603050405020304" pitchFamily="18" charset="0"/>
              </a:rPr>
              <a:t>。</a:t>
            </a:r>
            <a:endParaRPr lang="zh-TW" altLang="zh-TW" sz="1600" dirty="0">
              <a:latin typeface="Times New Roman" panose="02020603050405020304" pitchFamily="18" charset="0"/>
              <a:ea typeface="華康儷楷書" panose="03000509000000000000" pitchFamily="65" charset="-120"/>
              <a:cs typeface="Times New Roman" panose="02020603050405020304" pitchFamily="18" charset="0"/>
            </a:endParaRPr>
          </a:p>
          <a:p>
            <a:pPr lvl="1">
              <a:buFont typeface="Wingdings" panose="05000000000000000000" pitchFamily="2" charset="2"/>
              <a:buChar char="Ø"/>
            </a:pPr>
            <a:r>
              <a:rPr lang="zh-TW" altLang="zh-TW" sz="1600" b="1"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繳費完成</a:t>
            </a:r>
            <a:r>
              <a:rPr lang="en-US" altLang="zh-TW" sz="1600" b="1"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2</a:t>
            </a:r>
            <a:r>
              <a:rPr lang="zh-TW" altLang="zh-TW" sz="1600" b="1"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小時後，</a:t>
            </a:r>
            <a:r>
              <a:rPr lang="zh-TW" altLang="zh-TW" sz="1600" dirty="0">
                <a:latin typeface="Times New Roman" panose="02020603050405020304" pitchFamily="18" charset="0"/>
                <a:ea typeface="華康儷楷書" panose="03000509000000000000" pitchFamily="65" charset="-120"/>
                <a:cs typeface="Times New Roman" panose="02020603050405020304" pitchFamily="18" charset="0"/>
              </a:rPr>
              <a:t>可至「第二階段</a:t>
            </a:r>
            <a:r>
              <a:rPr lang="zh-TW" altLang="en-US" sz="1600" dirty="0">
                <a:latin typeface="Times New Roman" panose="02020603050405020304" pitchFamily="18" charset="0"/>
                <a:ea typeface="華康儷楷書" panose="03000509000000000000" pitchFamily="65" charset="-120"/>
                <a:cs typeface="Times New Roman" panose="02020603050405020304" pitchFamily="18" charset="0"/>
              </a:rPr>
              <a:t>繳費及查詢</a:t>
            </a:r>
            <a:r>
              <a:rPr lang="zh-TW" altLang="zh-TW" sz="1600" dirty="0">
                <a:latin typeface="Times New Roman" panose="02020603050405020304" pitchFamily="18" charset="0"/>
                <a:ea typeface="華康儷楷書" panose="03000509000000000000" pitchFamily="65" charset="-120"/>
                <a:cs typeface="Times New Roman" panose="02020603050405020304" pitchFamily="18" charset="0"/>
              </a:rPr>
              <a:t>系統」查詢是否已繳費成功</a:t>
            </a:r>
            <a:r>
              <a:rPr lang="zh-TW" altLang="en-US" sz="1600" dirty="0">
                <a:latin typeface="Times New Roman" panose="02020603050405020304" pitchFamily="18" charset="0"/>
                <a:ea typeface="華康儷楷書" panose="03000509000000000000" pitchFamily="65" charset="-120"/>
                <a:cs typeface="Times New Roman" panose="02020603050405020304" pitchFamily="18" charset="0"/>
              </a:rPr>
              <a:t>；</a:t>
            </a:r>
            <a:r>
              <a:rPr lang="zh-TW" altLang="zh-TW" sz="1600" dirty="0">
                <a:latin typeface="Times New Roman" panose="02020603050405020304" pitchFamily="18" charset="0"/>
                <a:ea typeface="華康儷楷書" panose="03000509000000000000" pitchFamily="65" charset="-120"/>
                <a:cs typeface="Times New Roman" panose="02020603050405020304" pitchFamily="18" charset="0"/>
              </a:rPr>
              <a:t>若尚未成功，請持繳款收執聯</a:t>
            </a:r>
            <a:r>
              <a:rPr lang="zh-TW" altLang="en-US" sz="1600" dirty="0">
                <a:latin typeface="Times New Roman" panose="02020603050405020304" pitchFamily="18" charset="0"/>
                <a:ea typeface="華康儷楷書" panose="03000509000000000000" pitchFamily="65" charset="-120"/>
                <a:cs typeface="Times New Roman" panose="02020603050405020304" pitchFamily="18" charset="0"/>
              </a:rPr>
              <a:t>　</a:t>
            </a:r>
            <a:r>
              <a:rPr lang="en-US" altLang="zh-TW" sz="1600" dirty="0">
                <a:latin typeface="Times New Roman" panose="02020603050405020304" pitchFamily="18" charset="0"/>
                <a:ea typeface="華康儷楷書" panose="03000509000000000000" pitchFamily="65" charset="-120"/>
                <a:cs typeface="Times New Roman" panose="02020603050405020304" pitchFamily="18" charset="0"/>
              </a:rPr>
              <a:t>(</a:t>
            </a:r>
            <a:r>
              <a:rPr lang="zh-TW" altLang="zh-TW" sz="1600" dirty="0">
                <a:latin typeface="Times New Roman" panose="02020603050405020304" pitchFamily="18" charset="0"/>
                <a:ea typeface="華康儷楷書" panose="03000509000000000000" pitchFamily="65" charset="-120"/>
                <a:cs typeface="Times New Roman" panose="02020603050405020304" pitchFamily="18" charset="0"/>
              </a:rPr>
              <a:t>收據</a:t>
            </a:r>
            <a:r>
              <a:rPr lang="en-US" altLang="zh-TW" sz="1600" dirty="0">
                <a:latin typeface="Times New Roman" panose="02020603050405020304" pitchFamily="18" charset="0"/>
                <a:ea typeface="華康儷楷書" panose="03000509000000000000" pitchFamily="65" charset="-120"/>
                <a:cs typeface="Times New Roman" panose="02020603050405020304" pitchFamily="18" charset="0"/>
              </a:rPr>
              <a:t>)</a:t>
            </a:r>
            <a:r>
              <a:rPr lang="zh-TW" altLang="zh-TW" sz="1600" dirty="0">
                <a:latin typeface="Times New Roman" panose="02020603050405020304" pitchFamily="18" charset="0"/>
                <a:ea typeface="華康儷楷書" panose="03000509000000000000" pitchFamily="65" charset="-120"/>
                <a:cs typeface="Times New Roman" panose="02020603050405020304" pitchFamily="18" charset="0"/>
              </a:rPr>
              <a:t>至原繳款金融單位洽詢，或檢視</a:t>
            </a:r>
            <a:r>
              <a:rPr lang="en-US" altLang="zh-TW" sz="1600" b="1"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ATM</a:t>
            </a:r>
            <a:r>
              <a:rPr lang="zh-TW" altLang="zh-TW" sz="1600" b="1"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交易明細表</a:t>
            </a:r>
            <a:r>
              <a:rPr lang="zh-TW" altLang="zh-TW" sz="1600" dirty="0">
                <a:latin typeface="Times New Roman" panose="02020603050405020304" pitchFamily="18" charset="0"/>
                <a:ea typeface="華康儷楷書" panose="03000509000000000000" pitchFamily="65" charset="-120"/>
                <a:cs typeface="Times New Roman" panose="02020603050405020304" pitchFamily="18" charset="0"/>
              </a:rPr>
              <a:t>確認轉帳是否成功</a:t>
            </a:r>
            <a:r>
              <a:rPr lang="zh-TW" altLang="en-US" sz="1600" dirty="0">
                <a:latin typeface="Times New Roman" panose="02020603050405020304" pitchFamily="18" charset="0"/>
                <a:ea typeface="華康儷楷書" panose="03000509000000000000" pitchFamily="65" charset="-120"/>
                <a:cs typeface="Times New Roman" panose="02020603050405020304" pitchFamily="18" charset="0"/>
              </a:rPr>
              <a:t>。</a:t>
            </a:r>
            <a:endParaRPr lang="en-US" altLang="zh-TW" sz="1600" dirty="0">
              <a:latin typeface="Times New Roman" panose="02020603050405020304" pitchFamily="18" charset="0"/>
              <a:ea typeface="華康儷楷書" panose="03000509000000000000" pitchFamily="65" charset="-120"/>
              <a:cs typeface="Times New Roman" panose="02020603050405020304" pitchFamily="18" charset="0"/>
            </a:endParaRPr>
          </a:p>
          <a:p>
            <a:pPr>
              <a:buFont typeface="Wingdings" panose="05000000000000000000" pitchFamily="2" charset="2"/>
              <a:buChar char="u"/>
            </a:pPr>
            <a:r>
              <a:rPr lang="zh-TW" altLang="en-US" sz="2100" b="1"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繳交</a:t>
            </a:r>
            <a:r>
              <a:rPr lang="zh-TW" altLang="zh-TW" sz="2100" b="1"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指定項目甄試費</a:t>
            </a:r>
            <a:r>
              <a:rPr lang="zh-TW" altLang="en-US" sz="2100" b="1"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a:t>
            </a:r>
            <a:endParaRPr lang="en-US" altLang="zh-TW" sz="2100" dirty="0">
              <a:latin typeface="Times New Roman" panose="02020603050405020304" pitchFamily="18" charset="0"/>
              <a:ea typeface="華康儷楷書" panose="03000509000000000000" pitchFamily="65" charset="-120"/>
              <a:cs typeface="Times New Roman" panose="02020603050405020304" pitchFamily="18" charset="0"/>
            </a:endParaRPr>
          </a:p>
          <a:p>
            <a:pPr lvl="1">
              <a:buFont typeface="Wingdings" panose="05000000000000000000" pitchFamily="2" charset="2"/>
              <a:buChar char="Ø"/>
            </a:pPr>
            <a:r>
              <a:rPr lang="zh-TW" altLang="en-US" sz="1700"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一般生：</a:t>
            </a:r>
            <a:r>
              <a:rPr lang="zh-TW" altLang="zh-TW" sz="1700"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單項新臺幣</a:t>
            </a:r>
            <a:r>
              <a:rPr lang="en-US" altLang="zh-TW" sz="1700"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500</a:t>
            </a:r>
            <a:r>
              <a:rPr lang="zh-TW" altLang="zh-TW" sz="1700"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元，二項</a:t>
            </a:r>
            <a:r>
              <a:rPr lang="en-US" altLang="zh-TW" sz="1700"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a:t>
            </a:r>
            <a:r>
              <a:rPr lang="zh-TW" altLang="zh-TW" sz="1700"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含</a:t>
            </a:r>
            <a:r>
              <a:rPr lang="en-US" altLang="zh-TW" sz="1700"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a:t>
            </a:r>
            <a:r>
              <a:rPr lang="zh-TW" altLang="zh-TW" sz="1700"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以上新臺幣</a:t>
            </a:r>
            <a:r>
              <a:rPr lang="en-US" altLang="zh-TW" sz="1700"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750</a:t>
            </a:r>
            <a:r>
              <a:rPr lang="zh-TW" altLang="zh-TW" sz="1700"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元</a:t>
            </a:r>
            <a:r>
              <a:rPr lang="zh-TW" altLang="en-US" sz="1700"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a:t>
            </a:r>
            <a:endParaRPr lang="en-US" altLang="zh-TW" sz="1700"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endParaRPr>
          </a:p>
          <a:p>
            <a:pPr lvl="1">
              <a:buFont typeface="Wingdings" panose="05000000000000000000" pitchFamily="2" charset="2"/>
              <a:buChar char="Ø"/>
            </a:pPr>
            <a:r>
              <a:rPr lang="zh-TW" altLang="zh-TW" sz="1700" dirty="0">
                <a:latin typeface="Times New Roman" panose="02020603050405020304" pitchFamily="18" charset="0"/>
                <a:ea typeface="華康儷楷書" panose="03000509000000000000" pitchFamily="65" charset="-120"/>
                <a:cs typeface="Times New Roman" panose="02020603050405020304" pitchFamily="18" charset="0"/>
              </a:rPr>
              <a:t>低收入戶考生</a:t>
            </a:r>
            <a:r>
              <a:rPr lang="zh-TW" altLang="en-US" sz="1700" dirty="0">
                <a:latin typeface="Times New Roman" panose="02020603050405020304" pitchFamily="18" charset="0"/>
                <a:ea typeface="華康儷楷書" panose="03000509000000000000" pitchFamily="65" charset="-120"/>
                <a:cs typeface="Times New Roman" panose="02020603050405020304" pitchFamily="18" charset="0"/>
              </a:rPr>
              <a:t>：</a:t>
            </a:r>
            <a:r>
              <a:rPr lang="zh-TW" altLang="zh-TW" sz="1700" dirty="0">
                <a:latin typeface="Times New Roman" panose="02020603050405020304" pitchFamily="18" charset="0"/>
                <a:ea typeface="華康儷楷書" panose="03000509000000000000" pitchFamily="65" charset="-120"/>
                <a:cs typeface="Times New Roman" panose="02020603050405020304" pitchFamily="18" charset="0"/>
              </a:rPr>
              <a:t>全免</a:t>
            </a:r>
            <a:r>
              <a:rPr lang="zh-TW" altLang="en-US" sz="1700" dirty="0">
                <a:latin typeface="Times New Roman" panose="02020603050405020304" pitchFamily="18" charset="0"/>
                <a:ea typeface="華康儷楷書" panose="03000509000000000000" pitchFamily="65" charset="-120"/>
                <a:cs typeface="Times New Roman" panose="02020603050405020304" pitchFamily="18" charset="0"/>
              </a:rPr>
              <a:t>。</a:t>
            </a:r>
            <a:endParaRPr lang="en-US" altLang="zh-TW" sz="1700" dirty="0">
              <a:latin typeface="Times New Roman" panose="02020603050405020304" pitchFamily="18" charset="0"/>
              <a:ea typeface="華康儷楷書" panose="03000509000000000000" pitchFamily="65" charset="-120"/>
              <a:cs typeface="Times New Roman" panose="02020603050405020304" pitchFamily="18" charset="0"/>
            </a:endParaRPr>
          </a:p>
          <a:p>
            <a:pPr lvl="1">
              <a:buFont typeface="Wingdings" panose="05000000000000000000" pitchFamily="2" charset="2"/>
              <a:buChar char="Ø"/>
            </a:pPr>
            <a:r>
              <a:rPr lang="zh-TW" altLang="zh-TW" sz="1700" dirty="0">
                <a:latin typeface="Times New Roman" panose="02020603050405020304" pitchFamily="18" charset="0"/>
                <a:ea typeface="華康儷楷書" panose="03000509000000000000" pitchFamily="65" charset="-120"/>
                <a:cs typeface="Times New Roman" panose="02020603050405020304" pitchFamily="18" charset="0"/>
              </a:rPr>
              <a:t>中低收入戶考生</a:t>
            </a:r>
            <a:r>
              <a:rPr lang="zh-TW" altLang="en-US" sz="1700" dirty="0">
                <a:latin typeface="Times New Roman" panose="02020603050405020304" pitchFamily="18" charset="0"/>
                <a:ea typeface="華康儷楷書" panose="03000509000000000000" pitchFamily="65" charset="-120"/>
                <a:cs typeface="Times New Roman" panose="02020603050405020304" pitchFamily="18" charset="0"/>
              </a:rPr>
              <a:t>：</a:t>
            </a:r>
            <a:r>
              <a:rPr lang="zh-TW" altLang="zh-TW" sz="1700" dirty="0">
                <a:latin typeface="Times New Roman" panose="02020603050405020304" pitchFamily="18" charset="0"/>
                <a:ea typeface="華康儷楷書" panose="03000509000000000000" pitchFamily="65" charset="-120"/>
                <a:cs typeface="Times New Roman" panose="02020603050405020304" pitchFamily="18" charset="0"/>
              </a:rPr>
              <a:t>減免</a:t>
            </a:r>
            <a:r>
              <a:rPr lang="en-US" altLang="zh-TW" sz="1700" dirty="0">
                <a:latin typeface="Times New Roman" panose="02020603050405020304" pitchFamily="18" charset="0"/>
                <a:ea typeface="華康儷楷書" panose="03000509000000000000" pitchFamily="65" charset="-120"/>
                <a:cs typeface="Times New Roman" panose="02020603050405020304" pitchFamily="18" charset="0"/>
              </a:rPr>
              <a:t>60%</a:t>
            </a:r>
            <a:r>
              <a:rPr lang="zh-TW" altLang="zh-TW" sz="1700" dirty="0">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1700" dirty="0">
                <a:latin typeface="Times New Roman" panose="02020603050405020304" pitchFamily="18" charset="0"/>
                <a:ea typeface="華康儷楷書" panose="03000509000000000000" pitchFamily="65" charset="-120"/>
                <a:cs typeface="Times New Roman" panose="02020603050405020304" pitchFamily="18" charset="0"/>
              </a:rPr>
              <a:t>繳交</a:t>
            </a:r>
            <a:r>
              <a:rPr lang="zh-TW" altLang="zh-TW" sz="1700" dirty="0">
                <a:latin typeface="Times New Roman" panose="02020603050405020304" pitchFamily="18" charset="0"/>
                <a:ea typeface="華康儷楷書" panose="03000509000000000000" pitchFamily="65" charset="-120"/>
                <a:cs typeface="Times New Roman" panose="02020603050405020304" pitchFamily="18" charset="0"/>
              </a:rPr>
              <a:t>新臺幣</a:t>
            </a:r>
            <a:r>
              <a:rPr lang="en-US" altLang="zh-TW" sz="1700" dirty="0">
                <a:latin typeface="Times New Roman" panose="02020603050405020304" pitchFamily="18" charset="0"/>
                <a:ea typeface="華康儷楷書" panose="03000509000000000000" pitchFamily="65" charset="-120"/>
                <a:cs typeface="Times New Roman" panose="02020603050405020304" pitchFamily="18" charset="0"/>
              </a:rPr>
              <a:t>200</a:t>
            </a:r>
            <a:r>
              <a:rPr lang="zh-TW" altLang="zh-TW" sz="1700" dirty="0">
                <a:latin typeface="Times New Roman" panose="02020603050405020304" pitchFamily="18" charset="0"/>
                <a:ea typeface="華康儷楷書" panose="03000509000000000000" pitchFamily="65" charset="-120"/>
                <a:cs typeface="Times New Roman" panose="02020603050405020304" pitchFamily="18" charset="0"/>
              </a:rPr>
              <a:t>元，二項</a:t>
            </a:r>
            <a:r>
              <a:rPr lang="en-US" altLang="zh-TW" sz="1700" dirty="0">
                <a:latin typeface="Times New Roman" panose="02020603050405020304" pitchFamily="18" charset="0"/>
                <a:ea typeface="華康儷楷書" panose="03000509000000000000" pitchFamily="65" charset="-120"/>
                <a:cs typeface="Times New Roman" panose="02020603050405020304" pitchFamily="18" charset="0"/>
              </a:rPr>
              <a:t>(</a:t>
            </a:r>
            <a:r>
              <a:rPr lang="zh-TW" altLang="zh-TW" sz="1700" dirty="0">
                <a:latin typeface="Times New Roman" panose="02020603050405020304" pitchFamily="18" charset="0"/>
                <a:ea typeface="華康儷楷書" panose="03000509000000000000" pitchFamily="65" charset="-120"/>
                <a:cs typeface="Times New Roman" panose="02020603050405020304" pitchFamily="18" charset="0"/>
              </a:rPr>
              <a:t>含</a:t>
            </a:r>
            <a:r>
              <a:rPr lang="en-US" altLang="zh-TW" sz="1700" dirty="0">
                <a:latin typeface="Times New Roman" panose="02020603050405020304" pitchFamily="18" charset="0"/>
                <a:ea typeface="華康儷楷書" panose="03000509000000000000" pitchFamily="65" charset="-120"/>
                <a:cs typeface="Times New Roman" panose="02020603050405020304" pitchFamily="18" charset="0"/>
              </a:rPr>
              <a:t>)</a:t>
            </a:r>
            <a:r>
              <a:rPr lang="zh-TW" altLang="zh-TW" sz="1700" dirty="0">
                <a:latin typeface="Times New Roman" panose="02020603050405020304" pitchFamily="18" charset="0"/>
                <a:ea typeface="華康儷楷書" panose="03000509000000000000" pitchFamily="65" charset="-120"/>
                <a:cs typeface="Times New Roman" panose="02020603050405020304" pitchFamily="18" charset="0"/>
              </a:rPr>
              <a:t>以上</a:t>
            </a:r>
            <a:r>
              <a:rPr lang="zh-TW" altLang="en-US" sz="1700" dirty="0">
                <a:latin typeface="Times New Roman" panose="02020603050405020304" pitchFamily="18" charset="0"/>
                <a:ea typeface="華康儷楷書" panose="03000509000000000000" pitchFamily="65" charset="-120"/>
                <a:cs typeface="Times New Roman" panose="02020603050405020304" pitchFamily="18" charset="0"/>
              </a:rPr>
              <a:t>繳交繳交</a:t>
            </a:r>
            <a:r>
              <a:rPr lang="zh-TW" altLang="zh-TW" sz="1700" dirty="0">
                <a:latin typeface="Times New Roman" panose="02020603050405020304" pitchFamily="18" charset="0"/>
                <a:ea typeface="華康儷楷書" panose="03000509000000000000" pitchFamily="65" charset="-120"/>
                <a:cs typeface="Times New Roman" panose="02020603050405020304" pitchFamily="18" charset="0"/>
              </a:rPr>
              <a:t>新臺幣</a:t>
            </a:r>
            <a:r>
              <a:rPr lang="en-US" altLang="zh-TW" sz="1700" dirty="0">
                <a:latin typeface="Times New Roman" panose="02020603050405020304" pitchFamily="18" charset="0"/>
                <a:ea typeface="華康儷楷書" panose="03000509000000000000" pitchFamily="65" charset="-120"/>
                <a:cs typeface="Times New Roman" panose="02020603050405020304" pitchFamily="18" charset="0"/>
              </a:rPr>
              <a:t>300</a:t>
            </a:r>
            <a:r>
              <a:rPr lang="zh-TW" altLang="zh-TW" sz="1700" dirty="0">
                <a:latin typeface="Times New Roman" panose="02020603050405020304" pitchFamily="18" charset="0"/>
                <a:ea typeface="華康儷楷書" panose="03000509000000000000" pitchFamily="65" charset="-120"/>
                <a:cs typeface="Times New Roman" panose="02020603050405020304" pitchFamily="18" charset="0"/>
              </a:rPr>
              <a:t>元</a:t>
            </a:r>
            <a:r>
              <a:rPr lang="zh-TW" altLang="en-US" sz="1700" dirty="0">
                <a:latin typeface="Times New Roman" panose="02020603050405020304" pitchFamily="18" charset="0"/>
                <a:ea typeface="華康儷楷書" panose="03000509000000000000" pitchFamily="65" charset="-120"/>
                <a:cs typeface="Times New Roman" panose="02020603050405020304" pitchFamily="18" charset="0"/>
              </a:rPr>
              <a:t>。</a:t>
            </a:r>
            <a:endParaRPr lang="zh-TW" altLang="zh-TW" sz="1700" dirty="0">
              <a:latin typeface="Times New Roman" panose="02020603050405020304" pitchFamily="18" charset="0"/>
              <a:ea typeface="華康儷楷書" panose="03000509000000000000" pitchFamily="65" charset="-120"/>
              <a:cs typeface="Times New Roman" panose="02020603050405020304" pitchFamily="18" charset="0"/>
            </a:endParaRPr>
          </a:p>
        </p:txBody>
      </p:sp>
      <p:sp>
        <p:nvSpPr>
          <p:cNvPr id="5" name="標題 1"/>
          <p:cNvSpPr txBox="1">
            <a:spLocks/>
          </p:cNvSpPr>
          <p:nvPr/>
        </p:nvSpPr>
        <p:spPr bwMode="auto">
          <a:xfrm>
            <a:off x="0" y="63823"/>
            <a:ext cx="12192000" cy="63341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kumimoji="1" sz="2800">
                <a:solidFill>
                  <a:schemeClr val="tx2"/>
                </a:solidFill>
                <a:latin typeface="+mj-lt"/>
                <a:ea typeface="+mj-ea"/>
                <a:cs typeface="+mj-cs"/>
              </a:defRPr>
            </a:lvl1pPr>
            <a:lvl2pPr algn="l" rtl="0" eaLnBrk="0" fontAlgn="base" hangingPunct="0">
              <a:spcBef>
                <a:spcPct val="0"/>
              </a:spcBef>
              <a:spcAft>
                <a:spcPct val="0"/>
              </a:spcAft>
              <a:defRPr kumimoji="1" sz="2800">
                <a:solidFill>
                  <a:schemeClr val="tx2"/>
                </a:solidFill>
                <a:latin typeface="Arial" charset="0"/>
                <a:ea typeface="華康中黑體" pitchFamily="49" charset="-120"/>
              </a:defRPr>
            </a:lvl2pPr>
            <a:lvl3pPr algn="l" rtl="0" eaLnBrk="0" fontAlgn="base" hangingPunct="0">
              <a:spcBef>
                <a:spcPct val="0"/>
              </a:spcBef>
              <a:spcAft>
                <a:spcPct val="0"/>
              </a:spcAft>
              <a:defRPr kumimoji="1" sz="2800">
                <a:solidFill>
                  <a:schemeClr val="tx2"/>
                </a:solidFill>
                <a:latin typeface="Arial" charset="0"/>
                <a:ea typeface="華康中黑體" pitchFamily="49" charset="-120"/>
              </a:defRPr>
            </a:lvl3pPr>
            <a:lvl4pPr algn="l" rtl="0" eaLnBrk="0" fontAlgn="base" hangingPunct="0">
              <a:spcBef>
                <a:spcPct val="0"/>
              </a:spcBef>
              <a:spcAft>
                <a:spcPct val="0"/>
              </a:spcAft>
              <a:defRPr kumimoji="1" sz="2800">
                <a:solidFill>
                  <a:schemeClr val="tx2"/>
                </a:solidFill>
                <a:latin typeface="Arial" charset="0"/>
                <a:ea typeface="華康中黑體" pitchFamily="49" charset="-120"/>
              </a:defRPr>
            </a:lvl4pPr>
            <a:lvl5pPr algn="l" rtl="0" eaLnBrk="0" fontAlgn="base" hangingPunct="0">
              <a:spcBef>
                <a:spcPct val="0"/>
              </a:spcBef>
              <a:spcAft>
                <a:spcPct val="0"/>
              </a:spcAft>
              <a:defRPr kumimoji="1" sz="2800">
                <a:solidFill>
                  <a:schemeClr val="tx2"/>
                </a:solidFill>
                <a:latin typeface="Arial" charset="0"/>
                <a:ea typeface="華康中黑體" pitchFamily="49" charset="-120"/>
              </a:defRPr>
            </a:lvl5pPr>
            <a:lvl6pPr marL="457200" algn="l" rtl="0" fontAlgn="base">
              <a:spcBef>
                <a:spcPct val="0"/>
              </a:spcBef>
              <a:spcAft>
                <a:spcPct val="0"/>
              </a:spcAft>
              <a:defRPr kumimoji="1" sz="2800">
                <a:solidFill>
                  <a:schemeClr val="tx2"/>
                </a:solidFill>
                <a:latin typeface="Arial" charset="0"/>
                <a:ea typeface="新細明體" charset="-120"/>
              </a:defRPr>
            </a:lvl6pPr>
            <a:lvl7pPr marL="914400" algn="l" rtl="0" fontAlgn="base">
              <a:spcBef>
                <a:spcPct val="0"/>
              </a:spcBef>
              <a:spcAft>
                <a:spcPct val="0"/>
              </a:spcAft>
              <a:defRPr kumimoji="1" sz="2800">
                <a:solidFill>
                  <a:schemeClr val="tx2"/>
                </a:solidFill>
                <a:latin typeface="Arial" charset="0"/>
                <a:ea typeface="新細明體" charset="-120"/>
              </a:defRPr>
            </a:lvl7pPr>
            <a:lvl8pPr marL="1371600" algn="l" rtl="0" fontAlgn="base">
              <a:spcBef>
                <a:spcPct val="0"/>
              </a:spcBef>
              <a:spcAft>
                <a:spcPct val="0"/>
              </a:spcAft>
              <a:defRPr kumimoji="1" sz="2800">
                <a:solidFill>
                  <a:schemeClr val="tx2"/>
                </a:solidFill>
                <a:latin typeface="Arial" charset="0"/>
                <a:ea typeface="新細明體" charset="-120"/>
              </a:defRPr>
            </a:lvl8pPr>
            <a:lvl9pPr marL="1828800" algn="l" rtl="0" fontAlgn="base">
              <a:spcBef>
                <a:spcPct val="0"/>
              </a:spcBef>
              <a:spcAft>
                <a:spcPct val="0"/>
              </a:spcAft>
              <a:defRPr kumimoji="1" sz="2800">
                <a:solidFill>
                  <a:schemeClr val="tx2"/>
                </a:solidFill>
                <a:latin typeface="Arial" charset="0"/>
                <a:ea typeface="新細明體" charset="-120"/>
              </a:defRPr>
            </a:lvl9pPr>
          </a:lstStyle>
          <a:p>
            <a:pPr algn="ctr" eaLnBrk="1" hangingPunct="1"/>
            <a:r>
              <a:rPr lang="zh-TW" altLang="en-US" b="1" spc="-100" dirty="0">
                <a:solidFill>
                  <a:schemeClr val="tx1"/>
                </a:solidFill>
                <a:latin typeface="Book Antiqua" panose="02040602050305030304" pitchFamily="18" charset="0"/>
                <a:ea typeface="華康儷楷書" panose="03000509000000000000" pitchFamily="65" charset="-120"/>
              </a:rPr>
              <a:t>第二階段報名</a:t>
            </a:r>
            <a:r>
              <a:rPr lang="en-US" altLang="zh-TW" b="1" spc="-100" dirty="0">
                <a:solidFill>
                  <a:schemeClr val="tx1"/>
                </a:solidFill>
                <a:latin typeface="Book Antiqua" panose="02040602050305030304" pitchFamily="18" charset="0"/>
                <a:ea typeface="華康儷楷書" panose="03000509000000000000" pitchFamily="65" charset="-120"/>
              </a:rPr>
              <a:t>-</a:t>
            </a:r>
            <a:r>
              <a:rPr lang="zh-TW" altLang="en-US" b="1" spc="-100" dirty="0">
                <a:solidFill>
                  <a:schemeClr val="tx1"/>
                </a:solidFill>
                <a:latin typeface="Book Antiqua" panose="02040602050305030304" pitchFamily="18" charset="0"/>
                <a:ea typeface="華康儷楷書" panose="03000509000000000000" pitchFamily="65" charset="-120"/>
              </a:rPr>
              <a:t>第二階段繳費及查詢系統</a:t>
            </a:r>
          </a:p>
        </p:txBody>
      </p:sp>
      <p:sp>
        <p:nvSpPr>
          <p:cNvPr id="7" name="投影片編號版面配置區 6"/>
          <p:cNvSpPr>
            <a:spLocks noGrp="1"/>
          </p:cNvSpPr>
          <p:nvPr>
            <p:ph type="sldNum" sz="quarter" idx="12"/>
          </p:nvPr>
        </p:nvSpPr>
        <p:spPr/>
        <p:txBody>
          <a:bodyPr/>
          <a:lstStyle/>
          <a:p>
            <a:pPr>
              <a:defRPr/>
            </a:pPr>
            <a:fld id="{52B5522C-A27E-428C-8770-BD9512493397}" type="slidenum">
              <a:rPr lang="zh-TW" altLang="en-US" smtClean="0"/>
              <a:pPr>
                <a:defRPr/>
              </a:pPr>
              <a:t>29</a:t>
            </a:fld>
            <a:endParaRPr lang="en-US" altLang="zh-TW"/>
          </a:p>
        </p:txBody>
      </p:sp>
      <p:sp>
        <p:nvSpPr>
          <p:cNvPr id="2" name="矩形 1"/>
          <p:cNvSpPr/>
          <p:nvPr/>
        </p:nvSpPr>
        <p:spPr>
          <a:xfrm>
            <a:off x="1210097" y="5670967"/>
            <a:ext cx="10105225" cy="646331"/>
          </a:xfrm>
          <a:prstGeom prst="rect">
            <a:avLst/>
          </a:prstGeom>
          <a:solidFill>
            <a:schemeClr val="accent4">
              <a:lumMod val="20000"/>
              <a:lumOff val="80000"/>
            </a:schemeClr>
          </a:solidFill>
        </p:spPr>
        <p:txBody>
          <a:bodyPr wrap="square">
            <a:spAutoFit/>
          </a:bodyPr>
          <a:lstStyle/>
          <a:p>
            <a:pPr marL="179388" lvl="2" indent="0">
              <a:spcBef>
                <a:spcPts val="600"/>
              </a:spcBef>
              <a:buNone/>
            </a:pPr>
            <a:r>
              <a:rPr lang="zh-TW" altLang="en-US" b="1" dirty="0">
                <a:solidFill>
                  <a:srgbClr val="0000FF"/>
                </a:solidFill>
                <a:latin typeface="華康儷楷書" panose="03000509000000000000" pitchFamily="65" charset="-120"/>
                <a:ea typeface="華康儷楷書" panose="03000509000000000000" pitchFamily="65" charset="-120"/>
                <a:cs typeface="華康儷楷書" panose="03000509000000000000" pitchFamily="65" charset="-120"/>
              </a:rPr>
              <a:t>為確保考生權益，各項報名繳費最後</a:t>
            </a:r>
            <a:r>
              <a:rPr lang="en-US" altLang="zh-TW" b="1" dirty="0">
                <a:solidFill>
                  <a:srgbClr val="0000FF"/>
                </a:solidFill>
                <a:latin typeface="華康儷楷書" panose="03000509000000000000" pitchFamily="65" charset="-120"/>
                <a:ea typeface="華康儷楷書" panose="03000509000000000000" pitchFamily="65" charset="-120"/>
                <a:cs typeface="華康儷楷書" panose="03000509000000000000" pitchFamily="65" charset="-120"/>
              </a:rPr>
              <a:t>1</a:t>
            </a:r>
            <a:r>
              <a:rPr lang="zh-TW" altLang="en-US" b="1" dirty="0">
                <a:solidFill>
                  <a:srgbClr val="0000FF"/>
                </a:solidFill>
                <a:latin typeface="華康儷楷書" panose="03000509000000000000" pitchFamily="65" charset="-120"/>
                <a:ea typeface="華康儷楷書" panose="03000509000000000000" pitchFamily="65" charset="-120"/>
                <a:cs typeface="華康儷楷書" panose="03000509000000000000" pitchFamily="65" charset="-120"/>
              </a:rPr>
              <a:t>日</a:t>
            </a:r>
            <a:r>
              <a:rPr lang="en-US" altLang="zh-TW" b="1" dirty="0">
                <a:solidFill>
                  <a:srgbClr val="0000FF"/>
                </a:solidFill>
                <a:latin typeface="華康儷楷書" panose="03000509000000000000" pitchFamily="65" charset="-120"/>
                <a:ea typeface="華康儷楷書" panose="03000509000000000000" pitchFamily="65" charset="-120"/>
                <a:cs typeface="華康儷楷書" panose="03000509000000000000" pitchFamily="65" charset="-120"/>
              </a:rPr>
              <a:t>15:30</a:t>
            </a:r>
            <a:r>
              <a:rPr lang="zh-TW" altLang="en-US" b="1" dirty="0">
                <a:solidFill>
                  <a:srgbClr val="0000FF"/>
                </a:solidFill>
                <a:latin typeface="華康儷楷書" panose="03000509000000000000" pitchFamily="65" charset="-120"/>
                <a:ea typeface="華康儷楷書" panose="03000509000000000000" pitchFamily="65" charset="-120"/>
                <a:cs typeface="華康儷楷書" panose="03000509000000000000" pitchFamily="65" charset="-120"/>
              </a:rPr>
              <a:t>之後，不得以郵局臨櫃匯款 </a:t>
            </a:r>
            <a:r>
              <a:rPr lang="en-US" altLang="zh-TW" b="1" dirty="0">
                <a:solidFill>
                  <a:srgbClr val="0000FF"/>
                </a:solidFill>
                <a:latin typeface="華康儷楷書" panose="03000509000000000000" pitchFamily="65" charset="-120"/>
                <a:ea typeface="華康儷楷書" panose="03000509000000000000" pitchFamily="65" charset="-120"/>
                <a:cs typeface="華康儷楷書" panose="03000509000000000000" pitchFamily="65" charset="-120"/>
              </a:rPr>
              <a:t>(</a:t>
            </a:r>
            <a:r>
              <a:rPr lang="zh-TW" altLang="en-US" b="1" dirty="0">
                <a:solidFill>
                  <a:srgbClr val="0000FF"/>
                </a:solidFill>
                <a:latin typeface="華康儷楷書" panose="03000509000000000000" pitchFamily="65" charset="-120"/>
                <a:ea typeface="華康儷楷書" panose="03000509000000000000" pitchFamily="65" charset="-120"/>
                <a:cs typeface="華康儷楷書" panose="03000509000000000000" pitchFamily="65" charset="-120"/>
              </a:rPr>
              <a:t>限以</a:t>
            </a:r>
            <a:r>
              <a:rPr lang="en-US" altLang="zh-TW" b="1" dirty="0">
                <a:solidFill>
                  <a:srgbClr val="0000FF"/>
                </a:solidFill>
                <a:latin typeface="華康儷楷書" panose="03000509000000000000" pitchFamily="65" charset="-120"/>
                <a:ea typeface="華康儷楷書" panose="03000509000000000000" pitchFamily="65" charset="-120"/>
                <a:cs typeface="華康儷楷書" panose="03000509000000000000" pitchFamily="65" charset="-120"/>
              </a:rPr>
              <a:t>ATM</a:t>
            </a:r>
            <a:r>
              <a:rPr lang="zh-TW" altLang="en-US" b="1" dirty="0">
                <a:solidFill>
                  <a:srgbClr val="0000FF"/>
                </a:solidFill>
                <a:latin typeface="華康儷楷書" panose="03000509000000000000" pitchFamily="65" charset="-120"/>
                <a:ea typeface="華康儷楷書" panose="03000509000000000000" pitchFamily="65" charset="-120"/>
                <a:cs typeface="華康儷楷書" panose="03000509000000000000" pitchFamily="65" charset="-120"/>
              </a:rPr>
              <a:t>轉帳</a:t>
            </a:r>
            <a:r>
              <a:rPr lang="en-US" altLang="zh-TW" b="1" dirty="0">
                <a:solidFill>
                  <a:srgbClr val="0000FF"/>
                </a:solidFill>
                <a:latin typeface="華康儷楷書" panose="03000509000000000000" pitchFamily="65" charset="-120"/>
                <a:ea typeface="華康儷楷書" panose="03000509000000000000" pitchFamily="65" charset="-120"/>
                <a:cs typeface="華康儷楷書" panose="03000509000000000000" pitchFamily="65" charset="-120"/>
              </a:rPr>
              <a:t>)</a:t>
            </a:r>
            <a:r>
              <a:rPr lang="zh-TW" altLang="en-US" b="1" dirty="0">
                <a:solidFill>
                  <a:srgbClr val="0000FF"/>
                </a:solidFill>
                <a:latin typeface="華康儷楷書" panose="03000509000000000000" pitchFamily="65" charset="-120"/>
                <a:ea typeface="華康儷楷書" panose="03000509000000000000" pitchFamily="65" charset="-120"/>
                <a:cs typeface="華康儷楷書" panose="03000509000000000000" pitchFamily="65" charset="-120"/>
              </a:rPr>
              <a:t>，避免　因郵局隔日處理匯款超過繳費期限而影響報名結果。</a:t>
            </a:r>
            <a:endParaRPr lang="en-US" altLang="zh-TW" b="1" dirty="0">
              <a:solidFill>
                <a:srgbClr val="0000FF"/>
              </a:solidFill>
              <a:latin typeface="華康儷楷書" panose="03000509000000000000" pitchFamily="65" charset="-120"/>
              <a:ea typeface="華康儷楷書" panose="03000509000000000000" pitchFamily="65" charset="-120"/>
              <a:cs typeface="華康儷楷書" panose="03000509000000000000" pitchFamily="65" charset="-120"/>
            </a:endParaRPr>
          </a:p>
        </p:txBody>
      </p:sp>
    </p:spTree>
    <p:extLst>
      <p:ext uri="{BB962C8B-B14F-4D97-AF65-F5344CB8AC3E}">
        <p14:creationId xmlns:p14="http://schemas.microsoft.com/office/powerpoint/2010/main" val="470410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表格 5"/>
          <p:cNvGraphicFramePr>
            <a:graphicFrameLocks noGrp="1"/>
          </p:cNvGraphicFramePr>
          <p:nvPr>
            <p:extLst>
              <p:ext uri="{D42A27DB-BD31-4B8C-83A1-F6EECF244321}">
                <p14:modId xmlns:p14="http://schemas.microsoft.com/office/powerpoint/2010/main" val="3921638176"/>
              </p:ext>
            </p:extLst>
          </p:nvPr>
        </p:nvGraphicFramePr>
        <p:xfrm>
          <a:off x="1094178" y="1864437"/>
          <a:ext cx="10210675" cy="4491800"/>
        </p:xfrm>
        <a:graphic>
          <a:graphicData uri="http://schemas.openxmlformats.org/drawingml/2006/table">
            <a:tbl>
              <a:tblPr firstRow="1"/>
              <a:tblGrid>
                <a:gridCol w="1640506">
                  <a:extLst>
                    <a:ext uri="{9D8B030D-6E8A-4147-A177-3AD203B41FA5}">
                      <a16:colId xmlns:a16="http://schemas.microsoft.com/office/drawing/2014/main" val="20000"/>
                    </a:ext>
                  </a:extLst>
                </a:gridCol>
                <a:gridCol w="5236124">
                  <a:extLst>
                    <a:ext uri="{9D8B030D-6E8A-4147-A177-3AD203B41FA5}">
                      <a16:colId xmlns:a16="http://schemas.microsoft.com/office/drawing/2014/main" val="20001"/>
                    </a:ext>
                  </a:extLst>
                </a:gridCol>
                <a:gridCol w="3334045">
                  <a:extLst>
                    <a:ext uri="{9D8B030D-6E8A-4147-A177-3AD203B41FA5}">
                      <a16:colId xmlns:a16="http://schemas.microsoft.com/office/drawing/2014/main" val="20002"/>
                    </a:ext>
                  </a:extLst>
                </a:gridCol>
              </a:tblGrid>
              <a:tr h="524095">
                <a:tc>
                  <a:txBody>
                    <a:bodyPr/>
                    <a:lstStyle>
                      <a:lvl1pPr marL="0" algn="l" defTabSz="914400" rtl="0" eaLnBrk="1" latinLnBrk="0" hangingPunct="1">
                        <a:defRPr sz="1800" b="1" kern="1200">
                          <a:solidFill>
                            <a:schemeClr val="lt1"/>
                          </a:solidFill>
                          <a:latin typeface="Arial"/>
                          <a:ea typeface="華康中黑體"/>
                        </a:defRPr>
                      </a:lvl1pPr>
                      <a:lvl2pPr marL="457200" algn="l" defTabSz="914400" rtl="0" eaLnBrk="1" latinLnBrk="0" hangingPunct="1">
                        <a:defRPr sz="1800" b="1" kern="1200">
                          <a:solidFill>
                            <a:schemeClr val="lt1"/>
                          </a:solidFill>
                          <a:latin typeface="Arial"/>
                          <a:ea typeface="華康中黑體"/>
                        </a:defRPr>
                      </a:lvl2pPr>
                      <a:lvl3pPr marL="914400" algn="l" defTabSz="914400" rtl="0" eaLnBrk="1" latinLnBrk="0" hangingPunct="1">
                        <a:defRPr sz="1800" b="1" kern="1200">
                          <a:solidFill>
                            <a:schemeClr val="lt1"/>
                          </a:solidFill>
                          <a:latin typeface="Arial"/>
                          <a:ea typeface="華康中黑體"/>
                        </a:defRPr>
                      </a:lvl3pPr>
                      <a:lvl4pPr marL="1371600" algn="l" defTabSz="914400" rtl="0" eaLnBrk="1" latinLnBrk="0" hangingPunct="1">
                        <a:defRPr sz="1800" b="1" kern="1200">
                          <a:solidFill>
                            <a:schemeClr val="lt1"/>
                          </a:solidFill>
                          <a:latin typeface="Arial"/>
                          <a:ea typeface="華康中黑體"/>
                        </a:defRPr>
                      </a:lvl4pPr>
                      <a:lvl5pPr marL="1828800" algn="l" defTabSz="914400" rtl="0" eaLnBrk="1" latinLnBrk="0" hangingPunct="1">
                        <a:defRPr sz="1800" b="1" kern="1200">
                          <a:solidFill>
                            <a:schemeClr val="lt1"/>
                          </a:solidFill>
                          <a:latin typeface="Arial"/>
                          <a:ea typeface="華康中黑體"/>
                        </a:defRPr>
                      </a:lvl5pPr>
                      <a:lvl6pPr marL="2286000" algn="l" defTabSz="914400" rtl="0" eaLnBrk="1" latinLnBrk="0" hangingPunct="1">
                        <a:defRPr sz="1800" b="1" kern="1200">
                          <a:solidFill>
                            <a:schemeClr val="lt1"/>
                          </a:solidFill>
                          <a:latin typeface="Arial"/>
                          <a:ea typeface="華康中黑體"/>
                        </a:defRPr>
                      </a:lvl6pPr>
                      <a:lvl7pPr marL="2743200" algn="l" defTabSz="914400" rtl="0" eaLnBrk="1" latinLnBrk="0" hangingPunct="1">
                        <a:defRPr sz="1800" b="1" kern="1200">
                          <a:solidFill>
                            <a:schemeClr val="lt1"/>
                          </a:solidFill>
                          <a:latin typeface="Arial"/>
                          <a:ea typeface="華康中黑體"/>
                        </a:defRPr>
                      </a:lvl7pPr>
                      <a:lvl8pPr marL="3200400" algn="l" defTabSz="914400" rtl="0" eaLnBrk="1" latinLnBrk="0" hangingPunct="1">
                        <a:defRPr sz="1800" b="1" kern="1200">
                          <a:solidFill>
                            <a:schemeClr val="lt1"/>
                          </a:solidFill>
                          <a:latin typeface="Arial"/>
                          <a:ea typeface="華康中黑體"/>
                        </a:defRPr>
                      </a:lvl8pPr>
                      <a:lvl9pPr marL="3657600" algn="l" defTabSz="914400" rtl="0" eaLnBrk="1" latinLnBrk="0" hangingPunct="1">
                        <a:defRPr sz="1800" b="1" kern="1200">
                          <a:solidFill>
                            <a:schemeClr val="lt1"/>
                          </a:solidFill>
                          <a:latin typeface="Arial"/>
                          <a:ea typeface="華康中黑體"/>
                        </a:defRPr>
                      </a:lvl9pPr>
                    </a:lstStyle>
                    <a:p>
                      <a:pPr marL="0" algn="ctr" defTabSz="914400" rtl="0" eaLnBrk="1" latinLnBrk="0" hangingPunct="1"/>
                      <a:r>
                        <a:rPr lang="zh-TW" altLang="en-US" sz="2000" b="1" kern="1200" dirty="0">
                          <a:solidFill>
                            <a:schemeClr val="lt1"/>
                          </a:solidFill>
                          <a:latin typeface="華康儷楷書" panose="03000509000000000000" pitchFamily="65" charset="-120"/>
                          <a:ea typeface="華康儷楷書" panose="03000509000000000000" pitchFamily="65" charset="-120"/>
                          <a:cs typeface="+mn-cs"/>
                        </a:rPr>
                        <a:t>是否繳費</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9966"/>
                    </a:solidFill>
                  </a:tcPr>
                </a:tc>
                <a:tc>
                  <a:txBody>
                    <a:bodyPr/>
                    <a:lstStyle>
                      <a:lvl1pPr marL="0" algn="l" defTabSz="914400" rtl="0" eaLnBrk="1" latinLnBrk="0" hangingPunct="1">
                        <a:defRPr sz="1800" b="1" kern="1200">
                          <a:solidFill>
                            <a:schemeClr val="lt1"/>
                          </a:solidFill>
                          <a:latin typeface="Arial"/>
                          <a:ea typeface="華康中黑體"/>
                        </a:defRPr>
                      </a:lvl1pPr>
                      <a:lvl2pPr marL="457200" algn="l" defTabSz="914400" rtl="0" eaLnBrk="1" latinLnBrk="0" hangingPunct="1">
                        <a:defRPr sz="1800" b="1" kern="1200">
                          <a:solidFill>
                            <a:schemeClr val="lt1"/>
                          </a:solidFill>
                          <a:latin typeface="Arial"/>
                          <a:ea typeface="華康中黑體"/>
                        </a:defRPr>
                      </a:lvl2pPr>
                      <a:lvl3pPr marL="914400" algn="l" defTabSz="914400" rtl="0" eaLnBrk="1" latinLnBrk="0" hangingPunct="1">
                        <a:defRPr sz="1800" b="1" kern="1200">
                          <a:solidFill>
                            <a:schemeClr val="lt1"/>
                          </a:solidFill>
                          <a:latin typeface="Arial"/>
                          <a:ea typeface="華康中黑體"/>
                        </a:defRPr>
                      </a:lvl3pPr>
                      <a:lvl4pPr marL="1371600" algn="l" defTabSz="914400" rtl="0" eaLnBrk="1" latinLnBrk="0" hangingPunct="1">
                        <a:defRPr sz="1800" b="1" kern="1200">
                          <a:solidFill>
                            <a:schemeClr val="lt1"/>
                          </a:solidFill>
                          <a:latin typeface="Arial"/>
                          <a:ea typeface="華康中黑體"/>
                        </a:defRPr>
                      </a:lvl4pPr>
                      <a:lvl5pPr marL="1828800" algn="l" defTabSz="914400" rtl="0" eaLnBrk="1" latinLnBrk="0" hangingPunct="1">
                        <a:defRPr sz="1800" b="1" kern="1200">
                          <a:solidFill>
                            <a:schemeClr val="lt1"/>
                          </a:solidFill>
                          <a:latin typeface="Arial"/>
                          <a:ea typeface="華康中黑體"/>
                        </a:defRPr>
                      </a:lvl5pPr>
                      <a:lvl6pPr marL="2286000" algn="l" defTabSz="914400" rtl="0" eaLnBrk="1" latinLnBrk="0" hangingPunct="1">
                        <a:defRPr sz="1800" b="1" kern="1200">
                          <a:solidFill>
                            <a:schemeClr val="lt1"/>
                          </a:solidFill>
                          <a:latin typeface="Arial"/>
                          <a:ea typeface="華康中黑體"/>
                        </a:defRPr>
                      </a:lvl6pPr>
                      <a:lvl7pPr marL="2743200" algn="l" defTabSz="914400" rtl="0" eaLnBrk="1" latinLnBrk="0" hangingPunct="1">
                        <a:defRPr sz="1800" b="1" kern="1200">
                          <a:solidFill>
                            <a:schemeClr val="lt1"/>
                          </a:solidFill>
                          <a:latin typeface="Arial"/>
                          <a:ea typeface="華康中黑體"/>
                        </a:defRPr>
                      </a:lvl7pPr>
                      <a:lvl8pPr marL="3200400" algn="l" defTabSz="914400" rtl="0" eaLnBrk="1" latinLnBrk="0" hangingPunct="1">
                        <a:defRPr sz="1800" b="1" kern="1200">
                          <a:solidFill>
                            <a:schemeClr val="lt1"/>
                          </a:solidFill>
                          <a:latin typeface="Arial"/>
                          <a:ea typeface="華康中黑體"/>
                        </a:defRPr>
                      </a:lvl8pPr>
                      <a:lvl9pPr marL="3657600" algn="l" defTabSz="914400" rtl="0" eaLnBrk="1" latinLnBrk="0" hangingPunct="1">
                        <a:defRPr sz="1800" b="1" kern="1200">
                          <a:solidFill>
                            <a:schemeClr val="lt1"/>
                          </a:solidFill>
                          <a:latin typeface="Arial"/>
                          <a:ea typeface="華康中黑體"/>
                        </a:defRPr>
                      </a:lvl9pPr>
                    </a:lstStyle>
                    <a:p>
                      <a:pPr marL="0" algn="ctr" defTabSz="914400" rtl="0" eaLnBrk="1" latinLnBrk="0" hangingPunct="1"/>
                      <a:r>
                        <a:rPr lang="zh-TW" altLang="en-US" sz="2000" b="1" kern="1200" dirty="0">
                          <a:solidFill>
                            <a:schemeClr val="lt1"/>
                          </a:solidFill>
                          <a:latin typeface="華康儷楷書" panose="03000509000000000000" pitchFamily="65" charset="-120"/>
                          <a:ea typeface="華康儷楷書" panose="03000509000000000000" pitchFamily="65" charset="-120"/>
                          <a:cs typeface="+mn-cs"/>
                        </a:rPr>
                        <a:t>是否上傳學習歷程備審資料</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9966"/>
                    </a:solidFill>
                  </a:tcPr>
                </a:tc>
                <a:tc>
                  <a:txBody>
                    <a:bodyPr/>
                    <a:lstStyle>
                      <a:lvl1pPr marL="0" algn="l" defTabSz="914400" rtl="0" eaLnBrk="1" latinLnBrk="0" hangingPunct="1">
                        <a:defRPr sz="1800" b="1" kern="1200">
                          <a:solidFill>
                            <a:schemeClr val="lt1"/>
                          </a:solidFill>
                          <a:latin typeface="Arial"/>
                          <a:ea typeface="華康中黑體"/>
                        </a:defRPr>
                      </a:lvl1pPr>
                      <a:lvl2pPr marL="457200" algn="l" defTabSz="914400" rtl="0" eaLnBrk="1" latinLnBrk="0" hangingPunct="1">
                        <a:defRPr sz="1800" b="1" kern="1200">
                          <a:solidFill>
                            <a:schemeClr val="lt1"/>
                          </a:solidFill>
                          <a:latin typeface="Arial"/>
                          <a:ea typeface="華康中黑體"/>
                        </a:defRPr>
                      </a:lvl2pPr>
                      <a:lvl3pPr marL="914400" algn="l" defTabSz="914400" rtl="0" eaLnBrk="1" latinLnBrk="0" hangingPunct="1">
                        <a:defRPr sz="1800" b="1" kern="1200">
                          <a:solidFill>
                            <a:schemeClr val="lt1"/>
                          </a:solidFill>
                          <a:latin typeface="Arial"/>
                          <a:ea typeface="華康中黑體"/>
                        </a:defRPr>
                      </a:lvl3pPr>
                      <a:lvl4pPr marL="1371600" algn="l" defTabSz="914400" rtl="0" eaLnBrk="1" latinLnBrk="0" hangingPunct="1">
                        <a:defRPr sz="1800" b="1" kern="1200">
                          <a:solidFill>
                            <a:schemeClr val="lt1"/>
                          </a:solidFill>
                          <a:latin typeface="Arial"/>
                          <a:ea typeface="華康中黑體"/>
                        </a:defRPr>
                      </a:lvl4pPr>
                      <a:lvl5pPr marL="1828800" algn="l" defTabSz="914400" rtl="0" eaLnBrk="1" latinLnBrk="0" hangingPunct="1">
                        <a:defRPr sz="1800" b="1" kern="1200">
                          <a:solidFill>
                            <a:schemeClr val="lt1"/>
                          </a:solidFill>
                          <a:latin typeface="Arial"/>
                          <a:ea typeface="華康中黑體"/>
                        </a:defRPr>
                      </a:lvl5pPr>
                      <a:lvl6pPr marL="2286000" algn="l" defTabSz="914400" rtl="0" eaLnBrk="1" latinLnBrk="0" hangingPunct="1">
                        <a:defRPr sz="1800" b="1" kern="1200">
                          <a:solidFill>
                            <a:schemeClr val="lt1"/>
                          </a:solidFill>
                          <a:latin typeface="Arial"/>
                          <a:ea typeface="華康中黑體"/>
                        </a:defRPr>
                      </a:lvl6pPr>
                      <a:lvl7pPr marL="2743200" algn="l" defTabSz="914400" rtl="0" eaLnBrk="1" latinLnBrk="0" hangingPunct="1">
                        <a:defRPr sz="1800" b="1" kern="1200">
                          <a:solidFill>
                            <a:schemeClr val="lt1"/>
                          </a:solidFill>
                          <a:latin typeface="Arial"/>
                          <a:ea typeface="華康中黑體"/>
                        </a:defRPr>
                      </a:lvl7pPr>
                      <a:lvl8pPr marL="3200400" algn="l" defTabSz="914400" rtl="0" eaLnBrk="1" latinLnBrk="0" hangingPunct="1">
                        <a:defRPr sz="1800" b="1" kern="1200">
                          <a:solidFill>
                            <a:schemeClr val="lt1"/>
                          </a:solidFill>
                          <a:latin typeface="Arial"/>
                          <a:ea typeface="華康中黑體"/>
                        </a:defRPr>
                      </a:lvl8pPr>
                      <a:lvl9pPr marL="3657600" algn="l" defTabSz="914400" rtl="0" eaLnBrk="1" latinLnBrk="0" hangingPunct="1">
                        <a:defRPr sz="1800" b="1" kern="1200">
                          <a:solidFill>
                            <a:schemeClr val="lt1"/>
                          </a:solidFill>
                          <a:latin typeface="Arial"/>
                          <a:ea typeface="華康中黑體"/>
                        </a:defRPr>
                      </a:lvl9pPr>
                    </a:lstStyle>
                    <a:p>
                      <a:pPr marL="0" algn="ctr" defTabSz="914400" rtl="0" eaLnBrk="1" latinLnBrk="0" hangingPunct="1"/>
                      <a:r>
                        <a:rPr lang="zh-TW" altLang="en-US" sz="2000" b="1" kern="1200" dirty="0">
                          <a:solidFill>
                            <a:schemeClr val="tx1"/>
                          </a:solidFill>
                          <a:latin typeface="華康儷楷書" panose="03000509000000000000" pitchFamily="65" charset="-120"/>
                          <a:ea typeface="華康儷楷書" panose="03000509000000000000" pitchFamily="65" charset="-120"/>
                          <a:cs typeface="+mn-cs"/>
                        </a:rPr>
                        <a:t>是否完成二階報名</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9966"/>
                    </a:solidFill>
                  </a:tcPr>
                </a:tc>
                <a:extLst>
                  <a:ext uri="{0D108BD9-81ED-4DB2-BD59-A6C34878D82A}">
                    <a16:rowId xmlns:a16="http://schemas.microsoft.com/office/drawing/2014/main" val="10000"/>
                  </a:ext>
                </a:extLst>
              </a:tr>
              <a:tr h="843070">
                <a:tc>
                  <a:txBody>
                    <a:bodyPr/>
                    <a:lstStyle>
                      <a:lvl1pPr marL="0" algn="l" defTabSz="914400" rtl="0" eaLnBrk="1" latinLnBrk="0" hangingPunct="1">
                        <a:defRPr sz="1800" kern="1200">
                          <a:solidFill>
                            <a:schemeClr val="dk1"/>
                          </a:solidFill>
                          <a:latin typeface="Arial"/>
                          <a:ea typeface="華康中黑體"/>
                        </a:defRPr>
                      </a:lvl1pPr>
                      <a:lvl2pPr marL="457200" algn="l" defTabSz="914400" rtl="0" eaLnBrk="1" latinLnBrk="0" hangingPunct="1">
                        <a:defRPr sz="1800" kern="1200">
                          <a:solidFill>
                            <a:schemeClr val="dk1"/>
                          </a:solidFill>
                          <a:latin typeface="Arial"/>
                          <a:ea typeface="華康中黑體"/>
                        </a:defRPr>
                      </a:lvl2pPr>
                      <a:lvl3pPr marL="914400" algn="l" defTabSz="914400" rtl="0" eaLnBrk="1" latinLnBrk="0" hangingPunct="1">
                        <a:defRPr sz="1800" kern="1200">
                          <a:solidFill>
                            <a:schemeClr val="dk1"/>
                          </a:solidFill>
                          <a:latin typeface="Arial"/>
                          <a:ea typeface="華康中黑體"/>
                        </a:defRPr>
                      </a:lvl3pPr>
                      <a:lvl4pPr marL="1371600" algn="l" defTabSz="914400" rtl="0" eaLnBrk="1" latinLnBrk="0" hangingPunct="1">
                        <a:defRPr sz="1800" kern="1200">
                          <a:solidFill>
                            <a:schemeClr val="dk1"/>
                          </a:solidFill>
                          <a:latin typeface="Arial"/>
                          <a:ea typeface="華康中黑體"/>
                        </a:defRPr>
                      </a:lvl4pPr>
                      <a:lvl5pPr marL="1828800" algn="l" defTabSz="914400" rtl="0" eaLnBrk="1" latinLnBrk="0" hangingPunct="1">
                        <a:defRPr sz="1800" kern="1200">
                          <a:solidFill>
                            <a:schemeClr val="dk1"/>
                          </a:solidFill>
                          <a:latin typeface="Arial"/>
                          <a:ea typeface="華康中黑體"/>
                        </a:defRPr>
                      </a:lvl5pPr>
                      <a:lvl6pPr marL="2286000" algn="l" defTabSz="914400" rtl="0" eaLnBrk="1" latinLnBrk="0" hangingPunct="1">
                        <a:defRPr sz="1800" kern="1200">
                          <a:solidFill>
                            <a:schemeClr val="dk1"/>
                          </a:solidFill>
                          <a:latin typeface="Arial"/>
                          <a:ea typeface="華康中黑體"/>
                        </a:defRPr>
                      </a:lvl6pPr>
                      <a:lvl7pPr marL="2743200" algn="l" defTabSz="914400" rtl="0" eaLnBrk="1" latinLnBrk="0" hangingPunct="1">
                        <a:defRPr sz="1800" kern="1200">
                          <a:solidFill>
                            <a:schemeClr val="dk1"/>
                          </a:solidFill>
                          <a:latin typeface="Arial"/>
                          <a:ea typeface="華康中黑體"/>
                        </a:defRPr>
                      </a:lvl7pPr>
                      <a:lvl8pPr marL="3200400" algn="l" defTabSz="914400" rtl="0" eaLnBrk="1" latinLnBrk="0" hangingPunct="1">
                        <a:defRPr sz="1800" kern="1200">
                          <a:solidFill>
                            <a:schemeClr val="dk1"/>
                          </a:solidFill>
                          <a:latin typeface="Arial"/>
                          <a:ea typeface="華康中黑體"/>
                        </a:defRPr>
                      </a:lvl8pPr>
                      <a:lvl9pPr marL="3657600" algn="l" defTabSz="914400" rtl="0" eaLnBrk="1" latinLnBrk="0" hangingPunct="1">
                        <a:defRPr sz="1800" kern="1200">
                          <a:solidFill>
                            <a:schemeClr val="dk1"/>
                          </a:solidFill>
                          <a:latin typeface="Arial"/>
                          <a:ea typeface="華康中黑體"/>
                        </a:defRPr>
                      </a:lvl9pPr>
                    </a:lstStyle>
                    <a:p>
                      <a:pPr algn="ctr"/>
                      <a:r>
                        <a:rPr lang="zh-TW" altLang="en-US" sz="2000" b="0" kern="1200" dirty="0">
                          <a:solidFill>
                            <a:srgbClr val="0000FF"/>
                          </a:solidFill>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cs typeface="+mn-cs"/>
                        </a:rPr>
                        <a:t>✓已繳費</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914400" rtl="0" eaLnBrk="1" latinLnBrk="0" hangingPunct="1">
                        <a:defRPr sz="1800" kern="1200">
                          <a:solidFill>
                            <a:schemeClr val="dk1"/>
                          </a:solidFill>
                          <a:latin typeface="Arial"/>
                          <a:ea typeface="華康中黑體"/>
                        </a:defRPr>
                      </a:lvl1pPr>
                      <a:lvl2pPr marL="457200" algn="l" defTabSz="914400" rtl="0" eaLnBrk="1" latinLnBrk="0" hangingPunct="1">
                        <a:defRPr sz="1800" kern="1200">
                          <a:solidFill>
                            <a:schemeClr val="dk1"/>
                          </a:solidFill>
                          <a:latin typeface="Arial"/>
                          <a:ea typeface="華康中黑體"/>
                        </a:defRPr>
                      </a:lvl2pPr>
                      <a:lvl3pPr marL="914400" algn="l" defTabSz="914400" rtl="0" eaLnBrk="1" latinLnBrk="0" hangingPunct="1">
                        <a:defRPr sz="1800" kern="1200">
                          <a:solidFill>
                            <a:schemeClr val="dk1"/>
                          </a:solidFill>
                          <a:latin typeface="Arial"/>
                          <a:ea typeface="華康中黑體"/>
                        </a:defRPr>
                      </a:lvl3pPr>
                      <a:lvl4pPr marL="1371600" algn="l" defTabSz="914400" rtl="0" eaLnBrk="1" latinLnBrk="0" hangingPunct="1">
                        <a:defRPr sz="1800" kern="1200">
                          <a:solidFill>
                            <a:schemeClr val="dk1"/>
                          </a:solidFill>
                          <a:latin typeface="Arial"/>
                          <a:ea typeface="華康中黑體"/>
                        </a:defRPr>
                      </a:lvl4pPr>
                      <a:lvl5pPr marL="1828800" algn="l" defTabSz="914400" rtl="0" eaLnBrk="1" latinLnBrk="0" hangingPunct="1">
                        <a:defRPr sz="1800" kern="1200">
                          <a:solidFill>
                            <a:schemeClr val="dk1"/>
                          </a:solidFill>
                          <a:latin typeface="Arial"/>
                          <a:ea typeface="華康中黑體"/>
                        </a:defRPr>
                      </a:lvl5pPr>
                      <a:lvl6pPr marL="2286000" algn="l" defTabSz="914400" rtl="0" eaLnBrk="1" latinLnBrk="0" hangingPunct="1">
                        <a:defRPr sz="1800" kern="1200">
                          <a:solidFill>
                            <a:schemeClr val="dk1"/>
                          </a:solidFill>
                          <a:latin typeface="Arial"/>
                          <a:ea typeface="華康中黑體"/>
                        </a:defRPr>
                      </a:lvl6pPr>
                      <a:lvl7pPr marL="2743200" algn="l" defTabSz="914400" rtl="0" eaLnBrk="1" latinLnBrk="0" hangingPunct="1">
                        <a:defRPr sz="1800" kern="1200">
                          <a:solidFill>
                            <a:schemeClr val="dk1"/>
                          </a:solidFill>
                          <a:latin typeface="Arial"/>
                          <a:ea typeface="華康中黑體"/>
                        </a:defRPr>
                      </a:lvl7pPr>
                      <a:lvl8pPr marL="3200400" algn="l" defTabSz="914400" rtl="0" eaLnBrk="1" latinLnBrk="0" hangingPunct="1">
                        <a:defRPr sz="1800" kern="1200">
                          <a:solidFill>
                            <a:schemeClr val="dk1"/>
                          </a:solidFill>
                          <a:latin typeface="Arial"/>
                          <a:ea typeface="華康中黑體"/>
                        </a:defRPr>
                      </a:lvl8pPr>
                      <a:lvl9pPr marL="3657600" algn="l" defTabSz="914400" rtl="0" eaLnBrk="1" latinLnBrk="0" hangingPunct="1">
                        <a:defRPr sz="1800" kern="1200">
                          <a:solidFill>
                            <a:schemeClr val="dk1"/>
                          </a:solidFill>
                          <a:latin typeface="Arial"/>
                          <a:ea typeface="華康中黑體"/>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800" b="0" kern="1200" dirty="0">
                          <a:solidFill>
                            <a:srgbClr val="0000FF"/>
                          </a:solidFill>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cs typeface="+mn-cs"/>
                        </a:rPr>
                        <a:t>✓</a:t>
                      </a:r>
                      <a:r>
                        <a:rPr lang="zh-TW" altLang="en-US" sz="2000" dirty="0">
                          <a:latin typeface="華康儷楷書" panose="03000509000000000000" pitchFamily="65" charset="-120"/>
                          <a:ea typeface="華康儷楷書" panose="03000509000000000000" pitchFamily="65" charset="-120"/>
                        </a:rPr>
                        <a:t>已上傳全部學習歷程備審資料</a:t>
                      </a:r>
                      <a:endParaRPr lang="en-US" altLang="zh-TW" sz="2000" dirty="0">
                        <a:latin typeface="華康儷楷書" panose="03000509000000000000" pitchFamily="65" charset="-120"/>
                        <a:ea typeface="華康儷楷書" panose="03000509000000000000" pitchFamily="65"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800" b="0" kern="1200" dirty="0">
                          <a:solidFill>
                            <a:srgbClr val="0000FF"/>
                          </a:solidFill>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cs typeface="+mn-cs"/>
                        </a:rPr>
                        <a:t>✓系統</a:t>
                      </a:r>
                      <a:r>
                        <a:rPr lang="zh-TW" altLang="en-US" sz="2000" b="0" kern="1200" dirty="0">
                          <a:solidFill>
                            <a:srgbClr val="0000FF"/>
                          </a:solidFill>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cs typeface="+mn-cs"/>
                        </a:rPr>
                        <a:t>已確認</a:t>
                      </a:r>
                      <a:r>
                        <a:rPr lang="zh-TW" altLang="en-US" sz="2000" dirty="0">
                          <a:latin typeface="華康儷楷書" panose="03000509000000000000" pitchFamily="65" charset="-120"/>
                          <a:ea typeface="華康儷楷書" panose="03000509000000000000" pitchFamily="65" charset="-120"/>
                        </a:rPr>
                        <a:t>送出</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914400" rtl="0" eaLnBrk="1" latinLnBrk="0" hangingPunct="1">
                        <a:defRPr sz="1800" kern="1200">
                          <a:solidFill>
                            <a:schemeClr val="dk1"/>
                          </a:solidFill>
                          <a:latin typeface="Arial"/>
                          <a:ea typeface="華康中黑體"/>
                        </a:defRPr>
                      </a:lvl1pPr>
                      <a:lvl2pPr marL="457200" algn="l" defTabSz="914400" rtl="0" eaLnBrk="1" latinLnBrk="0" hangingPunct="1">
                        <a:defRPr sz="1800" kern="1200">
                          <a:solidFill>
                            <a:schemeClr val="dk1"/>
                          </a:solidFill>
                          <a:latin typeface="Arial"/>
                          <a:ea typeface="華康中黑體"/>
                        </a:defRPr>
                      </a:lvl2pPr>
                      <a:lvl3pPr marL="914400" algn="l" defTabSz="914400" rtl="0" eaLnBrk="1" latinLnBrk="0" hangingPunct="1">
                        <a:defRPr sz="1800" kern="1200">
                          <a:solidFill>
                            <a:schemeClr val="dk1"/>
                          </a:solidFill>
                          <a:latin typeface="Arial"/>
                          <a:ea typeface="華康中黑體"/>
                        </a:defRPr>
                      </a:lvl3pPr>
                      <a:lvl4pPr marL="1371600" algn="l" defTabSz="914400" rtl="0" eaLnBrk="1" latinLnBrk="0" hangingPunct="1">
                        <a:defRPr sz="1800" kern="1200">
                          <a:solidFill>
                            <a:schemeClr val="dk1"/>
                          </a:solidFill>
                          <a:latin typeface="Arial"/>
                          <a:ea typeface="華康中黑體"/>
                        </a:defRPr>
                      </a:lvl4pPr>
                      <a:lvl5pPr marL="1828800" algn="l" defTabSz="914400" rtl="0" eaLnBrk="1" latinLnBrk="0" hangingPunct="1">
                        <a:defRPr sz="1800" kern="1200">
                          <a:solidFill>
                            <a:schemeClr val="dk1"/>
                          </a:solidFill>
                          <a:latin typeface="Arial"/>
                          <a:ea typeface="華康中黑體"/>
                        </a:defRPr>
                      </a:lvl5pPr>
                      <a:lvl6pPr marL="2286000" algn="l" defTabSz="914400" rtl="0" eaLnBrk="1" latinLnBrk="0" hangingPunct="1">
                        <a:defRPr sz="1800" kern="1200">
                          <a:solidFill>
                            <a:schemeClr val="dk1"/>
                          </a:solidFill>
                          <a:latin typeface="Arial"/>
                          <a:ea typeface="華康中黑體"/>
                        </a:defRPr>
                      </a:lvl6pPr>
                      <a:lvl7pPr marL="2743200" algn="l" defTabSz="914400" rtl="0" eaLnBrk="1" latinLnBrk="0" hangingPunct="1">
                        <a:defRPr sz="1800" kern="1200">
                          <a:solidFill>
                            <a:schemeClr val="dk1"/>
                          </a:solidFill>
                          <a:latin typeface="Arial"/>
                          <a:ea typeface="華康中黑體"/>
                        </a:defRPr>
                      </a:lvl7pPr>
                      <a:lvl8pPr marL="3200400" algn="l" defTabSz="914400" rtl="0" eaLnBrk="1" latinLnBrk="0" hangingPunct="1">
                        <a:defRPr sz="1800" kern="1200">
                          <a:solidFill>
                            <a:schemeClr val="dk1"/>
                          </a:solidFill>
                          <a:latin typeface="Arial"/>
                          <a:ea typeface="華康中黑體"/>
                        </a:defRPr>
                      </a:lvl8pPr>
                      <a:lvl9pPr marL="3657600" algn="l" defTabSz="914400" rtl="0" eaLnBrk="1" latinLnBrk="0" hangingPunct="1">
                        <a:defRPr sz="1800" kern="1200">
                          <a:solidFill>
                            <a:schemeClr val="dk1"/>
                          </a:solidFill>
                          <a:latin typeface="Arial"/>
                          <a:ea typeface="華康中黑體"/>
                        </a:defRPr>
                      </a:lvl9pPr>
                    </a:lstStyle>
                    <a:p>
                      <a:pPr marL="0" algn="ctr" defTabSz="914400" rtl="0" eaLnBrk="1" latinLnBrk="0" hangingPunct="1"/>
                      <a:r>
                        <a:rPr lang="zh-TW" altLang="en-US" sz="2000" b="0" kern="1200" dirty="0">
                          <a:solidFill>
                            <a:srgbClr val="0000FF"/>
                          </a:solidFill>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cs typeface="+mn-cs"/>
                        </a:rPr>
                        <a:t>是</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10001"/>
                  </a:ext>
                </a:extLst>
              </a:tr>
              <a:tr h="843070">
                <a:tc>
                  <a:txBody>
                    <a:bodyPr/>
                    <a:lstStyle>
                      <a:lvl1pPr marL="0" algn="l" defTabSz="914400" rtl="0" eaLnBrk="1" latinLnBrk="0" hangingPunct="1">
                        <a:defRPr sz="1800" kern="1200">
                          <a:solidFill>
                            <a:schemeClr val="dk1"/>
                          </a:solidFill>
                          <a:latin typeface="Arial"/>
                          <a:ea typeface="華康中黑體"/>
                        </a:defRPr>
                      </a:lvl1pPr>
                      <a:lvl2pPr marL="457200" algn="l" defTabSz="914400" rtl="0" eaLnBrk="1" latinLnBrk="0" hangingPunct="1">
                        <a:defRPr sz="1800" kern="1200">
                          <a:solidFill>
                            <a:schemeClr val="dk1"/>
                          </a:solidFill>
                          <a:latin typeface="Arial"/>
                          <a:ea typeface="華康中黑體"/>
                        </a:defRPr>
                      </a:lvl2pPr>
                      <a:lvl3pPr marL="914400" algn="l" defTabSz="914400" rtl="0" eaLnBrk="1" latinLnBrk="0" hangingPunct="1">
                        <a:defRPr sz="1800" kern="1200">
                          <a:solidFill>
                            <a:schemeClr val="dk1"/>
                          </a:solidFill>
                          <a:latin typeface="Arial"/>
                          <a:ea typeface="華康中黑體"/>
                        </a:defRPr>
                      </a:lvl3pPr>
                      <a:lvl4pPr marL="1371600" algn="l" defTabSz="914400" rtl="0" eaLnBrk="1" latinLnBrk="0" hangingPunct="1">
                        <a:defRPr sz="1800" kern="1200">
                          <a:solidFill>
                            <a:schemeClr val="dk1"/>
                          </a:solidFill>
                          <a:latin typeface="Arial"/>
                          <a:ea typeface="華康中黑體"/>
                        </a:defRPr>
                      </a:lvl4pPr>
                      <a:lvl5pPr marL="1828800" algn="l" defTabSz="914400" rtl="0" eaLnBrk="1" latinLnBrk="0" hangingPunct="1">
                        <a:defRPr sz="1800" kern="1200">
                          <a:solidFill>
                            <a:schemeClr val="dk1"/>
                          </a:solidFill>
                          <a:latin typeface="Arial"/>
                          <a:ea typeface="華康中黑體"/>
                        </a:defRPr>
                      </a:lvl5pPr>
                      <a:lvl6pPr marL="2286000" algn="l" defTabSz="914400" rtl="0" eaLnBrk="1" latinLnBrk="0" hangingPunct="1">
                        <a:defRPr sz="1800" kern="1200">
                          <a:solidFill>
                            <a:schemeClr val="dk1"/>
                          </a:solidFill>
                          <a:latin typeface="Arial"/>
                          <a:ea typeface="華康中黑體"/>
                        </a:defRPr>
                      </a:lvl6pPr>
                      <a:lvl7pPr marL="2743200" algn="l" defTabSz="914400" rtl="0" eaLnBrk="1" latinLnBrk="0" hangingPunct="1">
                        <a:defRPr sz="1800" kern="1200">
                          <a:solidFill>
                            <a:schemeClr val="dk1"/>
                          </a:solidFill>
                          <a:latin typeface="Arial"/>
                          <a:ea typeface="華康中黑體"/>
                        </a:defRPr>
                      </a:lvl7pPr>
                      <a:lvl8pPr marL="3200400" algn="l" defTabSz="914400" rtl="0" eaLnBrk="1" latinLnBrk="0" hangingPunct="1">
                        <a:defRPr sz="1800" kern="1200">
                          <a:solidFill>
                            <a:schemeClr val="dk1"/>
                          </a:solidFill>
                          <a:latin typeface="Arial"/>
                          <a:ea typeface="華康中黑體"/>
                        </a:defRPr>
                      </a:lvl8pPr>
                      <a:lvl9pPr marL="3657600" algn="l" defTabSz="914400" rtl="0" eaLnBrk="1" latinLnBrk="0" hangingPunct="1">
                        <a:defRPr sz="1800" kern="1200">
                          <a:solidFill>
                            <a:schemeClr val="dk1"/>
                          </a:solidFill>
                          <a:latin typeface="Arial"/>
                          <a:ea typeface="華康中黑體"/>
                        </a:defRPr>
                      </a:lvl9pPr>
                    </a:lstStyle>
                    <a:p>
                      <a:pPr algn="ctr"/>
                      <a:r>
                        <a:rPr lang="zh-TW" altLang="en-US" sz="2000" b="0" kern="1200" dirty="0">
                          <a:solidFill>
                            <a:srgbClr val="0000FF"/>
                          </a:solidFill>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cs typeface="+mn-cs"/>
                        </a:rPr>
                        <a:t>✓已繳費</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914400" rtl="0" eaLnBrk="1" latinLnBrk="0" hangingPunct="1">
                        <a:defRPr sz="1800" kern="1200">
                          <a:solidFill>
                            <a:schemeClr val="dk1"/>
                          </a:solidFill>
                          <a:latin typeface="Arial"/>
                          <a:ea typeface="華康中黑體"/>
                        </a:defRPr>
                      </a:lvl1pPr>
                      <a:lvl2pPr marL="457200" algn="l" defTabSz="914400" rtl="0" eaLnBrk="1" latinLnBrk="0" hangingPunct="1">
                        <a:defRPr sz="1800" kern="1200">
                          <a:solidFill>
                            <a:schemeClr val="dk1"/>
                          </a:solidFill>
                          <a:latin typeface="Arial"/>
                          <a:ea typeface="華康中黑體"/>
                        </a:defRPr>
                      </a:lvl2pPr>
                      <a:lvl3pPr marL="914400" algn="l" defTabSz="914400" rtl="0" eaLnBrk="1" latinLnBrk="0" hangingPunct="1">
                        <a:defRPr sz="1800" kern="1200">
                          <a:solidFill>
                            <a:schemeClr val="dk1"/>
                          </a:solidFill>
                          <a:latin typeface="Arial"/>
                          <a:ea typeface="華康中黑體"/>
                        </a:defRPr>
                      </a:lvl3pPr>
                      <a:lvl4pPr marL="1371600" algn="l" defTabSz="914400" rtl="0" eaLnBrk="1" latinLnBrk="0" hangingPunct="1">
                        <a:defRPr sz="1800" kern="1200">
                          <a:solidFill>
                            <a:schemeClr val="dk1"/>
                          </a:solidFill>
                          <a:latin typeface="Arial"/>
                          <a:ea typeface="華康中黑體"/>
                        </a:defRPr>
                      </a:lvl4pPr>
                      <a:lvl5pPr marL="1828800" algn="l" defTabSz="914400" rtl="0" eaLnBrk="1" latinLnBrk="0" hangingPunct="1">
                        <a:defRPr sz="1800" kern="1200">
                          <a:solidFill>
                            <a:schemeClr val="dk1"/>
                          </a:solidFill>
                          <a:latin typeface="Arial"/>
                          <a:ea typeface="華康中黑體"/>
                        </a:defRPr>
                      </a:lvl5pPr>
                      <a:lvl6pPr marL="2286000" algn="l" defTabSz="914400" rtl="0" eaLnBrk="1" latinLnBrk="0" hangingPunct="1">
                        <a:defRPr sz="1800" kern="1200">
                          <a:solidFill>
                            <a:schemeClr val="dk1"/>
                          </a:solidFill>
                          <a:latin typeface="Arial"/>
                          <a:ea typeface="華康中黑體"/>
                        </a:defRPr>
                      </a:lvl6pPr>
                      <a:lvl7pPr marL="2743200" algn="l" defTabSz="914400" rtl="0" eaLnBrk="1" latinLnBrk="0" hangingPunct="1">
                        <a:defRPr sz="1800" kern="1200">
                          <a:solidFill>
                            <a:schemeClr val="dk1"/>
                          </a:solidFill>
                          <a:latin typeface="Arial"/>
                          <a:ea typeface="華康中黑體"/>
                        </a:defRPr>
                      </a:lvl7pPr>
                      <a:lvl8pPr marL="3200400" algn="l" defTabSz="914400" rtl="0" eaLnBrk="1" latinLnBrk="0" hangingPunct="1">
                        <a:defRPr sz="1800" kern="1200">
                          <a:solidFill>
                            <a:schemeClr val="dk1"/>
                          </a:solidFill>
                          <a:latin typeface="Arial"/>
                          <a:ea typeface="華康中黑體"/>
                        </a:defRPr>
                      </a:lvl8pPr>
                      <a:lvl9pPr marL="3657600" algn="l" defTabSz="914400" rtl="0" eaLnBrk="1" latinLnBrk="0" hangingPunct="1">
                        <a:defRPr sz="1800" kern="1200">
                          <a:solidFill>
                            <a:schemeClr val="dk1"/>
                          </a:solidFill>
                          <a:latin typeface="Arial"/>
                          <a:ea typeface="華康中黑體"/>
                        </a:defRPr>
                      </a:lvl9pPr>
                    </a:lstStyle>
                    <a:p>
                      <a:pPr algn="l"/>
                      <a:r>
                        <a:rPr lang="zh-TW" altLang="en-US" sz="2000" b="0" kern="1200" dirty="0">
                          <a:solidFill>
                            <a:srgbClr val="0000FF"/>
                          </a:solidFill>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cs typeface="+mn-cs"/>
                        </a:rPr>
                        <a:t>✓</a:t>
                      </a:r>
                      <a:r>
                        <a:rPr lang="zh-TW" altLang="en-US" sz="2000" dirty="0">
                          <a:latin typeface="華康儷楷書" panose="03000509000000000000" pitchFamily="65" charset="-120"/>
                          <a:ea typeface="華康儷楷書" panose="03000509000000000000" pitchFamily="65" charset="-120"/>
                        </a:rPr>
                        <a:t>已上傳全部</a:t>
                      </a:r>
                      <a:r>
                        <a:rPr lang="en-US" altLang="zh-TW" sz="2000" dirty="0">
                          <a:latin typeface="華康儷楷書" panose="03000509000000000000" pitchFamily="65" charset="-120"/>
                          <a:ea typeface="華康儷楷書" panose="03000509000000000000" pitchFamily="65" charset="-120"/>
                        </a:rPr>
                        <a:t>(</a:t>
                      </a:r>
                      <a:r>
                        <a:rPr lang="zh-TW" altLang="en-US" sz="2000" dirty="0">
                          <a:latin typeface="華康儷楷書" panose="03000509000000000000" pitchFamily="65" charset="-120"/>
                          <a:ea typeface="華康儷楷書" panose="03000509000000000000" pitchFamily="65" charset="-120"/>
                        </a:rPr>
                        <a:t>或部分</a:t>
                      </a:r>
                      <a:r>
                        <a:rPr lang="en-US" altLang="zh-TW" sz="2000" dirty="0">
                          <a:latin typeface="華康儷楷書" panose="03000509000000000000" pitchFamily="65" charset="-120"/>
                          <a:ea typeface="華康儷楷書" panose="03000509000000000000" pitchFamily="65" charset="-120"/>
                        </a:rPr>
                        <a:t>)</a:t>
                      </a:r>
                      <a:r>
                        <a:rPr lang="zh-TW" altLang="en-US" sz="2000" dirty="0">
                          <a:latin typeface="華康儷楷書" panose="03000509000000000000" pitchFamily="65" charset="-120"/>
                          <a:ea typeface="華康儷楷書" panose="03000509000000000000" pitchFamily="65" charset="-120"/>
                        </a:rPr>
                        <a:t>學習歷程備審資料</a:t>
                      </a:r>
                      <a:endParaRPr lang="en-US" altLang="zh-TW" sz="2000" dirty="0">
                        <a:latin typeface="華康儷楷書" panose="03000509000000000000" pitchFamily="65" charset="-120"/>
                        <a:ea typeface="華康儷楷書" panose="03000509000000000000" pitchFamily="65" charset="-120"/>
                      </a:endParaRPr>
                    </a:p>
                    <a:p>
                      <a:pPr algn="l"/>
                      <a:r>
                        <a:rPr lang="zh-TW" altLang="en-US" sz="2000" b="0" kern="1200" dirty="0">
                          <a:solidFill>
                            <a:srgbClr val="0000FF"/>
                          </a:solidFill>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cs typeface="+mn-cs"/>
                        </a:rPr>
                        <a:t>✓已上傳</a:t>
                      </a:r>
                      <a:r>
                        <a:rPr lang="zh-TW" altLang="en-US" sz="2000" b="0" kern="1200" dirty="0">
                          <a:solidFill>
                            <a:srgbClr val="FF0000"/>
                          </a:solidFill>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cs typeface="+mn-cs"/>
                        </a:rPr>
                        <a:t>但系統「✗未確認」</a:t>
                      </a:r>
                      <a:r>
                        <a:rPr lang="zh-TW" altLang="en-US" sz="2000" dirty="0">
                          <a:latin typeface="華康儷楷書" panose="03000509000000000000" pitchFamily="65" charset="-120"/>
                          <a:ea typeface="華康儷楷書" panose="03000509000000000000" pitchFamily="65" charset="-120"/>
                        </a:rPr>
                        <a:t>送出</a:t>
                      </a:r>
                      <a:endParaRPr lang="en-US" altLang="zh-TW" sz="2000" dirty="0">
                        <a:latin typeface="華康儷楷書" panose="03000509000000000000" pitchFamily="65" charset="-120"/>
                        <a:ea typeface="華康儷楷書" panose="03000509000000000000" pitchFamily="65" charset="-120"/>
                      </a:endParaRPr>
                    </a:p>
                    <a:p>
                      <a:pPr algn="l"/>
                      <a:r>
                        <a:rPr lang="zh-TW" altLang="en-US" sz="1400" spc="-60" baseline="0" dirty="0">
                          <a:solidFill>
                            <a:schemeClr val="tx1"/>
                          </a:solidFill>
                          <a:latin typeface="華康儷楷書" panose="03000509000000000000" pitchFamily="65" charset="-120"/>
                          <a:ea typeface="華康儷楷書" panose="03000509000000000000" pitchFamily="65" charset="-120"/>
                        </a:rPr>
                        <a:t>＊已上傳項目須包含</a:t>
                      </a:r>
                      <a:r>
                        <a:rPr lang="en-US" altLang="zh-TW" sz="1400" spc="-60" baseline="0" dirty="0">
                          <a:solidFill>
                            <a:schemeClr val="tx1"/>
                          </a:solidFill>
                          <a:latin typeface="華康儷楷書" panose="03000509000000000000" pitchFamily="65" charset="-120"/>
                          <a:ea typeface="華康儷楷書" panose="03000509000000000000" pitchFamily="65" charset="-120"/>
                        </a:rPr>
                        <a:t>B-1</a:t>
                      </a:r>
                      <a:r>
                        <a:rPr lang="zh-TW" altLang="en-US" sz="1400" spc="-60" baseline="0" dirty="0">
                          <a:solidFill>
                            <a:schemeClr val="tx1"/>
                          </a:solidFill>
                          <a:latin typeface="華康儷楷書" panose="03000509000000000000" pitchFamily="65" charset="-120"/>
                          <a:ea typeface="華康儷楷書" panose="03000509000000000000" pitchFamily="65" charset="-120"/>
                        </a:rPr>
                        <a:t>專題實作及實習科目學習成果</a:t>
                      </a:r>
                      <a:r>
                        <a:rPr lang="en-US" altLang="zh-TW" sz="1400" spc="-60" baseline="0" dirty="0">
                          <a:solidFill>
                            <a:schemeClr val="tx1"/>
                          </a:solidFill>
                          <a:latin typeface="華康儷楷書" panose="03000509000000000000" pitchFamily="65" charset="-120"/>
                          <a:ea typeface="華康儷楷書" panose="03000509000000000000" pitchFamily="65" charset="-120"/>
                        </a:rPr>
                        <a:t>(</a:t>
                      </a:r>
                      <a:r>
                        <a:rPr lang="zh-TW" altLang="en-US" sz="1400" spc="-60" baseline="0" dirty="0">
                          <a:solidFill>
                            <a:schemeClr val="tx1"/>
                          </a:solidFill>
                          <a:latin typeface="華康儷楷書" panose="03000509000000000000" pitchFamily="65" charset="-120"/>
                          <a:ea typeface="華康儷楷書" panose="03000509000000000000" pitchFamily="65" charset="-120"/>
                        </a:rPr>
                        <a:t>含技能領域</a:t>
                      </a:r>
                      <a:r>
                        <a:rPr lang="en-US" altLang="zh-TW" sz="1400" spc="-60" baseline="0" dirty="0">
                          <a:solidFill>
                            <a:schemeClr val="tx1"/>
                          </a:solidFill>
                          <a:latin typeface="華康儷楷書" panose="03000509000000000000" pitchFamily="65" charset="-120"/>
                          <a:ea typeface="華康儷楷書" panose="03000509000000000000" pitchFamily="65" charset="-120"/>
                        </a:rPr>
                        <a:t>)</a:t>
                      </a:r>
                      <a:endParaRPr lang="zh-TW" altLang="en-US" sz="1400" spc="-60" baseline="0" dirty="0">
                        <a:solidFill>
                          <a:schemeClr val="tx1"/>
                        </a:solidFill>
                        <a:latin typeface="華康儷楷書" panose="03000509000000000000" pitchFamily="65" charset="-120"/>
                        <a:ea typeface="華康儷楷書" panose="03000509000000000000" pitchFamily="65" charset="-12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914400" rtl="0" eaLnBrk="1" latinLnBrk="0" hangingPunct="1">
                        <a:defRPr sz="1800" kern="1200">
                          <a:solidFill>
                            <a:schemeClr val="dk1"/>
                          </a:solidFill>
                          <a:latin typeface="Arial"/>
                          <a:ea typeface="華康中黑體"/>
                        </a:defRPr>
                      </a:lvl1pPr>
                      <a:lvl2pPr marL="457200" algn="l" defTabSz="914400" rtl="0" eaLnBrk="1" latinLnBrk="0" hangingPunct="1">
                        <a:defRPr sz="1800" kern="1200">
                          <a:solidFill>
                            <a:schemeClr val="dk1"/>
                          </a:solidFill>
                          <a:latin typeface="Arial"/>
                          <a:ea typeface="華康中黑體"/>
                        </a:defRPr>
                      </a:lvl2pPr>
                      <a:lvl3pPr marL="914400" algn="l" defTabSz="914400" rtl="0" eaLnBrk="1" latinLnBrk="0" hangingPunct="1">
                        <a:defRPr sz="1800" kern="1200">
                          <a:solidFill>
                            <a:schemeClr val="dk1"/>
                          </a:solidFill>
                          <a:latin typeface="Arial"/>
                          <a:ea typeface="華康中黑體"/>
                        </a:defRPr>
                      </a:lvl3pPr>
                      <a:lvl4pPr marL="1371600" algn="l" defTabSz="914400" rtl="0" eaLnBrk="1" latinLnBrk="0" hangingPunct="1">
                        <a:defRPr sz="1800" kern="1200">
                          <a:solidFill>
                            <a:schemeClr val="dk1"/>
                          </a:solidFill>
                          <a:latin typeface="Arial"/>
                          <a:ea typeface="華康中黑體"/>
                        </a:defRPr>
                      </a:lvl4pPr>
                      <a:lvl5pPr marL="1828800" algn="l" defTabSz="914400" rtl="0" eaLnBrk="1" latinLnBrk="0" hangingPunct="1">
                        <a:defRPr sz="1800" kern="1200">
                          <a:solidFill>
                            <a:schemeClr val="dk1"/>
                          </a:solidFill>
                          <a:latin typeface="Arial"/>
                          <a:ea typeface="華康中黑體"/>
                        </a:defRPr>
                      </a:lvl5pPr>
                      <a:lvl6pPr marL="2286000" algn="l" defTabSz="914400" rtl="0" eaLnBrk="1" latinLnBrk="0" hangingPunct="1">
                        <a:defRPr sz="1800" kern="1200">
                          <a:solidFill>
                            <a:schemeClr val="dk1"/>
                          </a:solidFill>
                          <a:latin typeface="Arial"/>
                          <a:ea typeface="華康中黑體"/>
                        </a:defRPr>
                      </a:lvl6pPr>
                      <a:lvl7pPr marL="2743200" algn="l" defTabSz="914400" rtl="0" eaLnBrk="1" latinLnBrk="0" hangingPunct="1">
                        <a:defRPr sz="1800" kern="1200">
                          <a:solidFill>
                            <a:schemeClr val="dk1"/>
                          </a:solidFill>
                          <a:latin typeface="Arial"/>
                          <a:ea typeface="華康中黑體"/>
                        </a:defRPr>
                      </a:lvl7pPr>
                      <a:lvl8pPr marL="3200400" algn="l" defTabSz="914400" rtl="0" eaLnBrk="1" latinLnBrk="0" hangingPunct="1">
                        <a:defRPr sz="1800" kern="1200">
                          <a:solidFill>
                            <a:schemeClr val="dk1"/>
                          </a:solidFill>
                          <a:latin typeface="Arial"/>
                          <a:ea typeface="華康中黑體"/>
                        </a:defRPr>
                      </a:lvl8pPr>
                      <a:lvl9pPr marL="3657600" algn="l" defTabSz="914400" rtl="0" eaLnBrk="1" latinLnBrk="0" hangingPunct="1">
                        <a:defRPr sz="1800" kern="1200">
                          <a:solidFill>
                            <a:schemeClr val="dk1"/>
                          </a:solidFill>
                          <a:latin typeface="Arial"/>
                          <a:ea typeface="華康中黑體"/>
                        </a:defRPr>
                      </a:lvl9pPr>
                    </a:lstStyle>
                    <a:p>
                      <a:pPr marL="0" algn="ctr" defTabSz="914400" rtl="0" eaLnBrk="1" latinLnBrk="0" hangingPunct="1"/>
                      <a:r>
                        <a:rPr lang="zh-TW" altLang="en-US" sz="2000" b="0" kern="1200" dirty="0">
                          <a:solidFill>
                            <a:srgbClr val="0000FF"/>
                          </a:solidFill>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cs typeface="+mn-cs"/>
                        </a:rPr>
                        <a:t>是</a:t>
                      </a:r>
                      <a:endParaRPr lang="en-US" altLang="zh-TW" sz="2000" b="0" kern="1200" dirty="0">
                        <a:solidFill>
                          <a:srgbClr val="0000FF"/>
                        </a:solidFill>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cs typeface="+mn-cs"/>
                      </a:endParaRPr>
                    </a:p>
                    <a:p>
                      <a:pPr marL="0" algn="ctr" defTabSz="914400" rtl="0" eaLnBrk="1" latinLnBrk="0" hangingPunct="1">
                        <a:spcBef>
                          <a:spcPts val="600"/>
                        </a:spcBef>
                      </a:pPr>
                      <a:r>
                        <a:rPr lang="en-US" altLang="zh-TW" sz="1400" b="1" kern="1200" dirty="0">
                          <a:solidFill>
                            <a:srgbClr val="FF0000"/>
                          </a:solidFill>
                          <a:latin typeface="華康儷楷書" panose="03000509000000000000" pitchFamily="65" charset="-120"/>
                          <a:ea typeface="華康儷楷書" panose="03000509000000000000" pitchFamily="65" charset="-120"/>
                          <a:cs typeface="+mn-cs"/>
                        </a:rPr>
                        <a:t>(</a:t>
                      </a:r>
                      <a:r>
                        <a:rPr lang="zh-TW" altLang="en-US" sz="1400" b="1" kern="1200" dirty="0">
                          <a:solidFill>
                            <a:srgbClr val="FF0000"/>
                          </a:solidFill>
                          <a:latin typeface="華康儷楷書" panose="03000509000000000000" pitchFamily="65" charset="-120"/>
                          <a:ea typeface="華康儷楷書" panose="03000509000000000000" pitchFamily="65" charset="-120"/>
                          <a:cs typeface="+mn-cs"/>
                        </a:rPr>
                        <a:t>可否參與甄試，由甄選學校規定辦理</a:t>
                      </a:r>
                      <a:r>
                        <a:rPr lang="en-US" altLang="zh-TW" sz="1400" b="1" kern="1200" dirty="0">
                          <a:solidFill>
                            <a:srgbClr val="FF0000"/>
                          </a:solidFill>
                          <a:latin typeface="華康儷楷書" panose="03000509000000000000" pitchFamily="65" charset="-120"/>
                          <a:ea typeface="華康儷楷書" panose="03000509000000000000" pitchFamily="65" charset="-120"/>
                          <a:cs typeface="+mn-cs"/>
                        </a:rPr>
                        <a:t>)</a:t>
                      </a:r>
                      <a:endParaRPr lang="zh-TW" altLang="en-US" sz="1400" b="1" kern="1200" dirty="0">
                        <a:solidFill>
                          <a:srgbClr val="FF0000"/>
                        </a:solidFill>
                        <a:latin typeface="華康儷楷書" panose="03000509000000000000" pitchFamily="65" charset="-120"/>
                        <a:ea typeface="華康儷楷書" panose="03000509000000000000" pitchFamily="65" charset="-120"/>
                        <a:cs typeface="+mn-cs"/>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10002"/>
                  </a:ext>
                </a:extLst>
              </a:tr>
              <a:tr h="843070">
                <a:tc>
                  <a:txBody>
                    <a:bodyPr/>
                    <a:lstStyle>
                      <a:lvl1pPr marL="0" algn="l" defTabSz="914400" rtl="0" eaLnBrk="1" latinLnBrk="0" hangingPunct="1">
                        <a:defRPr sz="1800" kern="1200">
                          <a:solidFill>
                            <a:schemeClr val="dk1"/>
                          </a:solidFill>
                          <a:latin typeface="Arial"/>
                          <a:ea typeface="華康中黑體"/>
                        </a:defRPr>
                      </a:lvl1pPr>
                      <a:lvl2pPr marL="457200" algn="l" defTabSz="914400" rtl="0" eaLnBrk="1" latinLnBrk="0" hangingPunct="1">
                        <a:defRPr sz="1800" kern="1200">
                          <a:solidFill>
                            <a:schemeClr val="dk1"/>
                          </a:solidFill>
                          <a:latin typeface="Arial"/>
                          <a:ea typeface="華康中黑體"/>
                        </a:defRPr>
                      </a:lvl2pPr>
                      <a:lvl3pPr marL="914400" algn="l" defTabSz="914400" rtl="0" eaLnBrk="1" latinLnBrk="0" hangingPunct="1">
                        <a:defRPr sz="1800" kern="1200">
                          <a:solidFill>
                            <a:schemeClr val="dk1"/>
                          </a:solidFill>
                          <a:latin typeface="Arial"/>
                          <a:ea typeface="華康中黑體"/>
                        </a:defRPr>
                      </a:lvl3pPr>
                      <a:lvl4pPr marL="1371600" algn="l" defTabSz="914400" rtl="0" eaLnBrk="1" latinLnBrk="0" hangingPunct="1">
                        <a:defRPr sz="1800" kern="1200">
                          <a:solidFill>
                            <a:schemeClr val="dk1"/>
                          </a:solidFill>
                          <a:latin typeface="Arial"/>
                          <a:ea typeface="華康中黑體"/>
                        </a:defRPr>
                      </a:lvl4pPr>
                      <a:lvl5pPr marL="1828800" algn="l" defTabSz="914400" rtl="0" eaLnBrk="1" latinLnBrk="0" hangingPunct="1">
                        <a:defRPr sz="1800" kern="1200">
                          <a:solidFill>
                            <a:schemeClr val="dk1"/>
                          </a:solidFill>
                          <a:latin typeface="Arial"/>
                          <a:ea typeface="華康中黑體"/>
                        </a:defRPr>
                      </a:lvl5pPr>
                      <a:lvl6pPr marL="2286000" algn="l" defTabSz="914400" rtl="0" eaLnBrk="1" latinLnBrk="0" hangingPunct="1">
                        <a:defRPr sz="1800" kern="1200">
                          <a:solidFill>
                            <a:schemeClr val="dk1"/>
                          </a:solidFill>
                          <a:latin typeface="Arial"/>
                          <a:ea typeface="華康中黑體"/>
                        </a:defRPr>
                      </a:lvl6pPr>
                      <a:lvl7pPr marL="2743200" algn="l" defTabSz="914400" rtl="0" eaLnBrk="1" latinLnBrk="0" hangingPunct="1">
                        <a:defRPr sz="1800" kern="1200">
                          <a:solidFill>
                            <a:schemeClr val="dk1"/>
                          </a:solidFill>
                          <a:latin typeface="Arial"/>
                          <a:ea typeface="華康中黑體"/>
                        </a:defRPr>
                      </a:lvl7pPr>
                      <a:lvl8pPr marL="3200400" algn="l" defTabSz="914400" rtl="0" eaLnBrk="1" latinLnBrk="0" hangingPunct="1">
                        <a:defRPr sz="1800" kern="1200">
                          <a:solidFill>
                            <a:schemeClr val="dk1"/>
                          </a:solidFill>
                          <a:latin typeface="Arial"/>
                          <a:ea typeface="華康中黑體"/>
                        </a:defRPr>
                      </a:lvl8pPr>
                      <a:lvl9pPr marL="3657600" algn="l" defTabSz="914400" rtl="0" eaLnBrk="1" latinLnBrk="0" hangingPunct="1">
                        <a:defRPr sz="1800" kern="1200">
                          <a:solidFill>
                            <a:schemeClr val="dk1"/>
                          </a:solidFill>
                          <a:latin typeface="Arial"/>
                          <a:ea typeface="華康中黑體"/>
                        </a:defRPr>
                      </a:lvl9pPr>
                    </a:lstStyle>
                    <a:p>
                      <a:pPr algn="ctr"/>
                      <a:r>
                        <a:rPr lang="zh-TW" altLang="en-US" sz="2000" b="0" kern="1200" dirty="0">
                          <a:solidFill>
                            <a:srgbClr val="0000FF"/>
                          </a:solidFill>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cs typeface="+mn-cs"/>
                        </a:rPr>
                        <a:t>✓已繳費</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a:ea typeface="華康中黑體"/>
                        </a:defRPr>
                      </a:lvl1pPr>
                      <a:lvl2pPr marL="457200" algn="l" defTabSz="914400" rtl="0" eaLnBrk="1" latinLnBrk="0" hangingPunct="1">
                        <a:defRPr sz="1800" kern="1200">
                          <a:solidFill>
                            <a:schemeClr val="dk1"/>
                          </a:solidFill>
                          <a:latin typeface="Arial"/>
                          <a:ea typeface="華康中黑體"/>
                        </a:defRPr>
                      </a:lvl2pPr>
                      <a:lvl3pPr marL="914400" algn="l" defTabSz="914400" rtl="0" eaLnBrk="1" latinLnBrk="0" hangingPunct="1">
                        <a:defRPr sz="1800" kern="1200">
                          <a:solidFill>
                            <a:schemeClr val="dk1"/>
                          </a:solidFill>
                          <a:latin typeface="Arial"/>
                          <a:ea typeface="華康中黑體"/>
                        </a:defRPr>
                      </a:lvl3pPr>
                      <a:lvl4pPr marL="1371600" algn="l" defTabSz="914400" rtl="0" eaLnBrk="1" latinLnBrk="0" hangingPunct="1">
                        <a:defRPr sz="1800" kern="1200">
                          <a:solidFill>
                            <a:schemeClr val="dk1"/>
                          </a:solidFill>
                          <a:latin typeface="Arial"/>
                          <a:ea typeface="華康中黑體"/>
                        </a:defRPr>
                      </a:lvl4pPr>
                      <a:lvl5pPr marL="1828800" algn="l" defTabSz="914400" rtl="0" eaLnBrk="1" latinLnBrk="0" hangingPunct="1">
                        <a:defRPr sz="1800" kern="1200">
                          <a:solidFill>
                            <a:schemeClr val="dk1"/>
                          </a:solidFill>
                          <a:latin typeface="Arial"/>
                          <a:ea typeface="華康中黑體"/>
                        </a:defRPr>
                      </a:lvl5pPr>
                      <a:lvl6pPr marL="2286000" algn="l" defTabSz="914400" rtl="0" eaLnBrk="1" latinLnBrk="0" hangingPunct="1">
                        <a:defRPr sz="1800" kern="1200">
                          <a:solidFill>
                            <a:schemeClr val="dk1"/>
                          </a:solidFill>
                          <a:latin typeface="Arial"/>
                          <a:ea typeface="華康中黑體"/>
                        </a:defRPr>
                      </a:lvl6pPr>
                      <a:lvl7pPr marL="2743200" algn="l" defTabSz="914400" rtl="0" eaLnBrk="1" latinLnBrk="0" hangingPunct="1">
                        <a:defRPr sz="1800" kern="1200">
                          <a:solidFill>
                            <a:schemeClr val="dk1"/>
                          </a:solidFill>
                          <a:latin typeface="Arial"/>
                          <a:ea typeface="華康中黑體"/>
                        </a:defRPr>
                      </a:lvl7pPr>
                      <a:lvl8pPr marL="3200400" algn="l" defTabSz="914400" rtl="0" eaLnBrk="1" latinLnBrk="0" hangingPunct="1">
                        <a:defRPr sz="1800" kern="1200">
                          <a:solidFill>
                            <a:schemeClr val="dk1"/>
                          </a:solidFill>
                          <a:latin typeface="Arial"/>
                          <a:ea typeface="華康中黑體"/>
                        </a:defRPr>
                      </a:lvl8pPr>
                      <a:lvl9pPr marL="3657600" algn="l" defTabSz="914400" rtl="0" eaLnBrk="1" latinLnBrk="0" hangingPunct="1">
                        <a:defRPr sz="1800" kern="1200">
                          <a:solidFill>
                            <a:schemeClr val="dk1"/>
                          </a:solidFill>
                          <a:latin typeface="Arial"/>
                          <a:ea typeface="華康中黑體"/>
                        </a:defRPr>
                      </a:lvl9pPr>
                    </a:lstStyle>
                    <a:p>
                      <a:pPr algn="l"/>
                      <a:r>
                        <a:rPr lang="zh-TW" altLang="en-US" sz="2000" kern="1200" dirty="0">
                          <a:solidFill>
                            <a:schemeClr val="dk1"/>
                          </a:solidFill>
                          <a:latin typeface="華康儷楷書" panose="03000509000000000000" pitchFamily="65" charset="-120"/>
                          <a:ea typeface="華康儷楷書" panose="03000509000000000000" pitchFamily="65" charset="-120"/>
                          <a:cs typeface="+mn-cs"/>
                        </a:rPr>
                        <a:t>僅有</a:t>
                      </a:r>
                      <a:r>
                        <a:rPr lang="zh-TW" altLang="en-US" sz="2000" dirty="0">
                          <a:latin typeface="華康儷楷書" panose="03000509000000000000" pitchFamily="65" charset="-120"/>
                          <a:ea typeface="華康儷楷書" panose="03000509000000000000" pitchFamily="65" charset="-120"/>
                        </a:rPr>
                        <a:t>修課紀錄或在校成績證明</a:t>
                      </a:r>
                      <a:endParaRPr lang="en-US" altLang="zh-TW" sz="2000" dirty="0">
                        <a:latin typeface="華康儷楷書" panose="03000509000000000000" pitchFamily="65" charset="-120"/>
                        <a:ea typeface="華康儷楷書" panose="03000509000000000000" pitchFamily="65" charset="-120"/>
                      </a:endParaRPr>
                    </a:p>
                    <a:p>
                      <a:pPr algn="l"/>
                      <a:r>
                        <a:rPr lang="zh-TW" altLang="en-US" sz="2000" b="0" kern="1200" dirty="0">
                          <a:solidFill>
                            <a:srgbClr val="FF0000"/>
                          </a:solidFill>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cs typeface="+mn-cs"/>
                        </a:rPr>
                        <a:t>✗未上傳</a:t>
                      </a:r>
                      <a:r>
                        <a:rPr lang="zh-TW" altLang="en-US" sz="2000" b="0" dirty="0">
                          <a:solidFill>
                            <a:schemeClr val="tx1"/>
                          </a:solidFill>
                          <a:effectLst/>
                          <a:latin typeface="華康儷楷書" panose="03000509000000000000" pitchFamily="65" charset="-120"/>
                          <a:ea typeface="華康儷楷書" panose="03000509000000000000" pitchFamily="65" charset="-120"/>
                        </a:rPr>
                        <a:t>學習歷程</a:t>
                      </a:r>
                      <a:r>
                        <a:rPr lang="zh-TW" altLang="en-US" sz="2000" dirty="0">
                          <a:latin typeface="華康儷楷書" panose="03000509000000000000" pitchFamily="65" charset="-120"/>
                          <a:ea typeface="華康儷楷書" panose="03000509000000000000" pitchFamily="65" charset="-120"/>
                        </a:rPr>
                        <a:t>備審資料任一項目</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Arial"/>
                          <a:ea typeface="華康中黑體"/>
                        </a:defRPr>
                      </a:lvl1pPr>
                      <a:lvl2pPr marL="457200" algn="l" defTabSz="914400" rtl="0" eaLnBrk="1" latinLnBrk="0" hangingPunct="1">
                        <a:defRPr sz="1800" kern="1200">
                          <a:solidFill>
                            <a:schemeClr val="dk1"/>
                          </a:solidFill>
                          <a:latin typeface="Arial"/>
                          <a:ea typeface="華康中黑體"/>
                        </a:defRPr>
                      </a:lvl2pPr>
                      <a:lvl3pPr marL="914400" algn="l" defTabSz="914400" rtl="0" eaLnBrk="1" latinLnBrk="0" hangingPunct="1">
                        <a:defRPr sz="1800" kern="1200">
                          <a:solidFill>
                            <a:schemeClr val="dk1"/>
                          </a:solidFill>
                          <a:latin typeface="Arial"/>
                          <a:ea typeface="華康中黑體"/>
                        </a:defRPr>
                      </a:lvl3pPr>
                      <a:lvl4pPr marL="1371600" algn="l" defTabSz="914400" rtl="0" eaLnBrk="1" latinLnBrk="0" hangingPunct="1">
                        <a:defRPr sz="1800" kern="1200">
                          <a:solidFill>
                            <a:schemeClr val="dk1"/>
                          </a:solidFill>
                          <a:latin typeface="Arial"/>
                          <a:ea typeface="華康中黑體"/>
                        </a:defRPr>
                      </a:lvl4pPr>
                      <a:lvl5pPr marL="1828800" algn="l" defTabSz="914400" rtl="0" eaLnBrk="1" latinLnBrk="0" hangingPunct="1">
                        <a:defRPr sz="1800" kern="1200">
                          <a:solidFill>
                            <a:schemeClr val="dk1"/>
                          </a:solidFill>
                          <a:latin typeface="Arial"/>
                          <a:ea typeface="華康中黑體"/>
                        </a:defRPr>
                      </a:lvl5pPr>
                      <a:lvl6pPr marL="2286000" algn="l" defTabSz="914400" rtl="0" eaLnBrk="1" latinLnBrk="0" hangingPunct="1">
                        <a:defRPr sz="1800" kern="1200">
                          <a:solidFill>
                            <a:schemeClr val="dk1"/>
                          </a:solidFill>
                          <a:latin typeface="Arial"/>
                          <a:ea typeface="華康中黑體"/>
                        </a:defRPr>
                      </a:lvl6pPr>
                      <a:lvl7pPr marL="2743200" algn="l" defTabSz="914400" rtl="0" eaLnBrk="1" latinLnBrk="0" hangingPunct="1">
                        <a:defRPr sz="1800" kern="1200">
                          <a:solidFill>
                            <a:schemeClr val="dk1"/>
                          </a:solidFill>
                          <a:latin typeface="Arial"/>
                          <a:ea typeface="華康中黑體"/>
                        </a:defRPr>
                      </a:lvl7pPr>
                      <a:lvl8pPr marL="3200400" algn="l" defTabSz="914400" rtl="0" eaLnBrk="1" latinLnBrk="0" hangingPunct="1">
                        <a:defRPr sz="1800" kern="1200">
                          <a:solidFill>
                            <a:schemeClr val="dk1"/>
                          </a:solidFill>
                          <a:latin typeface="Arial"/>
                          <a:ea typeface="華康中黑體"/>
                        </a:defRPr>
                      </a:lvl8pPr>
                      <a:lvl9pPr marL="3657600" algn="l" defTabSz="914400" rtl="0" eaLnBrk="1" latinLnBrk="0" hangingPunct="1">
                        <a:defRPr sz="1800" kern="1200">
                          <a:solidFill>
                            <a:schemeClr val="dk1"/>
                          </a:solidFill>
                          <a:latin typeface="Arial"/>
                          <a:ea typeface="華康中黑體"/>
                        </a:defRPr>
                      </a:lvl9pPr>
                    </a:lstStyle>
                    <a:p>
                      <a:pPr marL="0" algn="ctr" defTabSz="914400" rtl="0" eaLnBrk="1" latinLnBrk="0" hangingPunct="1"/>
                      <a:r>
                        <a:rPr lang="zh-TW" altLang="en-US" sz="2000" b="1" kern="1200" dirty="0">
                          <a:solidFill>
                            <a:srgbClr val="FF0000"/>
                          </a:solidFill>
                          <a:effectLst>
                            <a:outerShdw blurRad="38100" dist="38100" dir="2700000" algn="tl">
                              <a:srgbClr val="000000">
                                <a:alpha val="43137"/>
                              </a:srgbClr>
                            </a:outerShdw>
                          </a:effectLst>
                          <a:latin typeface="華康儷楷書" panose="03000509000000000000" pitchFamily="65" charset="-120"/>
                          <a:ea typeface="華康儷楷書" panose="03000509000000000000" pitchFamily="65" charset="-120"/>
                          <a:cs typeface="+mn-cs"/>
                        </a:rPr>
                        <a:t>否</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3"/>
                  </a:ext>
                </a:extLst>
              </a:tr>
              <a:tr h="843070">
                <a:tc>
                  <a:txBody>
                    <a:bodyPr/>
                    <a:lstStyle>
                      <a:lvl1pPr marL="0" algn="l" defTabSz="914400" rtl="0" eaLnBrk="1" latinLnBrk="0" hangingPunct="1">
                        <a:defRPr sz="1800" kern="1200">
                          <a:solidFill>
                            <a:schemeClr val="dk1"/>
                          </a:solidFill>
                          <a:latin typeface="Arial"/>
                          <a:ea typeface="華康中黑體"/>
                        </a:defRPr>
                      </a:lvl1pPr>
                      <a:lvl2pPr marL="457200" algn="l" defTabSz="914400" rtl="0" eaLnBrk="1" latinLnBrk="0" hangingPunct="1">
                        <a:defRPr sz="1800" kern="1200">
                          <a:solidFill>
                            <a:schemeClr val="dk1"/>
                          </a:solidFill>
                          <a:latin typeface="Arial"/>
                          <a:ea typeface="華康中黑體"/>
                        </a:defRPr>
                      </a:lvl2pPr>
                      <a:lvl3pPr marL="914400" algn="l" defTabSz="914400" rtl="0" eaLnBrk="1" latinLnBrk="0" hangingPunct="1">
                        <a:defRPr sz="1800" kern="1200">
                          <a:solidFill>
                            <a:schemeClr val="dk1"/>
                          </a:solidFill>
                          <a:latin typeface="Arial"/>
                          <a:ea typeface="華康中黑體"/>
                        </a:defRPr>
                      </a:lvl3pPr>
                      <a:lvl4pPr marL="1371600" algn="l" defTabSz="914400" rtl="0" eaLnBrk="1" latinLnBrk="0" hangingPunct="1">
                        <a:defRPr sz="1800" kern="1200">
                          <a:solidFill>
                            <a:schemeClr val="dk1"/>
                          </a:solidFill>
                          <a:latin typeface="Arial"/>
                          <a:ea typeface="華康中黑體"/>
                        </a:defRPr>
                      </a:lvl4pPr>
                      <a:lvl5pPr marL="1828800" algn="l" defTabSz="914400" rtl="0" eaLnBrk="1" latinLnBrk="0" hangingPunct="1">
                        <a:defRPr sz="1800" kern="1200">
                          <a:solidFill>
                            <a:schemeClr val="dk1"/>
                          </a:solidFill>
                          <a:latin typeface="Arial"/>
                          <a:ea typeface="華康中黑體"/>
                        </a:defRPr>
                      </a:lvl5pPr>
                      <a:lvl6pPr marL="2286000" algn="l" defTabSz="914400" rtl="0" eaLnBrk="1" latinLnBrk="0" hangingPunct="1">
                        <a:defRPr sz="1800" kern="1200">
                          <a:solidFill>
                            <a:schemeClr val="dk1"/>
                          </a:solidFill>
                          <a:latin typeface="Arial"/>
                          <a:ea typeface="華康中黑體"/>
                        </a:defRPr>
                      </a:lvl6pPr>
                      <a:lvl7pPr marL="2743200" algn="l" defTabSz="914400" rtl="0" eaLnBrk="1" latinLnBrk="0" hangingPunct="1">
                        <a:defRPr sz="1800" kern="1200">
                          <a:solidFill>
                            <a:schemeClr val="dk1"/>
                          </a:solidFill>
                          <a:latin typeface="Arial"/>
                          <a:ea typeface="華康中黑體"/>
                        </a:defRPr>
                      </a:lvl7pPr>
                      <a:lvl8pPr marL="3200400" algn="l" defTabSz="914400" rtl="0" eaLnBrk="1" latinLnBrk="0" hangingPunct="1">
                        <a:defRPr sz="1800" kern="1200">
                          <a:solidFill>
                            <a:schemeClr val="dk1"/>
                          </a:solidFill>
                          <a:latin typeface="Arial"/>
                          <a:ea typeface="華康中黑體"/>
                        </a:defRPr>
                      </a:lvl8pPr>
                      <a:lvl9pPr marL="3657600" algn="l" defTabSz="914400" rtl="0" eaLnBrk="1" latinLnBrk="0" hangingPunct="1">
                        <a:defRPr sz="1800" kern="1200">
                          <a:solidFill>
                            <a:schemeClr val="dk1"/>
                          </a:solidFill>
                          <a:latin typeface="Arial"/>
                          <a:ea typeface="華康中黑體"/>
                        </a:defRPr>
                      </a:lvl9pPr>
                    </a:lstStyle>
                    <a:p>
                      <a:pPr algn="ctr"/>
                      <a:r>
                        <a:rPr lang="zh-TW" altLang="en-US" sz="2000" b="0" kern="1200" dirty="0">
                          <a:solidFill>
                            <a:srgbClr val="FF0000"/>
                          </a:solidFill>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cs typeface="+mn-cs"/>
                        </a:rPr>
                        <a:t>✗未繳費</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a:ea typeface="華康中黑體"/>
                        </a:defRPr>
                      </a:lvl1pPr>
                      <a:lvl2pPr marL="457200" algn="l" defTabSz="914400" rtl="0" eaLnBrk="1" latinLnBrk="0" hangingPunct="1">
                        <a:defRPr sz="1800" kern="1200">
                          <a:solidFill>
                            <a:schemeClr val="dk1"/>
                          </a:solidFill>
                          <a:latin typeface="Arial"/>
                          <a:ea typeface="華康中黑體"/>
                        </a:defRPr>
                      </a:lvl2pPr>
                      <a:lvl3pPr marL="914400" algn="l" defTabSz="914400" rtl="0" eaLnBrk="1" latinLnBrk="0" hangingPunct="1">
                        <a:defRPr sz="1800" kern="1200">
                          <a:solidFill>
                            <a:schemeClr val="dk1"/>
                          </a:solidFill>
                          <a:latin typeface="Arial"/>
                          <a:ea typeface="華康中黑體"/>
                        </a:defRPr>
                      </a:lvl3pPr>
                      <a:lvl4pPr marL="1371600" algn="l" defTabSz="914400" rtl="0" eaLnBrk="1" latinLnBrk="0" hangingPunct="1">
                        <a:defRPr sz="1800" kern="1200">
                          <a:solidFill>
                            <a:schemeClr val="dk1"/>
                          </a:solidFill>
                          <a:latin typeface="Arial"/>
                          <a:ea typeface="華康中黑體"/>
                        </a:defRPr>
                      </a:lvl4pPr>
                      <a:lvl5pPr marL="1828800" algn="l" defTabSz="914400" rtl="0" eaLnBrk="1" latinLnBrk="0" hangingPunct="1">
                        <a:defRPr sz="1800" kern="1200">
                          <a:solidFill>
                            <a:schemeClr val="dk1"/>
                          </a:solidFill>
                          <a:latin typeface="Arial"/>
                          <a:ea typeface="華康中黑體"/>
                        </a:defRPr>
                      </a:lvl5pPr>
                      <a:lvl6pPr marL="2286000" algn="l" defTabSz="914400" rtl="0" eaLnBrk="1" latinLnBrk="0" hangingPunct="1">
                        <a:defRPr sz="1800" kern="1200">
                          <a:solidFill>
                            <a:schemeClr val="dk1"/>
                          </a:solidFill>
                          <a:latin typeface="Arial"/>
                          <a:ea typeface="華康中黑體"/>
                        </a:defRPr>
                      </a:lvl6pPr>
                      <a:lvl7pPr marL="2743200" algn="l" defTabSz="914400" rtl="0" eaLnBrk="1" latinLnBrk="0" hangingPunct="1">
                        <a:defRPr sz="1800" kern="1200">
                          <a:solidFill>
                            <a:schemeClr val="dk1"/>
                          </a:solidFill>
                          <a:latin typeface="Arial"/>
                          <a:ea typeface="華康中黑體"/>
                        </a:defRPr>
                      </a:lvl7pPr>
                      <a:lvl8pPr marL="3200400" algn="l" defTabSz="914400" rtl="0" eaLnBrk="1" latinLnBrk="0" hangingPunct="1">
                        <a:defRPr sz="1800" kern="1200">
                          <a:solidFill>
                            <a:schemeClr val="dk1"/>
                          </a:solidFill>
                          <a:latin typeface="Arial"/>
                          <a:ea typeface="華康中黑體"/>
                        </a:defRPr>
                      </a:lvl8pPr>
                      <a:lvl9pPr marL="3657600" algn="l" defTabSz="914400" rtl="0" eaLnBrk="1" latinLnBrk="0" hangingPunct="1">
                        <a:defRPr sz="1800" kern="1200">
                          <a:solidFill>
                            <a:schemeClr val="dk1"/>
                          </a:solidFill>
                          <a:latin typeface="Arial"/>
                          <a:ea typeface="華康中黑體"/>
                        </a:defRPr>
                      </a:lvl9pPr>
                    </a:lstStyle>
                    <a:p>
                      <a:pPr algn="l"/>
                      <a:r>
                        <a:rPr lang="zh-TW" altLang="en-US" sz="2000" b="0" kern="1200" dirty="0">
                          <a:solidFill>
                            <a:srgbClr val="0000FF"/>
                          </a:solidFill>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cs typeface="+mn-cs"/>
                        </a:rPr>
                        <a:t>✓</a:t>
                      </a:r>
                      <a:r>
                        <a:rPr lang="zh-TW" altLang="en-US" sz="2000" dirty="0">
                          <a:latin typeface="華康儷楷書" panose="03000509000000000000" pitchFamily="65" charset="-120"/>
                          <a:ea typeface="華康儷楷書" panose="03000509000000000000" pitchFamily="65" charset="-120"/>
                        </a:rPr>
                        <a:t>已上傳全部</a:t>
                      </a:r>
                      <a:r>
                        <a:rPr lang="en-US" altLang="zh-TW" sz="2000" dirty="0">
                          <a:latin typeface="華康儷楷書" panose="03000509000000000000" pitchFamily="65" charset="-120"/>
                          <a:ea typeface="華康儷楷書" panose="03000509000000000000" pitchFamily="65" charset="-120"/>
                        </a:rPr>
                        <a:t>(</a:t>
                      </a:r>
                      <a:r>
                        <a:rPr lang="zh-TW" altLang="en-US" sz="2000" dirty="0">
                          <a:latin typeface="華康儷楷書" panose="03000509000000000000" pitchFamily="65" charset="-120"/>
                          <a:ea typeface="華康儷楷書" panose="03000509000000000000" pitchFamily="65" charset="-120"/>
                        </a:rPr>
                        <a:t>或部分</a:t>
                      </a:r>
                      <a:r>
                        <a:rPr lang="en-US" altLang="zh-TW" sz="2000" dirty="0">
                          <a:latin typeface="華康儷楷書" panose="03000509000000000000" pitchFamily="65" charset="-120"/>
                          <a:ea typeface="華康儷楷書" panose="03000509000000000000" pitchFamily="65" charset="-120"/>
                        </a:rPr>
                        <a:t>)</a:t>
                      </a:r>
                      <a:r>
                        <a:rPr lang="zh-TW" altLang="en-US" sz="2000" dirty="0">
                          <a:latin typeface="華康儷楷書" panose="03000509000000000000" pitchFamily="65" charset="-120"/>
                          <a:ea typeface="華康儷楷書" panose="03000509000000000000" pitchFamily="65" charset="-120"/>
                        </a:rPr>
                        <a:t>學習歷程備審資料</a:t>
                      </a:r>
                      <a:endParaRPr lang="en-US" altLang="zh-TW" sz="2000" dirty="0">
                        <a:latin typeface="華康儷楷書" panose="03000509000000000000" pitchFamily="65" charset="-120"/>
                        <a:ea typeface="華康儷楷書" panose="03000509000000000000" pitchFamily="65" charset="-120"/>
                      </a:endParaRPr>
                    </a:p>
                    <a:p>
                      <a:pPr algn="l"/>
                      <a:r>
                        <a:rPr lang="zh-TW" altLang="en-US" sz="2000" b="0" kern="1200" dirty="0">
                          <a:solidFill>
                            <a:srgbClr val="0000FF"/>
                          </a:solidFill>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cs typeface="+mn-cs"/>
                        </a:rPr>
                        <a:t>✓系統已確認</a:t>
                      </a:r>
                      <a:r>
                        <a:rPr lang="zh-TW" altLang="en-US" sz="2000" dirty="0">
                          <a:latin typeface="華康儷楷書" panose="03000509000000000000" pitchFamily="65" charset="-120"/>
                          <a:ea typeface="華康儷楷書" panose="03000509000000000000" pitchFamily="65" charset="-120"/>
                        </a:rPr>
                        <a:t>送出</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Arial"/>
                          <a:ea typeface="華康中黑體"/>
                        </a:defRPr>
                      </a:lvl1pPr>
                      <a:lvl2pPr marL="457200" algn="l" defTabSz="914400" rtl="0" eaLnBrk="1" latinLnBrk="0" hangingPunct="1">
                        <a:defRPr sz="1800" kern="1200">
                          <a:solidFill>
                            <a:schemeClr val="dk1"/>
                          </a:solidFill>
                          <a:latin typeface="Arial"/>
                          <a:ea typeface="華康中黑體"/>
                        </a:defRPr>
                      </a:lvl2pPr>
                      <a:lvl3pPr marL="914400" algn="l" defTabSz="914400" rtl="0" eaLnBrk="1" latinLnBrk="0" hangingPunct="1">
                        <a:defRPr sz="1800" kern="1200">
                          <a:solidFill>
                            <a:schemeClr val="dk1"/>
                          </a:solidFill>
                          <a:latin typeface="Arial"/>
                          <a:ea typeface="華康中黑體"/>
                        </a:defRPr>
                      </a:lvl3pPr>
                      <a:lvl4pPr marL="1371600" algn="l" defTabSz="914400" rtl="0" eaLnBrk="1" latinLnBrk="0" hangingPunct="1">
                        <a:defRPr sz="1800" kern="1200">
                          <a:solidFill>
                            <a:schemeClr val="dk1"/>
                          </a:solidFill>
                          <a:latin typeface="Arial"/>
                          <a:ea typeface="華康中黑體"/>
                        </a:defRPr>
                      </a:lvl4pPr>
                      <a:lvl5pPr marL="1828800" algn="l" defTabSz="914400" rtl="0" eaLnBrk="1" latinLnBrk="0" hangingPunct="1">
                        <a:defRPr sz="1800" kern="1200">
                          <a:solidFill>
                            <a:schemeClr val="dk1"/>
                          </a:solidFill>
                          <a:latin typeface="Arial"/>
                          <a:ea typeface="華康中黑體"/>
                        </a:defRPr>
                      </a:lvl5pPr>
                      <a:lvl6pPr marL="2286000" algn="l" defTabSz="914400" rtl="0" eaLnBrk="1" latinLnBrk="0" hangingPunct="1">
                        <a:defRPr sz="1800" kern="1200">
                          <a:solidFill>
                            <a:schemeClr val="dk1"/>
                          </a:solidFill>
                          <a:latin typeface="Arial"/>
                          <a:ea typeface="華康中黑體"/>
                        </a:defRPr>
                      </a:lvl6pPr>
                      <a:lvl7pPr marL="2743200" algn="l" defTabSz="914400" rtl="0" eaLnBrk="1" latinLnBrk="0" hangingPunct="1">
                        <a:defRPr sz="1800" kern="1200">
                          <a:solidFill>
                            <a:schemeClr val="dk1"/>
                          </a:solidFill>
                          <a:latin typeface="Arial"/>
                          <a:ea typeface="華康中黑體"/>
                        </a:defRPr>
                      </a:lvl7pPr>
                      <a:lvl8pPr marL="3200400" algn="l" defTabSz="914400" rtl="0" eaLnBrk="1" latinLnBrk="0" hangingPunct="1">
                        <a:defRPr sz="1800" kern="1200">
                          <a:solidFill>
                            <a:schemeClr val="dk1"/>
                          </a:solidFill>
                          <a:latin typeface="Arial"/>
                          <a:ea typeface="華康中黑體"/>
                        </a:defRPr>
                      </a:lvl8pPr>
                      <a:lvl9pPr marL="3657600" algn="l" defTabSz="914400" rtl="0" eaLnBrk="1" latinLnBrk="0" hangingPunct="1">
                        <a:defRPr sz="1800" kern="1200">
                          <a:solidFill>
                            <a:schemeClr val="dk1"/>
                          </a:solidFill>
                          <a:latin typeface="Arial"/>
                          <a:ea typeface="華康中黑體"/>
                        </a:defRPr>
                      </a:lvl9pPr>
                    </a:lstStyle>
                    <a:p>
                      <a:pPr algn="ctr"/>
                      <a:r>
                        <a:rPr lang="zh-TW" altLang="en-US" sz="2000" b="1" kern="1200" dirty="0">
                          <a:solidFill>
                            <a:srgbClr val="FF0000"/>
                          </a:solidFill>
                          <a:effectLst>
                            <a:outerShdw blurRad="38100" dist="38100" dir="2700000" algn="tl">
                              <a:srgbClr val="000000">
                                <a:alpha val="43137"/>
                              </a:srgbClr>
                            </a:outerShdw>
                          </a:effectLst>
                          <a:latin typeface="華康儷楷書" panose="03000509000000000000" pitchFamily="65" charset="-120"/>
                          <a:ea typeface="華康儷楷書" panose="03000509000000000000" pitchFamily="65" charset="-120"/>
                          <a:cs typeface="+mn-cs"/>
                        </a:rPr>
                        <a:t>否</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4"/>
                  </a:ext>
                </a:extLst>
              </a:tr>
              <a:tr h="524095">
                <a:tc>
                  <a:txBody>
                    <a:bodyPr/>
                    <a:lstStyle>
                      <a:lvl1pPr marL="0" algn="l" defTabSz="914400" rtl="0" eaLnBrk="1" latinLnBrk="0" hangingPunct="1">
                        <a:defRPr sz="1800" kern="1200">
                          <a:solidFill>
                            <a:schemeClr val="dk1"/>
                          </a:solidFill>
                          <a:latin typeface="Arial"/>
                          <a:ea typeface="華康中黑體"/>
                        </a:defRPr>
                      </a:lvl1pPr>
                      <a:lvl2pPr marL="457200" algn="l" defTabSz="914400" rtl="0" eaLnBrk="1" latinLnBrk="0" hangingPunct="1">
                        <a:defRPr sz="1800" kern="1200">
                          <a:solidFill>
                            <a:schemeClr val="dk1"/>
                          </a:solidFill>
                          <a:latin typeface="Arial"/>
                          <a:ea typeface="華康中黑體"/>
                        </a:defRPr>
                      </a:lvl2pPr>
                      <a:lvl3pPr marL="914400" algn="l" defTabSz="914400" rtl="0" eaLnBrk="1" latinLnBrk="0" hangingPunct="1">
                        <a:defRPr sz="1800" kern="1200">
                          <a:solidFill>
                            <a:schemeClr val="dk1"/>
                          </a:solidFill>
                          <a:latin typeface="Arial"/>
                          <a:ea typeface="華康中黑體"/>
                        </a:defRPr>
                      </a:lvl3pPr>
                      <a:lvl4pPr marL="1371600" algn="l" defTabSz="914400" rtl="0" eaLnBrk="1" latinLnBrk="0" hangingPunct="1">
                        <a:defRPr sz="1800" kern="1200">
                          <a:solidFill>
                            <a:schemeClr val="dk1"/>
                          </a:solidFill>
                          <a:latin typeface="Arial"/>
                          <a:ea typeface="華康中黑體"/>
                        </a:defRPr>
                      </a:lvl4pPr>
                      <a:lvl5pPr marL="1828800" algn="l" defTabSz="914400" rtl="0" eaLnBrk="1" latinLnBrk="0" hangingPunct="1">
                        <a:defRPr sz="1800" kern="1200">
                          <a:solidFill>
                            <a:schemeClr val="dk1"/>
                          </a:solidFill>
                          <a:latin typeface="Arial"/>
                          <a:ea typeface="華康中黑體"/>
                        </a:defRPr>
                      </a:lvl5pPr>
                      <a:lvl6pPr marL="2286000" algn="l" defTabSz="914400" rtl="0" eaLnBrk="1" latinLnBrk="0" hangingPunct="1">
                        <a:defRPr sz="1800" kern="1200">
                          <a:solidFill>
                            <a:schemeClr val="dk1"/>
                          </a:solidFill>
                          <a:latin typeface="Arial"/>
                          <a:ea typeface="華康中黑體"/>
                        </a:defRPr>
                      </a:lvl6pPr>
                      <a:lvl7pPr marL="2743200" algn="l" defTabSz="914400" rtl="0" eaLnBrk="1" latinLnBrk="0" hangingPunct="1">
                        <a:defRPr sz="1800" kern="1200">
                          <a:solidFill>
                            <a:schemeClr val="dk1"/>
                          </a:solidFill>
                          <a:latin typeface="Arial"/>
                          <a:ea typeface="華康中黑體"/>
                        </a:defRPr>
                      </a:lvl7pPr>
                      <a:lvl8pPr marL="3200400" algn="l" defTabSz="914400" rtl="0" eaLnBrk="1" latinLnBrk="0" hangingPunct="1">
                        <a:defRPr sz="1800" kern="1200">
                          <a:solidFill>
                            <a:schemeClr val="dk1"/>
                          </a:solidFill>
                          <a:latin typeface="Arial"/>
                          <a:ea typeface="華康中黑體"/>
                        </a:defRPr>
                      </a:lvl8pPr>
                      <a:lvl9pPr marL="3657600" algn="l" defTabSz="914400" rtl="0" eaLnBrk="1" latinLnBrk="0" hangingPunct="1">
                        <a:defRPr sz="1800" kern="1200">
                          <a:solidFill>
                            <a:schemeClr val="dk1"/>
                          </a:solidFill>
                          <a:latin typeface="Arial"/>
                          <a:ea typeface="華康中黑體"/>
                        </a:defRPr>
                      </a:lvl9pPr>
                    </a:lstStyle>
                    <a:p>
                      <a:pPr algn="ctr"/>
                      <a:r>
                        <a:rPr lang="zh-TW" altLang="en-US" sz="2000" b="0" kern="1200" dirty="0">
                          <a:solidFill>
                            <a:srgbClr val="FF0000"/>
                          </a:solidFill>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cs typeface="+mn-cs"/>
                        </a:rPr>
                        <a:t>✗未繳費</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Arial"/>
                          <a:ea typeface="華康中黑體"/>
                        </a:defRPr>
                      </a:lvl1pPr>
                      <a:lvl2pPr marL="457200" algn="l" defTabSz="914400" rtl="0" eaLnBrk="1" latinLnBrk="0" hangingPunct="1">
                        <a:defRPr sz="1800" kern="1200">
                          <a:solidFill>
                            <a:schemeClr val="dk1"/>
                          </a:solidFill>
                          <a:latin typeface="Arial"/>
                          <a:ea typeface="華康中黑體"/>
                        </a:defRPr>
                      </a:lvl2pPr>
                      <a:lvl3pPr marL="914400" algn="l" defTabSz="914400" rtl="0" eaLnBrk="1" latinLnBrk="0" hangingPunct="1">
                        <a:defRPr sz="1800" kern="1200">
                          <a:solidFill>
                            <a:schemeClr val="dk1"/>
                          </a:solidFill>
                          <a:latin typeface="Arial"/>
                          <a:ea typeface="華康中黑體"/>
                        </a:defRPr>
                      </a:lvl3pPr>
                      <a:lvl4pPr marL="1371600" algn="l" defTabSz="914400" rtl="0" eaLnBrk="1" latinLnBrk="0" hangingPunct="1">
                        <a:defRPr sz="1800" kern="1200">
                          <a:solidFill>
                            <a:schemeClr val="dk1"/>
                          </a:solidFill>
                          <a:latin typeface="Arial"/>
                          <a:ea typeface="華康中黑體"/>
                        </a:defRPr>
                      </a:lvl4pPr>
                      <a:lvl5pPr marL="1828800" algn="l" defTabSz="914400" rtl="0" eaLnBrk="1" latinLnBrk="0" hangingPunct="1">
                        <a:defRPr sz="1800" kern="1200">
                          <a:solidFill>
                            <a:schemeClr val="dk1"/>
                          </a:solidFill>
                          <a:latin typeface="Arial"/>
                          <a:ea typeface="華康中黑體"/>
                        </a:defRPr>
                      </a:lvl5pPr>
                      <a:lvl6pPr marL="2286000" algn="l" defTabSz="914400" rtl="0" eaLnBrk="1" latinLnBrk="0" hangingPunct="1">
                        <a:defRPr sz="1800" kern="1200">
                          <a:solidFill>
                            <a:schemeClr val="dk1"/>
                          </a:solidFill>
                          <a:latin typeface="Arial"/>
                          <a:ea typeface="華康中黑體"/>
                        </a:defRPr>
                      </a:lvl6pPr>
                      <a:lvl7pPr marL="2743200" algn="l" defTabSz="914400" rtl="0" eaLnBrk="1" latinLnBrk="0" hangingPunct="1">
                        <a:defRPr sz="1800" kern="1200">
                          <a:solidFill>
                            <a:schemeClr val="dk1"/>
                          </a:solidFill>
                          <a:latin typeface="Arial"/>
                          <a:ea typeface="華康中黑體"/>
                        </a:defRPr>
                      </a:lvl7pPr>
                      <a:lvl8pPr marL="3200400" algn="l" defTabSz="914400" rtl="0" eaLnBrk="1" latinLnBrk="0" hangingPunct="1">
                        <a:defRPr sz="1800" kern="1200">
                          <a:solidFill>
                            <a:schemeClr val="dk1"/>
                          </a:solidFill>
                          <a:latin typeface="Arial"/>
                          <a:ea typeface="華康中黑體"/>
                        </a:defRPr>
                      </a:lvl8pPr>
                      <a:lvl9pPr marL="3657600" algn="l" defTabSz="914400" rtl="0" eaLnBrk="1" latinLnBrk="0" hangingPunct="1">
                        <a:defRPr sz="1800" kern="1200">
                          <a:solidFill>
                            <a:schemeClr val="dk1"/>
                          </a:solidFill>
                          <a:latin typeface="Arial"/>
                          <a:ea typeface="華康中黑體"/>
                        </a:defRPr>
                      </a:lvl9pPr>
                    </a:lstStyle>
                    <a:p>
                      <a:pPr algn="l"/>
                      <a:r>
                        <a:rPr lang="zh-TW" altLang="en-US" sz="2000" b="0" kern="1200" dirty="0">
                          <a:solidFill>
                            <a:srgbClr val="FF0000"/>
                          </a:solidFill>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cs typeface="+mn-cs"/>
                        </a:rPr>
                        <a:t>✗</a:t>
                      </a:r>
                      <a:r>
                        <a:rPr lang="zh-TW" altLang="en-US" sz="2000" b="1" dirty="0">
                          <a:solidFill>
                            <a:srgbClr val="FF0000"/>
                          </a:solidFill>
                          <a:effectLst>
                            <a:outerShdw blurRad="38100" dist="38100" dir="2700000" algn="tl">
                              <a:srgbClr val="000000">
                                <a:alpha val="43137"/>
                              </a:srgbClr>
                            </a:outerShdw>
                          </a:effectLst>
                          <a:latin typeface="華康儷楷書" panose="03000509000000000000" pitchFamily="65" charset="-120"/>
                          <a:ea typeface="華康儷楷書" panose="03000509000000000000" pitchFamily="65" charset="-120"/>
                        </a:rPr>
                        <a:t>未上傳</a:t>
                      </a:r>
                      <a:r>
                        <a:rPr lang="zh-TW" altLang="en-US" sz="2000" dirty="0">
                          <a:latin typeface="華康儷楷書" panose="03000509000000000000" pitchFamily="65" charset="-120"/>
                          <a:ea typeface="華康儷楷書" panose="03000509000000000000" pitchFamily="65" charset="-120"/>
                        </a:rPr>
                        <a:t>學習歷程備審資料任一項目</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Arial"/>
                          <a:ea typeface="華康中黑體"/>
                        </a:defRPr>
                      </a:lvl1pPr>
                      <a:lvl2pPr marL="457200" algn="l" defTabSz="914400" rtl="0" eaLnBrk="1" latinLnBrk="0" hangingPunct="1">
                        <a:defRPr sz="1800" kern="1200">
                          <a:solidFill>
                            <a:schemeClr val="dk1"/>
                          </a:solidFill>
                          <a:latin typeface="Arial"/>
                          <a:ea typeface="華康中黑體"/>
                        </a:defRPr>
                      </a:lvl2pPr>
                      <a:lvl3pPr marL="914400" algn="l" defTabSz="914400" rtl="0" eaLnBrk="1" latinLnBrk="0" hangingPunct="1">
                        <a:defRPr sz="1800" kern="1200">
                          <a:solidFill>
                            <a:schemeClr val="dk1"/>
                          </a:solidFill>
                          <a:latin typeface="Arial"/>
                          <a:ea typeface="華康中黑體"/>
                        </a:defRPr>
                      </a:lvl3pPr>
                      <a:lvl4pPr marL="1371600" algn="l" defTabSz="914400" rtl="0" eaLnBrk="1" latinLnBrk="0" hangingPunct="1">
                        <a:defRPr sz="1800" kern="1200">
                          <a:solidFill>
                            <a:schemeClr val="dk1"/>
                          </a:solidFill>
                          <a:latin typeface="Arial"/>
                          <a:ea typeface="華康中黑體"/>
                        </a:defRPr>
                      </a:lvl4pPr>
                      <a:lvl5pPr marL="1828800" algn="l" defTabSz="914400" rtl="0" eaLnBrk="1" latinLnBrk="0" hangingPunct="1">
                        <a:defRPr sz="1800" kern="1200">
                          <a:solidFill>
                            <a:schemeClr val="dk1"/>
                          </a:solidFill>
                          <a:latin typeface="Arial"/>
                          <a:ea typeface="華康中黑體"/>
                        </a:defRPr>
                      </a:lvl5pPr>
                      <a:lvl6pPr marL="2286000" algn="l" defTabSz="914400" rtl="0" eaLnBrk="1" latinLnBrk="0" hangingPunct="1">
                        <a:defRPr sz="1800" kern="1200">
                          <a:solidFill>
                            <a:schemeClr val="dk1"/>
                          </a:solidFill>
                          <a:latin typeface="Arial"/>
                          <a:ea typeface="華康中黑體"/>
                        </a:defRPr>
                      </a:lvl6pPr>
                      <a:lvl7pPr marL="2743200" algn="l" defTabSz="914400" rtl="0" eaLnBrk="1" latinLnBrk="0" hangingPunct="1">
                        <a:defRPr sz="1800" kern="1200">
                          <a:solidFill>
                            <a:schemeClr val="dk1"/>
                          </a:solidFill>
                          <a:latin typeface="Arial"/>
                          <a:ea typeface="華康中黑體"/>
                        </a:defRPr>
                      </a:lvl7pPr>
                      <a:lvl8pPr marL="3200400" algn="l" defTabSz="914400" rtl="0" eaLnBrk="1" latinLnBrk="0" hangingPunct="1">
                        <a:defRPr sz="1800" kern="1200">
                          <a:solidFill>
                            <a:schemeClr val="dk1"/>
                          </a:solidFill>
                          <a:latin typeface="Arial"/>
                          <a:ea typeface="華康中黑體"/>
                        </a:defRPr>
                      </a:lvl8pPr>
                      <a:lvl9pPr marL="3657600" algn="l" defTabSz="914400" rtl="0" eaLnBrk="1" latinLnBrk="0" hangingPunct="1">
                        <a:defRPr sz="1800" kern="1200">
                          <a:solidFill>
                            <a:schemeClr val="dk1"/>
                          </a:solidFill>
                          <a:latin typeface="Arial"/>
                          <a:ea typeface="華康中黑體"/>
                        </a:defRPr>
                      </a:lvl9pPr>
                    </a:lstStyle>
                    <a:p>
                      <a:pPr algn="ctr"/>
                      <a:r>
                        <a:rPr lang="zh-TW" altLang="en-US" sz="2000" b="1" kern="1200" dirty="0">
                          <a:solidFill>
                            <a:srgbClr val="FF0000"/>
                          </a:solidFill>
                          <a:effectLst>
                            <a:outerShdw blurRad="38100" dist="38100" dir="2700000" algn="tl">
                              <a:srgbClr val="000000">
                                <a:alpha val="43137"/>
                              </a:srgbClr>
                            </a:outerShdw>
                          </a:effectLst>
                          <a:latin typeface="華康儷楷書" panose="03000509000000000000" pitchFamily="65" charset="-120"/>
                          <a:ea typeface="華康儷楷書" panose="03000509000000000000" pitchFamily="65" charset="-120"/>
                          <a:cs typeface="+mn-cs"/>
                        </a:rPr>
                        <a:t>否</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5"/>
                  </a:ext>
                </a:extLst>
              </a:tr>
            </a:tbl>
          </a:graphicData>
        </a:graphic>
      </p:graphicFrame>
      <p:sp>
        <p:nvSpPr>
          <p:cNvPr id="7" name="標題 1"/>
          <p:cNvSpPr txBox="1">
            <a:spLocks/>
          </p:cNvSpPr>
          <p:nvPr/>
        </p:nvSpPr>
        <p:spPr bwMode="auto">
          <a:xfrm>
            <a:off x="0" y="87492"/>
            <a:ext cx="12191999" cy="63341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kumimoji="1" sz="2800">
                <a:solidFill>
                  <a:schemeClr val="tx2"/>
                </a:solidFill>
                <a:latin typeface="+mj-lt"/>
                <a:ea typeface="+mj-ea"/>
                <a:cs typeface="+mj-cs"/>
              </a:defRPr>
            </a:lvl1pPr>
            <a:lvl2pPr algn="l" rtl="0" eaLnBrk="0" fontAlgn="base" hangingPunct="0">
              <a:spcBef>
                <a:spcPct val="0"/>
              </a:spcBef>
              <a:spcAft>
                <a:spcPct val="0"/>
              </a:spcAft>
              <a:defRPr kumimoji="1" sz="2800">
                <a:solidFill>
                  <a:schemeClr val="tx2"/>
                </a:solidFill>
                <a:latin typeface="Arial" charset="0"/>
                <a:ea typeface="華康中黑體" pitchFamily="49" charset="-120"/>
              </a:defRPr>
            </a:lvl2pPr>
            <a:lvl3pPr algn="l" rtl="0" eaLnBrk="0" fontAlgn="base" hangingPunct="0">
              <a:spcBef>
                <a:spcPct val="0"/>
              </a:spcBef>
              <a:spcAft>
                <a:spcPct val="0"/>
              </a:spcAft>
              <a:defRPr kumimoji="1" sz="2800">
                <a:solidFill>
                  <a:schemeClr val="tx2"/>
                </a:solidFill>
                <a:latin typeface="Arial" charset="0"/>
                <a:ea typeface="華康中黑體" pitchFamily="49" charset="-120"/>
              </a:defRPr>
            </a:lvl3pPr>
            <a:lvl4pPr algn="l" rtl="0" eaLnBrk="0" fontAlgn="base" hangingPunct="0">
              <a:spcBef>
                <a:spcPct val="0"/>
              </a:spcBef>
              <a:spcAft>
                <a:spcPct val="0"/>
              </a:spcAft>
              <a:defRPr kumimoji="1" sz="2800">
                <a:solidFill>
                  <a:schemeClr val="tx2"/>
                </a:solidFill>
                <a:latin typeface="Arial" charset="0"/>
                <a:ea typeface="華康中黑體" pitchFamily="49" charset="-120"/>
              </a:defRPr>
            </a:lvl4pPr>
            <a:lvl5pPr algn="l" rtl="0" eaLnBrk="0" fontAlgn="base" hangingPunct="0">
              <a:spcBef>
                <a:spcPct val="0"/>
              </a:spcBef>
              <a:spcAft>
                <a:spcPct val="0"/>
              </a:spcAft>
              <a:defRPr kumimoji="1" sz="2800">
                <a:solidFill>
                  <a:schemeClr val="tx2"/>
                </a:solidFill>
                <a:latin typeface="Arial" charset="0"/>
                <a:ea typeface="華康中黑體" pitchFamily="49" charset="-120"/>
              </a:defRPr>
            </a:lvl5pPr>
            <a:lvl6pPr marL="457200" algn="l" rtl="0" fontAlgn="base">
              <a:spcBef>
                <a:spcPct val="0"/>
              </a:spcBef>
              <a:spcAft>
                <a:spcPct val="0"/>
              </a:spcAft>
              <a:defRPr kumimoji="1" sz="2800">
                <a:solidFill>
                  <a:schemeClr val="tx2"/>
                </a:solidFill>
                <a:latin typeface="Arial" charset="0"/>
                <a:ea typeface="新細明體" charset="-120"/>
              </a:defRPr>
            </a:lvl6pPr>
            <a:lvl7pPr marL="914400" algn="l" rtl="0" fontAlgn="base">
              <a:spcBef>
                <a:spcPct val="0"/>
              </a:spcBef>
              <a:spcAft>
                <a:spcPct val="0"/>
              </a:spcAft>
              <a:defRPr kumimoji="1" sz="2800">
                <a:solidFill>
                  <a:schemeClr val="tx2"/>
                </a:solidFill>
                <a:latin typeface="Arial" charset="0"/>
                <a:ea typeface="新細明體" charset="-120"/>
              </a:defRPr>
            </a:lvl7pPr>
            <a:lvl8pPr marL="1371600" algn="l" rtl="0" fontAlgn="base">
              <a:spcBef>
                <a:spcPct val="0"/>
              </a:spcBef>
              <a:spcAft>
                <a:spcPct val="0"/>
              </a:spcAft>
              <a:defRPr kumimoji="1" sz="2800">
                <a:solidFill>
                  <a:schemeClr val="tx2"/>
                </a:solidFill>
                <a:latin typeface="Arial" charset="0"/>
                <a:ea typeface="新細明體" charset="-120"/>
              </a:defRPr>
            </a:lvl8pPr>
            <a:lvl9pPr marL="1828800" algn="l" rtl="0" fontAlgn="base">
              <a:spcBef>
                <a:spcPct val="0"/>
              </a:spcBef>
              <a:spcAft>
                <a:spcPct val="0"/>
              </a:spcAft>
              <a:defRPr kumimoji="1" sz="2800">
                <a:solidFill>
                  <a:schemeClr val="tx2"/>
                </a:solidFill>
                <a:latin typeface="Arial" charset="0"/>
                <a:ea typeface="新細明體" charset="-120"/>
              </a:defRPr>
            </a:lvl9pPr>
          </a:lstStyle>
          <a:p>
            <a:pPr algn="ctr" eaLnBrk="1" hangingPunct="1"/>
            <a:r>
              <a:rPr lang="zh-TW" altLang="en-US" b="1" spc="-100" dirty="0">
                <a:solidFill>
                  <a:schemeClr val="tx1"/>
                </a:solidFill>
                <a:latin typeface="Book Antiqua" panose="02040602050305030304" pitchFamily="18" charset="0"/>
                <a:ea typeface="華康儷楷書" panose="03000509000000000000" pitchFamily="65" charset="-120"/>
              </a:rPr>
              <a:t>第二階段報名</a:t>
            </a:r>
            <a:r>
              <a:rPr lang="en-US" altLang="zh-TW" b="1" spc="-100" dirty="0">
                <a:solidFill>
                  <a:schemeClr val="tx1"/>
                </a:solidFill>
                <a:latin typeface="Book Antiqua" panose="02040602050305030304" pitchFamily="18" charset="0"/>
                <a:ea typeface="華康儷楷書" panose="03000509000000000000" pitchFamily="65" charset="-120"/>
              </a:rPr>
              <a:t>-</a:t>
            </a:r>
            <a:r>
              <a:rPr lang="zh-TW" altLang="en-US" b="1" spc="-100" dirty="0">
                <a:solidFill>
                  <a:schemeClr val="tx1"/>
                </a:solidFill>
                <a:latin typeface="Book Antiqua" panose="02040602050305030304" pitchFamily="18" charset="0"/>
                <a:ea typeface="華康儷楷書" panose="03000509000000000000" pitchFamily="65" charset="-120"/>
              </a:rPr>
              <a:t>第二階段報名是否完成</a:t>
            </a:r>
          </a:p>
        </p:txBody>
      </p:sp>
      <p:sp>
        <p:nvSpPr>
          <p:cNvPr id="10" name="內容版面配置區 2"/>
          <p:cNvSpPr>
            <a:spLocks noGrp="1"/>
          </p:cNvSpPr>
          <p:nvPr>
            <p:ph idx="1"/>
          </p:nvPr>
        </p:nvSpPr>
        <p:spPr>
          <a:xfrm>
            <a:off x="990661" y="828136"/>
            <a:ext cx="10793021" cy="1112807"/>
          </a:xfrm>
        </p:spPr>
        <p:txBody>
          <a:bodyPr>
            <a:normAutofit/>
          </a:bodyPr>
          <a:lstStyle/>
          <a:p>
            <a:pPr>
              <a:lnSpc>
                <a:spcPct val="100000"/>
              </a:lnSpc>
              <a:spcBef>
                <a:spcPts val="0"/>
              </a:spcBef>
              <a:buFont typeface="Wingdings" panose="05000000000000000000" pitchFamily="2" charset="2"/>
              <a:buChar char="Ø"/>
              <a:tabLst>
                <a:tab pos="462280" algn="l"/>
              </a:tabLst>
            </a:pPr>
            <a:r>
              <a:rPr lang="zh-TW" altLang="en-US" sz="2000" kern="100" dirty="0">
                <a:latin typeface="華康儷楷書" panose="03000509000000000000" pitchFamily="65" charset="-120"/>
                <a:ea typeface="華康儷楷書" panose="03000509000000000000" pitchFamily="65" charset="-120"/>
                <a:cs typeface="Times New Roman" panose="02020603050405020304" pitchFamily="18" charset="0"/>
              </a:rPr>
              <a:t>繳費完成後，可透過繳費系統查詢繳費是否成功。</a:t>
            </a:r>
            <a:endParaRPr lang="en-US" altLang="zh-TW" sz="2000" kern="100" dirty="0">
              <a:latin typeface="華康儷楷書" panose="03000509000000000000" pitchFamily="65" charset="-120"/>
              <a:ea typeface="華康儷楷書" panose="03000509000000000000" pitchFamily="65" charset="-120"/>
              <a:cs typeface="Times New Roman" panose="02020603050405020304" pitchFamily="18" charset="0"/>
            </a:endParaRPr>
          </a:p>
          <a:p>
            <a:pPr>
              <a:lnSpc>
                <a:spcPct val="100000"/>
              </a:lnSpc>
              <a:spcBef>
                <a:spcPts val="0"/>
              </a:spcBef>
              <a:buFont typeface="Wingdings" panose="05000000000000000000" pitchFamily="2" charset="2"/>
              <a:buChar char="Ø"/>
              <a:tabLst>
                <a:tab pos="462280" algn="l"/>
              </a:tabLst>
            </a:pPr>
            <a:r>
              <a:rPr lang="zh-TW" altLang="en-US" sz="2000" b="1" kern="100" dirty="0">
                <a:solidFill>
                  <a:srgbClr val="0000FF"/>
                </a:solidFill>
                <a:latin typeface="華康儷楷書" panose="03000509000000000000" pitchFamily="65" charset="-120"/>
                <a:ea typeface="華康儷楷書" panose="03000509000000000000" pitchFamily="65" charset="-120"/>
                <a:cs typeface="Times New Roman" panose="02020603050405020304" pitchFamily="18" charset="0"/>
              </a:rPr>
              <a:t>考生請依所報各校系科</a:t>
            </a:r>
            <a:r>
              <a:rPr lang="en-US" altLang="zh-TW" sz="2000" b="1" kern="100" dirty="0">
                <a:solidFill>
                  <a:srgbClr val="0000FF"/>
                </a:solidFill>
                <a:latin typeface="華康儷楷書" panose="03000509000000000000" pitchFamily="65" charset="-120"/>
                <a:ea typeface="華康儷楷書" panose="03000509000000000000" pitchFamily="65" charset="-120"/>
                <a:cs typeface="Times New Roman" panose="02020603050405020304" pitchFamily="18" charset="0"/>
              </a:rPr>
              <a:t>(</a:t>
            </a:r>
            <a:r>
              <a:rPr lang="zh-TW" altLang="en-US" sz="2000" b="1" kern="100" dirty="0">
                <a:solidFill>
                  <a:srgbClr val="0000FF"/>
                </a:solidFill>
                <a:latin typeface="華康儷楷書" panose="03000509000000000000" pitchFamily="65" charset="-120"/>
                <a:ea typeface="華康儷楷書" panose="03000509000000000000" pitchFamily="65" charset="-120"/>
                <a:cs typeface="Times New Roman" panose="02020603050405020304" pitchFamily="18" charset="0"/>
              </a:rPr>
              <a:t>組</a:t>
            </a:r>
            <a:r>
              <a:rPr lang="en-US" altLang="zh-TW" sz="2000" b="1" kern="100" dirty="0">
                <a:solidFill>
                  <a:srgbClr val="0000FF"/>
                </a:solidFill>
                <a:latin typeface="華康儷楷書" panose="03000509000000000000" pitchFamily="65" charset="-120"/>
                <a:ea typeface="華康儷楷書" panose="03000509000000000000" pitchFamily="65" charset="-120"/>
                <a:cs typeface="Times New Roman" panose="02020603050405020304" pitchFamily="18" charset="0"/>
              </a:rPr>
              <a:t>)</a:t>
            </a:r>
            <a:r>
              <a:rPr lang="zh-TW" altLang="en-US" sz="2000" b="1" kern="100" dirty="0">
                <a:solidFill>
                  <a:srgbClr val="0000FF"/>
                </a:solidFill>
                <a:latin typeface="華康儷楷書" panose="03000509000000000000" pitchFamily="65" charset="-120"/>
                <a:ea typeface="華康儷楷書" panose="03000509000000000000" pitchFamily="65" charset="-120"/>
                <a:cs typeface="Times New Roman" panose="02020603050405020304" pitchFamily="18" charset="0"/>
              </a:rPr>
              <a:t>、學程所訂截止時間前確認繳費入帳完成，始完成報名。</a:t>
            </a:r>
            <a:endParaRPr lang="en-US" altLang="zh-TW" sz="2000" b="1" kern="100" dirty="0">
              <a:solidFill>
                <a:srgbClr val="0000FF"/>
              </a:solidFill>
              <a:latin typeface="華康儷楷書" panose="03000509000000000000" pitchFamily="65" charset="-120"/>
              <a:ea typeface="華康儷楷書" panose="03000509000000000000" pitchFamily="65" charset="-120"/>
              <a:cs typeface="Times New Roman" panose="02020603050405020304" pitchFamily="18" charset="0"/>
            </a:endParaRPr>
          </a:p>
          <a:p>
            <a:pPr>
              <a:lnSpc>
                <a:spcPct val="100000"/>
              </a:lnSpc>
              <a:spcBef>
                <a:spcPts val="0"/>
              </a:spcBef>
              <a:buFont typeface="Wingdings" panose="05000000000000000000" pitchFamily="2" charset="2"/>
              <a:buChar char="Ø"/>
              <a:tabLst>
                <a:tab pos="462280" algn="l"/>
              </a:tabLst>
            </a:pPr>
            <a:r>
              <a:rPr lang="zh-TW" altLang="en-US" sz="2000" kern="100" dirty="0">
                <a:latin typeface="華康儷楷書" panose="03000509000000000000" pitchFamily="65" charset="-120"/>
                <a:ea typeface="華康儷楷書" panose="03000509000000000000" pitchFamily="65" charset="-120"/>
                <a:cs typeface="Times New Roman" panose="02020603050405020304" pitchFamily="18" charset="0"/>
              </a:rPr>
              <a:t>第二階段甄試繳費及上傳</a:t>
            </a:r>
            <a:r>
              <a:rPr lang="en-US" altLang="zh-TW" sz="2000" kern="100" dirty="0">
                <a:latin typeface="華康儷楷書" panose="03000509000000000000" pitchFamily="65" charset="-120"/>
                <a:ea typeface="華康儷楷書" panose="03000509000000000000" pitchFamily="65" charset="-120"/>
                <a:cs typeface="Times New Roman" panose="02020603050405020304" pitchFamily="18" charset="0"/>
              </a:rPr>
              <a:t>(</a:t>
            </a:r>
            <a:r>
              <a:rPr lang="zh-TW" altLang="en-US" sz="2000" kern="100" dirty="0">
                <a:latin typeface="華康儷楷書" panose="03000509000000000000" pitchFamily="65" charset="-120"/>
                <a:ea typeface="華康儷楷書" panose="03000509000000000000" pitchFamily="65" charset="-120"/>
                <a:cs typeface="Times New Roman" panose="02020603050405020304" pitchFamily="18" charset="0"/>
              </a:rPr>
              <a:t>或勾選</a:t>
            </a:r>
            <a:r>
              <a:rPr lang="en-US" altLang="zh-TW" sz="2000" kern="100" dirty="0">
                <a:latin typeface="華康儷楷書" panose="03000509000000000000" pitchFamily="65" charset="-120"/>
                <a:ea typeface="華康儷楷書" panose="03000509000000000000" pitchFamily="65" charset="-120"/>
                <a:cs typeface="Times New Roman" panose="02020603050405020304" pitchFamily="18" charset="0"/>
              </a:rPr>
              <a:t>)</a:t>
            </a:r>
            <a:r>
              <a:rPr lang="zh-TW" altLang="en-US" sz="2000" kern="100" dirty="0">
                <a:latin typeface="華康儷楷書" panose="03000509000000000000" pitchFamily="65" charset="-120"/>
                <a:ea typeface="華康儷楷書" panose="03000509000000000000" pitchFamily="65" charset="-120"/>
                <a:cs typeface="Times New Roman" panose="02020603050405020304" pitchFamily="18" charset="0"/>
              </a:rPr>
              <a:t>學習歷程備審資料狀態說明：</a:t>
            </a:r>
          </a:p>
        </p:txBody>
      </p:sp>
      <p:sp>
        <p:nvSpPr>
          <p:cNvPr id="8" name="投影片編號版面配置區 2"/>
          <p:cNvSpPr>
            <a:spLocks noGrp="1"/>
          </p:cNvSpPr>
          <p:nvPr>
            <p:ph type="sldNum" sz="quarter" idx="12"/>
          </p:nvPr>
        </p:nvSpPr>
        <p:spPr>
          <a:xfrm>
            <a:off x="9142228" y="6230346"/>
            <a:ext cx="2743200" cy="365125"/>
          </a:xfrm>
        </p:spPr>
        <p:txBody>
          <a:bodyPr/>
          <a:lstStyle/>
          <a:p>
            <a:pPr>
              <a:defRPr/>
            </a:pPr>
            <a:fld id="{0425DD0F-D833-4500-8224-585EDAC39332}" type="slidenum">
              <a:rPr lang="zh-TW" altLang="en-US" smtClean="0"/>
              <a:pPr>
                <a:defRPr/>
              </a:pPr>
              <a:t>30</a:t>
            </a:fld>
            <a:endParaRPr lang="en-US" altLang="zh-TW"/>
          </a:p>
        </p:txBody>
      </p:sp>
    </p:spTree>
    <p:extLst>
      <p:ext uri="{BB962C8B-B14F-4D97-AF65-F5344CB8AC3E}">
        <p14:creationId xmlns:p14="http://schemas.microsoft.com/office/powerpoint/2010/main" val="321316837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3" name="內容版面配置區 3"/>
          <p:cNvSpPr>
            <a:spLocks noGrp="1"/>
          </p:cNvSpPr>
          <p:nvPr>
            <p:ph idx="1"/>
          </p:nvPr>
        </p:nvSpPr>
        <p:spPr>
          <a:xfrm>
            <a:off x="886912" y="911627"/>
            <a:ext cx="10704453" cy="5318719"/>
          </a:xfrm>
        </p:spPr>
        <p:txBody>
          <a:bodyPr>
            <a:normAutofit/>
          </a:bodyPr>
          <a:lstStyle/>
          <a:p>
            <a:pPr>
              <a:lnSpc>
                <a:spcPct val="150000"/>
              </a:lnSpc>
              <a:spcBef>
                <a:spcPct val="0"/>
              </a:spcBef>
              <a:buBlip>
                <a:blip r:embed="rId3"/>
              </a:buBlip>
            </a:pPr>
            <a:r>
              <a:rPr lang="zh-TW" altLang="en-US" dirty="0">
                <a:solidFill>
                  <a:srgbClr val="0000FF"/>
                </a:solidFill>
                <a:latin typeface="華康儷楷書" panose="03000509000000000000" pitchFamily="65" charset="-120"/>
                <a:ea typeface="華康儷楷書" panose="03000509000000000000" pitchFamily="65" charset="-120"/>
              </a:rPr>
              <a:t>第二階段指定項目甄試</a:t>
            </a:r>
            <a:r>
              <a:rPr lang="en-US" altLang="zh-TW" dirty="0">
                <a:latin typeface="華康儷楷書" panose="03000509000000000000" pitchFamily="65" charset="-120"/>
                <a:ea typeface="華康儷楷書" panose="03000509000000000000" pitchFamily="65" charset="-120"/>
                <a:cs typeface="華康儷楷書" panose="03000509000000000000" pitchFamily="65" charset="-120"/>
              </a:rPr>
              <a:t>(</a:t>
            </a:r>
            <a:r>
              <a:rPr lang="zh-TW" altLang="en-US" dirty="0">
                <a:latin typeface="華康儷楷書" panose="03000509000000000000" pitchFamily="65" charset="-120"/>
                <a:ea typeface="華康儷楷書" panose="03000509000000000000" pitchFamily="65" charset="-120"/>
                <a:cs typeface="華康儷楷書" panose="03000509000000000000" pitchFamily="65" charset="-120"/>
              </a:rPr>
              <a:t>由各甄選學校辦理</a:t>
            </a:r>
            <a:r>
              <a:rPr lang="en-US" altLang="zh-TW" dirty="0">
                <a:latin typeface="華康儷楷書" panose="03000509000000000000" pitchFamily="65" charset="-120"/>
                <a:ea typeface="華康儷楷書" panose="03000509000000000000" pitchFamily="65" charset="-120"/>
                <a:cs typeface="華康儷楷書" panose="03000509000000000000" pitchFamily="65" charset="-120"/>
              </a:rPr>
              <a:t>)</a:t>
            </a:r>
          </a:p>
          <a:p>
            <a:pPr marL="198000" lvl="1" indent="-396000">
              <a:lnSpc>
                <a:spcPts val="3000"/>
              </a:lnSpc>
              <a:buNone/>
            </a:pPr>
            <a:r>
              <a:rPr lang="en-US" altLang="zh-TW" sz="2100" dirty="0">
                <a:latin typeface="Times New Roman" panose="02020603050405020304" pitchFamily="18" charset="0"/>
                <a:ea typeface="華康儷楷書" panose="03000509000000000000" pitchFamily="65" charset="-120"/>
                <a:cs typeface="Times New Roman" panose="02020603050405020304" pitchFamily="18" charset="0"/>
              </a:rPr>
              <a:t>1.</a:t>
            </a:r>
            <a:r>
              <a:rPr lang="zh-TW" altLang="zh-TW" sz="2100" dirty="0">
                <a:latin typeface="Times New Roman" panose="02020603050405020304" pitchFamily="18" charset="0"/>
                <a:ea typeface="華康儷楷書" panose="03000509000000000000" pitchFamily="65" charset="-120"/>
                <a:cs typeface="Times New Roman" panose="02020603050405020304" pitchFamily="18" charset="0"/>
              </a:rPr>
              <a:t>各</a:t>
            </a:r>
            <a:r>
              <a:rPr lang="zh-TW" altLang="en-US" sz="2100" dirty="0">
                <a:latin typeface="Times New Roman" panose="02020603050405020304" pitchFamily="18" charset="0"/>
                <a:ea typeface="華康儷楷書" panose="03000509000000000000" pitchFamily="65" charset="-120"/>
                <a:cs typeface="Times New Roman" panose="02020603050405020304" pitchFamily="18" charset="0"/>
              </a:rPr>
              <a:t>甄選學校網站公告各組指定項目</a:t>
            </a:r>
            <a:r>
              <a:rPr lang="zh-TW" altLang="en-US" sz="21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甄試名單、甄試時間、地點</a:t>
            </a:r>
            <a:r>
              <a:rPr lang="zh-TW" altLang="en-US" sz="2100" dirty="0">
                <a:latin typeface="Times New Roman" panose="02020603050405020304" pitchFamily="18" charset="0"/>
                <a:ea typeface="華康儷楷書" panose="03000509000000000000" pitchFamily="65" charset="-120"/>
                <a:cs typeface="Times New Roman" panose="02020603050405020304" pitchFamily="18" charset="0"/>
              </a:rPr>
              <a:t>等相關資訊，提供考生及各高級中等學校查詢，</a:t>
            </a:r>
            <a:r>
              <a:rPr lang="zh-TW" altLang="en-US" sz="2100" b="1"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考生須自行上網查詢</a:t>
            </a:r>
            <a:r>
              <a:rPr lang="zh-TW" altLang="en-US" sz="2100" b="1" dirty="0">
                <a:latin typeface="Times New Roman" panose="02020603050405020304" pitchFamily="18" charset="0"/>
                <a:ea typeface="華康儷楷書" panose="03000509000000000000" pitchFamily="65" charset="-120"/>
                <a:cs typeface="Times New Roman" panose="02020603050405020304" pitchFamily="18" charset="0"/>
              </a:rPr>
              <a:t>所報甄選學校「第二階段甄試名單與日期」；未上網查詢而致影響權益者，概由考生自行負責。</a:t>
            </a:r>
            <a:endParaRPr lang="en-US" altLang="zh-TW" sz="2100" dirty="0">
              <a:latin typeface="Times New Roman" panose="02020603050405020304" pitchFamily="18" charset="0"/>
              <a:ea typeface="華康儷楷書" panose="03000509000000000000" pitchFamily="65" charset="-120"/>
              <a:cs typeface="Times New Roman" panose="02020603050405020304" pitchFamily="18" charset="0"/>
            </a:endParaRPr>
          </a:p>
          <a:p>
            <a:pPr marL="198000" lvl="1" indent="-457200">
              <a:lnSpc>
                <a:spcPts val="3000"/>
              </a:lnSpc>
              <a:buNone/>
            </a:pPr>
            <a:r>
              <a:rPr lang="en-US" altLang="zh-TW" sz="2100" dirty="0">
                <a:latin typeface="Times New Roman" panose="02020603050405020304" pitchFamily="18" charset="0"/>
                <a:ea typeface="華康儷楷書" panose="03000509000000000000" pitchFamily="65" charset="-120"/>
                <a:cs typeface="Times New Roman" panose="02020603050405020304" pitchFamily="18" charset="0"/>
              </a:rPr>
              <a:t>2.</a:t>
            </a:r>
            <a:r>
              <a:rPr lang="zh-TW" altLang="en-US" sz="2100" dirty="0">
                <a:latin typeface="Times New Roman" panose="02020603050405020304" pitchFamily="18" charset="0"/>
                <a:ea typeface="華康儷楷書" panose="03000509000000000000" pitchFamily="65" charset="-120"/>
                <a:cs typeface="Times New Roman" panose="02020603050405020304" pitchFamily="18" charset="0"/>
              </a:rPr>
              <a:t>若逾各校網路公告第二階段甄試通知日期而尚未公告時，請</a:t>
            </a:r>
            <a:r>
              <a:rPr lang="zh-TW" altLang="en-US" sz="21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主動</a:t>
            </a:r>
            <a:r>
              <a:rPr lang="zh-TW" altLang="en-US" sz="2100" dirty="0">
                <a:latin typeface="Times New Roman" panose="02020603050405020304" pitchFamily="18" charset="0"/>
                <a:ea typeface="華康儷楷書" panose="03000509000000000000" pitchFamily="65" charset="-120"/>
                <a:cs typeface="Times New Roman" panose="02020603050405020304" pitchFamily="18" charset="0"/>
              </a:rPr>
              <a:t>與各甄選學校</a:t>
            </a:r>
            <a:r>
              <a:rPr lang="zh-TW" altLang="en-US" sz="21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電話洽詢</a:t>
            </a:r>
            <a:r>
              <a:rPr lang="zh-TW" altLang="en-US" sz="2100" dirty="0">
                <a:latin typeface="Times New Roman" panose="02020603050405020304" pitchFamily="18" charset="0"/>
                <a:ea typeface="華康儷楷書" panose="03000509000000000000" pitchFamily="65" charset="-120"/>
                <a:cs typeface="Times New Roman" panose="02020603050405020304" pitchFamily="18" charset="0"/>
              </a:rPr>
              <a:t>。</a:t>
            </a:r>
          </a:p>
          <a:p>
            <a:pPr marL="198000" lvl="1" indent="-457200">
              <a:lnSpc>
                <a:spcPts val="3000"/>
              </a:lnSpc>
              <a:buNone/>
            </a:pPr>
            <a:r>
              <a:rPr lang="en-US" altLang="zh-TW" sz="2100" dirty="0">
                <a:latin typeface="Times New Roman" panose="02020603050405020304" pitchFamily="18" charset="0"/>
                <a:ea typeface="華康儷楷書" panose="03000509000000000000" pitchFamily="65" charset="-120"/>
                <a:cs typeface="Times New Roman" panose="02020603050405020304" pitchFamily="18" charset="0"/>
              </a:rPr>
              <a:t>3.</a:t>
            </a:r>
            <a:r>
              <a:rPr lang="zh-TW" altLang="en-US" sz="2100" dirty="0">
                <a:latin typeface="Times New Roman" panose="02020603050405020304" pitchFamily="18" charset="0"/>
                <a:ea typeface="華康儷楷書" panose="03000509000000000000" pitchFamily="65" charset="-120"/>
                <a:cs typeface="Times New Roman" panose="02020603050405020304" pitchFamily="18" charset="0"/>
              </a:rPr>
              <a:t>考生應依甄選學校要求攜帶之各項證件及資料，參加指定項目甄試。</a:t>
            </a:r>
            <a:endParaRPr lang="en-US" altLang="zh-TW" sz="2100" dirty="0">
              <a:latin typeface="Times New Roman" panose="02020603050405020304" pitchFamily="18" charset="0"/>
              <a:ea typeface="華康儷楷書" panose="03000509000000000000" pitchFamily="65" charset="-120"/>
              <a:cs typeface="Times New Roman" panose="02020603050405020304" pitchFamily="18" charset="0"/>
            </a:endParaRPr>
          </a:p>
          <a:p>
            <a:pPr marL="198000" lvl="1" indent="-457200">
              <a:lnSpc>
                <a:spcPts val="3000"/>
              </a:lnSpc>
              <a:buNone/>
            </a:pPr>
            <a:r>
              <a:rPr lang="en-US" altLang="zh-TW" sz="2100" b="1"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   ※</a:t>
            </a:r>
            <a:r>
              <a:rPr lang="zh-TW" altLang="en-US" sz="2100" b="1"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考生不得以參加其他學校指定項目甄試日期相互衝突而要求更改甄試日期。</a:t>
            </a:r>
            <a:endParaRPr lang="en-US" altLang="zh-TW" sz="2100" b="1"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endParaRPr>
          </a:p>
          <a:p>
            <a:pPr marL="198000" lvl="1" indent="-457200">
              <a:lnSpc>
                <a:spcPts val="3000"/>
              </a:lnSpc>
              <a:buNone/>
            </a:pPr>
            <a:r>
              <a:rPr lang="en-US" altLang="zh-TW" sz="2100" dirty="0">
                <a:latin typeface="Times New Roman" panose="02020603050405020304" pitchFamily="18" charset="0"/>
                <a:ea typeface="華康儷楷書" panose="03000509000000000000" pitchFamily="65" charset="-120"/>
                <a:cs typeface="Times New Roman" panose="02020603050405020304" pitchFamily="18" charset="0"/>
              </a:rPr>
              <a:t>4.</a:t>
            </a:r>
            <a:r>
              <a:rPr lang="zh-TW" altLang="zh-TW" sz="2100" dirty="0">
                <a:latin typeface="Times New Roman" panose="02020603050405020304" pitchFamily="18" charset="0"/>
                <a:ea typeface="華康儷楷書" panose="03000509000000000000" pitchFamily="65" charset="-120"/>
                <a:cs typeface="Times New Roman" panose="02020603050405020304" pitchFamily="18" charset="0"/>
              </a:rPr>
              <a:t>各校辦理指定項目甄試</a:t>
            </a:r>
            <a:r>
              <a:rPr lang="zh-TW" altLang="en-US" sz="2100" dirty="0">
                <a:latin typeface="Times New Roman" panose="02020603050405020304" pitchFamily="18" charset="0"/>
                <a:ea typeface="華康儷楷書" panose="03000509000000000000" pitchFamily="65" charset="-120"/>
                <a:cs typeface="Times New Roman" panose="02020603050405020304" pitchFamily="18" charset="0"/>
              </a:rPr>
              <a:t>日期</a:t>
            </a:r>
            <a:r>
              <a:rPr lang="en-US" altLang="zh-TW" sz="2100" dirty="0">
                <a:solidFill>
                  <a:schemeClr val="accent2">
                    <a:lumMod val="75000"/>
                  </a:schemeClr>
                </a:solidFill>
                <a:latin typeface="Times New Roman" panose="02020603050405020304" pitchFamily="18" charset="0"/>
                <a:ea typeface="華康儷楷書" panose="03000509000000000000" pitchFamily="65" charset="-120"/>
                <a:cs typeface="Times New Roman" panose="02020603050405020304" pitchFamily="18" charset="0"/>
              </a:rPr>
              <a:t>【115.6.13</a:t>
            </a:r>
            <a:r>
              <a:rPr lang="zh-TW" altLang="en-US" sz="2100" dirty="0">
                <a:solidFill>
                  <a:schemeClr val="accent2">
                    <a:lumMod val="75000"/>
                  </a:schemeClr>
                </a:solidFill>
                <a:latin typeface="Times New Roman" panose="02020603050405020304" pitchFamily="18" charset="0"/>
                <a:ea typeface="華康儷楷書" panose="03000509000000000000" pitchFamily="65" charset="-120"/>
                <a:cs typeface="Times New Roman" panose="02020603050405020304" pitchFamily="18" charset="0"/>
              </a:rPr>
              <a:t> </a:t>
            </a:r>
            <a:r>
              <a:rPr lang="en-US" altLang="zh-TW" sz="2100" dirty="0">
                <a:solidFill>
                  <a:schemeClr val="accent2">
                    <a:lumMod val="75000"/>
                  </a:schemeClr>
                </a:solidFill>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2100" dirty="0">
                <a:solidFill>
                  <a:schemeClr val="accent2">
                    <a:lumMod val="75000"/>
                  </a:schemeClr>
                </a:solidFill>
                <a:latin typeface="Times New Roman" panose="02020603050405020304" pitchFamily="18" charset="0"/>
                <a:ea typeface="華康儷楷書" panose="03000509000000000000" pitchFamily="65" charset="-120"/>
                <a:cs typeface="Times New Roman" panose="02020603050405020304" pitchFamily="18" charset="0"/>
              </a:rPr>
              <a:t>六</a:t>
            </a:r>
            <a:r>
              <a:rPr lang="en-US" altLang="zh-TW" sz="2100" dirty="0">
                <a:solidFill>
                  <a:schemeClr val="accent2">
                    <a:lumMod val="75000"/>
                  </a:schemeClr>
                </a:solidFill>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2100" dirty="0">
                <a:solidFill>
                  <a:schemeClr val="accent2">
                    <a:lumMod val="75000"/>
                  </a:schemeClr>
                </a:solidFill>
                <a:latin typeface="Times New Roman" panose="02020603050405020304" pitchFamily="18" charset="0"/>
                <a:ea typeface="華康儷楷書" panose="03000509000000000000" pitchFamily="65" charset="-120"/>
                <a:cs typeface="Times New Roman" panose="02020603050405020304" pitchFamily="18" charset="0"/>
              </a:rPr>
              <a:t> </a:t>
            </a:r>
            <a:r>
              <a:rPr lang="en-US" altLang="zh-TW" dirty="0">
                <a:solidFill>
                  <a:schemeClr val="accent2">
                    <a:lumMod val="75000"/>
                  </a:schemeClr>
                </a:solidFill>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dirty="0">
                <a:solidFill>
                  <a:schemeClr val="accent2">
                    <a:lumMod val="75000"/>
                  </a:schemeClr>
                </a:solidFill>
                <a:latin typeface="Times New Roman" panose="02020603050405020304" pitchFamily="18" charset="0"/>
                <a:ea typeface="華康儷楷書" panose="03000509000000000000" pitchFamily="65" charset="-120"/>
                <a:cs typeface="Times New Roman" panose="02020603050405020304" pitchFamily="18" charset="0"/>
              </a:rPr>
              <a:t> </a:t>
            </a:r>
            <a:r>
              <a:rPr lang="en-US" altLang="zh-TW" sz="2100" dirty="0">
                <a:solidFill>
                  <a:schemeClr val="accent2">
                    <a:lumMod val="75000"/>
                  </a:schemeClr>
                </a:solidFill>
                <a:latin typeface="Times New Roman" panose="02020603050405020304" pitchFamily="18" charset="0"/>
                <a:ea typeface="華康儷楷書" panose="03000509000000000000" pitchFamily="65" charset="-120"/>
                <a:cs typeface="Times New Roman" panose="02020603050405020304" pitchFamily="18" charset="0"/>
              </a:rPr>
              <a:t>115.6.28</a:t>
            </a:r>
            <a:r>
              <a:rPr lang="zh-TW" altLang="en-US" sz="2100" dirty="0">
                <a:solidFill>
                  <a:schemeClr val="accent2">
                    <a:lumMod val="75000"/>
                  </a:schemeClr>
                </a:solidFill>
                <a:latin typeface="Times New Roman" panose="02020603050405020304" pitchFamily="18" charset="0"/>
                <a:ea typeface="華康儷楷書" panose="03000509000000000000" pitchFamily="65" charset="-120"/>
                <a:cs typeface="Times New Roman" panose="02020603050405020304" pitchFamily="18" charset="0"/>
              </a:rPr>
              <a:t> </a:t>
            </a:r>
            <a:r>
              <a:rPr lang="en-US" altLang="zh-TW" sz="2100" dirty="0">
                <a:solidFill>
                  <a:schemeClr val="accent2">
                    <a:lumMod val="75000"/>
                  </a:schemeClr>
                </a:solidFill>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2100" dirty="0">
                <a:solidFill>
                  <a:schemeClr val="accent2">
                    <a:lumMod val="75000"/>
                  </a:schemeClr>
                </a:solidFill>
                <a:latin typeface="Times New Roman" panose="02020603050405020304" pitchFamily="18" charset="0"/>
                <a:ea typeface="華康儷楷書" panose="03000509000000000000" pitchFamily="65" charset="-120"/>
                <a:cs typeface="Times New Roman" panose="02020603050405020304" pitchFamily="18" charset="0"/>
              </a:rPr>
              <a:t>日</a:t>
            </a:r>
            <a:r>
              <a:rPr lang="en-US" altLang="zh-TW" sz="2100" dirty="0">
                <a:solidFill>
                  <a:schemeClr val="accent2">
                    <a:lumMod val="75000"/>
                  </a:schemeClr>
                </a:solidFill>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2100" dirty="0">
                <a:latin typeface="Times New Roman" panose="02020603050405020304" pitchFamily="18" charset="0"/>
                <a:ea typeface="華康儷楷書" panose="03000509000000000000" pitchFamily="65" charset="-120"/>
                <a:cs typeface="Times New Roman" panose="02020603050405020304" pitchFamily="18" charset="0"/>
              </a:rPr>
              <a:t>及相關說明，   請考生務必詳閱 「各校系科</a:t>
            </a:r>
            <a:r>
              <a:rPr lang="en-US" altLang="zh-TW" sz="2100" dirty="0">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2100" dirty="0">
                <a:latin typeface="Times New Roman" panose="02020603050405020304" pitchFamily="18" charset="0"/>
                <a:ea typeface="華康儷楷書" panose="03000509000000000000" pitchFamily="65" charset="-120"/>
                <a:cs typeface="Times New Roman" panose="02020603050405020304" pitchFamily="18" charset="0"/>
              </a:rPr>
              <a:t>組</a:t>
            </a:r>
            <a:r>
              <a:rPr lang="en-US" altLang="zh-TW" sz="2100" dirty="0">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2100" dirty="0">
                <a:latin typeface="Times New Roman" panose="02020603050405020304" pitchFamily="18" charset="0"/>
                <a:ea typeface="華康儷楷書" panose="03000509000000000000" pitchFamily="65" charset="-120"/>
                <a:cs typeface="Times New Roman" panose="02020603050405020304" pitchFamily="18" charset="0"/>
              </a:rPr>
              <a:t>、學程甄選辦法」。</a:t>
            </a:r>
            <a:endParaRPr lang="en-US" altLang="zh-TW" sz="2100" dirty="0">
              <a:latin typeface="Times New Roman" panose="02020603050405020304" pitchFamily="18" charset="0"/>
              <a:ea typeface="華康儷楷書" panose="03000509000000000000" pitchFamily="65" charset="-120"/>
              <a:cs typeface="Times New Roman" panose="02020603050405020304" pitchFamily="18" charset="0"/>
            </a:endParaRPr>
          </a:p>
          <a:p>
            <a:pPr marL="198000" lvl="1" indent="-457200">
              <a:lnSpc>
                <a:spcPts val="3000"/>
              </a:lnSpc>
              <a:buNone/>
            </a:pPr>
            <a:r>
              <a:rPr lang="en-US" altLang="zh-TW" sz="2100" b="1" spc="-50"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5.</a:t>
            </a:r>
            <a:r>
              <a:rPr lang="zh-TW" altLang="en-US" sz="2100" b="1" spc="-50"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考生若未參加報名校系科</a:t>
            </a:r>
            <a:r>
              <a:rPr lang="en-US" altLang="zh-TW" sz="2100" b="1" spc="-50"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2100" b="1" spc="-50"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組</a:t>
            </a:r>
            <a:r>
              <a:rPr lang="en-US" altLang="zh-TW" sz="2100" b="1" spc="-50"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2100" b="1" spc="-50"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、學程之第二階段指定項目甄試任一項者，均不予錄取。</a:t>
            </a:r>
            <a:endParaRPr lang="en-US" altLang="zh-TW" sz="2100" b="1" spc="-50"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endParaRPr>
          </a:p>
        </p:txBody>
      </p:sp>
      <p:sp>
        <p:nvSpPr>
          <p:cNvPr id="6" name="標題 1"/>
          <p:cNvSpPr txBox="1">
            <a:spLocks/>
          </p:cNvSpPr>
          <p:nvPr/>
        </p:nvSpPr>
        <p:spPr bwMode="auto">
          <a:xfrm>
            <a:off x="0" y="71043"/>
            <a:ext cx="12192000" cy="63341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kumimoji="1" sz="2800">
                <a:solidFill>
                  <a:schemeClr val="tx2"/>
                </a:solidFill>
                <a:latin typeface="+mj-lt"/>
                <a:ea typeface="+mj-ea"/>
                <a:cs typeface="+mj-cs"/>
              </a:defRPr>
            </a:lvl1pPr>
            <a:lvl2pPr algn="l" rtl="0" eaLnBrk="0" fontAlgn="base" hangingPunct="0">
              <a:spcBef>
                <a:spcPct val="0"/>
              </a:spcBef>
              <a:spcAft>
                <a:spcPct val="0"/>
              </a:spcAft>
              <a:defRPr kumimoji="1" sz="2800">
                <a:solidFill>
                  <a:schemeClr val="tx2"/>
                </a:solidFill>
                <a:latin typeface="Arial" charset="0"/>
                <a:ea typeface="華康中黑體" pitchFamily="49" charset="-120"/>
              </a:defRPr>
            </a:lvl2pPr>
            <a:lvl3pPr algn="l" rtl="0" eaLnBrk="0" fontAlgn="base" hangingPunct="0">
              <a:spcBef>
                <a:spcPct val="0"/>
              </a:spcBef>
              <a:spcAft>
                <a:spcPct val="0"/>
              </a:spcAft>
              <a:defRPr kumimoji="1" sz="2800">
                <a:solidFill>
                  <a:schemeClr val="tx2"/>
                </a:solidFill>
                <a:latin typeface="Arial" charset="0"/>
                <a:ea typeface="華康中黑體" pitchFamily="49" charset="-120"/>
              </a:defRPr>
            </a:lvl3pPr>
            <a:lvl4pPr algn="l" rtl="0" eaLnBrk="0" fontAlgn="base" hangingPunct="0">
              <a:spcBef>
                <a:spcPct val="0"/>
              </a:spcBef>
              <a:spcAft>
                <a:spcPct val="0"/>
              </a:spcAft>
              <a:defRPr kumimoji="1" sz="2800">
                <a:solidFill>
                  <a:schemeClr val="tx2"/>
                </a:solidFill>
                <a:latin typeface="Arial" charset="0"/>
                <a:ea typeface="華康中黑體" pitchFamily="49" charset="-120"/>
              </a:defRPr>
            </a:lvl4pPr>
            <a:lvl5pPr algn="l" rtl="0" eaLnBrk="0" fontAlgn="base" hangingPunct="0">
              <a:spcBef>
                <a:spcPct val="0"/>
              </a:spcBef>
              <a:spcAft>
                <a:spcPct val="0"/>
              </a:spcAft>
              <a:defRPr kumimoji="1" sz="2800">
                <a:solidFill>
                  <a:schemeClr val="tx2"/>
                </a:solidFill>
                <a:latin typeface="Arial" charset="0"/>
                <a:ea typeface="華康中黑體" pitchFamily="49" charset="-120"/>
              </a:defRPr>
            </a:lvl5pPr>
            <a:lvl6pPr marL="457200" algn="l" rtl="0" fontAlgn="base">
              <a:spcBef>
                <a:spcPct val="0"/>
              </a:spcBef>
              <a:spcAft>
                <a:spcPct val="0"/>
              </a:spcAft>
              <a:defRPr kumimoji="1" sz="2800">
                <a:solidFill>
                  <a:schemeClr val="tx2"/>
                </a:solidFill>
                <a:latin typeface="Arial" charset="0"/>
                <a:ea typeface="新細明體" charset="-120"/>
              </a:defRPr>
            </a:lvl6pPr>
            <a:lvl7pPr marL="914400" algn="l" rtl="0" fontAlgn="base">
              <a:spcBef>
                <a:spcPct val="0"/>
              </a:spcBef>
              <a:spcAft>
                <a:spcPct val="0"/>
              </a:spcAft>
              <a:defRPr kumimoji="1" sz="2800">
                <a:solidFill>
                  <a:schemeClr val="tx2"/>
                </a:solidFill>
                <a:latin typeface="Arial" charset="0"/>
                <a:ea typeface="新細明體" charset="-120"/>
              </a:defRPr>
            </a:lvl7pPr>
            <a:lvl8pPr marL="1371600" algn="l" rtl="0" fontAlgn="base">
              <a:spcBef>
                <a:spcPct val="0"/>
              </a:spcBef>
              <a:spcAft>
                <a:spcPct val="0"/>
              </a:spcAft>
              <a:defRPr kumimoji="1" sz="2800">
                <a:solidFill>
                  <a:schemeClr val="tx2"/>
                </a:solidFill>
                <a:latin typeface="Arial" charset="0"/>
                <a:ea typeface="新細明體" charset="-120"/>
              </a:defRPr>
            </a:lvl8pPr>
            <a:lvl9pPr marL="1828800" algn="l" rtl="0" fontAlgn="base">
              <a:spcBef>
                <a:spcPct val="0"/>
              </a:spcBef>
              <a:spcAft>
                <a:spcPct val="0"/>
              </a:spcAft>
              <a:defRPr kumimoji="1" sz="2800">
                <a:solidFill>
                  <a:schemeClr val="tx2"/>
                </a:solidFill>
                <a:latin typeface="Arial" charset="0"/>
                <a:ea typeface="新細明體" charset="-120"/>
              </a:defRPr>
            </a:lvl9pPr>
          </a:lstStyle>
          <a:p>
            <a:pPr algn="ctr" eaLnBrk="1" hangingPunct="1"/>
            <a:r>
              <a:rPr lang="zh-TW" altLang="en-US" b="1" spc="-100" dirty="0">
                <a:solidFill>
                  <a:schemeClr val="tx1"/>
                </a:solidFill>
                <a:latin typeface="Book Antiqua" panose="02040602050305030304" pitchFamily="18" charset="0"/>
                <a:ea typeface="華康儷楷書" panose="03000509000000000000" pitchFamily="65" charset="-120"/>
              </a:rPr>
              <a:t>第二階段報名</a:t>
            </a:r>
            <a:r>
              <a:rPr lang="en-US" altLang="zh-TW" b="1" spc="-100" dirty="0">
                <a:solidFill>
                  <a:schemeClr val="tx1"/>
                </a:solidFill>
                <a:latin typeface="Book Antiqua" panose="02040602050305030304" pitchFamily="18" charset="0"/>
                <a:ea typeface="華康儷楷書" panose="03000509000000000000" pitchFamily="65" charset="-120"/>
              </a:rPr>
              <a:t>-</a:t>
            </a:r>
            <a:r>
              <a:rPr lang="zh-TW" altLang="en-US" b="1" spc="-100" dirty="0">
                <a:solidFill>
                  <a:schemeClr val="tx1"/>
                </a:solidFill>
                <a:latin typeface="Book Antiqua" panose="02040602050305030304" pitchFamily="18" charset="0"/>
                <a:ea typeface="華康儷楷書" panose="03000509000000000000" pitchFamily="65" charset="-120"/>
              </a:rPr>
              <a:t>第二階段指定項目甄試</a:t>
            </a:r>
          </a:p>
        </p:txBody>
      </p:sp>
      <p:sp>
        <p:nvSpPr>
          <p:cNvPr id="3" name="投影片編號版面配置區 2"/>
          <p:cNvSpPr>
            <a:spLocks noGrp="1"/>
          </p:cNvSpPr>
          <p:nvPr>
            <p:ph type="sldNum" sz="quarter" idx="12"/>
          </p:nvPr>
        </p:nvSpPr>
        <p:spPr/>
        <p:txBody>
          <a:bodyPr/>
          <a:lstStyle/>
          <a:p>
            <a:pPr>
              <a:defRPr/>
            </a:pPr>
            <a:fld id="{52B5522C-A27E-428C-8770-BD9512493397}" type="slidenum">
              <a:rPr lang="zh-TW" altLang="en-US" smtClean="0"/>
              <a:pPr>
                <a:defRPr/>
              </a:pPr>
              <a:t>31</a:t>
            </a:fld>
            <a:endParaRPr lang="en-US" altLang="zh-TW"/>
          </a:p>
        </p:txBody>
      </p:sp>
    </p:spTree>
    <p:extLst>
      <p:ext uri="{BB962C8B-B14F-4D97-AF65-F5344CB8AC3E}">
        <p14:creationId xmlns:p14="http://schemas.microsoft.com/office/powerpoint/2010/main" val="33750030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標題 1"/>
          <p:cNvSpPr txBox="1">
            <a:spLocks/>
          </p:cNvSpPr>
          <p:nvPr/>
        </p:nvSpPr>
        <p:spPr bwMode="auto">
          <a:xfrm>
            <a:off x="0" y="78089"/>
            <a:ext cx="12192000" cy="63341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kumimoji="1" sz="2800">
                <a:solidFill>
                  <a:schemeClr val="tx2"/>
                </a:solidFill>
                <a:latin typeface="+mj-lt"/>
                <a:ea typeface="+mj-ea"/>
                <a:cs typeface="+mj-cs"/>
              </a:defRPr>
            </a:lvl1pPr>
            <a:lvl2pPr algn="l" rtl="0" eaLnBrk="0" fontAlgn="base" hangingPunct="0">
              <a:spcBef>
                <a:spcPct val="0"/>
              </a:spcBef>
              <a:spcAft>
                <a:spcPct val="0"/>
              </a:spcAft>
              <a:defRPr kumimoji="1" sz="2800">
                <a:solidFill>
                  <a:schemeClr val="tx2"/>
                </a:solidFill>
                <a:latin typeface="Arial" charset="0"/>
                <a:ea typeface="華康中黑體" pitchFamily="49" charset="-120"/>
              </a:defRPr>
            </a:lvl2pPr>
            <a:lvl3pPr algn="l" rtl="0" eaLnBrk="0" fontAlgn="base" hangingPunct="0">
              <a:spcBef>
                <a:spcPct val="0"/>
              </a:spcBef>
              <a:spcAft>
                <a:spcPct val="0"/>
              </a:spcAft>
              <a:defRPr kumimoji="1" sz="2800">
                <a:solidFill>
                  <a:schemeClr val="tx2"/>
                </a:solidFill>
                <a:latin typeface="Arial" charset="0"/>
                <a:ea typeface="華康中黑體" pitchFamily="49" charset="-120"/>
              </a:defRPr>
            </a:lvl3pPr>
            <a:lvl4pPr algn="l" rtl="0" eaLnBrk="0" fontAlgn="base" hangingPunct="0">
              <a:spcBef>
                <a:spcPct val="0"/>
              </a:spcBef>
              <a:spcAft>
                <a:spcPct val="0"/>
              </a:spcAft>
              <a:defRPr kumimoji="1" sz="2800">
                <a:solidFill>
                  <a:schemeClr val="tx2"/>
                </a:solidFill>
                <a:latin typeface="Arial" charset="0"/>
                <a:ea typeface="華康中黑體" pitchFamily="49" charset="-120"/>
              </a:defRPr>
            </a:lvl4pPr>
            <a:lvl5pPr algn="l" rtl="0" eaLnBrk="0" fontAlgn="base" hangingPunct="0">
              <a:spcBef>
                <a:spcPct val="0"/>
              </a:spcBef>
              <a:spcAft>
                <a:spcPct val="0"/>
              </a:spcAft>
              <a:defRPr kumimoji="1" sz="2800">
                <a:solidFill>
                  <a:schemeClr val="tx2"/>
                </a:solidFill>
                <a:latin typeface="Arial" charset="0"/>
                <a:ea typeface="華康中黑體" pitchFamily="49" charset="-120"/>
              </a:defRPr>
            </a:lvl5pPr>
            <a:lvl6pPr marL="457200" algn="l" rtl="0" fontAlgn="base">
              <a:spcBef>
                <a:spcPct val="0"/>
              </a:spcBef>
              <a:spcAft>
                <a:spcPct val="0"/>
              </a:spcAft>
              <a:defRPr kumimoji="1" sz="2800">
                <a:solidFill>
                  <a:schemeClr val="tx2"/>
                </a:solidFill>
                <a:latin typeface="Arial" charset="0"/>
                <a:ea typeface="新細明體" charset="-120"/>
              </a:defRPr>
            </a:lvl6pPr>
            <a:lvl7pPr marL="914400" algn="l" rtl="0" fontAlgn="base">
              <a:spcBef>
                <a:spcPct val="0"/>
              </a:spcBef>
              <a:spcAft>
                <a:spcPct val="0"/>
              </a:spcAft>
              <a:defRPr kumimoji="1" sz="2800">
                <a:solidFill>
                  <a:schemeClr val="tx2"/>
                </a:solidFill>
                <a:latin typeface="Arial" charset="0"/>
                <a:ea typeface="新細明體" charset="-120"/>
              </a:defRPr>
            </a:lvl7pPr>
            <a:lvl8pPr marL="1371600" algn="l" rtl="0" fontAlgn="base">
              <a:spcBef>
                <a:spcPct val="0"/>
              </a:spcBef>
              <a:spcAft>
                <a:spcPct val="0"/>
              </a:spcAft>
              <a:defRPr kumimoji="1" sz="2800">
                <a:solidFill>
                  <a:schemeClr val="tx2"/>
                </a:solidFill>
                <a:latin typeface="Arial" charset="0"/>
                <a:ea typeface="新細明體" charset="-120"/>
              </a:defRPr>
            </a:lvl8pPr>
            <a:lvl9pPr marL="1828800" algn="l" rtl="0" fontAlgn="base">
              <a:spcBef>
                <a:spcPct val="0"/>
              </a:spcBef>
              <a:spcAft>
                <a:spcPct val="0"/>
              </a:spcAft>
              <a:defRPr kumimoji="1" sz="2800">
                <a:solidFill>
                  <a:schemeClr val="tx2"/>
                </a:solidFill>
                <a:latin typeface="Arial" charset="0"/>
                <a:ea typeface="新細明體" charset="-120"/>
              </a:defRPr>
            </a:lvl9pPr>
          </a:lstStyle>
          <a:p>
            <a:pPr algn="ctr" eaLnBrk="1" hangingPunct="1"/>
            <a:r>
              <a:rPr lang="zh-TW" altLang="en-US" b="1" spc="-100" dirty="0">
                <a:solidFill>
                  <a:schemeClr val="tx1"/>
                </a:solidFill>
                <a:latin typeface="Book Antiqua" panose="02040602050305030304" pitchFamily="18" charset="0"/>
                <a:ea typeface="華康儷楷書" panose="03000509000000000000" pitchFamily="65" charset="-120"/>
              </a:rPr>
              <a:t>第二階段報名</a:t>
            </a:r>
            <a:r>
              <a:rPr lang="en-US" altLang="zh-TW" b="1" spc="-100" dirty="0">
                <a:solidFill>
                  <a:schemeClr val="tx1"/>
                </a:solidFill>
                <a:latin typeface="Book Antiqua" panose="02040602050305030304" pitchFamily="18" charset="0"/>
                <a:ea typeface="華康儷楷書" panose="03000509000000000000" pitchFamily="65" charset="-120"/>
              </a:rPr>
              <a:t>-</a:t>
            </a:r>
            <a:r>
              <a:rPr lang="zh-TW" altLang="en-US" b="1" spc="-100" dirty="0">
                <a:solidFill>
                  <a:schemeClr val="tx1"/>
                </a:solidFill>
                <a:latin typeface="Book Antiqua" panose="02040602050305030304" pitchFamily="18" charset="0"/>
                <a:ea typeface="華康儷楷書" panose="03000509000000000000" pitchFamily="65" charset="-120"/>
              </a:rPr>
              <a:t>第二階段指定項目甄試日期統計資料</a:t>
            </a:r>
          </a:p>
        </p:txBody>
      </p:sp>
      <p:graphicFrame>
        <p:nvGraphicFramePr>
          <p:cNvPr id="2" name="表格 1"/>
          <p:cNvGraphicFramePr>
            <a:graphicFrameLocks noGrp="1"/>
          </p:cNvGraphicFramePr>
          <p:nvPr>
            <p:extLst>
              <p:ext uri="{D42A27DB-BD31-4B8C-83A1-F6EECF244321}">
                <p14:modId xmlns:p14="http://schemas.microsoft.com/office/powerpoint/2010/main" val="2754769642"/>
              </p:ext>
            </p:extLst>
          </p:nvPr>
        </p:nvGraphicFramePr>
        <p:xfrm>
          <a:off x="825028" y="711502"/>
          <a:ext cx="10730400" cy="5550833"/>
        </p:xfrm>
        <a:graphic>
          <a:graphicData uri="http://schemas.openxmlformats.org/drawingml/2006/table">
            <a:tbl>
              <a:tblPr firstRow="1" bandRow="1">
                <a:tableStyleId>{68D230F3-CF80-4859-8CE7-A43EE81993B5}</a:tableStyleId>
              </a:tblPr>
              <a:tblGrid>
                <a:gridCol w="918348">
                  <a:extLst>
                    <a:ext uri="{9D8B030D-6E8A-4147-A177-3AD203B41FA5}">
                      <a16:colId xmlns:a16="http://schemas.microsoft.com/office/drawing/2014/main" val="3689375198"/>
                    </a:ext>
                  </a:extLst>
                </a:gridCol>
                <a:gridCol w="545114">
                  <a:extLst>
                    <a:ext uri="{9D8B030D-6E8A-4147-A177-3AD203B41FA5}">
                      <a16:colId xmlns:a16="http://schemas.microsoft.com/office/drawing/2014/main" val="2822709474"/>
                    </a:ext>
                  </a:extLst>
                </a:gridCol>
                <a:gridCol w="545114">
                  <a:extLst>
                    <a:ext uri="{9D8B030D-6E8A-4147-A177-3AD203B41FA5}">
                      <a16:colId xmlns:a16="http://schemas.microsoft.com/office/drawing/2014/main" val="2732053896"/>
                    </a:ext>
                  </a:extLst>
                </a:gridCol>
                <a:gridCol w="545114">
                  <a:extLst>
                    <a:ext uri="{9D8B030D-6E8A-4147-A177-3AD203B41FA5}">
                      <a16:colId xmlns:a16="http://schemas.microsoft.com/office/drawing/2014/main" val="4046201829"/>
                    </a:ext>
                  </a:extLst>
                </a:gridCol>
                <a:gridCol w="545114">
                  <a:extLst>
                    <a:ext uri="{9D8B030D-6E8A-4147-A177-3AD203B41FA5}">
                      <a16:colId xmlns:a16="http://schemas.microsoft.com/office/drawing/2014/main" val="2263611320"/>
                    </a:ext>
                  </a:extLst>
                </a:gridCol>
                <a:gridCol w="545114">
                  <a:extLst>
                    <a:ext uri="{9D8B030D-6E8A-4147-A177-3AD203B41FA5}">
                      <a16:colId xmlns:a16="http://schemas.microsoft.com/office/drawing/2014/main" val="3738674156"/>
                    </a:ext>
                  </a:extLst>
                </a:gridCol>
                <a:gridCol w="545114">
                  <a:extLst>
                    <a:ext uri="{9D8B030D-6E8A-4147-A177-3AD203B41FA5}">
                      <a16:colId xmlns:a16="http://schemas.microsoft.com/office/drawing/2014/main" val="2855338315"/>
                    </a:ext>
                  </a:extLst>
                </a:gridCol>
                <a:gridCol w="545114">
                  <a:extLst>
                    <a:ext uri="{9D8B030D-6E8A-4147-A177-3AD203B41FA5}">
                      <a16:colId xmlns:a16="http://schemas.microsoft.com/office/drawing/2014/main" val="3881494892"/>
                    </a:ext>
                  </a:extLst>
                </a:gridCol>
                <a:gridCol w="545114">
                  <a:extLst>
                    <a:ext uri="{9D8B030D-6E8A-4147-A177-3AD203B41FA5}">
                      <a16:colId xmlns:a16="http://schemas.microsoft.com/office/drawing/2014/main" val="267076757"/>
                    </a:ext>
                  </a:extLst>
                </a:gridCol>
                <a:gridCol w="545114">
                  <a:extLst>
                    <a:ext uri="{9D8B030D-6E8A-4147-A177-3AD203B41FA5}">
                      <a16:colId xmlns:a16="http://schemas.microsoft.com/office/drawing/2014/main" val="3491462751"/>
                    </a:ext>
                  </a:extLst>
                </a:gridCol>
                <a:gridCol w="545114">
                  <a:extLst>
                    <a:ext uri="{9D8B030D-6E8A-4147-A177-3AD203B41FA5}">
                      <a16:colId xmlns:a16="http://schemas.microsoft.com/office/drawing/2014/main" val="2119707939"/>
                    </a:ext>
                  </a:extLst>
                </a:gridCol>
                <a:gridCol w="545114">
                  <a:extLst>
                    <a:ext uri="{9D8B030D-6E8A-4147-A177-3AD203B41FA5}">
                      <a16:colId xmlns:a16="http://schemas.microsoft.com/office/drawing/2014/main" val="2851248885"/>
                    </a:ext>
                  </a:extLst>
                </a:gridCol>
                <a:gridCol w="545114">
                  <a:extLst>
                    <a:ext uri="{9D8B030D-6E8A-4147-A177-3AD203B41FA5}">
                      <a16:colId xmlns:a16="http://schemas.microsoft.com/office/drawing/2014/main" val="1691432227"/>
                    </a:ext>
                  </a:extLst>
                </a:gridCol>
                <a:gridCol w="545114">
                  <a:extLst>
                    <a:ext uri="{9D8B030D-6E8A-4147-A177-3AD203B41FA5}">
                      <a16:colId xmlns:a16="http://schemas.microsoft.com/office/drawing/2014/main" val="2668929382"/>
                    </a:ext>
                  </a:extLst>
                </a:gridCol>
                <a:gridCol w="545114">
                  <a:extLst>
                    <a:ext uri="{9D8B030D-6E8A-4147-A177-3AD203B41FA5}">
                      <a16:colId xmlns:a16="http://schemas.microsoft.com/office/drawing/2014/main" val="1331928876"/>
                    </a:ext>
                  </a:extLst>
                </a:gridCol>
                <a:gridCol w="545114">
                  <a:extLst>
                    <a:ext uri="{9D8B030D-6E8A-4147-A177-3AD203B41FA5}">
                      <a16:colId xmlns:a16="http://schemas.microsoft.com/office/drawing/2014/main" val="4245136627"/>
                    </a:ext>
                  </a:extLst>
                </a:gridCol>
                <a:gridCol w="545114">
                  <a:extLst>
                    <a:ext uri="{9D8B030D-6E8A-4147-A177-3AD203B41FA5}">
                      <a16:colId xmlns:a16="http://schemas.microsoft.com/office/drawing/2014/main" val="3527546594"/>
                    </a:ext>
                  </a:extLst>
                </a:gridCol>
                <a:gridCol w="545114">
                  <a:extLst>
                    <a:ext uri="{9D8B030D-6E8A-4147-A177-3AD203B41FA5}">
                      <a16:colId xmlns:a16="http://schemas.microsoft.com/office/drawing/2014/main" val="3072902125"/>
                    </a:ext>
                  </a:extLst>
                </a:gridCol>
                <a:gridCol w="545114">
                  <a:extLst>
                    <a:ext uri="{9D8B030D-6E8A-4147-A177-3AD203B41FA5}">
                      <a16:colId xmlns:a16="http://schemas.microsoft.com/office/drawing/2014/main" val="3410305199"/>
                    </a:ext>
                  </a:extLst>
                </a:gridCol>
              </a:tblGrid>
              <a:tr h="596939">
                <a:tc>
                  <a:txBody>
                    <a:bodyPr/>
                    <a:lstStyle/>
                    <a:p>
                      <a:pPr algn="ctr" fontAlgn="ctr"/>
                      <a:r>
                        <a:rPr lang="zh-TW" altLang="en-US" sz="1200" u="none" strike="noStrike" dirty="0">
                          <a:effectLst/>
                          <a:latin typeface="華康儷楷書" panose="03000509000000000000" pitchFamily="65" charset="-120"/>
                          <a:ea typeface="華康儷楷書" panose="03000509000000000000" pitchFamily="65" charset="-120"/>
                        </a:rPr>
                        <a:t>招生</a:t>
                      </a:r>
                      <a:endParaRPr lang="en-US" altLang="zh-TW" sz="1200" u="none" strike="noStrike" dirty="0">
                        <a:effectLst/>
                        <a:latin typeface="華康儷楷書" panose="03000509000000000000" pitchFamily="65" charset="-120"/>
                        <a:ea typeface="華康儷楷書" panose="03000509000000000000" pitchFamily="65" charset="-120"/>
                      </a:endParaRPr>
                    </a:p>
                    <a:p>
                      <a:pPr algn="ctr" fontAlgn="ctr"/>
                      <a:r>
                        <a:rPr lang="zh-TW" altLang="en-US" sz="1200" u="none" strike="noStrike" dirty="0">
                          <a:effectLst/>
                          <a:latin typeface="華康儷楷書" panose="03000509000000000000" pitchFamily="65" charset="-120"/>
                          <a:ea typeface="華康儷楷書" panose="03000509000000000000" pitchFamily="65" charset="-120"/>
                        </a:rPr>
                        <a:t>群</a:t>
                      </a:r>
                      <a:r>
                        <a:rPr lang="en-US" altLang="zh-TW" sz="1200" u="none" strike="noStrike" dirty="0">
                          <a:effectLst/>
                          <a:latin typeface="華康儷楷書" panose="03000509000000000000" pitchFamily="65" charset="-120"/>
                          <a:ea typeface="華康儷楷書" panose="03000509000000000000" pitchFamily="65" charset="-120"/>
                        </a:rPr>
                        <a:t>(</a:t>
                      </a:r>
                      <a:r>
                        <a:rPr lang="zh-TW" altLang="en-US" sz="1200" u="none" strike="noStrike" dirty="0">
                          <a:effectLst/>
                          <a:latin typeface="華康儷楷書" panose="03000509000000000000" pitchFamily="65" charset="-120"/>
                          <a:ea typeface="華康儷楷書" panose="03000509000000000000" pitchFamily="65" charset="-120"/>
                        </a:rPr>
                        <a:t>類</a:t>
                      </a:r>
                      <a:r>
                        <a:rPr lang="en-US" altLang="zh-TW" sz="1200" u="none" strike="noStrike" dirty="0">
                          <a:effectLst/>
                          <a:latin typeface="華康儷楷書" panose="03000509000000000000" pitchFamily="65" charset="-120"/>
                          <a:ea typeface="華康儷楷書" panose="03000509000000000000" pitchFamily="65" charset="-120"/>
                        </a:rPr>
                        <a:t>)</a:t>
                      </a:r>
                      <a:r>
                        <a:rPr lang="zh-TW" altLang="en-US" sz="1200" u="none" strike="noStrike" dirty="0">
                          <a:effectLst/>
                          <a:latin typeface="華康儷楷書" panose="03000509000000000000" pitchFamily="65" charset="-120"/>
                          <a:ea typeface="華康儷楷書" panose="03000509000000000000" pitchFamily="65" charset="-120"/>
                        </a:rPr>
                        <a:t>別</a:t>
                      </a:r>
                      <a:endParaRPr lang="zh-TW" altLang="en-US" sz="1200" b="0" i="0" u="none" strike="noStrike" dirty="0">
                        <a:solidFill>
                          <a:schemeClr val="bg1"/>
                        </a:solidFill>
                        <a:effectLst/>
                        <a:latin typeface="華康儷楷書" panose="03000509000000000000" pitchFamily="65" charset="-120"/>
                        <a:ea typeface="華康儷楷書" panose="03000509000000000000" pitchFamily="65" charset="-120"/>
                      </a:endParaRPr>
                    </a:p>
                  </a:txBody>
                  <a:tcPr marL="6850" marR="6850" marT="6850" marB="0" anchor="ctr">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accent2">
                        <a:lumMod val="20000"/>
                        <a:lumOff val="80000"/>
                      </a:schemeClr>
                    </a:solidFill>
                  </a:tcPr>
                </a:tc>
                <a:tc>
                  <a:txBody>
                    <a:bodyPr/>
                    <a:lstStyle/>
                    <a:p>
                      <a:pPr algn="ctr" fontAlgn="ctr"/>
                      <a:r>
                        <a:rPr lang="en-US" altLang="zh-TW" sz="1200" b="1" i="0" u="none" strike="noStrike" dirty="0">
                          <a:solidFill>
                            <a:srgbClr val="0000FF"/>
                          </a:solidFill>
                          <a:effectLst/>
                          <a:latin typeface="華康儷楷書" panose="03000509000000000000" pitchFamily="65" charset="-120"/>
                          <a:ea typeface="華康儷楷書" panose="03000509000000000000" pitchFamily="65" charset="-120"/>
                        </a:rPr>
                        <a:t>115</a:t>
                      </a:r>
                      <a:r>
                        <a:rPr lang="zh-TW" altLang="en-US" sz="1200" b="1" i="0" u="none" strike="noStrike" dirty="0">
                          <a:solidFill>
                            <a:srgbClr val="0000FF"/>
                          </a:solidFill>
                          <a:effectLst/>
                          <a:latin typeface="華康儷楷書" panose="03000509000000000000" pitchFamily="65" charset="-120"/>
                          <a:ea typeface="華康儷楷書" panose="03000509000000000000" pitchFamily="65" charset="-120"/>
                        </a:rPr>
                        <a:t>年</a:t>
                      </a:r>
                      <a:endParaRPr lang="en-US" altLang="zh-TW" sz="1200" b="1" i="0" u="none" strike="noStrike" dirty="0">
                        <a:solidFill>
                          <a:srgbClr val="0000FF"/>
                        </a:solidFill>
                        <a:effectLst/>
                        <a:latin typeface="華康儷楷書" panose="03000509000000000000" pitchFamily="65" charset="-120"/>
                        <a:ea typeface="華康儷楷書" panose="03000509000000000000" pitchFamily="65" charset="-120"/>
                      </a:endParaRPr>
                    </a:p>
                    <a:p>
                      <a:pPr algn="ctr" fontAlgn="ctr"/>
                      <a:r>
                        <a:rPr lang="en-US" altLang="zh-TW" sz="1200" b="1" i="0" u="none" strike="noStrike" spc="-100" baseline="0" dirty="0">
                          <a:solidFill>
                            <a:srgbClr val="0000FF"/>
                          </a:solidFill>
                          <a:effectLst/>
                          <a:latin typeface="華康儷楷書" panose="03000509000000000000" pitchFamily="65" charset="-120"/>
                          <a:ea typeface="華康儷楷書" panose="03000509000000000000" pitchFamily="65" charset="-120"/>
                        </a:rPr>
                        <a:t>6</a:t>
                      </a:r>
                      <a:r>
                        <a:rPr lang="zh-TW" altLang="en-US" sz="1200" b="1" i="0" u="none" strike="noStrike" spc="-100" baseline="0" dirty="0">
                          <a:solidFill>
                            <a:srgbClr val="0000FF"/>
                          </a:solidFill>
                          <a:effectLst/>
                          <a:latin typeface="華康儷楷書" panose="03000509000000000000" pitchFamily="65" charset="-120"/>
                          <a:ea typeface="華康儷楷書" panose="03000509000000000000" pitchFamily="65" charset="-120"/>
                        </a:rPr>
                        <a:t>月</a:t>
                      </a:r>
                      <a:r>
                        <a:rPr lang="en-US" altLang="zh-TW" sz="1200" b="1" i="0" u="none" strike="noStrike" spc="-100" baseline="0" dirty="0">
                          <a:solidFill>
                            <a:srgbClr val="0000FF"/>
                          </a:solidFill>
                          <a:effectLst/>
                          <a:latin typeface="華康儷楷書" panose="03000509000000000000" pitchFamily="65" charset="-120"/>
                          <a:ea typeface="華康儷楷書" panose="03000509000000000000" pitchFamily="65" charset="-120"/>
                        </a:rPr>
                        <a:t>13</a:t>
                      </a:r>
                      <a:r>
                        <a:rPr lang="zh-TW" altLang="en-US" sz="1200" b="1" i="0" u="none" strike="noStrike" spc="-100" baseline="0" dirty="0">
                          <a:solidFill>
                            <a:srgbClr val="0000FF"/>
                          </a:solidFill>
                          <a:effectLst/>
                          <a:latin typeface="華康儷楷書" panose="03000509000000000000" pitchFamily="65" charset="-120"/>
                          <a:ea typeface="華康儷楷書" panose="03000509000000000000" pitchFamily="65" charset="-120"/>
                        </a:rPr>
                        <a:t>日</a:t>
                      </a:r>
                      <a:endParaRPr lang="en-US" altLang="zh-TW" sz="1200" b="1" i="0" u="none" strike="noStrike" spc="-100" baseline="0" dirty="0">
                        <a:solidFill>
                          <a:srgbClr val="0000FF"/>
                        </a:solidFill>
                        <a:effectLst/>
                        <a:latin typeface="華康儷楷書" panose="03000509000000000000" pitchFamily="65" charset="-120"/>
                        <a:ea typeface="華康儷楷書" panose="03000509000000000000" pitchFamily="65" charset="-120"/>
                      </a:endParaRPr>
                    </a:p>
                  </a:txBody>
                  <a:tcPr marL="6850" marR="6850" marT="6850" marB="0" anchor="ctr">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accent2">
                        <a:lumMod val="20000"/>
                        <a:lumOff val="80000"/>
                      </a:schemeClr>
                    </a:solidFill>
                  </a:tcPr>
                </a:tc>
                <a:tc>
                  <a:txBody>
                    <a:bodyPr/>
                    <a:lstStyle/>
                    <a:p>
                      <a:pPr algn="ctr" fontAlgn="ctr"/>
                      <a:r>
                        <a:rPr lang="en-US" altLang="zh-TW" sz="1200" b="1" i="0" u="none" strike="noStrike" dirty="0">
                          <a:solidFill>
                            <a:srgbClr val="0000FF"/>
                          </a:solidFill>
                          <a:effectLst/>
                          <a:latin typeface="華康儷楷書" panose="03000509000000000000" pitchFamily="65" charset="-120"/>
                          <a:ea typeface="華康儷楷書" panose="03000509000000000000" pitchFamily="65" charset="-120"/>
                        </a:rPr>
                        <a:t>115</a:t>
                      </a:r>
                      <a:r>
                        <a:rPr lang="zh-TW" altLang="en-US" sz="1200" b="1" i="0" u="none" strike="noStrike" dirty="0">
                          <a:solidFill>
                            <a:srgbClr val="0000FF"/>
                          </a:solidFill>
                          <a:effectLst/>
                          <a:latin typeface="華康儷楷書" panose="03000509000000000000" pitchFamily="65" charset="-120"/>
                          <a:ea typeface="華康儷楷書" panose="03000509000000000000" pitchFamily="65" charset="-120"/>
                        </a:rPr>
                        <a:t>年</a:t>
                      </a:r>
                      <a:endParaRPr lang="en-US" altLang="zh-TW" sz="1200" b="1" i="0" u="none" strike="noStrike" dirty="0">
                        <a:solidFill>
                          <a:srgbClr val="0000FF"/>
                        </a:solidFill>
                        <a:effectLst/>
                        <a:latin typeface="華康儷楷書" panose="03000509000000000000" pitchFamily="65" charset="-120"/>
                        <a:ea typeface="華康儷楷書" panose="03000509000000000000" pitchFamily="65" charset="-120"/>
                      </a:endParaRPr>
                    </a:p>
                    <a:p>
                      <a:pPr algn="ctr" fontAlgn="ctr"/>
                      <a:r>
                        <a:rPr lang="en-US" altLang="zh-TW" sz="1200" b="1" i="0" u="none" strike="noStrike" spc="-100" baseline="0" dirty="0">
                          <a:solidFill>
                            <a:srgbClr val="0000FF"/>
                          </a:solidFill>
                          <a:effectLst/>
                          <a:latin typeface="華康儷楷書" panose="03000509000000000000" pitchFamily="65" charset="-120"/>
                          <a:ea typeface="華康儷楷書" panose="03000509000000000000" pitchFamily="65" charset="-120"/>
                        </a:rPr>
                        <a:t>6</a:t>
                      </a:r>
                      <a:r>
                        <a:rPr lang="zh-TW" altLang="en-US" sz="1200" b="1" i="0" u="none" strike="noStrike" spc="-100" baseline="0" dirty="0">
                          <a:solidFill>
                            <a:srgbClr val="0000FF"/>
                          </a:solidFill>
                          <a:effectLst/>
                          <a:latin typeface="華康儷楷書" panose="03000509000000000000" pitchFamily="65" charset="-120"/>
                          <a:ea typeface="華康儷楷書" panose="03000509000000000000" pitchFamily="65" charset="-120"/>
                        </a:rPr>
                        <a:t>月</a:t>
                      </a:r>
                      <a:r>
                        <a:rPr lang="en-US" altLang="zh-TW" sz="1200" b="1" i="0" u="none" strike="noStrike" spc="-100" baseline="0" dirty="0">
                          <a:solidFill>
                            <a:srgbClr val="0000FF"/>
                          </a:solidFill>
                          <a:effectLst/>
                          <a:latin typeface="華康儷楷書" panose="03000509000000000000" pitchFamily="65" charset="-120"/>
                          <a:ea typeface="華康儷楷書" panose="03000509000000000000" pitchFamily="65" charset="-120"/>
                        </a:rPr>
                        <a:t>14</a:t>
                      </a:r>
                      <a:r>
                        <a:rPr lang="zh-TW" altLang="en-US" sz="1200" b="1" i="0" u="none" strike="noStrike" spc="-100" baseline="0" dirty="0">
                          <a:solidFill>
                            <a:srgbClr val="0000FF"/>
                          </a:solidFill>
                          <a:effectLst/>
                          <a:latin typeface="華康儷楷書" panose="03000509000000000000" pitchFamily="65" charset="-120"/>
                          <a:ea typeface="華康儷楷書" panose="03000509000000000000" pitchFamily="65" charset="-120"/>
                        </a:rPr>
                        <a:t>日</a:t>
                      </a:r>
                      <a:endParaRPr lang="en-US" altLang="zh-TW" sz="1200" b="1" i="0" u="none" strike="noStrike" spc="-100" baseline="0" dirty="0">
                        <a:solidFill>
                          <a:srgbClr val="0000FF"/>
                        </a:solidFill>
                        <a:effectLst/>
                        <a:latin typeface="華康儷楷書" panose="03000509000000000000" pitchFamily="65" charset="-120"/>
                        <a:ea typeface="華康儷楷書" panose="03000509000000000000" pitchFamily="65" charset="-120"/>
                      </a:endParaRPr>
                    </a:p>
                  </a:txBody>
                  <a:tcPr marL="6850" marR="6850" marT="6850" marB="0" anchor="ctr">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accent2">
                        <a:lumMod val="20000"/>
                        <a:lumOff val="8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altLang="zh-TW" sz="1200" b="1" i="0" u="none" strike="noStrike" kern="1200" cap="none" spc="0" normalizeH="0" baseline="0" noProof="0" dirty="0">
                          <a:ln>
                            <a:noFill/>
                          </a:ln>
                          <a:solidFill>
                            <a:srgbClr val="0000FF"/>
                          </a:solidFill>
                          <a:effectLst/>
                          <a:uLnTx/>
                          <a:uFillTx/>
                          <a:latin typeface="華康儷楷書" panose="03000509000000000000" pitchFamily="65" charset="-120"/>
                          <a:ea typeface="華康儷楷書" panose="03000509000000000000" pitchFamily="65" charset="-120"/>
                          <a:cs typeface="+mn-cs"/>
                        </a:rPr>
                        <a:t>115</a:t>
                      </a:r>
                      <a:r>
                        <a:rPr kumimoji="0" lang="zh-TW" altLang="en-US" sz="1200" b="1" i="0" u="none" strike="noStrike" kern="1200" cap="none" spc="0" normalizeH="0" baseline="0" noProof="0" dirty="0">
                          <a:ln>
                            <a:noFill/>
                          </a:ln>
                          <a:solidFill>
                            <a:srgbClr val="0000FF"/>
                          </a:solidFill>
                          <a:effectLst/>
                          <a:uLnTx/>
                          <a:uFillTx/>
                          <a:latin typeface="華康儷楷書" panose="03000509000000000000" pitchFamily="65" charset="-120"/>
                          <a:ea typeface="華康儷楷書" panose="03000509000000000000" pitchFamily="65" charset="-120"/>
                          <a:cs typeface="+mn-cs"/>
                        </a:rPr>
                        <a:t>年</a:t>
                      </a:r>
                      <a:endParaRPr kumimoji="0" lang="en-US" altLang="zh-TW" sz="1200" b="1" i="0" u="none" strike="noStrike" kern="1200" cap="none" spc="0" normalizeH="0" baseline="0" noProof="0" dirty="0">
                        <a:ln>
                          <a:noFill/>
                        </a:ln>
                        <a:solidFill>
                          <a:srgbClr val="0000FF"/>
                        </a:solidFill>
                        <a:effectLst/>
                        <a:uLnTx/>
                        <a:uFillTx/>
                        <a:latin typeface="華康儷楷書" panose="03000509000000000000" pitchFamily="65" charset="-120"/>
                        <a:ea typeface="華康儷楷書" panose="03000509000000000000" pitchFamily="65" charset="-120"/>
                        <a:cs typeface="+mn-cs"/>
                      </a:endParaRPr>
                    </a:p>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altLang="zh-TW" sz="1200" b="1" i="0" u="none" strike="noStrike" kern="1200" cap="none" spc="-100" normalizeH="0" baseline="0" noProof="0" dirty="0">
                          <a:ln>
                            <a:noFill/>
                          </a:ln>
                          <a:solidFill>
                            <a:srgbClr val="0000FF"/>
                          </a:solidFill>
                          <a:effectLst/>
                          <a:uLnTx/>
                          <a:uFillTx/>
                          <a:latin typeface="華康儷楷書" panose="03000509000000000000" pitchFamily="65" charset="-120"/>
                          <a:ea typeface="華康儷楷書" panose="03000509000000000000" pitchFamily="65" charset="-120"/>
                          <a:cs typeface="+mn-cs"/>
                        </a:rPr>
                        <a:t>6</a:t>
                      </a:r>
                      <a:r>
                        <a:rPr kumimoji="0" lang="zh-TW" altLang="en-US" sz="1200" b="1" i="0" u="none" strike="noStrike" kern="1200" cap="none" spc="-100" normalizeH="0" baseline="0" noProof="0" dirty="0">
                          <a:ln>
                            <a:noFill/>
                          </a:ln>
                          <a:solidFill>
                            <a:srgbClr val="0000FF"/>
                          </a:solidFill>
                          <a:effectLst/>
                          <a:uLnTx/>
                          <a:uFillTx/>
                          <a:latin typeface="華康儷楷書" panose="03000509000000000000" pitchFamily="65" charset="-120"/>
                          <a:ea typeface="華康儷楷書" panose="03000509000000000000" pitchFamily="65" charset="-120"/>
                          <a:cs typeface="+mn-cs"/>
                        </a:rPr>
                        <a:t>月</a:t>
                      </a:r>
                      <a:r>
                        <a:rPr kumimoji="0" lang="en-US" altLang="zh-TW" sz="1200" b="1" i="0" u="none" strike="noStrike" kern="1200" cap="none" spc="-100" normalizeH="0" baseline="0" noProof="0" dirty="0">
                          <a:ln>
                            <a:noFill/>
                          </a:ln>
                          <a:solidFill>
                            <a:srgbClr val="0000FF"/>
                          </a:solidFill>
                          <a:effectLst/>
                          <a:uLnTx/>
                          <a:uFillTx/>
                          <a:latin typeface="華康儷楷書" panose="03000509000000000000" pitchFamily="65" charset="-120"/>
                          <a:ea typeface="華康儷楷書" panose="03000509000000000000" pitchFamily="65" charset="-120"/>
                          <a:cs typeface="+mn-cs"/>
                        </a:rPr>
                        <a:t>15</a:t>
                      </a:r>
                      <a:r>
                        <a:rPr kumimoji="0" lang="zh-TW" altLang="en-US" sz="1200" b="1" i="0" u="none" strike="noStrike" kern="1200" cap="none" spc="-100" normalizeH="0" baseline="0" noProof="0" dirty="0">
                          <a:ln>
                            <a:noFill/>
                          </a:ln>
                          <a:solidFill>
                            <a:srgbClr val="0000FF"/>
                          </a:solidFill>
                          <a:effectLst/>
                          <a:uLnTx/>
                          <a:uFillTx/>
                          <a:latin typeface="華康儷楷書" panose="03000509000000000000" pitchFamily="65" charset="-120"/>
                          <a:ea typeface="華康儷楷書" panose="03000509000000000000" pitchFamily="65" charset="-120"/>
                          <a:cs typeface="+mn-cs"/>
                        </a:rPr>
                        <a:t>日</a:t>
                      </a:r>
                      <a:endParaRPr kumimoji="0" lang="en-US" altLang="zh-TW" sz="1200" b="1" i="0" u="none" strike="noStrike" kern="1200" cap="none" spc="-100" normalizeH="0" baseline="0" noProof="0" dirty="0">
                        <a:ln>
                          <a:noFill/>
                        </a:ln>
                        <a:solidFill>
                          <a:srgbClr val="0000FF"/>
                        </a:solidFill>
                        <a:effectLst/>
                        <a:uLnTx/>
                        <a:uFillTx/>
                        <a:latin typeface="華康儷楷書" panose="03000509000000000000" pitchFamily="65" charset="-120"/>
                        <a:ea typeface="華康儷楷書" panose="03000509000000000000" pitchFamily="65" charset="-120"/>
                        <a:cs typeface="+mn-cs"/>
                      </a:endParaRPr>
                    </a:p>
                  </a:txBody>
                  <a:tcPr marL="6850" marR="6850" marT="6850" marB="0" anchor="ctr">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accent2">
                        <a:lumMod val="20000"/>
                        <a:lumOff val="8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altLang="zh-TW" sz="1200" b="1" i="0" u="none" strike="noStrike" kern="1200" cap="none" spc="0" normalizeH="0" baseline="0" noProof="0" dirty="0">
                          <a:ln>
                            <a:noFill/>
                          </a:ln>
                          <a:solidFill>
                            <a:srgbClr val="0000FF"/>
                          </a:solidFill>
                          <a:effectLst/>
                          <a:uLnTx/>
                          <a:uFillTx/>
                          <a:latin typeface="華康儷楷書" panose="03000509000000000000" pitchFamily="65" charset="-120"/>
                          <a:ea typeface="華康儷楷書" panose="03000509000000000000" pitchFamily="65" charset="-120"/>
                          <a:cs typeface="+mn-cs"/>
                        </a:rPr>
                        <a:t>115</a:t>
                      </a:r>
                      <a:r>
                        <a:rPr kumimoji="0" lang="zh-TW" altLang="en-US" sz="1200" b="1" i="0" u="none" strike="noStrike" kern="1200" cap="none" spc="0" normalizeH="0" baseline="0" noProof="0" dirty="0">
                          <a:ln>
                            <a:noFill/>
                          </a:ln>
                          <a:solidFill>
                            <a:srgbClr val="0000FF"/>
                          </a:solidFill>
                          <a:effectLst/>
                          <a:uLnTx/>
                          <a:uFillTx/>
                          <a:latin typeface="華康儷楷書" panose="03000509000000000000" pitchFamily="65" charset="-120"/>
                          <a:ea typeface="華康儷楷書" panose="03000509000000000000" pitchFamily="65" charset="-120"/>
                          <a:cs typeface="+mn-cs"/>
                        </a:rPr>
                        <a:t>年</a:t>
                      </a:r>
                      <a:endParaRPr kumimoji="0" lang="en-US" altLang="zh-TW" sz="1200" b="1" i="0" u="none" strike="noStrike" kern="1200" cap="none" spc="0" normalizeH="0" baseline="0" noProof="0" dirty="0">
                        <a:ln>
                          <a:noFill/>
                        </a:ln>
                        <a:solidFill>
                          <a:srgbClr val="0000FF"/>
                        </a:solidFill>
                        <a:effectLst/>
                        <a:uLnTx/>
                        <a:uFillTx/>
                        <a:latin typeface="華康儷楷書" panose="03000509000000000000" pitchFamily="65" charset="-120"/>
                        <a:ea typeface="華康儷楷書" panose="03000509000000000000" pitchFamily="65" charset="-120"/>
                        <a:cs typeface="+mn-cs"/>
                      </a:endParaRPr>
                    </a:p>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altLang="zh-TW" sz="1200" b="1" i="0" u="none" strike="noStrike" kern="1200" cap="none" spc="-100" normalizeH="0" baseline="0" noProof="0" dirty="0">
                          <a:ln>
                            <a:noFill/>
                          </a:ln>
                          <a:solidFill>
                            <a:srgbClr val="0000FF"/>
                          </a:solidFill>
                          <a:effectLst/>
                          <a:uLnTx/>
                          <a:uFillTx/>
                          <a:latin typeface="華康儷楷書" panose="03000509000000000000" pitchFamily="65" charset="-120"/>
                          <a:ea typeface="華康儷楷書" panose="03000509000000000000" pitchFamily="65" charset="-120"/>
                          <a:cs typeface="+mn-cs"/>
                        </a:rPr>
                        <a:t>6</a:t>
                      </a:r>
                      <a:r>
                        <a:rPr kumimoji="0" lang="zh-TW" altLang="en-US" sz="1200" b="1" i="0" u="none" strike="noStrike" kern="1200" cap="none" spc="-100" normalizeH="0" baseline="0" noProof="0" dirty="0">
                          <a:ln>
                            <a:noFill/>
                          </a:ln>
                          <a:solidFill>
                            <a:srgbClr val="0000FF"/>
                          </a:solidFill>
                          <a:effectLst/>
                          <a:uLnTx/>
                          <a:uFillTx/>
                          <a:latin typeface="華康儷楷書" panose="03000509000000000000" pitchFamily="65" charset="-120"/>
                          <a:ea typeface="華康儷楷書" panose="03000509000000000000" pitchFamily="65" charset="-120"/>
                          <a:cs typeface="+mn-cs"/>
                        </a:rPr>
                        <a:t>月</a:t>
                      </a:r>
                      <a:r>
                        <a:rPr kumimoji="0" lang="en-US" altLang="zh-TW" sz="1200" b="1" i="0" u="none" strike="noStrike" kern="1200" cap="none" spc="-100" normalizeH="0" baseline="0" noProof="0" dirty="0">
                          <a:ln>
                            <a:noFill/>
                          </a:ln>
                          <a:solidFill>
                            <a:srgbClr val="0000FF"/>
                          </a:solidFill>
                          <a:effectLst/>
                          <a:uLnTx/>
                          <a:uFillTx/>
                          <a:latin typeface="華康儷楷書" panose="03000509000000000000" pitchFamily="65" charset="-120"/>
                          <a:ea typeface="華康儷楷書" panose="03000509000000000000" pitchFamily="65" charset="-120"/>
                          <a:cs typeface="+mn-cs"/>
                        </a:rPr>
                        <a:t>16</a:t>
                      </a:r>
                      <a:r>
                        <a:rPr kumimoji="0" lang="zh-TW" altLang="en-US" sz="1200" b="1" i="0" u="none" strike="noStrike" kern="1200" cap="none" spc="-100" normalizeH="0" baseline="0" noProof="0" dirty="0">
                          <a:ln>
                            <a:noFill/>
                          </a:ln>
                          <a:solidFill>
                            <a:srgbClr val="0000FF"/>
                          </a:solidFill>
                          <a:effectLst/>
                          <a:uLnTx/>
                          <a:uFillTx/>
                          <a:latin typeface="華康儷楷書" panose="03000509000000000000" pitchFamily="65" charset="-120"/>
                          <a:ea typeface="華康儷楷書" panose="03000509000000000000" pitchFamily="65" charset="-120"/>
                          <a:cs typeface="+mn-cs"/>
                        </a:rPr>
                        <a:t>日</a:t>
                      </a:r>
                      <a:endParaRPr kumimoji="0" lang="en-US" altLang="zh-TW" sz="1200" b="1" i="0" u="none" strike="noStrike" kern="1200" cap="none" spc="-100" normalizeH="0" baseline="0" noProof="0" dirty="0">
                        <a:ln>
                          <a:noFill/>
                        </a:ln>
                        <a:solidFill>
                          <a:srgbClr val="0000FF"/>
                        </a:solidFill>
                        <a:effectLst/>
                        <a:uLnTx/>
                        <a:uFillTx/>
                        <a:latin typeface="華康儷楷書" panose="03000509000000000000" pitchFamily="65" charset="-120"/>
                        <a:ea typeface="華康儷楷書" panose="03000509000000000000" pitchFamily="65" charset="-120"/>
                        <a:cs typeface="+mn-cs"/>
                      </a:endParaRPr>
                    </a:p>
                  </a:txBody>
                  <a:tcPr marL="6850" marR="6850" marT="6850" marB="0" anchor="ctr">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accent2">
                        <a:lumMod val="20000"/>
                        <a:lumOff val="8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altLang="zh-TW" sz="1200" b="1" i="0" u="none" strike="noStrike" kern="1200" cap="none" spc="0" normalizeH="0" baseline="0" noProof="0" dirty="0">
                          <a:ln>
                            <a:noFill/>
                          </a:ln>
                          <a:solidFill>
                            <a:srgbClr val="0000FF"/>
                          </a:solidFill>
                          <a:effectLst/>
                          <a:uLnTx/>
                          <a:uFillTx/>
                          <a:latin typeface="華康儷楷書" panose="03000509000000000000" pitchFamily="65" charset="-120"/>
                          <a:ea typeface="華康儷楷書" panose="03000509000000000000" pitchFamily="65" charset="-120"/>
                          <a:cs typeface="+mn-cs"/>
                        </a:rPr>
                        <a:t>115</a:t>
                      </a:r>
                      <a:r>
                        <a:rPr kumimoji="0" lang="zh-TW" altLang="en-US" sz="1200" b="1" i="0" u="none" strike="noStrike" kern="1200" cap="none" spc="0" normalizeH="0" baseline="0" noProof="0" dirty="0">
                          <a:ln>
                            <a:noFill/>
                          </a:ln>
                          <a:solidFill>
                            <a:srgbClr val="0000FF"/>
                          </a:solidFill>
                          <a:effectLst/>
                          <a:uLnTx/>
                          <a:uFillTx/>
                          <a:latin typeface="華康儷楷書" panose="03000509000000000000" pitchFamily="65" charset="-120"/>
                          <a:ea typeface="華康儷楷書" panose="03000509000000000000" pitchFamily="65" charset="-120"/>
                          <a:cs typeface="+mn-cs"/>
                        </a:rPr>
                        <a:t>年</a:t>
                      </a:r>
                      <a:endParaRPr kumimoji="0" lang="en-US" altLang="zh-TW" sz="1200" b="1" i="0" u="none" strike="noStrike" kern="1200" cap="none" spc="0" normalizeH="0" baseline="0" noProof="0" dirty="0">
                        <a:ln>
                          <a:noFill/>
                        </a:ln>
                        <a:solidFill>
                          <a:srgbClr val="0000FF"/>
                        </a:solidFill>
                        <a:effectLst/>
                        <a:uLnTx/>
                        <a:uFillTx/>
                        <a:latin typeface="華康儷楷書" panose="03000509000000000000" pitchFamily="65" charset="-120"/>
                        <a:ea typeface="華康儷楷書" panose="03000509000000000000" pitchFamily="65" charset="-120"/>
                        <a:cs typeface="+mn-cs"/>
                      </a:endParaRPr>
                    </a:p>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altLang="zh-TW" sz="1200" b="1" i="0" u="none" strike="noStrike" kern="1200" cap="none" spc="-100" normalizeH="0" baseline="0" noProof="0" dirty="0">
                          <a:ln>
                            <a:noFill/>
                          </a:ln>
                          <a:solidFill>
                            <a:srgbClr val="0000FF"/>
                          </a:solidFill>
                          <a:effectLst/>
                          <a:uLnTx/>
                          <a:uFillTx/>
                          <a:latin typeface="華康儷楷書" panose="03000509000000000000" pitchFamily="65" charset="-120"/>
                          <a:ea typeface="華康儷楷書" panose="03000509000000000000" pitchFamily="65" charset="-120"/>
                          <a:cs typeface="+mn-cs"/>
                        </a:rPr>
                        <a:t>6</a:t>
                      </a:r>
                      <a:r>
                        <a:rPr kumimoji="0" lang="zh-TW" altLang="en-US" sz="1200" b="1" i="0" u="none" strike="noStrike" kern="1200" cap="none" spc="-100" normalizeH="0" baseline="0" noProof="0" dirty="0">
                          <a:ln>
                            <a:noFill/>
                          </a:ln>
                          <a:solidFill>
                            <a:srgbClr val="0000FF"/>
                          </a:solidFill>
                          <a:effectLst/>
                          <a:uLnTx/>
                          <a:uFillTx/>
                          <a:latin typeface="華康儷楷書" panose="03000509000000000000" pitchFamily="65" charset="-120"/>
                          <a:ea typeface="華康儷楷書" panose="03000509000000000000" pitchFamily="65" charset="-120"/>
                          <a:cs typeface="+mn-cs"/>
                        </a:rPr>
                        <a:t>月</a:t>
                      </a:r>
                      <a:r>
                        <a:rPr kumimoji="0" lang="en-US" altLang="zh-TW" sz="1200" b="1" i="0" u="none" strike="noStrike" kern="1200" cap="none" spc="-100" normalizeH="0" baseline="0" noProof="0" dirty="0">
                          <a:ln>
                            <a:noFill/>
                          </a:ln>
                          <a:solidFill>
                            <a:srgbClr val="0000FF"/>
                          </a:solidFill>
                          <a:effectLst/>
                          <a:uLnTx/>
                          <a:uFillTx/>
                          <a:latin typeface="華康儷楷書" panose="03000509000000000000" pitchFamily="65" charset="-120"/>
                          <a:ea typeface="華康儷楷書" panose="03000509000000000000" pitchFamily="65" charset="-120"/>
                          <a:cs typeface="+mn-cs"/>
                        </a:rPr>
                        <a:t>17</a:t>
                      </a:r>
                      <a:r>
                        <a:rPr kumimoji="0" lang="zh-TW" altLang="en-US" sz="1200" b="1" i="0" u="none" strike="noStrike" kern="1200" cap="none" spc="-100" normalizeH="0" baseline="0" noProof="0" dirty="0">
                          <a:ln>
                            <a:noFill/>
                          </a:ln>
                          <a:solidFill>
                            <a:srgbClr val="0000FF"/>
                          </a:solidFill>
                          <a:effectLst/>
                          <a:uLnTx/>
                          <a:uFillTx/>
                          <a:latin typeface="華康儷楷書" panose="03000509000000000000" pitchFamily="65" charset="-120"/>
                          <a:ea typeface="華康儷楷書" panose="03000509000000000000" pitchFamily="65" charset="-120"/>
                          <a:cs typeface="+mn-cs"/>
                        </a:rPr>
                        <a:t>日</a:t>
                      </a:r>
                      <a:endParaRPr kumimoji="0" lang="en-US" altLang="zh-TW" sz="1200" b="1" i="0" u="none" strike="noStrike" kern="1200" cap="none" spc="-100" normalizeH="0" baseline="0" noProof="0" dirty="0">
                        <a:ln>
                          <a:noFill/>
                        </a:ln>
                        <a:solidFill>
                          <a:srgbClr val="0000FF"/>
                        </a:solidFill>
                        <a:effectLst/>
                        <a:uLnTx/>
                        <a:uFillTx/>
                        <a:latin typeface="華康儷楷書" panose="03000509000000000000" pitchFamily="65" charset="-120"/>
                        <a:ea typeface="華康儷楷書" panose="03000509000000000000" pitchFamily="65" charset="-120"/>
                        <a:cs typeface="+mn-cs"/>
                      </a:endParaRPr>
                    </a:p>
                  </a:txBody>
                  <a:tcPr marL="6850" marR="6850" marT="6850" marB="0" anchor="ctr">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accent2">
                        <a:lumMod val="20000"/>
                        <a:lumOff val="8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altLang="zh-TW" sz="1200" b="1" i="0" u="none" strike="noStrike" kern="1200" cap="none" spc="0" normalizeH="0" baseline="0" noProof="0" dirty="0">
                          <a:ln>
                            <a:noFill/>
                          </a:ln>
                          <a:solidFill>
                            <a:srgbClr val="0000FF"/>
                          </a:solidFill>
                          <a:effectLst/>
                          <a:uLnTx/>
                          <a:uFillTx/>
                          <a:latin typeface="華康儷楷書" panose="03000509000000000000" pitchFamily="65" charset="-120"/>
                          <a:ea typeface="華康儷楷書" panose="03000509000000000000" pitchFamily="65" charset="-120"/>
                          <a:cs typeface="+mn-cs"/>
                        </a:rPr>
                        <a:t>115</a:t>
                      </a:r>
                      <a:r>
                        <a:rPr kumimoji="0" lang="zh-TW" altLang="en-US" sz="1200" b="1" i="0" u="none" strike="noStrike" kern="1200" cap="none" spc="0" normalizeH="0" baseline="0" noProof="0" dirty="0">
                          <a:ln>
                            <a:noFill/>
                          </a:ln>
                          <a:solidFill>
                            <a:srgbClr val="0000FF"/>
                          </a:solidFill>
                          <a:effectLst/>
                          <a:uLnTx/>
                          <a:uFillTx/>
                          <a:latin typeface="華康儷楷書" panose="03000509000000000000" pitchFamily="65" charset="-120"/>
                          <a:ea typeface="華康儷楷書" panose="03000509000000000000" pitchFamily="65" charset="-120"/>
                          <a:cs typeface="+mn-cs"/>
                        </a:rPr>
                        <a:t>年</a:t>
                      </a:r>
                      <a:endParaRPr kumimoji="0" lang="en-US" altLang="zh-TW" sz="1200" b="1" i="0" u="none" strike="noStrike" kern="1200" cap="none" spc="0" normalizeH="0" baseline="0" noProof="0" dirty="0">
                        <a:ln>
                          <a:noFill/>
                        </a:ln>
                        <a:solidFill>
                          <a:srgbClr val="0000FF"/>
                        </a:solidFill>
                        <a:effectLst/>
                        <a:uLnTx/>
                        <a:uFillTx/>
                        <a:latin typeface="華康儷楷書" panose="03000509000000000000" pitchFamily="65" charset="-120"/>
                        <a:ea typeface="華康儷楷書" panose="03000509000000000000" pitchFamily="65" charset="-120"/>
                        <a:cs typeface="+mn-cs"/>
                      </a:endParaRPr>
                    </a:p>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altLang="zh-TW" sz="1200" b="1" i="0" u="none" strike="noStrike" kern="1200" cap="none" spc="-100" normalizeH="0" baseline="0" noProof="0" dirty="0">
                          <a:ln>
                            <a:noFill/>
                          </a:ln>
                          <a:solidFill>
                            <a:srgbClr val="0000FF"/>
                          </a:solidFill>
                          <a:effectLst/>
                          <a:uLnTx/>
                          <a:uFillTx/>
                          <a:latin typeface="華康儷楷書" panose="03000509000000000000" pitchFamily="65" charset="-120"/>
                          <a:ea typeface="華康儷楷書" panose="03000509000000000000" pitchFamily="65" charset="-120"/>
                          <a:cs typeface="+mn-cs"/>
                        </a:rPr>
                        <a:t>6</a:t>
                      </a:r>
                      <a:r>
                        <a:rPr kumimoji="0" lang="zh-TW" altLang="en-US" sz="1200" b="1" i="0" u="none" strike="noStrike" kern="1200" cap="none" spc="-100" normalizeH="0" baseline="0" noProof="0" dirty="0">
                          <a:ln>
                            <a:noFill/>
                          </a:ln>
                          <a:solidFill>
                            <a:srgbClr val="0000FF"/>
                          </a:solidFill>
                          <a:effectLst/>
                          <a:uLnTx/>
                          <a:uFillTx/>
                          <a:latin typeface="華康儷楷書" panose="03000509000000000000" pitchFamily="65" charset="-120"/>
                          <a:ea typeface="華康儷楷書" panose="03000509000000000000" pitchFamily="65" charset="-120"/>
                          <a:cs typeface="+mn-cs"/>
                        </a:rPr>
                        <a:t>月</a:t>
                      </a:r>
                      <a:r>
                        <a:rPr kumimoji="0" lang="en-US" altLang="zh-TW" sz="1200" b="1" i="0" u="none" strike="noStrike" kern="1200" cap="none" spc="-100" normalizeH="0" baseline="0" noProof="0" dirty="0">
                          <a:ln>
                            <a:noFill/>
                          </a:ln>
                          <a:solidFill>
                            <a:srgbClr val="0000FF"/>
                          </a:solidFill>
                          <a:effectLst/>
                          <a:uLnTx/>
                          <a:uFillTx/>
                          <a:latin typeface="華康儷楷書" panose="03000509000000000000" pitchFamily="65" charset="-120"/>
                          <a:ea typeface="華康儷楷書" panose="03000509000000000000" pitchFamily="65" charset="-120"/>
                          <a:cs typeface="+mn-cs"/>
                        </a:rPr>
                        <a:t>18</a:t>
                      </a:r>
                      <a:r>
                        <a:rPr kumimoji="0" lang="zh-TW" altLang="en-US" sz="1200" b="1" i="0" u="none" strike="noStrike" kern="1200" cap="none" spc="-100" normalizeH="0" baseline="0" noProof="0" dirty="0">
                          <a:ln>
                            <a:noFill/>
                          </a:ln>
                          <a:solidFill>
                            <a:srgbClr val="0000FF"/>
                          </a:solidFill>
                          <a:effectLst/>
                          <a:uLnTx/>
                          <a:uFillTx/>
                          <a:latin typeface="華康儷楷書" panose="03000509000000000000" pitchFamily="65" charset="-120"/>
                          <a:ea typeface="華康儷楷書" panose="03000509000000000000" pitchFamily="65" charset="-120"/>
                          <a:cs typeface="+mn-cs"/>
                        </a:rPr>
                        <a:t>日</a:t>
                      </a:r>
                      <a:endParaRPr kumimoji="0" lang="en-US" altLang="zh-TW" sz="1200" b="1" i="0" u="none" strike="noStrike" kern="1200" cap="none" spc="-100" normalizeH="0" baseline="0" noProof="0" dirty="0">
                        <a:ln>
                          <a:noFill/>
                        </a:ln>
                        <a:solidFill>
                          <a:srgbClr val="0000FF"/>
                        </a:solidFill>
                        <a:effectLst/>
                        <a:uLnTx/>
                        <a:uFillTx/>
                        <a:latin typeface="華康儷楷書" panose="03000509000000000000" pitchFamily="65" charset="-120"/>
                        <a:ea typeface="華康儷楷書" panose="03000509000000000000" pitchFamily="65" charset="-120"/>
                        <a:cs typeface="+mn-cs"/>
                      </a:endParaRPr>
                    </a:p>
                  </a:txBody>
                  <a:tcPr marL="6850" marR="6850" marT="6850" marB="0" anchor="ctr">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accent2">
                        <a:lumMod val="20000"/>
                        <a:lumOff val="8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altLang="zh-TW" sz="1200" b="1" i="0" u="none" strike="noStrike" kern="1200" cap="none" spc="0" normalizeH="0" baseline="0" noProof="0" dirty="0">
                          <a:ln>
                            <a:noFill/>
                          </a:ln>
                          <a:solidFill>
                            <a:srgbClr val="0000FF"/>
                          </a:solidFill>
                          <a:effectLst/>
                          <a:uLnTx/>
                          <a:uFillTx/>
                          <a:latin typeface="華康儷楷書" panose="03000509000000000000" pitchFamily="65" charset="-120"/>
                          <a:ea typeface="華康儷楷書" panose="03000509000000000000" pitchFamily="65" charset="-120"/>
                          <a:cs typeface="+mn-cs"/>
                        </a:rPr>
                        <a:t>115</a:t>
                      </a:r>
                      <a:r>
                        <a:rPr kumimoji="0" lang="zh-TW" altLang="en-US" sz="1200" b="1" i="0" u="none" strike="noStrike" kern="1200" cap="none" spc="0" normalizeH="0" baseline="0" noProof="0" dirty="0">
                          <a:ln>
                            <a:noFill/>
                          </a:ln>
                          <a:solidFill>
                            <a:srgbClr val="0000FF"/>
                          </a:solidFill>
                          <a:effectLst/>
                          <a:uLnTx/>
                          <a:uFillTx/>
                          <a:latin typeface="華康儷楷書" panose="03000509000000000000" pitchFamily="65" charset="-120"/>
                          <a:ea typeface="華康儷楷書" panose="03000509000000000000" pitchFamily="65" charset="-120"/>
                          <a:cs typeface="+mn-cs"/>
                        </a:rPr>
                        <a:t>年</a:t>
                      </a:r>
                      <a:endParaRPr kumimoji="0" lang="en-US" altLang="zh-TW" sz="1200" b="1" i="0" u="none" strike="noStrike" kern="1200" cap="none" spc="0" normalizeH="0" baseline="0" noProof="0" dirty="0">
                        <a:ln>
                          <a:noFill/>
                        </a:ln>
                        <a:solidFill>
                          <a:srgbClr val="0000FF"/>
                        </a:solidFill>
                        <a:effectLst/>
                        <a:uLnTx/>
                        <a:uFillTx/>
                        <a:latin typeface="華康儷楷書" panose="03000509000000000000" pitchFamily="65" charset="-120"/>
                        <a:ea typeface="華康儷楷書" panose="03000509000000000000" pitchFamily="65" charset="-120"/>
                        <a:cs typeface="+mn-cs"/>
                      </a:endParaRPr>
                    </a:p>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altLang="zh-TW" sz="1200" b="1" i="0" u="none" strike="noStrike" kern="1200" cap="none" spc="-100" normalizeH="0" baseline="0" noProof="0" dirty="0">
                          <a:ln>
                            <a:noFill/>
                          </a:ln>
                          <a:solidFill>
                            <a:srgbClr val="0000FF"/>
                          </a:solidFill>
                          <a:effectLst/>
                          <a:uLnTx/>
                          <a:uFillTx/>
                          <a:latin typeface="華康儷楷書" panose="03000509000000000000" pitchFamily="65" charset="-120"/>
                          <a:ea typeface="華康儷楷書" panose="03000509000000000000" pitchFamily="65" charset="-120"/>
                          <a:cs typeface="+mn-cs"/>
                        </a:rPr>
                        <a:t>6</a:t>
                      </a:r>
                      <a:r>
                        <a:rPr kumimoji="0" lang="zh-TW" altLang="en-US" sz="1200" b="1" i="0" u="none" strike="noStrike" kern="1200" cap="none" spc="-100" normalizeH="0" baseline="0" noProof="0" dirty="0">
                          <a:ln>
                            <a:noFill/>
                          </a:ln>
                          <a:solidFill>
                            <a:srgbClr val="0000FF"/>
                          </a:solidFill>
                          <a:effectLst/>
                          <a:uLnTx/>
                          <a:uFillTx/>
                          <a:latin typeface="華康儷楷書" panose="03000509000000000000" pitchFamily="65" charset="-120"/>
                          <a:ea typeface="華康儷楷書" panose="03000509000000000000" pitchFamily="65" charset="-120"/>
                          <a:cs typeface="+mn-cs"/>
                        </a:rPr>
                        <a:t>月</a:t>
                      </a:r>
                      <a:r>
                        <a:rPr kumimoji="0" lang="en-US" altLang="zh-TW" sz="1200" b="1" i="0" u="none" strike="noStrike" kern="1200" cap="none" spc="-100" normalizeH="0" baseline="0" noProof="0" dirty="0">
                          <a:ln>
                            <a:noFill/>
                          </a:ln>
                          <a:solidFill>
                            <a:srgbClr val="0000FF"/>
                          </a:solidFill>
                          <a:effectLst/>
                          <a:uLnTx/>
                          <a:uFillTx/>
                          <a:latin typeface="華康儷楷書" panose="03000509000000000000" pitchFamily="65" charset="-120"/>
                          <a:ea typeface="華康儷楷書" panose="03000509000000000000" pitchFamily="65" charset="-120"/>
                          <a:cs typeface="+mn-cs"/>
                        </a:rPr>
                        <a:t>19</a:t>
                      </a:r>
                      <a:r>
                        <a:rPr kumimoji="0" lang="zh-TW" altLang="en-US" sz="1200" b="1" i="0" u="none" strike="noStrike" kern="1200" cap="none" spc="-100" normalizeH="0" baseline="0" noProof="0" dirty="0">
                          <a:ln>
                            <a:noFill/>
                          </a:ln>
                          <a:solidFill>
                            <a:srgbClr val="0000FF"/>
                          </a:solidFill>
                          <a:effectLst/>
                          <a:uLnTx/>
                          <a:uFillTx/>
                          <a:latin typeface="華康儷楷書" panose="03000509000000000000" pitchFamily="65" charset="-120"/>
                          <a:ea typeface="華康儷楷書" panose="03000509000000000000" pitchFamily="65" charset="-120"/>
                          <a:cs typeface="+mn-cs"/>
                        </a:rPr>
                        <a:t>日</a:t>
                      </a:r>
                      <a:endParaRPr kumimoji="0" lang="en-US" altLang="zh-TW" sz="1200" b="1" i="0" u="none" strike="noStrike" kern="1200" cap="none" spc="-100" normalizeH="0" baseline="0" noProof="0" dirty="0">
                        <a:ln>
                          <a:noFill/>
                        </a:ln>
                        <a:solidFill>
                          <a:srgbClr val="0000FF"/>
                        </a:solidFill>
                        <a:effectLst/>
                        <a:uLnTx/>
                        <a:uFillTx/>
                        <a:latin typeface="華康儷楷書" panose="03000509000000000000" pitchFamily="65" charset="-120"/>
                        <a:ea typeface="華康儷楷書" panose="03000509000000000000" pitchFamily="65" charset="-120"/>
                        <a:cs typeface="+mn-cs"/>
                      </a:endParaRPr>
                    </a:p>
                  </a:txBody>
                  <a:tcPr marL="6850" marR="6850" marT="6850" marB="0" anchor="ctr">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accent2">
                        <a:lumMod val="20000"/>
                        <a:lumOff val="8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altLang="zh-TW" sz="1200" b="1" i="0" u="none" strike="noStrike" kern="1200" cap="none" spc="0" normalizeH="0" baseline="0" noProof="0" dirty="0">
                          <a:ln>
                            <a:noFill/>
                          </a:ln>
                          <a:solidFill>
                            <a:srgbClr val="0000FF"/>
                          </a:solidFill>
                          <a:effectLst/>
                          <a:uLnTx/>
                          <a:uFillTx/>
                          <a:latin typeface="華康儷楷書" panose="03000509000000000000" pitchFamily="65" charset="-120"/>
                          <a:ea typeface="華康儷楷書" panose="03000509000000000000" pitchFamily="65" charset="-120"/>
                          <a:cs typeface="+mn-cs"/>
                        </a:rPr>
                        <a:t>115</a:t>
                      </a:r>
                      <a:r>
                        <a:rPr kumimoji="0" lang="zh-TW" altLang="en-US" sz="1200" b="1" i="0" u="none" strike="noStrike" kern="1200" cap="none" spc="0" normalizeH="0" baseline="0" noProof="0" dirty="0">
                          <a:ln>
                            <a:noFill/>
                          </a:ln>
                          <a:solidFill>
                            <a:srgbClr val="0000FF"/>
                          </a:solidFill>
                          <a:effectLst/>
                          <a:uLnTx/>
                          <a:uFillTx/>
                          <a:latin typeface="華康儷楷書" panose="03000509000000000000" pitchFamily="65" charset="-120"/>
                          <a:ea typeface="華康儷楷書" panose="03000509000000000000" pitchFamily="65" charset="-120"/>
                          <a:cs typeface="+mn-cs"/>
                        </a:rPr>
                        <a:t>年</a:t>
                      </a:r>
                      <a:endParaRPr kumimoji="0" lang="en-US" altLang="zh-TW" sz="1200" b="1" i="0" u="none" strike="noStrike" kern="1200" cap="none" spc="0" normalizeH="0" baseline="0" noProof="0" dirty="0">
                        <a:ln>
                          <a:noFill/>
                        </a:ln>
                        <a:solidFill>
                          <a:srgbClr val="0000FF"/>
                        </a:solidFill>
                        <a:effectLst/>
                        <a:uLnTx/>
                        <a:uFillTx/>
                        <a:latin typeface="華康儷楷書" panose="03000509000000000000" pitchFamily="65" charset="-120"/>
                        <a:ea typeface="華康儷楷書" panose="03000509000000000000" pitchFamily="65" charset="-120"/>
                        <a:cs typeface="+mn-cs"/>
                      </a:endParaRPr>
                    </a:p>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altLang="zh-TW" sz="1200" b="1" i="0" u="none" strike="noStrike" kern="1200" cap="none" spc="-100" normalizeH="0" baseline="0" noProof="0" dirty="0">
                          <a:ln>
                            <a:noFill/>
                          </a:ln>
                          <a:solidFill>
                            <a:srgbClr val="0000FF"/>
                          </a:solidFill>
                          <a:effectLst/>
                          <a:uLnTx/>
                          <a:uFillTx/>
                          <a:latin typeface="華康儷楷書" panose="03000509000000000000" pitchFamily="65" charset="-120"/>
                          <a:ea typeface="華康儷楷書" panose="03000509000000000000" pitchFamily="65" charset="-120"/>
                          <a:cs typeface="+mn-cs"/>
                        </a:rPr>
                        <a:t>6</a:t>
                      </a:r>
                      <a:r>
                        <a:rPr kumimoji="0" lang="zh-TW" altLang="en-US" sz="1200" b="1" i="0" u="none" strike="noStrike" kern="1200" cap="none" spc="-100" normalizeH="0" baseline="0" noProof="0" dirty="0">
                          <a:ln>
                            <a:noFill/>
                          </a:ln>
                          <a:solidFill>
                            <a:srgbClr val="0000FF"/>
                          </a:solidFill>
                          <a:effectLst/>
                          <a:uLnTx/>
                          <a:uFillTx/>
                          <a:latin typeface="華康儷楷書" panose="03000509000000000000" pitchFamily="65" charset="-120"/>
                          <a:ea typeface="華康儷楷書" panose="03000509000000000000" pitchFamily="65" charset="-120"/>
                          <a:cs typeface="+mn-cs"/>
                        </a:rPr>
                        <a:t>月</a:t>
                      </a:r>
                      <a:r>
                        <a:rPr kumimoji="0" lang="en-US" altLang="zh-TW" sz="1200" b="1" i="0" u="none" strike="noStrike" kern="1200" cap="none" spc="-100" normalizeH="0" baseline="0" noProof="0" dirty="0">
                          <a:ln>
                            <a:noFill/>
                          </a:ln>
                          <a:solidFill>
                            <a:srgbClr val="0000FF"/>
                          </a:solidFill>
                          <a:effectLst/>
                          <a:uLnTx/>
                          <a:uFillTx/>
                          <a:latin typeface="華康儷楷書" panose="03000509000000000000" pitchFamily="65" charset="-120"/>
                          <a:ea typeface="華康儷楷書" panose="03000509000000000000" pitchFamily="65" charset="-120"/>
                          <a:cs typeface="+mn-cs"/>
                        </a:rPr>
                        <a:t>20</a:t>
                      </a:r>
                      <a:r>
                        <a:rPr kumimoji="0" lang="zh-TW" altLang="en-US" sz="1200" b="1" i="0" u="none" strike="noStrike" kern="1200" cap="none" spc="-100" normalizeH="0" baseline="0" noProof="0" dirty="0">
                          <a:ln>
                            <a:noFill/>
                          </a:ln>
                          <a:solidFill>
                            <a:srgbClr val="0000FF"/>
                          </a:solidFill>
                          <a:effectLst/>
                          <a:uLnTx/>
                          <a:uFillTx/>
                          <a:latin typeface="華康儷楷書" panose="03000509000000000000" pitchFamily="65" charset="-120"/>
                          <a:ea typeface="華康儷楷書" panose="03000509000000000000" pitchFamily="65" charset="-120"/>
                          <a:cs typeface="+mn-cs"/>
                        </a:rPr>
                        <a:t>日</a:t>
                      </a:r>
                      <a:endParaRPr kumimoji="0" lang="en-US" altLang="zh-TW" sz="1200" b="1" i="0" u="none" strike="noStrike" kern="1200" cap="none" spc="-100" normalizeH="0" baseline="0" noProof="0" dirty="0">
                        <a:ln>
                          <a:noFill/>
                        </a:ln>
                        <a:solidFill>
                          <a:srgbClr val="0000FF"/>
                        </a:solidFill>
                        <a:effectLst/>
                        <a:uLnTx/>
                        <a:uFillTx/>
                        <a:latin typeface="華康儷楷書" panose="03000509000000000000" pitchFamily="65" charset="-120"/>
                        <a:ea typeface="華康儷楷書" panose="03000509000000000000" pitchFamily="65" charset="-120"/>
                        <a:cs typeface="+mn-cs"/>
                      </a:endParaRPr>
                    </a:p>
                  </a:txBody>
                  <a:tcPr marL="6850" marR="6850" marT="6850" marB="0" anchor="ctr">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accent2">
                        <a:lumMod val="20000"/>
                        <a:lumOff val="8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altLang="zh-TW" sz="1200" b="1" i="0" u="none" strike="noStrike" kern="1200" cap="none" spc="0" normalizeH="0" baseline="0" noProof="0" dirty="0">
                          <a:ln>
                            <a:noFill/>
                          </a:ln>
                          <a:solidFill>
                            <a:srgbClr val="0000FF"/>
                          </a:solidFill>
                          <a:effectLst/>
                          <a:uLnTx/>
                          <a:uFillTx/>
                          <a:latin typeface="華康儷楷書" panose="03000509000000000000" pitchFamily="65" charset="-120"/>
                          <a:ea typeface="華康儷楷書" panose="03000509000000000000" pitchFamily="65" charset="-120"/>
                          <a:cs typeface="+mn-cs"/>
                        </a:rPr>
                        <a:t>115</a:t>
                      </a:r>
                      <a:r>
                        <a:rPr kumimoji="0" lang="zh-TW" altLang="en-US" sz="1200" b="1" i="0" u="none" strike="noStrike" kern="1200" cap="none" spc="0" normalizeH="0" baseline="0" noProof="0" dirty="0">
                          <a:ln>
                            <a:noFill/>
                          </a:ln>
                          <a:solidFill>
                            <a:srgbClr val="0000FF"/>
                          </a:solidFill>
                          <a:effectLst/>
                          <a:uLnTx/>
                          <a:uFillTx/>
                          <a:latin typeface="華康儷楷書" panose="03000509000000000000" pitchFamily="65" charset="-120"/>
                          <a:ea typeface="華康儷楷書" panose="03000509000000000000" pitchFamily="65" charset="-120"/>
                          <a:cs typeface="+mn-cs"/>
                        </a:rPr>
                        <a:t>年</a:t>
                      </a:r>
                      <a:endParaRPr kumimoji="0" lang="en-US" altLang="zh-TW" sz="1200" b="1" i="0" u="none" strike="noStrike" kern="1200" cap="none" spc="0" normalizeH="0" baseline="0" noProof="0" dirty="0">
                        <a:ln>
                          <a:noFill/>
                        </a:ln>
                        <a:solidFill>
                          <a:srgbClr val="0000FF"/>
                        </a:solidFill>
                        <a:effectLst/>
                        <a:uLnTx/>
                        <a:uFillTx/>
                        <a:latin typeface="華康儷楷書" panose="03000509000000000000" pitchFamily="65" charset="-120"/>
                        <a:ea typeface="華康儷楷書" panose="03000509000000000000" pitchFamily="65" charset="-120"/>
                        <a:cs typeface="+mn-cs"/>
                      </a:endParaRPr>
                    </a:p>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altLang="zh-TW" sz="1200" b="1" i="0" u="none" strike="noStrike" kern="1200" cap="none" spc="-100" normalizeH="0" baseline="0" noProof="0" dirty="0">
                          <a:ln>
                            <a:noFill/>
                          </a:ln>
                          <a:solidFill>
                            <a:srgbClr val="0000FF"/>
                          </a:solidFill>
                          <a:effectLst/>
                          <a:uLnTx/>
                          <a:uFillTx/>
                          <a:latin typeface="華康儷楷書" panose="03000509000000000000" pitchFamily="65" charset="-120"/>
                          <a:ea typeface="華康儷楷書" panose="03000509000000000000" pitchFamily="65" charset="-120"/>
                          <a:cs typeface="+mn-cs"/>
                        </a:rPr>
                        <a:t>6</a:t>
                      </a:r>
                      <a:r>
                        <a:rPr kumimoji="0" lang="zh-TW" altLang="en-US" sz="1200" b="1" i="0" u="none" strike="noStrike" kern="1200" cap="none" spc="-100" normalizeH="0" baseline="0" noProof="0" dirty="0">
                          <a:ln>
                            <a:noFill/>
                          </a:ln>
                          <a:solidFill>
                            <a:srgbClr val="0000FF"/>
                          </a:solidFill>
                          <a:effectLst/>
                          <a:uLnTx/>
                          <a:uFillTx/>
                          <a:latin typeface="華康儷楷書" panose="03000509000000000000" pitchFamily="65" charset="-120"/>
                          <a:ea typeface="華康儷楷書" panose="03000509000000000000" pitchFamily="65" charset="-120"/>
                          <a:cs typeface="+mn-cs"/>
                        </a:rPr>
                        <a:t>月</a:t>
                      </a:r>
                      <a:r>
                        <a:rPr kumimoji="0" lang="en-US" altLang="zh-TW" sz="1200" b="1" i="0" u="none" strike="noStrike" kern="1200" cap="none" spc="-100" normalizeH="0" baseline="0" noProof="0" dirty="0">
                          <a:ln>
                            <a:noFill/>
                          </a:ln>
                          <a:solidFill>
                            <a:srgbClr val="0000FF"/>
                          </a:solidFill>
                          <a:effectLst/>
                          <a:uLnTx/>
                          <a:uFillTx/>
                          <a:latin typeface="華康儷楷書" panose="03000509000000000000" pitchFamily="65" charset="-120"/>
                          <a:ea typeface="華康儷楷書" panose="03000509000000000000" pitchFamily="65" charset="-120"/>
                          <a:cs typeface="+mn-cs"/>
                        </a:rPr>
                        <a:t>21</a:t>
                      </a:r>
                      <a:r>
                        <a:rPr kumimoji="0" lang="zh-TW" altLang="en-US" sz="1200" b="1" i="0" u="none" strike="noStrike" kern="1200" cap="none" spc="-100" normalizeH="0" baseline="0" noProof="0" dirty="0">
                          <a:ln>
                            <a:noFill/>
                          </a:ln>
                          <a:solidFill>
                            <a:srgbClr val="0000FF"/>
                          </a:solidFill>
                          <a:effectLst/>
                          <a:uLnTx/>
                          <a:uFillTx/>
                          <a:latin typeface="華康儷楷書" panose="03000509000000000000" pitchFamily="65" charset="-120"/>
                          <a:ea typeface="華康儷楷書" panose="03000509000000000000" pitchFamily="65" charset="-120"/>
                          <a:cs typeface="+mn-cs"/>
                        </a:rPr>
                        <a:t>日</a:t>
                      </a:r>
                      <a:endParaRPr kumimoji="0" lang="en-US" altLang="zh-TW" sz="1200" b="1" i="0" u="none" strike="noStrike" kern="1200" cap="none" spc="-100" normalizeH="0" baseline="0" noProof="0" dirty="0">
                        <a:ln>
                          <a:noFill/>
                        </a:ln>
                        <a:solidFill>
                          <a:srgbClr val="0000FF"/>
                        </a:solidFill>
                        <a:effectLst/>
                        <a:uLnTx/>
                        <a:uFillTx/>
                        <a:latin typeface="華康儷楷書" panose="03000509000000000000" pitchFamily="65" charset="-120"/>
                        <a:ea typeface="華康儷楷書" panose="03000509000000000000" pitchFamily="65" charset="-120"/>
                        <a:cs typeface="+mn-cs"/>
                      </a:endParaRPr>
                    </a:p>
                  </a:txBody>
                  <a:tcPr marL="6850" marR="6850" marT="6850" marB="0" anchor="ctr">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accent2">
                        <a:lumMod val="20000"/>
                        <a:lumOff val="8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altLang="zh-TW" sz="1200" b="1" i="0" u="none" strike="noStrike" kern="1200" cap="none" spc="0" normalizeH="0" baseline="0" noProof="0" dirty="0">
                          <a:ln>
                            <a:noFill/>
                          </a:ln>
                          <a:solidFill>
                            <a:srgbClr val="0000FF"/>
                          </a:solidFill>
                          <a:effectLst/>
                          <a:uLnTx/>
                          <a:uFillTx/>
                          <a:latin typeface="華康儷楷書" panose="03000509000000000000" pitchFamily="65" charset="-120"/>
                          <a:ea typeface="華康儷楷書" panose="03000509000000000000" pitchFamily="65" charset="-120"/>
                          <a:cs typeface="+mn-cs"/>
                        </a:rPr>
                        <a:t>115</a:t>
                      </a:r>
                      <a:r>
                        <a:rPr kumimoji="0" lang="zh-TW" altLang="en-US" sz="1200" b="1" i="0" u="none" strike="noStrike" kern="1200" cap="none" spc="0" normalizeH="0" baseline="0" noProof="0" dirty="0">
                          <a:ln>
                            <a:noFill/>
                          </a:ln>
                          <a:solidFill>
                            <a:srgbClr val="0000FF"/>
                          </a:solidFill>
                          <a:effectLst/>
                          <a:uLnTx/>
                          <a:uFillTx/>
                          <a:latin typeface="華康儷楷書" panose="03000509000000000000" pitchFamily="65" charset="-120"/>
                          <a:ea typeface="華康儷楷書" panose="03000509000000000000" pitchFamily="65" charset="-120"/>
                          <a:cs typeface="+mn-cs"/>
                        </a:rPr>
                        <a:t>年</a:t>
                      </a:r>
                      <a:endParaRPr kumimoji="0" lang="en-US" altLang="zh-TW" sz="1200" b="1" i="0" u="none" strike="noStrike" kern="1200" cap="none" spc="0" normalizeH="0" baseline="0" noProof="0" dirty="0">
                        <a:ln>
                          <a:noFill/>
                        </a:ln>
                        <a:solidFill>
                          <a:srgbClr val="0000FF"/>
                        </a:solidFill>
                        <a:effectLst/>
                        <a:uLnTx/>
                        <a:uFillTx/>
                        <a:latin typeface="華康儷楷書" panose="03000509000000000000" pitchFamily="65" charset="-120"/>
                        <a:ea typeface="華康儷楷書" panose="03000509000000000000" pitchFamily="65" charset="-120"/>
                        <a:cs typeface="+mn-cs"/>
                      </a:endParaRPr>
                    </a:p>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altLang="zh-TW" sz="1200" b="1" i="0" u="none" strike="noStrike" kern="1200" cap="none" spc="-100" normalizeH="0" baseline="0" noProof="0" dirty="0">
                          <a:ln>
                            <a:noFill/>
                          </a:ln>
                          <a:solidFill>
                            <a:srgbClr val="0000FF"/>
                          </a:solidFill>
                          <a:effectLst/>
                          <a:uLnTx/>
                          <a:uFillTx/>
                          <a:latin typeface="華康儷楷書" panose="03000509000000000000" pitchFamily="65" charset="-120"/>
                          <a:ea typeface="華康儷楷書" panose="03000509000000000000" pitchFamily="65" charset="-120"/>
                          <a:cs typeface="+mn-cs"/>
                        </a:rPr>
                        <a:t>6</a:t>
                      </a:r>
                      <a:r>
                        <a:rPr kumimoji="0" lang="zh-TW" altLang="en-US" sz="1200" b="1" i="0" u="none" strike="noStrike" kern="1200" cap="none" spc="-100" normalizeH="0" baseline="0" noProof="0" dirty="0">
                          <a:ln>
                            <a:noFill/>
                          </a:ln>
                          <a:solidFill>
                            <a:srgbClr val="0000FF"/>
                          </a:solidFill>
                          <a:effectLst/>
                          <a:uLnTx/>
                          <a:uFillTx/>
                          <a:latin typeface="華康儷楷書" panose="03000509000000000000" pitchFamily="65" charset="-120"/>
                          <a:ea typeface="華康儷楷書" panose="03000509000000000000" pitchFamily="65" charset="-120"/>
                          <a:cs typeface="+mn-cs"/>
                        </a:rPr>
                        <a:t>月</a:t>
                      </a:r>
                      <a:r>
                        <a:rPr kumimoji="0" lang="en-US" altLang="zh-TW" sz="1200" b="1" i="0" u="none" strike="noStrike" kern="1200" cap="none" spc="-100" normalizeH="0" baseline="0" noProof="0" dirty="0">
                          <a:ln>
                            <a:noFill/>
                          </a:ln>
                          <a:solidFill>
                            <a:srgbClr val="0000FF"/>
                          </a:solidFill>
                          <a:effectLst/>
                          <a:uLnTx/>
                          <a:uFillTx/>
                          <a:latin typeface="華康儷楷書" panose="03000509000000000000" pitchFamily="65" charset="-120"/>
                          <a:ea typeface="華康儷楷書" panose="03000509000000000000" pitchFamily="65" charset="-120"/>
                          <a:cs typeface="+mn-cs"/>
                        </a:rPr>
                        <a:t>22</a:t>
                      </a:r>
                      <a:r>
                        <a:rPr kumimoji="0" lang="zh-TW" altLang="en-US" sz="1200" b="1" i="0" u="none" strike="noStrike" kern="1200" cap="none" spc="-100" normalizeH="0" baseline="0" noProof="0" dirty="0">
                          <a:ln>
                            <a:noFill/>
                          </a:ln>
                          <a:solidFill>
                            <a:srgbClr val="0000FF"/>
                          </a:solidFill>
                          <a:effectLst/>
                          <a:uLnTx/>
                          <a:uFillTx/>
                          <a:latin typeface="華康儷楷書" panose="03000509000000000000" pitchFamily="65" charset="-120"/>
                          <a:ea typeface="華康儷楷書" panose="03000509000000000000" pitchFamily="65" charset="-120"/>
                          <a:cs typeface="+mn-cs"/>
                        </a:rPr>
                        <a:t>日</a:t>
                      </a:r>
                      <a:endParaRPr kumimoji="0" lang="en-US" altLang="zh-TW" sz="1200" b="1" i="0" u="none" strike="noStrike" kern="1200" cap="none" spc="-100" normalizeH="0" baseline="0" noProof="0" dirty="0">
                        <a:ln>
                          <a:noFill/>
                        </a:ln>
                        <a:solidFill>
                          <a:srgbClr val="0000FF"/>
                        </a:solidFill>
                        <a:effectLst/>
                        <a:uLnTx/>
                        <a:uFillTx/>
                        <a:latin typeface="華康儷楷書" panose="03000509000000000000" pitchFamily="65" charset="-120"/>
                        <a:ea typeface="華康儷楷書" panose="03000509000000000000" pitchFamily="65" charset="-120"/>
                        <a:cs typeface="+mn-cs"/>
                      </a:endParaRPr>
                    </a:p>
                  </a:txBody>
                  <a:tcPr marL="6850" marR="6850" marT="6850" marB="0" anchor="ctr">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accent2">
                        <a:lumMod val="20000"/>
                        <a:lumOff val="8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altLang="zh-TW" sz="1200" b="1" i="0" u="none" strike="noStrike" kern="1200" cap="none" spc="0" normalizeH="0" baseline="0" noProof="0" dirty="0">
                          <a:ln>
                            <a:noFill/>
                          </a:ln>
                          <a:solidFill>
                            <a:srgbClr val="0000FF"/>
                          </a:solidFill>
                          <a:effectLst/>
                          <a:uLnTx/>
                          <a:uFillTx/>
                          <a:latin typeface="華康儷楷書" panose="03000509000000000000" pitchFamily="65" charset="-120"/>
                          <a:ea typeface="華康儷楷書" panose="03000509000000000000" pitchFamily="65" charset="-120"/>
                          <a:cs typeface="+mn-cs"/>
                        </a:rPr>
                        <a:t>115</a:t>
                      </a:r>
                      <a:r>
                        <a:rPr kumimoji="0" lang="zh-TW" altLang="en-US" sz="1200" b="1" i="0" u="none" strike="noStrike" kern="1200" cap="none" spc="0" normalizeH="0" baseline="0" noProof="0" dirty="0">
                          <a:ln>
                            <a:noFill/>
                          </a:ln>
                          <a:solidFill>
                            <a:srgbClr val="0000FF"/>
                          </a:solidFill>
                          <a:effectLst/>
                          <a:uLnTx/>
                          <a:uFillTx/>
                          <a:latin typeface="華康儷楷書" panose="03000509000000000000" pitchFamily="65" charset="-120"/>
                          <a:ea typeface="華康儷楷書" panose="03000509000000000000" pitchFamily="65" charset="-120"/>
                          <a:cs typeface="+mn-cs"/>
                        </a:rPr>
                        <a:t>年</a:t>
                      </a:r>
                      <a:endParaRPr kumimoji="0" lang="en-US" altLang="zh-TW" sz="1200" b="1" i="0" u="none" strike="noStrike" kern="1200" cap="none" spc="0" normalizeH="0" baseline="0" noProof="0" dirty="0">
                        <a:ln>
                          <a:noFill/>
                        </a:ln>
                        <a:solidFill>
                          <a:srgbClr val="0000FF"/>
                        </a:solidFill>
                        <a:effectLst/>
                        <a:uLnTx/>
                        <a:uFillTx/>
                        <a:latin typeface="華康儷楷書" panose="03000509000000000000" pitchFamily="65" charset="-120"/>
                        <a:ea typeface="華康儷楷書" panose="03000509000000000000" pitchFamily="65" charset="-120"/>
                        <a:cs typeface="+mn-cs"/>
                      </a:endParaRPr>
                    </a:p>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altLang="zh-TW" sz="1200" b="1" i="0" u="none" strike="noStrike" kern="1200" cap="none" spc="-100" normalizeH="0" baseline="0" noProof="0" dirty="0">
                          <a:ln>
                            <a:noFill/>
                          </a:ln>
                          <a:solidFill>
                            <a:srgbClr val="0000FF"/>
                          </a:solidFill>
                          <a:effectLst/>
                          <a:uLnTx/>
                          <a:uFillTx/>
                          <a:latin typeface="華康儷楷書" panose="03000509000000000000" pitchFamily="65" charset="-120"/>
                          <a:ea typeface="華康儷楷書" panose="03000509000000000000" pitchFamily="65" charset="-120"/>
                          <a:cs typeface="+mn-cs"/>
                        </a:rPr>
                        <a:t>6</a:t>
                      </a:r>
                      <a:r>
                        <a:rPr kumimoji="0" lang="zh-TW" altLang="en-US" sz="1200" b="1" i="0" u="none" strike="noStrike" kern="1200" cap="none" spc="-100" normalizeH="0" baseline="0" noProof="0" dirty="0">
                          <a:ln>
                            <a:noFill/>
                          </a:ln>
                          <a:solidFill>
                            <a:srgbClr val="0000FF"/>
                          </a:solidFill>
                          <a:effectLst/>
                          <a:uLnTx/>
                          <a:uFillTx/>
                          <a:latin typeface="華康儷楷書" panose="03000509000000000000" pitchFamily="65" charset="-120"/>
                          <a:ea typeface="華康儷楷書" panose="03000509000000000000" pitchFamily="65" charset="-120"/>
                          <a:cs typeface="+mn-cs"/>
                        </a:rPr>
                        <a:t>月</a:t>
                      </a:r>
                      <a:r>
                        <a:rPr kumimoji="0" lang="en-US" altLang="zh-TW" sz="1200" b="1" i="0" u="none" strike="noStrike" kern="1200" cap="none" spc="-100" normalizeH="0" baseline="0" noProof="0" dirty="0">
                          <a:ln>
                            <a:noFill/>
                          </a:ln>
                          <a:solidFill>
                            <a:srgbClr val="0000FF"/>
                          </a:solidFill>
                          <a:effectLst/>
                          <a:uLnTx/>
                          <a:uFillTx/>
                          <a:latin typeface="華康儷楷書" panose="03000509000000000000" pitchFamily="65" charset="-120"/>
                          <a:ea typeface="華康儷楷書" panose="03000509000000000000" pitchFamily="65" charset="-120"/>
                          <a:cs typeface="+mn-cs"/>
                        </a:rPr>
                        <a:t>23</a:t>
                      </a:r>
                      <a:r>
                        <a:rPr kumimoji="0" lang="zh-TW" altLang="en-US" sz="1200" b="1" i="0" u="none" strike="noStrike" kern="1200" cap="none" spc="-100" normalizeH="0" baseline="0" noProof="0" dirty="0">
                          <a:ln>
                            <a:noFill/>
                          </a:ln>
                          <a:solidFill>
                            <a:srgbClr val="0000FF"/>
                          </a:solidFill>
                          <a:effectLst/>
                          <a:uLnTx/>
                          <a:uFillTx/>
                          <a:latin typeface="華康儷楷書" panose="03000509000000000000" pitchFamily="65" charset="-120"/>
                          <a:ea typeface="華康儷楷書" panose="03000509000000000000" pitchFamily="65" charset="-120"/>
                          <a:cs typeface="+mn-cs"/>
                        </a:rPr>
                        <a:t>日</a:t>
                      </a:r>
                      <a:endParaRPr kumimoji="0" lang="en-US" altLang="zh-TW" sz="1200" b="1" i="0" u="none" strike="noStrike" kern="1200" cap="none" spc="-100" normalizeH="0" baseline="0" noProof="0" dirty="0">
                        <a:ln>
                          <a:noFill/>
                        </a:ln>
                        <a:solidFill>
                          <a:srgbClr val="0000FF"/>
                        </a:solidFill>
                        <a:effectLst/>
                        <a:uLnTx/>
                        <a:uFillTx/>
                        <a:latin typeface="華康儷楷書" panose="03000509000000000000" pitchFamily="65" charset="-120"/>
                        <a:ea typeface="華康儷楷書" panose="03000509000000000000" pitchFamily="65" charset="-120"/>
                        <a:cs typeface="+mn-cs"/>
                      </a:endParaRPr>
                    </a:p>
                  </a:txBody>
                  <a:tcPr marL="6850" marR="6850" marT="6850" marB="0" anchor="ctr">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accent2">
                        <a:lumMod val="20000"/>
                        <a:lumOff val="8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altLang="zh-TW" sz="1200" b="1" i="0" u="none" strike="noStrike" kern="1200" cap="none" spc="0" normalizeH="0" baseline="0" noProof="0" dirty="0">
                          <a:ln>
                            <a:noFill/>
                          </a:ln>
                          <a:solidFill>
                            <a:srgbClr val="0000FF"/>
                          </a:solidFill>
                          <a:effectLst/>
                          <a:uLnTx/>
                          <a:uFillTx/>
                          <a:latin typeface="華康儷楷書" panose="03000509000000000000" pitchFamily="65" charset="-120"/>
                          <a:ea typeface="華康儷楷書" panose="03000509000000000000" pitchFamily="65" charset="-120"/>
                          <a:cs typeface="+mn-cs"/>
                        </a:rPr>
                        <a:t>115</a:t>
                      </a:r>
                      <a:r>
                        <a:rPr kumimoji="0" lang="zh-TW" altLang="en-US" sz="1200" b="1" i="0" u="none" strike="noStrike" kern="1200" cap="none" spc="0" normalizeH="0" baseline="0" noProof="0" dirty="0">
                          <a:ln>
                            <a:noFill/>
                          </a:ln>
                          <a:solidFill>
                            <a:srgbClr val="0000FF"/>
                          </a:solidFill>
                          <a:effectLst/>
                          <a:uLnTx/>
                          <a:uFillTx/>
                          <a:latin typeface="華康儷楷書" panose="03000509000000000000" pitchFamily="65" charset="-120"/>
                          <a:ea typeface="華康儷楷書" panose="03000509000000000000" pitchFamily="65" charset="-120"/>
                          <a:cs typeface="+mn-cs"/>
                        </a:rPr>
                        <a:t>年</a:t>
                      </a:r>
                      <a:endParaRPr kumimoji="0" lang="en-US" altLang="zh-TW" sz="1200" b="1" i="0" u="none" strike="noStrike" kern="1200" cap="none" spc="0" normalizeH="0" baseline="0" noProof="0" dirty="0">
                        <a:ln>
                          <a:noFill/>
                        </a:ln>
                        <a:solidFill>
                          <a:srgbClr val="0000FF"/>
                        </a:solidFill>
                        <a:effectLst/>
                        <a:uLnTx/>
                        <a:uFillTx/>
                        <a:latin typeface="華康儷楷書" panose="03000509000000000000" pitchFamily="65" charset="-120"/>
                        <a:ea typeface="華康儷楷書" panose="03000509000000000000" pitchFamily="65" charset="-120"/>
                        <a:cs typeface="+mn-cs"/>
                      </a:endParaRPr>
                    </a:p>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altLang="zh-TW" sz="1200" b="1" i="0" u="none" strike="noStrike" kern="1200" cap="none" spc="-100" normalizeH="0" baseline="0" noProof="0" dirty="0">
                          <a:ln>
                            <a:noFill/>
                          </a:ln>
                          <a:solidFill>
                            <a:srgbClr val="0000FF"/>
                          </a:solidFill>
                          <a:effectLst/>
                          <a:uLnTx/>
                          <a:uFillTx/>
                          <a:latin typeface="華康儷楷書" panose="03000509000000000000" pitchFamily="65" charset="-120"/>
                          <a:ea typeface="華康儷楷書" panose="03000509000000000000" pitchFamily="65" charset="-120"/>
                          <a:cs typeface="+mn-cs"/>
                        </a:rPr>
                        <a:t>6</a:t>
                      </a:r>
                      <a:r>
                        <a:rPr kumimoji="0" lang="zh-TW" altLang="en-US" sz="1200" b="1" i="0" u="none" strike="noStrike" kern="1200" cap="none" spc="-100" normalizeH="0" baseline="0" noProof="0" dirty="0">
                          <a:ln>
                            <a:noFill/>
                          </a:ln>
                          <a:solidFill>
                            <a:srgbClr val="0000FF"/>
                          </a:solidFill>
                          <a:effectLst/>
                          <a:uLnTx/>
                          <a:uFillTx/>
                          <a:latin typeface="華康儷楷書" panose="03000509000000000000" pitchFamily="65" charset="-120"/>
                          <a:ea typeface="華康儷楷書" panose="03000509000000000000" pitchFamily="65" charset="-120"/>
                          <a:cs typeface="+mn-cs"/>
                        </a:rPr>
                        <a:t>月</a:t>
                      </a:r>
                      <a:r>
                        <a:rPr kumimoji="0" lang="en-US" altLang="zh-TW" sz="1200" b="1" i="0" u="none" strike="noStrike" kern="1200" cap="none" spc="-100" normalizeH="0" baseline="0" noProof="0" dirty="0">
                          <a:ln>
                            <a:noFill/>
                          </a:ln>
                          <a:solidFill>
                            <a:srgbClr val="0000FF"/>
                          </a:solidFill>
                          <a:effectLst/>
                          <a:uLnTx/>
                          <a:uFillTx/>
                          <a:latin typeface="華康儷楷書" panose="03000509000000000000" pitchFamily="65" charset="-120"/>
                          <a:ea typeface="華康儷楷書" panose="03000509000000000000" pitchFamily="65" charset="-120"/>
                          <a:cs typeface="+mn-cs"/>
                        </a:rPr>
                        <a:t>24</a:t>
                      </a:r>
                      <a:r>
                        <a:rPr kumimoji="0" lang="zh-TW" altLang="en-US" sz="1200" b="1" i="0" u="none" strike="noStrike" kern="1200" cap="none" spc="-100" normalizeH="0" baseline="0" noProof="0" dirty="0">
                          <a:ln>
                            <a:noFill/>
                          </a:ln>
                          <a:solidFill>
                            <a:srgbClr val="0000FF"/>
                          </a:solidFill>
                          <a:effectLst/>
                          <a:uLnTx/>
                          <a:uFillTx/>
                          <a:latin typeface="華康儷楷書" panose="03000509000000000000" pitchFamily="65" charset="-120"/>
                          <a:ea typeface="華康儷楷書" panose="03000509000000000000" pitchFamily="65" charset="-120"/>
                          <a:cs typeface="+mn-cs"/>
                        </a:rPr>
                        <a:t>日</a:t>
                      </a:r>
                      <a:endParaRPr kumimoji="0" lang="en-US" altLang="zh-TW" sz="1200" b="1" i="0" u="none" strike="noStrike" kern="1200" cap="none" spc="-100" normalizeH="0" baseline="0" noProof="0" dirty="0">
                        <a:ln>
                          <a:noFill/>
                        </a:ln>
                        <a:solidFill>
                          <a:srgbClr val="0000FF"/>
                        </a:solidFill>
                        <a:effectLst/>
                        <a:uLnTx/>
                        <a:uFillTx/>
                        <a:latin typeface="華康儷楷書" panose="03000509000000000000" pitchFamily="65" charset="-120"/>
                        <a:ea typeface="華康儷楷書" panose="03000509000000000000" pitchFamily="65" charset="-120"/>
                        <a:cs typeface="+mn-cs"/>
                      </a:endParaRPr>
                    </a:p>
                  </a:txBody>
                  <a:tcPr marL="6850" marR="6850" marT="6850" marB="0" anchor="ctr">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accent2">
                        <a:lumMod val="20000"/>
                        <a:lumOff val="8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altLang="zh-TW" sz="1200" b="1" i="0" u="none" strike="noStrike" kern="1200" cap="none" spc="0" normalizeH="0" baseline="0" noProof="0" dirty="0">
                          <a:ln>
                            <a:noFill/>
                          </a:ln>
                          <a:solidFill>
                            <a:srgbClr val="0000FF"/>
                          </a:solidFill>
                          <a:effectLst/>
                          <a:uLnTx/>
                          <a:uFillTx/>
                          <a:latin typeface="華康儷楷書" panose="03000509000000000000" pitchFamily="65" charset="-120"/>
                          <a:ea typeface="華康儷楷書" panose="03000509000000000000" pitchFamily="65" charset="-120"/>
                          <a:cs typeface="+mn-cs"/>
                        </a:rPr>
                        <a:t>115</a:t>
                      </a:r>
                      <a:r>
                        <a:rPr kumimoji="0" lang="zh-TW" altLang="en-US" sz="1200" b="1" i="0" u="none" strike="noStrike" kern="1200" cap="none" spc="0" normalizeH="0" baseline="0" noProof="0" dirty="0">
                          <a:ln>
                            <a:noFill/>
                          </a:ln>
                          <a:solidFill>
                            <a:srgbClr val="0000FF"/>
                          </a:solidFill>
                          <a:effectLst/>
                          <a:uLnTx/>
                          <a:uFillTx/>
                          <a:latin typeface="華康儷楷書" panose="03000509000000000000" pitchFamily="65" charset="-120"/>
                          <a:ea typeface="華康儷楷書" panose="03000509000000000000" pitchFamily="65" charset="-120"/>
                          <a:cs typeface="+mn-cs"/>
                        </a:rPr>
                        <a:t>年</a:t>
                      </a:r>
                      <a:endParaRPr kumimoji="0" lang="en-US" altLang="zh-TW" sz="1200" b="1" i="0" u="none" strike="noStrike" kern="1200" cap="none" spc="0" normalizeH="0" baseline="0" noProof="0" dirty="0">
                        <a:ln>
                          <a:noFill/>
                        </a:ln>
                        <a:solidFill>
                          <a:srgbClr val="0000FF"/>
                        </a:solidFill>
                        <a:effectLst/>
                        <a:uLnTx/>
                        <a:uFillTx/>
                        <a:latin typeface="華康儷楷書" panose="03000509000000000000" pitchFamily="65" charset="-120"/>
                        <a:ea typeface="華康儷楷書" panose="03000509000000000000" pitchFamily="65" charset="-120"/>
                        <a:cs typeface="+mn-cs"/>
                      </a:endParaRPr>
                    </a:p>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altLang="zh-TW" sz="1200" b="1" i="0" u="none" strike="noStrike" kern="1200" cap="none" spc="-100" normalizeH="0" baseline="0" noProof="0" dirty="0">
                          <a:ln>
                            <a:noFill/>
                          </a:ln>
                          <a:solidFill>
                            <a:srgbClr val="0000FF"/>
                          </a:solidFill>
                          <a:effectLst/>
                          <a:uLnTx/>
                          <a:uFillTx/>
                          <a:latin typeface="華康儷楷書" panose="03000509000000000000" pitchFamily="65" charset="-120"/>
                          <a:ea typeface="華康儷楷書" panose="03000509000000000000" pitchFamily="65" charset="-120"/>
                          <a:cs typeface="+mn-cs"/>
                        </a:rPr>
                        <a:t>6</a:t>
                      </a:r>
                      <a:r>
                        <a:rPr kumimoji="0" lang="zh-TW" altLang="en-US" sz="1200" b="1" i="0" u="none" strike="noStrike" kern="1200" cap="none" spc="-100" normalizeH="0" baseline="0" noProof="0" dirty="0">
                          <a:ln>
                            <a:noFill/>
                          </a:ln>
                          <a:solidFill>
                            <a:srgbClr val="0000FF"/>
                          </a:solidFill>
                          <a:effectLst/>
                          <a:uLnTx/>
                          <a:uFillTx/>
                          <a:latin typeface="華康儷楷書" panose="03000509000000000000" pitchFamily="65" charset="-120"/>
                          <a:ea typeface="華康儷楷書" panose="03000509000000000000" pitchFamily="65" charset="-120"/>
                          <a:cs typeface="+mn-cs"/>
                        </a:rPr>
                        <a:t>月</a:t>
                      </a:r>
                      <a:r>
                        <a:rPr kumimoji="0" lang="en-US" altLang="zh-TW" sz="1200" b="1" i="0" u="none" strike="noStrike" kern="1200" cap="none" spc="-100" normalizeH="0" baseline="0" noProof="0" dirty="0">
                          <a:ln>
                            <a:noFill/>
                          </a:ln>
                          <a:solidFill>
                            <a:srgbClr val="0000FF"/>
                          </a:solidFill>
                          <a:effectLst/>
                          <a:uLnTx/>
                          <a:uFillTx/>
                          <a:latin typeface="華康儷楷書" panose="03000509000000000000" pitchFamily="65" charset="-120"/>
                          <a:ea typeface="華康儷楷書" panose="03000509000000000000" pitchFamily="65" charset="-120"/>
                          <a:cs typeface="+mn-cs"/>
                        </a:rPr>
                        <a:t>25</a:t>
                      </a:r>
                      <a:r>
                        <a:rPr kumimoji="0" lang="zh-TW" altLang="en-US" sz="1200" b="1" i="0" u="none" strike="noStrike" kern="1200" cap="none" spc="-100" normalizeH="0" baseline="0" noProof="0" dirty="0">
                          <a:ln>
                            <a:noFill/>
                          </a:ln>
                          <a:solidFill>
                            <a:srgbClr val="0000FF"/>
                          </a:solidFill>
                          <a:effectLst/>
                          <a:uLnTx/>
                          <a:uFillTx/>
                          <a:latin typeface="華康儷楷書" panose="03000509000000000000" pitchFamily="65" charset="-120"/>
                          <a:ea typeface="華康儷楷書" panose="03000509000000000000" pitchFamily="65" charset="-120"/>
                          <a:cs typeface="+mn-cs"/>
                        </a:rPr>
                        <a:t>日</a:t>
                      </a:r>
                      <a:endParaRPr kumimoji="0" lang="en-US" altLang="zh-TW" sz="1200" b="1" i="0" u="none" strike="noStrike" kern="1200" cap="none" spc="-100" normalizeH="0" baseline="0" noProof="0" dirty="0">
                        <a:ln>
                          <a:noFill/>
                        </a:ln>
                        <a:solidFill>
                          <a:srgbClr val="0000FF"/>
                        </a:solidFill>
                        <a:effectLst/>
                        <a:uLnTx/>
                        <a:uFillTx/>
                        <a:latin typeface="華康儷楷書" panose="03000509000000000000" pitchFamily="65" charset="-120"/>
                        <a:ea typeface="華康儷楷書" panose="03000509000000000000" pitchFamily="65" charset="-120"/>
                        <a:cs typeface="+mn-cs"/>
                      </a:endParaRPr>
                    </a:p>
                  </a:txBody>
                  <a:tcPr marL="6850" marR="6850" marT="6850" marB="0" anchor="ctr">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accent2">
                        <a:lumMod val="20000"/>
                        <a:lumOff val="8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altLang="zh-TW" sz="1200" b="1" i="0" u="none" strike="noStrike" kern="1200" cap="none" spc="0" normalizeH="0" baseline="0" noProof="0" dirty="0">
                          <a:ln>
                            <a:noFill/>
                          </a:ln>
                          <a:solidFill>
                            <a:srgbClr val="0000FF"/>
                          </a:solidFill>
                          <a:effectLst/>
                          <a:uLnTx/>
                          <a:uFillTx/>
                          <a:latin typeface="華康儷楷書" panose="03000509000000000000" pitchFamily="65" charset="-120"/>
                          <a:ea typeface="華康儷楷書" panose="03000509000000000000" pitchFamily="65" charset="-120"/>
                          <a:cs typeface="+mn-cs"/>
                        </a:rPr>
                        <a:t>115</a:t>
                      </a:r>
                      <a:r>
                        <a:rPr kumimoji="0" lang="zh-TW" altLang="en-US" sz="1200" b="1" i="0" u="none" strike="noStrike" kern="1200" cap="none" spc="0" normalizeH="0" baseline="0" noProof="0" dirty="0">
                          <a:ln>
                            <a:noFill/>
                          </a:ln>
                          <a:solidFill>
                            <a:srgbClr val="0000FF"/>
                          </a:solidFill>
                          <a:effectLst/>
                          <a:uLnTx/>
                          <a:uFillTx/>
                          <a:latin typeface="華康儷楷書" panose="03000509000000000000" pitchFamily="65" charset="-120"/>
                          <a:ea typeface="華康儷楷書" panose="03000509000000000000" pitchFamily="65" charset="-120"/>
                          <a:cs typeface="+mn-cs"/>
                        </a:rPr>
                        <a:t>年</a:t>
                      </a:r>
                      <a:endParaRPr kumimoji="0" lang="en-US" altLang="zh-TW" sz="1200" b="1" i="0" u="none" strike="noStrike" kern="1200" cap="none" spc="0" normalizeH="0" baseline="0" noProof="0" dirty="0">
                        <a:ln>
                          <a:noFill/>
                        </a:ln>
                        <a:solidFill>
                          <a:srgbClr val="0000FF"/>
                        </a:solidFill>
                        <a:effectLst/>
                        <a:uLnTx/>
                        <a:uFillTx/>
                        <a:latin typeface="華康儷楷書" panose="03000509000000000000" pitchFamily="65" charset="-120"/>
                        <a:ea typeface="華康儷楷書" panose="03000509000000000000" pitchFamily="65" charset="-120"/>
                        <a:cs typeface="+mn-cs"/>
                      </a:endParaRPr>
                    </a:p>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altLang="zh-TW" sz="1200" b="1" i="0" u="none" strike="noStrike" kern="1200" cap="none" spc="-100" normalizeH="0" baseline="0" noProof="0" dirty="0">
                          <a:ln>
                            <a:noFill/>
                          </a:ln>
                          <a:solidFill>
                            <a:srgbClr val="0000FF"/>
                          </a:solidFill>
                          <a:effectLst/>
                          <a:uLnTx/>
                          <a:uFillTx/>
                          <a:latin typeface="華康儷楷書" panose="03000509000000000000" pitchFamily="65" charset="-120"/>
                          <a:ea typeface="華康儷楷書" panose="03000509000000000000" pitchFamily="65" charset="-120"/>
                          <a:cs typeface="+mn-cs"/>
                        </a:rPr>
                        <a:t>6</a:t>
                      </a:r>
                      <a:r>
                        <a:rPr kumimoji="0" lang="zh-TW" altLang="en-US" sz="1200" b="1" i="0" u="none" strike="noStrike" kern="1200" cap="none" spc="-100" normalizeH="0" baseline="0" noProof="0" dirty="0">
                          <a:ln>
                            <a:noFill/>
                          </a:ln>
                          <a:solidFill>
                            <a:srgbClr val="0000FF"/>
                          </a:solidFill>
                          <a:effectLst/>
                          <a:uLnTx/>
                          <a:uFillTx/>
                          <a:latin typeface="華康儷楷書" panose="03000509000000000000" pitchFamily="65" charset="-120"/>
                          <a:ea typeface="華康儷楷書" panose="03000509000000000000" pitchFamily="65" charset="-120"/>
                          <a:cs typeface="+mn-cs"/>
                        </a:rPr>
                        <a:t>月</a:t>
                      </a:r>
                      <a:r>
                        <a:rPr kumimoji="0" lang="en-US" altLang="zh-TW" sz="1200" b="1" i="0" u="none" strike="noStrike" kern="1200" cap="none" spc="-100" normalizeH="0" baseline="0" noProof="0" dirty="0">
                          <a:ln>
                            <a:noFill/>
                          </a:ln>
                          <a:solidFill>
                            <a:srgbClr val="0000FF"/>
                          </a:solidFill>
                          <a:effectLst/>
                          <a:uLnTx/>
                          <a:uFillTx/>
                          <a:latin typeface="華康儷楷書" panose="03000509000000000000" pitchFamily="65" charset="-120"/>
                          <a:ea typeface="華康儷楷書" panose="03000509000000000000" pitchFamily="65" charset="-120"/>
                          <a:cs typeface="+mn-cs"/>
                        </a:rPr>
                        <a:t>26</a:t>
                      </a:r>
                      <a:r>
                        <a:rPr kumimoji="0" lang="zh-TW" altLang="en-US" sz="1200" b="1" i="0" u="none" strike="noStrike" kern="1200" cap="none" spc="-100" normalizeH="0" baseline="0" noProof="0" dirty="0">
                          <a:ln>
                            <a:noFill/>
                          </a:ln>
                          <a:solidFill>
                            <a:srgbClr val="0000FF"/>
                          </a:solidFill>
                          <a:effectLst/>
                          <a:uLnTx/>
                          <a:uFillTx/>
                          <a:latin typeface="華康儷楷書" panose="03000509000000000000" pitchFamily="65" charset="-120"/>
                          <a:ea typeface="華康儷楷書" panose="03000509000000000000" pitchFamily="65" charset="-120"/>
                          <a:cs typeface="+mn-cs"/>
                        </a:rPr>
                        <a:t>日</a:t>
                      </a:r>
                      <a:endParaRPr kumimoji="0" lang="en-US" altLang="zh-TW" sz="1200" b="1" i="0" u="none" strike="noStrike" kern="1200" cap="none" spc="-100" normalizeH="0" baseline="0" noProof="0" dirty="0">
                        <a:ln>
                          <a:noFill/>
                        </a:ln>
                        <a:solidFill>
                          <a:srgbClr val="0000FF"/>
                        </a:solidFill>
                        <a:effectLst/>
                        <a:uLnTx/>
                        <a:uFillTx/>
                        <a:latin typeface="華康儷楷書" panose="03000509000000000000" pitchFamily="65" charset="-120"/>
                        <a:ea typeface="華康儷楷書" panose="03000509000000000000" pitchFamily="65" charset="-120"/>
                        <a:cs typeface="+mn-cs"/>
                      </a:endParaRPr>
                    </a:p>
                  </a:txBody>
                  <a:tcPr marL="6850" marR="6850" marT="6850" marB="0" anchor="ctr">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accent2">
                        <a:lumMod val="20000"/>
                        <a:lumOff val="8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altLang="zh-TW" sz="1200" b="1" i="0" u="none" strike="noStrike" kern="1200" cap="none" spc="0" normalizeH="0" baseline="0" noProof="0" dirty="0">
                          <a:ln>
                            <a:noFill/>
                          </a:ln>
                          <a:solidFill>
                            <a:srgbClr val="0000FF"/>
                          </a:solidFill>
                          <a:effectLst/>
                          <a:uLnTx/>
                          <a:uFillTx/>
                          <a:latin typeface="華康儷楷書" panose="03000509000000000000" pitchFamily="65" charset="-120"/>
                          <a:ea typeface="華康儷楷書" panose="03000509000000000000" pitchFamily="65" charset="-120"/>
                          <a:cs typeface="+mn-cs"/>
                        </a:rPr>
                        <a:t>115</a:t>
                      </a:r>
                      <a:r>
                        <a:rPr kumimoji="0" lang="zh-TW" altLang="en-US" sz="1200" b="1" i="0" u="none" strike="noStrike" kern="1200" cap="none" spc="0" normalizeH="0" baseline="0" noProof="0" dirty="0">
                          <a:ln>
                            <a:noFill/>
                          </a:ln>
                          <a:solidFill>
                            <a:srgbClr val="0000FF"/>
                          </a:solidFill>
                          <a:effectLst/>
                          <a:uLnTx/>
                          <a:uFillTx/>
                          <a:latin typeface="華康儷楷書" panose="03000509000000000000" pitchFamily="65" charset="-120"/>
                          <a:ea typeface="華康儷楷書" panose="03000509000000000000" pitchFamily="65" charset="-120"/>
                          <a:cs typeface="+mn-cs"/>
                        </a:rPr>
                        <a:t>年</a:t>
                      </a:r>
                      <a:endParaRPr kumimoji="0" lang="en-US" altLang="zh-TW" sz="1200" b="1" i="0" u="none" strike="noStrike" kern="1200" cap="none" spc="0" normalizeH="0" baseline="0" noProof="0" dirty="0">
                        <a:ln>
                          <a:noFill/>
                        </a:ln>
                        <a:solidFill>
                          <a:srgbClr val="0000FF"/>
                        </a:solidFill>
                        <a:effectLst/>
                        <a:uLnTx/>
                        <a:uFillTx/>
                        <a:latin typeface="華康儷楷書" panose="03000509000000000000" pitchFamily="65" charset="-120"/>
                        <a:ea typeface="華康儷楷書" panose="03000509000000000000" pitchFamily="65" charset="-120"/>
                        <a:cs typeface="+mn-cs"/>
                      </a:endParaRPr>
                    </a:p>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altLang="zh-TW" sz="1200" b="1" i="0" u="none" strike="noStrike" kern="1200" cap="none" spc="-100" normalizeH="0" baseline="0" noProof="0" dirty="0">
                          <a:ln>
                            <a:noFill/>
                          </a:ln>
                          <a:solidFill>
                            <a:srgbClr val="0000FF"/>
                          </a:solidFill>
                          <a:effectLst/>
                          <a:uLnTx/>
                          <a:uFillTx/>
                          <a:latin typeface="華康儷楷書" panose="03000509000000000000" pitchFamily="65" charset="-120"/>
                          <a:ea typeface="華康儷楷書" panose="03000509000000000000" pitchFamily="65" charset="-120"/>
                          <a:cs typeface="+mn-cs"/>
                        </a:rPr>
                        <a:t>6</a:t>
                      </a:r>
                      <a:r>
                        <a:rPr kumimoji="0" lang="zh-TW" altLang="en-US" sz="1200" b="1" i="0" u="none" strike="noStrike" kern="1200" cap="none" spc="-100" normalizeH="0" baseline="0" noProof="0" dirty="0">
                          <a:ln>
                            <a:noFill/>
                          </a:ln>
                          <a:solidFill>
                            <a:srgbClr val="0000FF"/>
                          </a:solidFill>
                          <a:effectLst/>
                          <a:uLnTx/>
                          <a:uFillTx/>
                          <a:latin typeface="華康儷楷書" panose="03000509000000000000" pitchFamily="65" charset="-120"/>
                          <a:ea typeface="華康儷楷書" panose="03000509000000000000" pitchFamily="65" charset="-120"/>
                          <a:cs typeface="+mn-cs"/>
                        </a:rPr>
                        <a:t>月</a:t>
                      </a:r>
                      <a:r>
                        <a:rPr kumimoji="0" lang="en-US" altLang="zh-TW" sz="1200" b="1" i="0" u="none" strike="noStrike" kern="1200" cap="none" spc="-100" normalizeH="0" baseline="0" noProof="0" dirty="0">
                          <a:ln>
                            <a:noFill/>
                          </a:ln>
                          <a:solidFill>
                            <a:srgbClr val="0000FF"/>
                          </a:solidFill>
                          <a:effectLst/>
                          <a:uLnTx/>
                          <a:uFillTx/>
                          <a:latin typeface="華康儷楷書" panose="03000509000000000000" pitchFamily="65" charset="-120"/>
                          <a:ea typeface="華康儷楷書" panose="03000509000000000000" pitchFamily="65" charset="-120"/>
                          <a:cs typeface="+mn-cs"/>
                        </a:rPr>
                        <a:t>27</a:t>
                      </a:r>
                      <a:r>
                        <a:rPr kumimoji="0" lang="zh-TW" altLang="en-US" sz="1200" b="1" i="0" u="none" strike="noStrike" kern="1200" cap="none" spc="-100" normalizeH="0" baseline="0" noProof="0" dirty="0">
                          <a:ln>
                            <a:noFill/>
                          </a:ln>
                          <a:solidFill>
                            <a:srgbClr val="0000FF"/>
                          </a:solidFill>
                          <a:effectLst/>
                          <a:uLnTx/>
                          <a:uFillTx/>
                          <a:latin typeface="華康儷楷書" panose="03000509000000000000" pitchFamily="65" charset="-120"/>
                          <a:ea typeface="華康儷楷書" panose="03000509000000000000" pitchFamily="65" charset="-120"/>
                          <a:cs typeface="+mn-cs"/>
                        </a:rPr>
                        <a:t>日</a:t>
                      </a:r>
                      <a:endParaRPr kumimoji="0" lang="en-US" altLang="zh-TW" sz="1200" b="1" i="0" u="none" strike="noStrike" kern="1200" cap="none" spc="-100" normalizeH="0" baseline="0" noProof="0" dirty="0">
                        <a:ln>
                          <a:noFill/>
                        </a:ln>
                        <a:solidFill>
                          <a:srgbClr val="0000FF"/>
                        </a:solidFill>
                        <a:effectLst/>
                        <a:uLnTx/>
                        <a:uFillTx/>
                        <a:latin typeface="華康儷楷書" panose="03000509000000000000" pitchFamily="65" charset="-120"/>
                        <a:ea typeface="華康儷楷書" panose="03000509000000000000" pitchFamily="65" charset="-120"/>
                        <a:cs typeface="+mn-cs"/>
                      </a:endParaRPr>
                    </a:p>
                  </a:txBody>
                  <a:tcPr marL="6850" marR="6850" marT="6850" marB="0" anchor="ctr">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accent2">
                        <a:lumMod val="20000"/>
                        <a:lumOff val="80000"/>
                      </a:schemeClr>
                    </a:solidFill>
                  </a:tcPr>
                </a:tc>
                <a:tc>
                  <a:txBody>
                    <a:bodyPr/>
                    <a:lstStyle/>
                    <a:p>
                      <a:pPr algn="ctr" fontAlgn="ctr"/>
                      <a:r>
                        <a:rPr lang="zh-TW" altLang="en-US" sz="1200" u="none" strike="noStrike" dirty="0">
                          <a:effectLst/>
                          <a:latin typeface="華康儷楷書" panose="03000509000000000000" pitchFamily="65" charset="-120"/>
                          <a:ea typeface="華康儷楷書" panose="03000509000000000000" pitchFamily="65" charset="-120"/>
                        </a:rPr>
                        <a:t>僅辦理</a:t>
                      </a:r>
                      <a:endParaRPr lang="en-US" altLang="zh-TW" sz="1200" u="none" strike="noStrike" dirty="0">
                        <a:effectLst/>
                        <a:latin typeface="華康儷楷書" panose="03000509000000000000" pitchFamily="65" charset="-120"/>
                        <a:ea typeface="華康儷楷書" panose="03000509000000000000" pitchFamily="65" charset="-120"/>
                      </a:endParaRPr>
                    </a:p>
                    <a:p>
                      <a:pPr algn="ctr" fontAlgn="ctr"/>
                      <a:r>
                        <a:rPr lang="zh-TW" altLang="en-US" sz="1200" u="none" strike="noStrike" dirty="0">
                          <a:effectLst/>
                          <a:latin typeface="華康儷楷書" panose="03000509000000000000" pitchFamily="65" charset="-120"/>
                          <a:ea typeface="華康儷楷書" panose="03000509000000000000" pitchFamily="65" charset="-120"/>
                        </a:rPr>
                        <a:t>備審</a:t>
                      </a:r>
                      <a:endParaRPr lang="zh-TW" altLang="en-US" sz="1200" b="0" i="0" u="none" strike="noStrike" dirty="0">
                        <a:solidFill>
                          <a:schemeClr val="bg1"/>
                        </a:solidFill>
                        <a:effectLst/>
                        <a:latin typeface="華康儷楷書" panose="03000509000000000000" pitchFamily="65" charset="-120"/>
                        <a:ea typeface="華康儷楷書" panose="03000509000000000000" pitchFamily="65" charset="-120"/>
                      </a:endParaRPr>
                    </a:p>
                  </a:txBody>
                  <a:tcPr marL="6850" marR="6850" marT="6850" marB="0" anchor="ctr">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accent2">
                        <a:lumMod val="20000"/>
                        <a:lumOff val="80000"/>
                      </a:schemeClr>
                    </a:solidFill>
                  </a:tcPr>
                </a:tc>
                <a:tc>
                  <a:txBody>
                    <a:bodyPr/>
                    <a:lstStyle/>
                    <a:p>
                      <a:pPr algn="ctr" fontAlgn="ctr"/>
                      <a:r>
                        <a:rPr lang="zh-TW" altLang="en-US" sz="1200" u="none" strike="noStrike" dirty="0">
                          <a:effectLst/>
                          <a:latin typeface="華康儷楷書" panose="03000509000000000000" pitchFamily="65" charset="-120"/>
                          <a:ea typeface="華康儷楷書" panose="03000509000000000000" pitchFamily="65" charset="-120"/>
                        </a:rPr>
                        <a:t>總計</a:t>
                      </a:r>
                      <a:endParaRPr lang="zh-TW" altLang="en-US" sz="1200" b="0" i="0" u="none" strike="noStrike" dirty="0">
                        <a:solidFill>
                          <a:schemeClr val="bg1"/>
                        </a:solidFill>
                        <a:effectLst/>
                        <a:latin typeface="華康儷楷書" panose="03000509000000000000" pitchFamily="65" charset="-120"/>
                        <a:ea typeface="華康儷楷書" panose="03000509000000000000" pitchFamily="65" charset="-120"/>
                      </a:endParaRPr>
                    </a:p>
                  </a:txBody>
                  <a:tcPr marL="6850" marR="6850" marT="6850" marB="0" anchor="ctr">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accent2">
                        <a:lumMod val="20000"/>
                        <a:lumOff val="80000"/>
                      </a:schemeClr>
                    </a:solidFill>
                  </a:tcPr>
                </a:tc>
                <a:tc>
                  <a:txBody>
                    <a:bodyPr/>
                    <a:lstStyle/>
                    <a:p>
                      <a:pPr algn="ctr" fontAlgn="ctr"/>
                      <a:r>
                        <a:rPr lang="zh-TW" altLang="en-US" sz="1200" u="none" strike="noStrike" dirty="0">
                          <a:effectLst/>
                          <a:latin typeface="華康儷楷書" panose="03000509000000000000" pitchFamily="65" charset="-120"/>
                          <a:ea typeface="華康儷楷書" panose="03000509000000000000" pitchFamily="65" charset="-120"/>
                        </a:rPr>
                        <a:t>比率</a:t>
                      </a:r>
                      <a:endParaRPr lang="zh-TW" altLang="en-US" sz="1200" b="0" i="0" u="none" strike="noStrike" dirty="0">
                        <a:solidFill>
                          <a:schemeClr val="bg1"/>
                        </a:solidFill>
                        <a:effectLst/>
                        <a:latin typeface="華康儷楷書" panose="03000509000000000000" pitchFamily="65" charset="-120"/>
                        <a:ea typeface="華康儷楷書" panose="03000509000000000000" pitchFamily="65" charset="-120"/>
                      </a:endParaRPr>
                    </a:p>
                  </a:txBody>
                  <a:tcPr marL="6850" marR="6850" marT="6850" marB="0" anchor="ctr">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246400850"/>
                  </a:ext>
                </a:extLst>
              </a:tr>
              <a:tr h="206762">
                <a:tc>
                  <a:txBody>
                    <a:bodyPr/>
                    <a:lstStyle/>
                    <a:p>
                      <a:pPr algn="ctr" fontAlgn="ctr"/>
                      <a:r>
                        <a:rPr lang="en-US" altLang="zh-TW" sz="1200" u="none" strike="noStrike" dirty="0">
                          <a:effectLst/>
                          <a:latin typeface="華康儷楷書" panose="03000509000000000000" pitchFamily="65" charset="-120"/>
                          <a:ea typeface="華康儷楷書" panose="03000509000000000000" pitchFamily="65" charset="-120"/>
                        </a:rPr>
                        <a:t>01</a:t>
                      </a:r>
                      <a:r>
                        <a:rPr lang="zh-TW" altLang="en-US" sz="1200" u="none" strike="noStrike" dirty="0">
                          <a:effectLst/>
                          <a:latin typeface="華康儷楷書" panose="03000509000000000000" pitchFamily="65" charset="-120"/>
                          <a:ea typeface="華康儷楷書" panose="03000509000000000000" pitchFamily="65" charset="-120"/>
                        </a:rPr>
                        <a:t> 機械</a:t>
                      </a:r>
                      <a:endParaRPr lang="zh-TW" altLang="en-US" sz="1200" b="0" i="0" u="none" strike="noStrike" dirty="0">
                        <a:solidFill>
                          <a:srgbClr val="000000"/>
                        </a:solidFill>
                        <a:effectLst/>
                        <a:latin typeface="華康儷楷書" panose="03000509000000000000" pitchFamily="65" charset="-120"/>
                        <a:ea typeface="華康儷楷書" panose="03000509000000000000" pitchFamily="65" charset="-120"/>
                      </a:endParaRPr>
                    </a:p>
                  </a:txBody>
                  <a:tcPr marL="6850" marR="6850" marT="6850" marB="0" anchor="ctr">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accent2">
                        <a:lumMod val="20000"/>
                        <a:lumOff val="80000"/>
                      </a:schemeClr>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0</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15</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5</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8</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9</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26</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6</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7</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8</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10</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9</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2</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9</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0</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1</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80</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195</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accent2">
                        <a:lumMod val="20000"/>
                        <a:lumOff val="80000"/>
                      </a:schemeClr>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7.1%</a:t>
                      </a:r>
                    </a:p>
                  </a:txBody>
                  <a:tcPr marL="9525" marR="9525" marT="9525" marB="0" anchor="ctr">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620038045"/>
                  </a:ext>
                </a:extLst>
              </a:tr>
              <a:tr h="206762">
                <a:tc>
                  <a:txBody>
                    <a:bodyPr/>
                    <a:lstStyle/>
                    <a:p>
                      <a:pPr algn="ctr" fontAlgn="ctr"/>
                      <a:r>
                        <a:rPr lang="en-US" altLang="zh-TW" sz="1200" u="none" strike="noStrike" dirty="0">
                          <a:effectLst/>
                          <a:latin typeface="華康儷楷書" panose="03000509000000000000" pitchFamily="65" charset="-120"/>
                          <a:ea typeface="華康儷楷書" panose="03000509000000000000" pitchFamily="65" charset="-120"/>
                        </a:rPr>
                        <a:t>02 </a:t>
                      </a:r>
                      <a:r>
                        <a:rPr lang="zh-TW" altLang="en-US" sz="1200" u="none" strike="noStrike" dirty="0">
                          <a:effectLst/>
                          <a:latin typeface="華康儷楷書" panose="03000509000000000000" pitchFamily="65" charset="-120"/>
                          <a:ea typeface="華康儷楷書" panose="03000509000000000000" pitchFamily="65" charset="-120"/>
                        </a:rPr>
                        <a:t>動機</a:t>
                      </a:r>
                      <a:endParaRPr lang="zh-TW" altLang="en-US" sz="1200" b="0" i="0" u="none" strike="noStrike" dirty="0">
                        <a:solidFill>
                          <a:srgbClr val="000000"/>
                        </a:solidFill>
                        <a:effectLst/>
                        <a:latin typeface="華康儷楷書" panose="03000509000000000000" pitchFamily="65" charset="-120"/>
                        <a:ea typeface="華康儷楷書" panose="03000509000000000000" pitchFamily="65" charset="-120"/>
                      </a:endParaRPr>
                    </a:p>
                  </a:txBody>
                  <a:tcPr marL="6850" marR="6850" marT="6850" marB="0" anchor="ctr">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0</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7</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1</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1</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4</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13</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3</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0</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2</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3</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11</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0</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1</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0</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1</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48</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95</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accent2">
                        <a:lumMod val="20000"/>
                        <a:lumOff val="80000"/>
                      </a:schemeClr>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3.4%</a:t>
                      </a:r>
                    </a:p>
                  </a:txBody>
                  <a:tcPr marL="9525" marR="9525" marT="9525" marB="0" anchor="ctr">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749138696"/>
                  </a:ext>
                </a:extLst>
              </a:tr>
              <a:tr h="198368">
                <a:tc>
                  <a:txBody>
                    <a:bodyPr/>
                    <a:lstStyle/>
                    <a:p>
                      <a:pPr algn="ctr" fontAlgn="ctr"/>
                      <a:r>
                        <a:rPr lang="en-US" altLang="zh-TW" sz="1200" u="none" strike="noStrike" dirty="0">
                          <a:effectLst/>
                          <a:latin typeface="華康儷楷書" panose="03000509000000000000" pitchFamily="65" charset="-120"/>
                          <a:ea typeface="華康儷楷書" panose="03000509000000000000" pitchFamily="65" charset="-120"/>
                        </a:rPr>
                        <a:t>03 </a:t>
                      </a:r>
                      <a:r>
                        <a:rPr lang="zh-TW" altLang="en-US" sz="1200" u="none" strike="noStrike" dirty="0">
                          <a:effectLst/>
                          <a:latin typeface="華康儷楷書" panose="03000509000000000000" pitchFamily="65" charset="-120"/>
                          <a:ea typeface="華康儷楷書" panose="03000509000000000000" pitchFamily="65" charset="-120"/>
                        </a:rPr>
                        <a:t>電機</a:t>
                      </a:r>
                      <a:endParaRPr lang="zh-TW" altLang="en-US" sz="1200" b="0" i="0" u="none" strike="noStrike" dirty="0">
                        <a:solidFill>
                          <a:srgbClr val="000000"/>
                        </a:solidFill>
                        <a:effectLst/>
                        <a:latin typeface="華康儷楷書" panose="03000509000000000000" pitchFamily="65" charset="-120"/>
                        <a:ea typeface="華康儷楷書" panose="03000509000000000000" pitchFamily="65" charset="-120"/>
                      </a:endParaRPr>
                    </a:p>
                  </a:txBody>
                  <a:tcPr marL="6850" marR="6850" marT="6850" marB="0" anchor="ctr">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accent2">
                        <a:lumMod val="20000"/>
                        <a:lumOff val="80000"/>
                      </a:schemeClr>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0</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13</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9</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2</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15</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20</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6</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3</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10</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5</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16</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0</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4</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1</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1</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86</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191</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accent2">
                        <a:lumMod val="20000"/>
                        <a:lumOff val="80000"/>
                      </a:schemeClr>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6.9%</a:t>
                      </a:r>
                    </a:p>
                  </a:txBody>
                  <a:tcPr marL="9525" marR="9525" marT="9525" marB="0" anchor="ctr">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3132887930"/>
                  </a:ext>
                </a:extLst>
              </a:tr>
              <a:tr h="206762">
                <a:tc>
                  <a:txBody>
                    <a:bodyPr/>
                    <a:lstStyle/>
                    <a:p>
                      <a:pPr algn="ctr" fontAlgn="ctr"/>
                      <a:r>
                        <a:rPr lang="en-US" altLang="zh-TW" sz="1200" u="none" strike="noStrike" dirty="0">
                          <a:effectLst/>
                          <a:latin typeface="華康儷楷書" panose="03000509000000000000" pitchFamily="65" charset="-120"/>
                          <a:ea typeface="華康儷楷書" panose="03000509000000000000" pitchFamily="65" charset="-120"/>
                        </a:rPr>
                        <a:t>04 </a:t>
                      </a:r>
                      <a:r>
                        <a:rPr lang="zh-TW" altLang="en-US" sz="1200" u="none" strike="noStrike" dirty="0">
                          <a:effectLst/>
                          <a:latin typeface="華康儷楷書" panose="03000509000000000000" pitchFamily="65" charset="-120"/>
                          <a:ea typeface="華康儷楷書" panose="03000509000000000000" pitchFamily="65" charset="-120"/>
                        </a:rPr>
                        <a:t>資電</a:t>
                      </a:r>
                      <a:endParaRPr lang="zh-TW" altLang="en-US" sz="1200" b="0" i="0" u="none" strike="noStrike" dirty="0">
                        <a:solidFill>
                          <a:srgbClr val="000000"/>
                        </a:solidFill>
                        <a:effectLst/>
                        <a:latin typeface="華康儷楷書" panose="03000509000000000000" pitchFamily="65" charset="-120"/>
                        <a:ea typeface="華康儷楷書" panose="03000509000000000000" pitchFamily="65" charset="-120"/>
                      </a:endParaRPr>
                    </a:p>
                  </a:txBody>
                  <a:tcPr marL="6850" marR="6850" marT="6850" marB="0" anchor="ctr">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1</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15</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9</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9</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23</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24</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11</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17</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9</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11</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25</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1</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9</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0</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2</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122</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288</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accent2">
                        <a:lumMod val="20000"/>
                        <a:lumOff val="80000"/>
                      </a:schemeClr>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10.4%</a:t>
                      </a:r>
                    </a:p>
                  </a:txBody>
                  <a:tcPr marL="9525" marR="9525" marT="9525" marB="0" anchor="ctr">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2724141623"/>
                  </a:ext>
                </a:extLst>
              </a:tr>
              <a:tr h="206762">
                <a:tc>
                  <a:txBody>
                    <a:bodyPr/>
                    <a:lstStyle/>
                    <a:p>
                      <a:pPr algn="ctr" fontAlgn="ctr"/>
                      <a:r>
                        <a:rPr lang="en-US" altLang="zh-TW" sz="1200" u="none" strike="noStrike" dirty="0">
                          <a:effectLst/>
                          <a:latin typeface="華康儷楷書" panose="03000509000000000000" pitchFamily="65" charset="-120"/>
                          <a:ea typeface="華康儷楷書" panose="03000509000000000000" pitchFamily="65" charset="-120"/>
                        </a:rPr>
                        <a:t>05 </a:t>
                      </a:r>
                      <a:r>
                        <a:rPr lang="zh-TW" altLang="en-US" sz="1200" u="none" strike="noStrike" dirty="0">
                          <a:effectLst/>
                          <a:latin typeface="華康儷楷書" panose="03000509000000000000" pitchFamily="65" charset="-120"/>
                          <a:ea typeface="華康儷楷書" panose="03000509000000000000" pitchFamily="65" charset="-120"/>
                        </a:rPr>
                        <a:t>化工</a:t>
                      </a:r>
                      <a:endParaRPr lang="zh-TW" altLang="en-US" sz="1200" b="0" i="0" u="none" strike="noStrike" dirty="0">
                        <a:solidFill>
                          <a:srgbClr val="000000"/>
                        </a:solidFill>
                        <a:effectLst/>
                        <a:latin typeface="華康儷楷書" panose="03000509000000000000" pitchFamily="65" charset="-120"/>
                        <a:ea typeface="華康儷楷書" panose="03000509000000000000" pitchFamily="65" charset="-120"/>
                      </a:endParaRPr>
                    </a:p>
                  </a:txBody>
                  <a:tcPr marL="6850" marR="6850" marT="6850" marB="0" anchor="ctr">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accent2">
                        <a:lumMod val="20000"/>
                        <a:lumOff val="80000"/>
                      </a:schemeClr>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0</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4</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2</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0</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2</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10</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1</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2</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2</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7</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2</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1</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2</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3</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0</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16</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54</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accent2">
                        <a:lumMod val="20000"/>
                        <a:lumOff val="80000"/>
                      </a:schemeClr>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2.0%</a:t>
                      </a:r>
                    </a:p>
                  </a:txBody>
                  <a:tcPr marL="9525" marR="9525" marT="9525" marB="0" anchor="ctr">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2759288961"/>
                  </a:ext>
                </a:extLst>
              </a:tr>
              <a:tr h="206762">
                <a:tc>
                  <a:txBody>
                    <a:bodyPr/>
                    <a:lstStyle/>
                    <a:p>
                      <a:pPr algn="ctr" fontAlgn="ctr"/>
                      <a:r>
                        <a:rPr lang="en-US" altLang="zh-TW" sz="1200" u="none" strike="noStrike" dirty="0">
                          <a:effectLst/>
                          <a:latin typeface="華康儷楷書" panose="03000509000000000000" pitchFamily="65" charset="-120"/>
                          <a:ea typeface="華康儷楷書" panose="03000509000000000000" pitchFamily="65" charset="-120"/>
                        </a:rPr>
                        <a:t>06 </a:t>
                      </a:r>
                      <a:r>
                        <a:rPr lang="zh-TW" altLang="en-US" sz="1200" u="none" strike="noStrike" dirty="0">
                          <a:effectLst/>
                          <a:latin typeface="華康儷楷書" panose="03000509000000000000" pitchFamily="65" charset="-120"/>
                          <a:ea typeface="華康儷楷書" panose="03000509000000000000" pitchFamily="65" charset="-120"/>
                        </a:rPr>
                        <a:t>土木</a:t>
                      </a:r>
                      <a:endParaRPr lang="zh-TW" altLang="en-US" sz="1200" b="0" i="0" u="none" strike="noStrike" dirty="0">
                        <a:solidFill>
                          <a:srgbClr val="000000"/>
                        </a:solidFill>
                        <a:effectLst/>
                        <a:latin typeface="華康儷楷書" panose="03000509000000000000" pitchFamily="65" charset="-120"/>
                        <a:ea typeface="華康儷楷書" panose="03000509000000000000" pitchFamily="65" charset="-120"/>
                      </a:endParaRPr>
                    </a:p>
                  </a:txBody>
                  <a:tcPr marL="6850" marR="6850" marT="6850" marB="0" anchor="ctr">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1</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4</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0</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2</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5</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10</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0</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2</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1</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9</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7</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0</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0</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1</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0</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29</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71</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accent2">
                        <a:lumMod val="20000"/>
                        <a:lumOff val="80000"/>
                      </a:schemeClr>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2.6%</a:t>
                      </a:r>
                    </a:p>
                  </a:txBody>
                  <a:tcPr marL="9525" marR="9525" marT="9525" marB="0" anchor="ctr">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396237384"/>
                  </a:ext>
                </a:extLst>
              </a:tr>
              <a:tr h="206762">
                <a:tc>
                  <a:txBody>
                    <a:bodyPr/>
                    <a:lstStyle/>
                    <a:p>
                      <a:pPr algn="ctr" fontAlgn="ctr"/>
                      <a:r>
                        <a:rPr lang="en-US" altLang="zh-TW" sz="1200" u="none" strike="noStrike" dirty="0">
                          <a:effectLst/>
                          <a:latin typeface="華康儷楷書" panose="03000509000000000000" pitchFamily="65" charset="-120"/>
                          <a:ea typeface="華康儷楷書" panose="03000509000000000000" pitchFamily="65" charset="-120"/>
                        </a:rPr>
                        <a:t>07 </a:t>
                      </a:r>
                      <a:r>
                        <a:rPr lang="zh-TW" altLang="en-US" sz="1200" u="none" strike="noStrike" dirty="0">
                          <a:effectLst/>
                          <a:latin typeface="華康儷楷書" panose="03000509000000000000" pitchFamily="65" charset="-120"/>
                          <a:ea typeface="華康儷楷書" panose="03000509000000000000" pitchFamily="65" charset="-120"/>
                        </a:rPr>
                        <a:t>設計</a:t>
                      </a:r>
                      <a:endParaRPr lang="zh-TW" altLang="en-US" sz="1200" b="0" i="0" u="none" strike="noStrike" dirty="0">
                        <a:solidFill>
                          <a:srgbClr val="000000"/>
                        </a:solidFill>
                        <a:effectLst/>
                        <a:latin typeface="華康儷楷書" panose="03000509000000000000" pitchFamily="65" charset="-120"/>
                        <a:ea typeface="華康儷楷書" panose="03000509000000000000" pitchFamily="65" charset="-120"/>
                      </a:endParaRPr>
                    </a:p>
                  </a:txBody>
                  <a:tcPr marL="6850" marR="6850" marT="6850" marB="0" anchor="ctr">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accent2">
                        <a:lumMod val="20000"/>
                        <a:lumOff val="80000"/>
                      </a:schemeClr>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5</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15</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1</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5</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22</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33</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1</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25</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3</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16</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18</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0</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4</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1</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2</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72</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223</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accent2">
                        <a:lumMod val="20000"/>
                        <a:lumOff val="80000"/>
                      </a:schemeClr>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8.1%</a:t>
                      </a:r>
                    </a:p>
                  </a:txBody>
                  <a:tcPr marL="9525" marR="9525" marT="9525" marB="0" anchor="ctr">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2577863036"/>
                  </a:ext>
                </a:extLst>
              </a:tr>
              <a:tr h="206762">
                <a:tc>
                  <a:txBody>
                    <a:bodyPr/>
                    <a:lstStyle/>
                    <a:p>
                      <a:pPr algn="ctr" fontAlgn="ctr"/>
                      <a:r>
                        <a:rPr lang="en-US" altLang="zh-TW" sz="1200" u="none" strike="noStrike" dirty="0">
                          <a:effectLst/>
                          <a:latin typeface="華康儷楷書" panose="03000509000000000000" pitchFamily="65" charset="-120"/>
                          <a:ea typeface="華康儷楷書" panose="03000509000000000000" pitchFamily="65" charset="-120"/>
                        </a:rPr>
                        <a:t>08 </a:t>
                      </a:r>
                      <a:r>
                        <a:rPr lang="zh-TW" altLang="en-US" sz="1200" u="none" strike="noStrike" dirty="0">
                          <a:effectLst/>
                          <a:latin typeface="華康儷楷書" panose="03000509000000000000" pitchFamily="65" charset="-120"/>
                          <a:ea typeface="華康儷楷書" panose="03000509000000000000" pitchFamily="65" charset="-120"/>
                        </a:rPr>
                        <a:t>工管</a:t>
                      </a:r>
                      <a:endParaRPr lang="zh-TW" altLang="en-US" sz="1200" b="0" i="0" u="none" strike="noStrike" dirty="0">
                        <a:solidFill>
                          <a:srgbClr val="000000"/>
                        </a:solidFill>
                        <a:effectLst/>
                        <a:latin typeface="華康儷楷書" panose="03000509000000000000" pitchFamily="65" charset="-120"/>
                        <a:ea typeface="華康儷楷書" panose="03000509000000000000" pitchFamily="65" charset="-120"/>
                      </a:endParaRPr>
                    </a:p>
                  </a:txBody>
                  <a:tcPr marL="6850" marR="6850" marT="6850" marB="0" anchor="ctr">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0</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1</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0</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0</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0</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1</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0</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1</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0</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1</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4</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0</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0</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0</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0</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0</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8</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accent2">
                        <a:lumMod val="20000"/>
                        <a:lumOff val="80000"/>
                      </a:schemeClr>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0.3%</a:t>
                      </a:r>
                    </a:p>
                  </a:txBody>
                  <a:tcPr marL="9525" marR="9525" marT="9525" marB="0" anchor="ctr">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790007644"/>
                  </a:ext>
                </a:extLst>
              </a:tr>
              <a:tr h="206762">
                <a:tc>
                  <a:txBody>
                    <a:bodyPr/>
                    <a:lstStyle/>
                    <a:p>
                      <a:pPr algn="ctr" fontAlgn="ctr"/>
                      <a:r>
                        <a:rPr lang="en-US" altLang="zh-TW" sz="1200" u="none" strike="noStrike" dirty="0">
                          <a:effectLst/>
                          <a:latin typeface="華康儷楷書" panose="03000509000000000000" pitchFamily="65" charset="-120"/>
                          <a:ea typeface="華康儷楷書" panose="03000509000000000000" pitchFamily="65" charset="-120"/>
                        </a:rPr>
                        <a:t>09 </a:t>
                      </a:r>
                      <a:r>
                        <a:rPr lang="zh-TW" altLang="en-US" sz="1200" u="none" strike="noStrike" dirty="0">
                          <a:effectLst/>
                          <a:latin typeface="華康儷楷書" panose="03000509000000000000" pitchFamily="65" charset="-120"/>
                          <a:ea typeface="華康儷楷書" panose="03000509000000000000" pitchFamily="65" charset="-120"/>
                        </a:rPr>
                        <a:t>商管</a:t>
                      </a:r>
                      <a:endParaRPr lang="zh-TW" altLang="en-US" sz="1200" b="0" i="0" u="none" strike="noStrike" dirty="0">
                        <a:solidFill>
                          <a:srgbClr val="000000"/>
                        </a:solidFill>
                        <a:effectLst/>
                        <a:latin typeface="華康儷楷書" panose="03000509000000000000" pitchFamily="65" charset="-120"/>
                        <a:ea typeface="華康儷楷書" panose="03000509000000000000" pitchFamily="65" charset="-120"/>
                      </a:endParaRPr>
                    </a:p>
                  </a:txBody>
                  <a:tcPr marL="6850" marR="6850" marT="6850" marB="0" anchor="ctr">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accent2">
                        <a:lumMod val="20000"/>
                        <a:lumOff val="80000"/>
                      </a:schemeClr>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4</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47</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1</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16</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63</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46</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22</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23</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16</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14</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44</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5</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4</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0</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7</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211</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523</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accent2">
                        <a:lumMod val="20000"/>
                        <a:lumOff val="80000"/>
                      </a:schemeClr>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18.9%</a:t>
                      </a:r>
                    </a:p>
                  </a:txBody>
                  <a:tcPr marL="9525" marR="9525" marT="9525" marB="0" anchor="ctr">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3134920524"/>
                  </a:ext>
                </a:extLst>
              </a:tr>
              <a:tr h="206762">
                <a:tc>
                  <a:txBody>
                    <a:bodyPr/>
                    <a:lstStyle/>
                    <a:p>
                      <a:pPr algn="ctr" fontAlgn="ctr"/>
                      <a:r>
                        <a:rPr lang="en-US" altLang="zh-TW" sz="1200" u="none" strike="noStrike" dirty="0">
                          <a:effectLst/>
                          <a:latin typeface="華康儷楷書" panose="03000509000000000000" pitchFamily="65" charset="-120"/>
                          <a:ea typeface="華康儷楷書" panose="03000509000000000000" pitchFamily="65" charset="-120"/>
                        </a:rPr>
                        <a:t>10 </a:t>
                      </a:r>
                      <a:r>
                        <a:rPr lang="zh-TW" altLang="en-US" sz="1200" u="none" strike="noStrike" dirty="0">
                          <a:effectLst/>
                          <a:latin typeface="華康儷楷書" panose="03000509000000000000" pitchFamily="65" charset="-120"/>
                          <a:ea typeface="華康儷楷書" panose="03000509000000000000" pitchFamily="65" charset="-120"/>
                        </a:rPr>
                        <a:t>衛護</a:t>
                      </a:r>
                      <a:endParaRPr lang="zh-TW" altLang="en-US" sz="1200" b="0" i="0" u="none" strike="noStrike" dirty="0">
                        <a:solidFill>
                          <a:srgbClr val="000000"/>
                        </a:solidFill>
                        <a:effectLst/>
                        <a:latin typeface="華康儷楷書" panose="03000509000000000000" pitchFamily="65" charset="-120"/>
                        <a:ea typeface="華康儷楷書" panose="03000509000000000000" pitchFamily="65" charset="-120"/>
                      </a:endParaRPr>
                    </a:p>
                  </a:txBody>
                  <a:tcPr marL="6850" marR="6850" marT="6850" marB="0" anchor="ctr">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0</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4</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0</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2</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6</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14</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2</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0</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3</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0</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2</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5</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0</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0</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5</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28</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71</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accent2">
                        <a:lumMod val="20000"/>
                        <a:lumOff val="80000"/>
                      </a:schemeClr>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2.6%</a:t>
                      </a:r>
                    </a:p>
                  </a:txBody>
                  <a:tcPr marL="9525" marR="9525" marT="9525" marB="0" anchor="ctr">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709090611"/>
                  </a:ext>
                </a:extLst>
              </a:tr>
              <a:tr h="206762">
                <a:tc>
                  <a:txBody>
                    <a:bodyPr/>
                    <a:lstStyle/>
                    <a:p>
                      <a:pPr algn="ctr" fontAlgn="ctr"/>
                      <a:r>
                        <a:rPr lang="en-US" altLang="zh-TW" sz="1200" u="none" strike="noStrike" dirty="0">
                          <a:effectLst/>
                          <a:latin typeface="華康儷楷書" panose="03000509000000000000" pitchFamily="65" charset="-120"/>
                          <a:ea typeface="華康儷楷書" panose="03000509000000000000" pitchFamily="65" charset="-120"/>
                        </a:rPr>
                        <a:t>11 </a:t>
                      </a:r>
                      <a:r>
                        <a:rPr lang="zh-TW" altLang="en-US" sz="1200" u="none" strike="noStrike" dirty="0">
                          <a:effectLst/>
                          <a:latin typeface="華康儷楷書" panose="03000509000000000000" pitchFamily="65" charset="-120"/>
                          <a:ea typeface="華康儷楷書" panose="03000509000000000000" pitchFamily="65" charset="-120"/>
                        </a:rPr>
                        <a:t>食品</a:t>
                      </a:r>
                      <a:endParaRPr lang="zh-TW" altLang="en-US" sz="1200" b="0" i="0" u="none" strike="noStrike" dirty="0">
                        <a:solidFill>
                          <a:srgbClr val="000000"/>
                        </a:solidFill>
                        <a:effectLst/>
                        <a:latin typeface="華康儷楷書" panose="03000509000000000000" pitchFamily="65" charset="-120"/>
                        <a:ea typeface="華康儷楷書" panose="03000509000000000000" pitchFamily="65" charset="-120"/>
                      </a:endParaRPr>
                    </a:p>
                  </a:txBody>
                  <a:tcPr marL="6850" marR="6850" marT="6850" marB="0" anchor="ctr">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accent2">
                        <a:lumMod val="20000"/>
                        <a:lumOff val="80000"/>
                      </a:schemeClr>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0</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8</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1</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3</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3</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8</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4</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1</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0</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0</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0</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2</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1</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0</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0</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26</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57</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accent2">
                        <a:lumMod val="20000"/>
                        <a:lumOff val="80000"/>
                      </a:schemeClr>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2.1%</a:t>
                      </a:r>
                    </a:p>
                  </a:txBody>
                  <a:tcPr marL="9525" marR="9525" marT="9525" marB="0" anchor="ctr">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896481567"/>
                  </a:ext>
                </a:extLst>
              </a:tr>
              <a:tr h="206762">
                <a:tc>
                  <a:txBody>
                    <a:bodyPr/>
                    <a:lstStyle/>
                    <a:p>
                      <a:pPr algn="ctr" fontAlgn="ctr"/>
                      <a:r>
                        <a:rPr lang="en-US" altLang="zh-TW" sz="1200" u="none" strike="noStrike" dirty="0">
                          <a:effectLst/>
                          <a:latin typeface="華康儷楷書" panose="03000509000000000000" pitchFamily="65" charset="-120"/>
                          <a:ea typeface="華康儷楷書" panose="03000509000000000000" pitchFamily="65" charset="-120"/>
                        </a:rPr>
                        <a:t>12 </a:t>
                      </a:r>
                      <a:r>
                        <a:rPr lang="zh-TW" altLang="en-US" sz="1200" u="none" strike="noStrike" dirty="0">
                          <a:effectLst/>
                          <a:latin typeface="華康儷楷書" panose="03000509000000000000" pitchFamily="65" charset="-120"/>
                          <a:ea typeface="華康儷楷書" panose="03000509000000000000" pitchFamily="65" charset="-120"/>
                        </a:rPr>
                        <a:t>幼保</a:t>
                      </a:r>
                      <a:endParaRPr lang="zh-TW" altLang="en-US" sz="1200" b="0" i="0" u="none" strike="noStrike" dirty="0">
                        <a:solidFill>
                          <a:srgbClr val="000000"/>
                        </a:solidFill>
                        <a:effectLst/>
                        <a:latin typeface="華康儷楷書" panose="03000509000000000000" pitchFamily="65" charset="-120"/>
                        <a:ea typeface="華康儷楷書" panose="03000509000000000000" pitchFamily="65" charset="-120"/>
                      </a:endParaRPr>
                    </a:p>
                  </a:txBody>
                  <a:tcPr marL="6850" marR="6850" marT="6850" marB="0" anchor="ctr">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0</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6</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0</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1</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5</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14</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1</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1</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2</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0</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3</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1</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0</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0</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2</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32</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68</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accent2">
                        <a:lumMod val="20000"/>
                        <a:lumOff val="80000"/>
                      </a:schemeClr>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2.5%</a:t>
                      </a:r>
                    </a:p>
                  </a:txBody>
                  <a:tcPr marL="9525" marR="9525" marT="9525" marB="0" anchor="ctr">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825011188"/>
                  </a:ext>
                </a:extLst>
              </a:tr>
              <a:tr h="206762">
                <a:tc>
                  <a:txBody>
                    <a:bodyPr/>
                    <a:lstStyle/>
                    <a:p>
                      <a:pPr algn="ctr" fontAlgn="ctr"/>
                      <a:r>
                        <a:rPr lang="en-US" altLang="zh-TW" sz="1200" u="none" strike="noStrike" dirty="0">
                          <a:effectLst/>
                          <a:latin typeface="華康儷楷書" panose="03000509000000000000" pitchFamily="65" charset="-120"/>
                          <a:ea typeface="華康儷楷書" panose="03000509000000000000" pitchFamily="65" charset="-120"/>
                        </a:rPr>
                        <a:t>13 </a:t>
                      </a:r>
                      <a:r>
                        <a:rPr lang="zh-TW" altLang="en-US" sz="1200" u="none" strike="noStrike" dirty="0">
                          <a:effectLst/>
                          <a:latin typeface="華康儷楷書" panose="03000509000000000000" pitchFamily="65" charset="-120"/>
                          <a:ea typeface="華康儷楷書" panose="03000509000000000000" pitchFamily="65" charset="-120"/>
                        </a:rPr>
                        <a:t>生活</a:t>
                      </a:r>
                      <a:endParaRPr lang="zh-TW" altLang="en-US" sz="1200" b="0" i="0" u="none" strike="noStrike" dirty="0">
                        <a:solidFill>
                          <a:srgbClr val="000000"/>
                        </a:solidFill>
                        <a:effectLst/>
                        <a:latin typeface="華康儷楷書" panose="03000509000000000000" pitchFamily="65" charset="-120"/>
                        <a:ea typeface="華康儷楷書" panose="03000509000000000000" pitchFamily="65" charset="-120"/>
                      </a:endParaRPr>
                    </a:p>
                  </a:txBody>
                  <a:tcPr marL="6850" marR="6850" marT="6850" marB="0" anchor="ctr">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accent2">
                        <a:lumMod val="20000"/>
                        <a:lumOff val="80000"/>
                      </a:schemeClr>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2</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8</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0</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4</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5</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21</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3</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5</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1</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1</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3</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4</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0</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0</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1</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66</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124</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accent2">
                        <a:lumMod val="20000"/>
                        <a:lumOff val="80000"/>
                      </a:schemeClr>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4.5%</a:t>
                      </a:r>
                    </a:p>
                  </a:txBody>
                  <a:tcPr marL="9525" marR="9525" marT="9525" marB="0" anchor="ctr">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345889027"/>
                  </a:ext>
                </a:extLst>
              </a:tr>
              <a:tr h="206762">
                <a:tc>
                  <a:txBody>
                    <a:bodyPr/>
                    <a:lstStyle/>
                    <a:p>
                      <a:pPr algn="ctr" fontAlgn="ctr"/>
                      <a:r>
                        <a:rPr lang="en-US" altLang="zh-TW" sz="1200" u="none" strike="noStrike" dirty="0">
                          <a:effectLst/>
                          <a:latin typeface="華康儷楷書" panose="03000509000000000000" pitchFamily="65" charset="-120"/>
                          <a:ea typeface="華康儷楷書" panose="03000509000000000000" pitchFamily="65" charset="-120"/>
                        </a:rPr>
                        <a:t>14 </a:t>
                      </a:r>
                      <a:r>
                        <a:rPr lang="zh-TW" altLang="en-US" sz="1200" u="none" strike="noStrike" dirty="0">
                          <a:effectLst/>
                          <a:latin typeface="華康儷楷書" panose="03000509000000000000" pitchFamily="65" charset="-120"/>
                          <a:ea typeface="華康儷楷書" panose="03000509000000000000" pitchFamily="65" charset="-120"/>
                        </a:rPr>
                        <a:t>農業</a:t>
                      </a:r>
                      <a:endParaRPr lang="zh-TW" altLang="en-US" sz="1200" b="0" i="0" u="none" strike="noStrike" dirty="0">
                        <a:solidFill>
                          <a:srgbClr val="000000"/>
                        </a:solidFill>
                        <a:effectLst/>
                        <a:latin typeface="華康儷楷書" panose="03000509000000000000" pitchFamily="65" charset="-120"/>
                        <a:ea typeface="華康儷楷書" panose="03000509000000000000" pitchFamily="65" charset="-120"/>
                      </a:endParaRPr>
                    </a:p>
                  </a:txBody>
                  <a:tcPr marL="6850" marR="6850" marT="6850" marB="0" anchor="ctr">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0</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19</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1</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2</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3</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7</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2</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2</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1</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4</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1</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3</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0</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0</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0</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32</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77</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accent2">
                        <a:lumMod val="20000"/>
                        <a:lumOff val="80000"/>
                      </a:schemeClr>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2.8%</a:t>
                      </a:r>
                    </a:p>
                  </a:txBody>
                  <a:tcPr marL="9525" marR="9525" marT="9525" marB="0" anchor="ctr">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3134631007"/>
                  </a:ext>
                </a:extLst>
              </a:tr>
              <a:tr h="206762">
                <a:tc>
                  <a:txBody>
                    <a:bodyPr/>
                    <a:lstStyle/>
                    <a:p>
                      <a:pPr algn="ctr" fontAlgn="ctr"/>
                      <a:r>
                        <a:rPr lang="en-US" altLang="zh-TW" sz="1200" u="none" strike="noStrike" dirty="0">
                          <a:effectLst/>
                          <a:latin typeface="華康儷楷書" panose="03000509000000000000" pitchFamily="65" charset="-120"/>
                          <a:ea typeface="華康儷楷書" panose="03000509000000000000" pitchFamily="65" charset="-120"/>
                        </a:rPr>
                        <a:t>15 </a:t>
                      </a:r>
                      <a:r>
                        <a:rPr lang="zh-TW" altLang="en-US" sz="1200" u="none" strike="noStrike" dirty="0">
                          <a:effectLst/>
                          <a:latin typeface="華康儷楷書" panose="03000509000000000000" pitchFamily="65" charset="-120"/>
                          <a:ea typeface="華康儷楷書" panose="03000509000000000000" pitchFamily="65" charset="-120"/>
                        </a:rPr>
                        <a:t>英語</a:t>
                      </a:r>
                      <a:endParaRPr lang="zh-TW" altLang="en-US" sz="1200" b="0" i="0" u="none" strike="noStrike" dirty="0">
                        <a:solidFill>
                          <a:srgbClr val="000000"/>
                        </a:solidFill>
                        <a:effectLst/>
                        <a:latin typeface="華康儷楷書" panose="03000509000000000000" pitchFamily="65" charset="-120"/>
                        <a:ea typeface="華康儷楷書" panose="03000509000000000000" pitchFamily="65" charset="-120"/>
                      </a:endParaRPr>
                    </a:p>
                  </a:txBody>
                  <a:tcPr marL="6850" marR="6850" marT="6850" marB="0" anchor="ctr">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accent2">
                        <a:lumMod val="20000"/>
                        <a:lumOff val="80000"/>
                      </a:schemeClr>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1</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9</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0</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5</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24</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16</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7</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7</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8</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3</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11</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3</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1</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0</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6</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42</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143</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accent2">
                        <a:lumMod val="20000"/>
                        <a:lumOff val="80000"/>
                      </a:schemeClr>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5.2%</a:t>
                      </a:r>
                    </a:p>
                  </a:txBody>
                  <a:tcPr marL="9525" marR="9525" marT="9525" marB="0" anchor="ctr">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3036212898"/>
                  </a:ext>
                </a:extLst>
              </a:tr>
              <a:tr h="206762">
                <a:tc>
                  <a:txBody>
                    <a:bodyPr/>
                    <a:lstStyle/>
                    <a:p>
                      <a:pPr algn="ctr" fontAlgn="ctr"/>
                      <a:r>
                        <a:rPr lang="en-US" altLang="zh-TW" sz="1200" u="none" strike="noStrike" dirty="0">
                          <a:effectLst/>
                          <a:latin typeface="華康儷楷書" panose="03000509000000000000" pitchFamily="65" charset="-120"/>
                          <a:ea typeface="華康儷楷書" panose="03000509000000000000" pitchFamily="65" charset="-120"/>
                        </a:rPr>
                        <a:t>16 </a:t>
                      </a:r>
                      <a:r>
                        <a:rPr lang="zh-TW" altLang="en-US" sz="1200" u="none" strike="noStrike" dirty="0">
                          <a:effectLst/>
                          <a:latin typeface="華康儷楷書" panose="03000509000000000000" pitchFamily="65" charset="-120"/>
                          <a:ea typeface="華康儷楷書" panose="03000509000000000000" pitchFamily="65" charset="-120"/>
                        </a:rPr>
                        <a:t>日語</a:t>
                      </a:r>
                      <a:endParaRPr lang="zh-TW" altLang="en-US" sz="1200" b="0" i="0" u="none" strike="noStrike" dirty="0">
                        <a:solidFill>
                          <a:srgbClr val="000000"/>
                        </a:solidFill>
                        <a:effectLst/>
                        <a:latin typeface="華康儷楷書" panose="03000509000000000000" pitchFamily="65" charset="-120"/>
                        <a:ea typeface="華康儷楷書" panose="03000509000000000000" pitchFamily="65" charset="-120"/>
                      </a:endParaRPr>
                    </a:p>
                  </a:txBody>
                  <a:tcPr marL="6850" marR="6850" marT="6850" marB="0" anchor="ctr">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1</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3</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0</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1</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12</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4</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2</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1</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0</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8</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5</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1</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0</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0</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0</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22</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60</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accent2">
                        <a:lumMod val="20000"/>
                        <a:lumOff val="80000"/>
                      </a:schemeClr>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2.2%</a:t>
                      </a:r>
                    </a:p>
                  </a:txBody>
                  <a:tcPr marL="9525" marR="9525" marT="9525" marB="0" anchor="ctr">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309159579"/>
                  </a:ext>
                </a:extLst>
              </a:tr>
              <a:tr h="206762">
                <a:tc>
                  <a:txBody>
                    <a:bodyPr/>
                    <a:lstStyle/>
                    <a:p>
                      <a:pPr algn="ctr" fontAlgn="ctr"/>
                      <a:r>
                        <a:rPr lang="en-US" altLang="zh-TW" sz="1200" u="none" strike="noStrike" dirty="0">
                          <a:effectLst/>
                          <a:latin typeface="華康儷楷書" panose="03000509000000000000" pitchFamily="65" charset="-120"/>
                          <a:ea typeface="華康儷楷書" panose="03000509000000000000" pitchFamily="65" charset="-120"/>
                        </a:rPr>
                        <a:t>17 </a:t>
                      </a:r>
                      <a:r>
                        <a:rPr lang="zh-TW" altLang="en-US" sz="1200" u="none" strike="noStrike" dirty="0">
                          <a:effectLst/>
                          <a:latin typeface="華康儷楷書" panose="03000509000000000000" pitchFamily="65" charset="-120"/>
                          <a:ea typeface="華康儷楷書" panose="03000509000000000000" pitchFamily="65" charset="-120"/>
                        </a:rPr>
                        <a:t>餐旅</a:t>
                      </a:r>
                      <a:endParaRPr lang="zh-TW" altLang="en-US" sz="1200" b="0" i="0" u="none" strike="noStrike" dirty="0">
                        <a:solidFill>
                          <a:srgbClr val="000000"/>
                        </a:solidFill>
                        <a:effectLst/>
                        <a:latin typeface="華康儷楷書" panose="03000509000000000000" pitchFamily="65" charset="-120"/>
                        <a:ea typeface="華康儷楷書" panose="03000509000000000000" pitchFamily="65" charset="-120"/>
                      </a:endParaRPr>
                    </a:p>
                  </a:txBody>
                  <a:tcPr marL="6850" marR="6850" marT="6850" marB="0" anchor="ctr">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accent2">
                        <a:lumMod val="20000"/>
                        <a:lumOff val="80000"/>
                      </a:schemeClr>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2</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19</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3</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15</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24</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34</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9</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14</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3</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7</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13</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6</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0</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0</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1</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134</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284</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accent2">
                        <a:lumMod val="20000"/>
                        <a:lumOff val="80000"/>
                      </a:schemeClr>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10.3%</a:t>
                      </a:r>
                    </a:p>
                  </a:txBody>
                  <a:tcPr marL="9525" marR="9525" marT="9525" marB="0" anchor="ctr">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3010725653"/>
                  </a:ext>
                </a:extLst>
              </a:tr>
              <a:tr h="206762">
                <a:tc>
                  <a:txBody>
                    <a:bodyPr/>
                    <a:lstStyle/>
                    <a:p>
                      <a:pPr algn="ctr" fontAlgn="ctr"/>
                      <a:r>
                        <a:rPr lang="en-US" altLang="zh-TW" sz="1200" u="none" strike="noStrike" dirty="0">
                          <a:effectLst/>
                          <a:latin typeface="華康儷楷書" panose="03000509000000000000" pitchFamily="65" charset="-120"/>
                          <a:ea typeface="華康儷楷書" panose="03000509000000000000" pitchFamily="65" charset="-120"/>
                        </a:rPr>
                        <a:t>18 </a:t>
                      </a:r>
                      <a:r>
                        <a:rPr lang="zh-TW" altLang="en-US" sz="1200" u="none" strike="noStrike" dirty="0">
                          <a:effectLst/>
                          <a:latin typeface="華康儷楷書" panose="03000509000000000000" pitchFamily="65" charset="-120"/>
                          <a:ea typeface="華康儷楷書" panose="03000509000000000000" pitchFamily="65" charset="-120"/>
                        </a:rPr>
                        <a:t>海事</a:t>
                      </a:r>
                      <a:endParaRPr lang="zh-TW" altLang="en-US" sz="1200" b="0" i="0" u="none" strike="noStrike" dirty="0">
                        <a:solidFill>
                          <a:srgbClr val="000000"/>
                        </a:solidFill>
                        <a:effectLst/>
                        <a:latin typeface="華康儷楷書" panose="03000509000000000000" pitchFamily="65" charset="-120"/>
                        <a:ea typeface="華康儷楷書" panose="03000509000000000000" pitchFamily="65" charset="-120"/>
                      </a:endParaRPr>
                    </a:p>
                  </a:txBody>
                  <a:tcPr marL="6850" marR="6850" marT="6850" marB="0" anchor="ctr">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0</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0</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0</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2</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0</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1</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0</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1</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0</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0</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0</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0</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0</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0</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0</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7</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11</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accent2">
                        <a:lumMod val="20000"/>
                        <a:lumOff val="80000"/>
                      </a:schemeClr>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0.4%</a:t>
                      </a:r>
                    </a:p>
                  </a:txBody>
                  <a:tcPr marL="9525" marR="9525" marT="9525" marB="0" anchor="ctr">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2307538724"/>
                  </a:ext>
                </a:extLst>
              </a:tr>
              <a:tr h="206762">
                <a:tc>
                  <a:txBody>
                    <a:bodyPr/>
                    <a:lstStyle/>
                    <a:p>
                      <a:pPr algn="ctr" fontAlgn="ctr"/>
                      <a:r>
                        <a:rPr lang="en-US" altLang="zh-TW" sz="1200" u="none" strike="noStrike" dirty="0">
                          <a:effectLst/>
                          <a:latin typeface="華康儷楷書" panose="03000509000000000000" pitchFamily="65" charset="-120"/>
                          <a:ea typeface="華康儷楷書" panose="03000509000000000000" pitchFamily="65" charset="-120"/>
                        </a:rPr>
                        <a:t>19 </a:t>
                      </a:r>
                      <a:r>
                        <a:rPr lang="zh-TW" altLang="en-US" sz="1200" u="none" strike="noStrike" dirty="0">
                          <a:effectLst/>
                          <a:latin typeface="華康儷楷書" panose="03000509000000000000" pitchFamily="65" charset="-120"/>
                          <a:ea typeface="華康儷楷書" panose="03000509000000000000" pitchFamily="65" charset="-120"/>
                        </a:rPr>
                        <a:t>水產</a:t>
                      </a:r>
                      <a:endParaRPr lang="zh-TW" altLang="en-US" sz="1200" b="0" i="0" u="none" strike="noStrike" dirty="0">
                        <a:solidFill>
                          <a:srgbClr val="000000"/>
                        </a:solidFill>
                        <a:effectLst/>
                        <a:latin typeface="華康儷楷書" panose="03000509000000000000" pitchFamily="65" charset="-120"/>
                        <a:ea typeface="華康儷楷書" panose="03000509000000000000" pitchFamily="65" charset="-120"/>
                      </a:endParaRPr>
                    </a:p>
                  </a:txBody>
                  <a:tcPr marL="6850" marR="6850" marT="6850" marB="0" anchor="ctr">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accent2">
                        <a:lumMod val="20000"/>
                        <a:lumOff val="80000"/>
                      </a:schemeClr>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0</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1</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0</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0</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2</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0</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1</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0</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0</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0</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0</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0</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0</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0</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0</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5</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9</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accent2">
                        <a:lumMod val="20000"/>
                        <a:lumOff val="80000"/>
                      </a:schemeClr>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0.3%</a:t>
                      </a:r>
                    </a:p>
                  </a:txBody>
                  <a:tcPr marL="9525" marR="9525" marT="9525" marB="0" anchor="ctr">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303705631"/>
                  </a:ext>
                </a:extLst>
              </a:tr>
              <a:tr h="206762">
                <a:tc>
                  <a:txBody>
                    <a:bodyPr/>
                    <a:lstStyle/>
                    <a:p>
                      <a:pPr algn="ctr" fontAlgn="ctr"/>
                      <a:r>
                        <a:rPr lang="en-US" altLang="zh-TW" sz="1200" u="none" strike="noStrike" dirty="0">
                          <a:effectLst/>
                          <a:latin typeface="華康儷楷書" panose="03000509000000000000" pitchFamily="65" charset="-120"/>
                          <a:ea typeface="華康儷楷書" panose="03000509000000000000" pitchFamily="65" charset="-120"/>
                        </a:rPr>
                        <a:t>20 </a:t>
                      </a:r>
                      <a:r>
                        <a:rPr lang="zh-TW" altLang="en-US" sz="1200" u="none" strike="noStrike" dirty="0">
                          <a:effectLst/>
                          <a:latin typeface="華康儷楷書" panose="03000509000000000000" pitchFamily="65" charset="-120"/>
                          <a:ea typeface="華康儷楷書" panose="03000509000000000000" pitchFamily="65" charset="-120"/>
                        </a:rPr>
                        <a:t>影視</a:t>
                      </a:r>
                      <a:endParaRPr lang="zh-TW" altLang="en-US" sz="1200" b="0" i="0" u="none" strike="noStrike" dirty="0">
                        <a:solidFill>
                          <a:srgbClr val="000000"/>
                        </a:solidFill>
                        <a:effectLst/>
                        <a:latin typeface="華康儷楷書" panose="03000509000000000000" pitchFamily="65" charset="-120"/>
                        <a:ea typeface="華康儷楷書" panose="03000509000000000000" pitchFamily="65" charset="-120"/>
                      </a:endParaRPr>
                    </a:p>
                  </a:txBody>
                  <a:tcPr marL="6850" marR="6850" marT="6850" marB="0" anchor="ctr">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1</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2</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0</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0</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9</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9</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0</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5</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1</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4</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1</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0</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0</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0</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1</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18</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51</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accent2">
                        <a:lumMod val="20000"/>
                        <a:lumOff val="80000"/>
                      </a:schemeClr>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1.8%</a:t>
                      </a:r>
                    </a:p>
                  </a:txBody>
                  <a:tcPr marL="9525" marR="9525" marT="9525" marB="0" anchor="ctr">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830504902"/>
                  </a:ext>
                </a:extLst>
              </a:tr>
              <a:tr h="206762">
                <a:tc>
                  <a:txBody>
                    <a:bodyPr/>
                    <a:lstStyle/>
                    <a:p>
                      <a:pPr algn="ctr" fontAlgn="ctr"/>
                      <a:r>
                        <a:rPr lang="en-US" altLang="zh-TW" sz="1200" u="none" strike="noStrike" dirty="0">
                          <a:effectLst/>
                          <a:latin typeface="華康儷楷書" panose="03000509000000000000" pitchFamily="65" charset="-120"/>
                          <a:ea typeface="華康儷楷書" panose="03000509000000000000" pitchFamily="65" charset="-120"/>
                        </a:rPr>
                        <a:t>21 </a:t>
                      </a:r>
                      <a:r>
                        <a:rPr lang="zh-TW" altLang="en-US" sz="1200" u="none" strike="noStrike" dirty="0">
                          <a:effectLst/>
                          <a:latin typeface="華康儷楷書" panose="03000509000000000000" pitchFamily="65" charset="-120"/>
                          <a:ea typeface="華康儷楷書" panose="03000509000000000000" pitchFamily="65" charset="-120"/>
                        </a:rPr>
                        <a:t>資管</a:t>
                      </a:r>
                      <a:endParaRPr lang="zh-TW" altLang="en-US" sz="1200" b="0" i="0" u="none" strike="noStrike" dirty="0">
                        <a:solidFill>
                          <a:srgbClr val="000000"/>
                        </a:solidFill>
                        <a:effectLst/>
                        <a:latin typeface="華康儷楷書" panose="03000509000000000000" pitchFamily="65" charset="-120"/>
                        <a:ea typeface="華康儷楷書" panose="03000509000000000000" pitchFamily="65" charset="-120"/>
                      </a:endParaRPr>
                    </a:p>
                  </a:txBody>
                  <a:tcPr marL="6850" marR="6850" marT="6850" marB="0" anchor="ctr">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accent2">
                        <a:lumMod val="20000"/>
                        <a:lumOff val="80000"/>
                      </a:schemeClr>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0</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6</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1</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2</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4</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4</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3</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6</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3</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1</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9</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0</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0</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0</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3</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14</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56</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accent2">
                        <a:lumMod val="20000"/>
                        <a:lumOff val="80000"/>
                      </a:schemeClr>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2.0%</a:t>
                      </a:r>
                    </a:p>
                  </a:txBody>
                  <a:tcPr marL="9525" marR="9525" marT="9525" marB="0" anchor="ctr">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2118465161"/>
                  </a:ext>
                </a:extLst>
              </a:tr>
              <a:tr h="206762">
                <a:tc>
                  <a:txBody>
                    <a:bodyPr/>
                    <a:lstStyle/>
                    <a:p>
                      <a:pPr algn="ctr" fontAlgn="ctr"/>
                      <a:r>
                        <a:rPr lang="zh-TW" altLang="en-US" sz="1200" u="none" strike="noStrike" dirty="0">
                          <a:effectLst/>
                          <a:latin typeface="華康儷楷書" panose="03000509000000000000" pitchFamily="65" charset="-120"/>
                          <a:ea typeface="華康儷楷書" panose="03000509000000000000" pitchFamily="65" charset="-120"/>
                        </a:rPr>
                        <a:t>青儲組</a:t>
                      </a:r>
                      <a:endParaRPr lang="zh-TW" altLang="en-US" sz="1200" b="0" i="0" u="none" strike="noStrike" dirty="0">
                        <a:solidFill>
                          <a:srgbClr val="000000"/>
                        </a:solidFill>
                        <a:effectLst/>
                        <a:latin typeface="華康儷楷書" panose="03000509000000000000" pitchFamily="65" charset="-120"/>
                        <a:ea typeface="華康儷楷書" panose="03000509000000000000" pitchFamily="65" charset="-120"/>
                      </a:endParaRPr>
                    </a:p>
                  </a:txBody>
                  <a:tcPr marL="6850" marR="6850" marT="6850" marB="0" anchor="ctr">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0</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6</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1</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1</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0</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7</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0</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3</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0</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0</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6</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0</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8</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0</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5</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67</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104</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accent2">
                        <a:lumMod val="20000"/>
                        <a:lumOff val="80000"/>
                      </a:schemeClr>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3.8%</a:t>
                      </a:r>
                    </a:p>
                  </a:txBody>
                  <a:tcPr marL="9525" marR="9525" marT="9525" marB="0" anchor="ctr">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3603801988"/>
                  </a:ext>
                </a:extLst>
              </a:tr>
              <a:tr h="206762">
                <a:tc>
                  <a:txBody>
                    <a:bodyPr/>
                    <a:lstStyle/>
                    <a:p>
                      <a:pPr algn="ctr" fontAlgn="ctr"/>
                      <a:r>
                        <a:rPr lang="zh-TW" altLang="en-US" sz="1200" u="none" strike="noStrike" dirty="0">
                          <a:effectLst/>
                          <a:latin typeface="華康儷楷書" panose="03000509000000000000" pitchFamily="65" charset="-120"/>
                          <a:ea typeface="華康儷楷書" panose="03000509000000000000" pitchFamily="65" charset="-120"/>
                        </a:rPr>
                        <a:t>總計</a:t>
                      </a:r>
                      <a:endParaRPr lang="zh-TW" altLang="en-US" sz="1200" b="0" i="0" u="none" strike="noStrike" dirty="0">
                        <a:solidFill>
                          <a:srgbClr val="000000"/>
                        </a:solidFill>
                        <a:effectLst/>
                        <a:latin typeface="華康儷楷書" panose="03000509000000000000" pitchFamily="65" charset="-120"/>
                        <a:ea typeface="華康儷楷書" panose="03000509000000000000" pitchFamily="65" charset="-120"/>
                      </a:endParaRPr>
                    </a:p>
                  </a:txBody>
                  <a:tcPr marL="6850" marR="6850" marT="6850" marB="0" anchor="ctr">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accent2">
                        <a:lumMod val="20000"/>
                        <a:lumOff val="80000"/>
                      </a:schemeClr>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18</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accent2">
                        <a:lumMod val="20000"/>
                        <a:lumOff val="80000"/>
                      </a:schemeClr>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212</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accent2">
                        <a:lumMod val="20000"/>
                        <a:lumOff val="80000"/>
                      </a:schemeClr>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35</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accent2">
                        <a:lumMod val="20000"/>
                        <a:lumOff val="80000"/>
                      </a:schemeClr>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81</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accent2">
                        <a:lumMod val="20000"/>
                        <a:lumOff val="80000"/>
                      </a:schemeClr>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240</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accent2">
                        <a:lumMod val="20000"/>
                        <a:lumOff val="80000"/>
                      </a:schemeClr>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322</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accent2">
                        <a:lumMod val="20000"/>
                        <a:lumOff val="80000"/>
                      </a:schemeClr>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84</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accent2">
                        <a:lumMod val="20000"/>
                        <a:lumOff val="80000"/>
                      </a:schemeClr>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126</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accent2">
                        <a:lumMod val="20000"/>
                        <a:lumOff val="80000"/>
                      </a:schemeClr>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73</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accent2">
                        <a:lumMod val="20000"/>
                        <a:lumOff val="80000"/>
                      </a:schemeClr>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104</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accent2">
                        <a:lumMod val="20000"/>
                        <a:lumOff val="80000"/>
                      </a:schemeClr>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190</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accent2">
                        <a:lumMod val="20000"/>
                        <a:lumOff val="80000"/>
                      </a:schemeClr>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34</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accent2">
                        <a:lumMod val="20000"/>
                        <a:lumOff val="80000"/>
                      </a:schemeClr>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43</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accent2">
                        <a:lumMod val="20000"/>
                        <a:lumOff val="80000"/>
                      </a:schemeClr>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6</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accent2">
                        <a:lumMod val="20000"/>
                        <a:lumOff val="80000"/>
                      </a:schemeClr>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38</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accent2">
                        <a:lumMod val="20000"/>
                        <a:lumOff val="80000"/>
                      </a:schemeClr>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1,157</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accent2">
                        <a:lumMod val="20000"/>
                        <a:lumOff val="80000"/>
                      </a:schemeClr>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2,763 </a:t>
                      </a:r>
                    </a:p>
                  </a:txBody>
                  <a:tcPr marL="9525" marR="9525" marT="9525" marB="0" anchor="b">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accent2">
                        <a:lumMod val="20000"/>
                        <a:lumOff val="80000"/>
                      </a:schemeClr>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100.0%</a:t>
                      </a:r>
                    </a:p>
                  </a:txBody>
                  <a:tcPr marL="9525" marR="9525" marT="9525" marB="0" anchor="ctr">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450005140"/>
                  </a:ext>
                </a:extLst>
              </a:tr>
              <a:tr h="206762">
                <a:tc>
                  <a:txBody>
                    <a:bodyPr/>
                    <a:lstStyle/>
                    <a:p>
                      <a:pPr algn="ctr" fontAlgn="ctr"/>
                      <a:r>
                        <a:rPr lang="zh-TW" altLang="en-US" sz="1200" u="none" strike="noStrike" dirty="0">
                          <a:effectLst/>
                          <a:latin typeface="華康儷楷書" panose="03000509000000000000" pitchFamily="65" charset="-120"/>
                          <a:ea typeface="華康儷楷書" panose="03000509000000000000" pitchFamily="65" charset="-120"/>
                        </a:rPr>
                        <a:t>比率</a:t>
                      </a:r>
                      <a:endParaRPr lang="zh-TW" altLang="en-US" sz="1200" b="0" i="0" u="none" strike="noStrike" dirty="0">
                        <a:solidFill>
                          <a:srgbClr val="000000"/>
                        </a:solidFill>
                        <a:effectLst/>
                        <a:latin typeface="華康儷楷書" panose="03000509000000000000" pitchFamily="65" charset="-120"/>
                        <a:ea typeface="華康儷楷書" panose="03000509000000000000" pitchFamily="65" charset="-120"/>
                      </a:endParaRPr>
                    </a:p>
                  </a:txBody>
                  <a:tcPr marL="6850" marR="6850" marT="6850" marB="0" anchor="ctr">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accent2">
                        <a:lumMod val="20000"/>
                        <a:lumOff val="80000"/>
                      </a:schemeClr>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0.7%</a:t>
                      </a:r>
                    </a:p>
                  </a:txBody>
                  <a:tcPr marL="9525" marR="9525" marT="9525" marB="0" anchor="ctr">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accent2">
                        <a:lumMod val="20000"/>
                        <a:lumOff val="80000"/>
                      </a:schemeClr>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7.7%</a:t>
                      </a:r>
                    </a:p>
                  </a:txBody>
                  <a:tcPr marL="9525" marR="9525" marT="9525" marB="0" anchor="ctr">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accent2">
                        <a:lumMod val="20000"/>
                        <a:lumOff val="80000"/>
                      </a:schemeClr>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1.3%</a:t>
                      </a:r>
                    </a:p>
                  </a:txBody>
                  <a:tcPr marL="9525" marR="9525" marT="9525" marB="0" anchor="ctr">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accent2">
                        <a:lumMod val="20000"/>
                        <a:lumOff val="80000"/>
                      </a:schemeClr>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2.9%</a:t>
                      </a:r>
                    </a:p>
                  </a:txBody>
                  <a:tcPr marL="9525" marR="9525" marT="9525" marB="0" anchor="ctr">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accent2">
                        <a:lumMod val="20000"/>
                        <a:lumOff val="80000"/>
                      </a:schemeClr>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8.7%</a:t>
                      </a:r>
                    </a:p>
                  </a:txBody>
                  <a:tcPr marL="9525" marR="9525" marT="9525" marB="0" anchor="ctr">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accent2">
                        <a:lumMod val="20000"/>
                        <a:lumOff val="80000"/>
                      </a:schemeClr>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11.7%</a:t>
                      </a:r>
                    </a:p>
                  </a:txBody>
                  <a:tcPr marL="9525" marR="9525" marT="9525" marB="0" anchor="ctr">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accent2">
                        <a:lumMod val="20000"/>
                        <a:lumOff val="80000"/>
                      </a:schemeClr>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3.0%</a:t>
                      </a:r>
                    </a:p>
                  </a:txBody>
                  <a:tcPr marL="9525" marR="9525" marT="9525" marB="0" anchor="ctr">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accent2">
                        <a:lumMod val="20000"/>
                        <a:lumOff val="80000"/>
                      </a:schemeClr>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4.6%</a:t>
                      </a:r>
                    </a:p>
                  </a:txBody>
                  <a:tcPr marL="9525" marR="9525" marT="9525" marB="0" anchor="ctr">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accent2">
                        <a:lumMod val="20000"/>
                        <a:lumOff val="80000"/>
                      </a:schemeClr>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2.6%</a:t>
                      </a:r>
                    </a:p>
                  </a:txBody>
                  <a:tcPr marL="9525" marR="9525" marT="9525" marB="0" anchor="ctr">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accent2">
                        <a:lumMod val="20000"/>
                        <a:lumOff val="80000"/>
                      </a:schemeClr>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3.8%</a:t>
                      </a:r>
                    </a:p>
                  </a:txBody>
                  <a:tcPr marL="9525" marR="9525" marT="9525" marB="0" anchor="ctr">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accent2">
                        <a:lumMod val="20000"/>
                        <a:lumOff val="80000"/>
                      </a:schemeClr>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6.9%</a:t>
                      </a:r>
                    </a:p>
                  </a:txBody>
                  <a:tcPr marL="9525" marR="9525" marT="9525" marB="0" anchor="ctr">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accent2">
                        <a:lumMod val="20000"/>
                        <a:lumOff val="80000"/>
                      </a:schemeClr>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1.2%</a:t>
                      </a:r>
                    </a:p>
                  </a:txBody>
                  <a:tcPr marL="9525" marR="9525" marT="9525" marB="0" anchor="ctr">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accent2">
                        <a:lumMod val="20000"/>
                        <a:lumOff val="80000"/>
                      </a:schemeClr>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1.6%</a:t>
                      </a:r>
                    </a:p>
                  </a:txBody>
                  <a:tcPr marL="9525" marR="9525" marT="9525" marB="0" anchor="ctr">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accent2">
                        <a:lumMod val="20000"/>
                        <a:lumOff val="80000"/>
                      </a:schemeClr>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0.2%</a:t>
                      </a:r>
                    </a:p>
                  </a:txBody>
                  <a:tcPr marL="9525" marR="9525" marT="9525" marB="0" anchor="ctr">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accent2">
                        <a:lumMod val="20000"/>
                        <a:lumOff val="80000"/>
                      </a:schemeClr>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1.4%</a:t>
                      </a:r>
                    </a:p>
                  </a:txBody>
                  <a:tcPr marL="9525" marR="9525" marT="9525" marB="0" anchor="ctr">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accent2">
                        <a:lumMod val="20000"/>
                        <a:lumOff val="80000"/>
                      </a:schemeClr>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41.9%</a:t>
                      </a:r>
                    </a:p>
                  </a:txBody>
                  <a:tcPr marL="9525" marR="9525" marT="9525" marB="0" anchor="ctr">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accent2">
                        <a:lumMod val="20000"/>
                        <a:lumOff val="80000"/>
                      </a:schemeClr>
                    </a:solidFill>
                  </a:tcPr>
                </a:tc>
                <a:tc>
                  <a:txBody>
                    <a:bodyPr/>
                    <a:lstStyle/>
                    <a:p>
                      <a:pPr marL="0" algn="ctr" defTabSz="914400" rtl="0" eaLnBrk="1" fontAlgn="b" latinLnBrk="0" hangingPunct="1"/>
                      <a:r>
                        <a:rPr lang="en-US" altLang="zh-TW" sz="1200" b="0" i="0" u="none" strike="noStrike" kern="1200" dirty="0">
                          <a:solidFill>
                            <a:schemeClr val="tx1"/>
                          </a:solidFill>
                          <a:effectLst/>
                          <a:latin typeface="華康儷楷書" panose="03000509000000000000" pitchFamily="65" charset="-120"/>
                          <a:ea typeface="華康儷楷書" panose="03000509000000000000" pitchFamily="65" charset="-120"/>
                          <a:cs typeface="+mn-cs"/>
                        </a:rPr>
                        <a:t>100.0%</a:t>
                      </a:r>
                    </a:p>
                  </a:txBody>
                  <a:tcPr marL="9525" marR="9525" marT="9525" marB="0" anchor="ctr">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accent2">
                        <a:lumMod val="20000"/>
                        <a:lumOff val="80000"/>
                      </a:schemeClr>
                    </a:solidFill>
                  </a:tcPr>
                </a:tc>
                <a:tc>
                  <a:txBody>
                    <a:bodyPr/>
                    <a:lstStyle/>
                    <a:p>
                      <a:pPr algn="ctr" fontAlgn="ctr"/>
                      <a:endParaRPr lang="zh-TW" altLang="en-US" sz="1200" b="0" i="0" u="none" strike="noStrike" dirty="0">
                        <a:solidFill>
                          <a:srgbClr val="000000"/>
                        </a:solidFill>
                        <a:effectLst/>
                        <a:latin typeface="華康儷楷書" panose="03000509000000000000" pitchFamily="65" charset="-120"/>
                        <a:ea typeface="華康儷楷書" panose="03000509000000000000" pitchFamily="65" charset="-120"/>
                      </a:endParaRPr>
                    </a:p>
                  </a:txBody>
                  <a:tcPr marL="6850" marR="6850" marT="6850" marB="0" anchor="ctr">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lnB w="12700" cap="flat" cmpd="sng" algn="ctr">
                      <a:solidFill>
                        <a:schemeClr val="accent6">
                          <a:lumMod val="40000"/>
                          <a:lumOff val="60000"/>
                        </a:schemeClr>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3663293339"/>
                  </a:ext>
                </a:extLst>
              </a:tr>
            </a:tbl>
          </a:graphicData>
        </a:graphic>
      </p:graphicFrame>
      <p:sp>
        <p:nvSpPr>
          <p:cNvPr id="5" name="投影片編號版面配置區 2"/>
          <p:cNvSpPr>
            <a:spLocks noGrp="1"/>
          </p:cNvSpPr>
          <p:nvPr>
            <p:ph type="sldNum" sz="quarter" idx="12"/>
          </p:nvPr>
        </p:nvSpPr>
        <p:spPr>
          <a:xfrm>
            <a:off x="9142228" y="6230346"/>
            <a:ext cx="2743200" cy="365125"/>
          </a:xfrm>
        </p:spPr>
        <p:txBody>
          <a:bodyPr/>
          <a:lstStyle/>
          <a:p>
            <a:pPr>
              <a:defRPr/>
            </a:pPr>
            <a:fld id="{0425DD0F-D833-4500-8224-585EDAC39332}" type="slidenum">
              <a:rPr lang="zh-TW" altLang="en-US" smtClean="0"/>
              <a:pPr>
                <a:defRPr/>
              </a:pPr>
              <a:t>32</a:t>
            </a:fld>
            <a:endParaRPr lang="en-US" altLang="zh-TW"/>
          </a:p>
        </p:txBody>
      </p:sp>
      <p:sp>
        <p:nvSpPr>
          <p:cNvPr id="3" name="矩形 2">
            <a:extLst>
              <a:ext uri="{FF2B5EF4-FFF2-40B4-BE49-F238E27FC236}">
                <a16:creationId xmlns:a16="http://schemas.microsoft.com/office/drawing/2014/main" id="{76910F04-3AF8-4459-AACF-5CC2C7AAD121}"/>
              </a:ext>
            </a:extLst>
          </p:cNvPr>
          <p:cNvSpPr/>
          <p:nvPr/>
        </p:nvSpPr>
        <p:spPr>
          <a:xfrm>
            <a:off x="9884229" y="711502"/>
            <a:ext cx="609600" cy="5550833"/>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160971813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1" name="Rectangle 3"/>
          <p:cNvSpPr>
            <a:spLocks noChangeArrowheads="1"/>
          </p:cNvSpPr>
          <p:nvPr/>
        </p:nvSpPr>
        <p:spPr bwMode="auto">
          <a:xfrm>
            <a:off x="1872680" y="1356323"/>
            <a:ext cx="8229600" cy="4214813"/>
          </a:xfrm>
          <a:prstGeom prst="rect">
            <a:avLst/>
          </a:prstGeom>
          <a:noFill/>
          <a:ln w="9525">
            <a:noFill/>
            <a:miter lim="800000"/>
            <a:headEnd/>
            <a:tailEnd/>
          </a:ln>
        </p:spPr>
        <p:txBody>
          <a:bodyPr/>
          <a:lstStyle/>
          <a:p>
            <a:pPr marL="342900" indent="-342900" eaLnBrk="0" hangingPunct="0">
              <a:spcBef>
                <a:spcPct val="20000"/>
              </a:spcBef>
              <a:buFontTx/>
              <a:buChar char="•"/>
            </a:pPr>
            <a:endParaRPr lang="zh-TW" altLang="zh-TW" sz="2800">
              <a:latin typeface="+mn-ea"/>
            </a:endParaRPr>
          </a:p>
        </p:txBody>
      </p:sp>
      <p:sp>
        <p:nvSpPr>
          <p:cNvPr id="5" name="內容版面配置區 4"/>
          <p:cNvSpPr>
            <a:spLocks noGrp="1"/>
          </p:cNvSpPr>
          <p:nvPr>
            <p:ph idx="1"/>
          </p:nvPr>
        </p:nvSpPr>
        <p:spPr>
          <a:xfrm>
            <a:off x="1129056" y="776093"/>
            <a:ext cx="10304990" cy="5596715"/>
          </a:xfrm>
        </p:spPr>
        <p:txBody>
          <a:bodyPr>
            <a:normAutofit/>
          </a:bodyPr>
          <a:lstStyle/>
          <a:p>
            <a:pPr>
              <a:lnSpc>
                <a:spcPct val="150000"/>
              </a:lnSpc>
              <a:spcBef>
                <a:spcPts val="0"/>
              </a:spcBef>
              <a:buBlip>
                <a:blip r:embed="rId3"/>
              </a:buBlip>
              <a:defRPr/>
            </a:pPr>
            <a:r>
              <a:rPr lang="zh-TW" altLang="zh-TW"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甄選原始總分</a:t>
            </a:r>
            <a:r>
              <a:rPr lang="en-US" altLang="zh-TW" dirty="0">
                <a:latin typeface="Times New Roman" panose="02020603050405020304" pitchFamily="18" charset="0"/>
                <a:ea typeface="華康儷楷書" panose="03000509000000000000" pitchFamily="65" charset="-120"/>
                <a:cs typeface="Times New Roman" panose="02020603050405020304" pitchFamily="18" charset="0"/>
              </a:rPr>
              <a:t>(</a:t>
            </a:r>
            <a:r>
              <a:rPr lang="zh-TW" altLang="zh-TW" sz="2400" dirty="0">
                <a:latin typeface="Times New Roman" panose="02020603050405020304" pitchFamily="18" charset="0"/>
                <a:ea typeface="華康儷楷書" panose="03000509000000000000" pitchFamily="65" charset="-120"/>
                <a:cs typeface="Times New Roman" panose="02020603050405020304" pitchFamily="18" charset="0"/>
              </a:rPr>
              <a:t>滿分</a:t>
            </a:r>
            <a:r>
              <a:rPr lang="en-US" altLang="zh-TW" sz="2400" dirty="0">
                <a:latin typeface="Times New Roman" panose="02020603050405020304" pitchFamily="18" charset="0"/>
                <a:ea typeface="華康儷楷書" panose="03000509000000000000" pitchFamily="65" charset="-120"/>
                <a:cs typeface="Times New Roman" panose="02020603050405020304" pitchFamily="18" charset="0"/>
              </a:rPr>
              <a:t>100</a:t>
            </a:r>
            <a:r>
              <a:rPr lang="zh-TW" altLang="zh-TW" sz="2400" dirty="0">
                <a:latin typeface="Times New Roman" panose="02020603050405020304" pitchFamily="18" charset="0"/>
                <a:ea typeface="華康儷楷書" panose="03000509000000000000" pitchFamily="65" charset="-120"/>
                <a:cs typeface="Times New Roman" panose="02020603050405020304" pitchFamily="18" charset="0"/>
              </a:rPr>
              <a:t>分</a:t>
            </a:r>
            <a:r>
              <a:rPr lang="en-US" altLang="zh-TW" sz="2400" dirty="0">
                <a:latin typeface="Times New Roman" panose="02020603050405020304" pitchFamily="18" charset="0"/>
                <a:ea typeface="華康儷楷書" panose="03000509000000000000" pitchFamily="65" charset="-120"/>
                <a:cs typeface="Times New Roman" panose="02020603050405020304" pitchFamily="18" charset="0"/>
              </a:rPr>
              <a:t>)</a:t>
            </a:r>
          </a:p>
          <a:p>
            <a:pPr marL="0" indent="457200">
              <a:spcBef>
                <a:spcPts val="0"/>
              </a:spcBef>
              <a:buNone/>
              <a:defRPr/>
            </a:pPr>
            <a:r>
              <a:rPr lang="zh-TW" altLang="zh-TW" sz="2000" dirty="0">
                <a:solidFill>
                  <a:srgbClr val="0000FF"/>
                </a:solidFill>
                <a:effectLst>
                  <a:outerShdw blurRad="38100" dist="38100" dir="2700000" algn="tl">
                    <a:srgbClr val="000000">
                      <a:alpha val="43137"/>
                    </a:srgbClr>
                  </a:outerShdw>
                </a:effectLst>
                <a:latin typeface="Times New Roman" panose="02020603050405020304" pitchFamily="18" charset="0"/>
                <a:ea typeface="標楷體" panose="03000509000000000000" pitchFamily="65" charset="-120"/>
                <a:cs typeface="Times New Roman" panose="02020603050405020304" pitchFamily="18" charset="0"/>
              </a:rPr>
              <a:t>甄選原始總分</a:t>
            </a:r>
            <a:r>
              <a:rPr lang="en-US" altLang="zh-TW" sz="2000" dirty="0">
                <a:solidFill>
                  <a:srgbClr val="0000FF"/>
                </a:solidFill>
                <a:effectLst>
                  <a:outerShdw blurRad="38100" dist="38100" dir="2700000" algn="tl">
                    <a:srgbClr val="000000">
                      <a:alpha val="43137"/>
                    </a:srgbClr>
                  </a:outerShdw>
                </a:effectLst>
                <a:latin typeface="Times New Roman" panose="02020603050405020304" pitchFamily="18" charset="0"/>
                <a:ea typeface="標楷體" panose="03000509000000000000" pitchFamily="65" charset="-120"/>
                <a:cs typeface="Times New Roman" panose="02020603050405020304" pitchFamily="18" charset="0"/>
              </a:rPr>
              <a:t>=(1)</a:t>
            </a:r>
            <a:r>
              <a:rPr lang="zh-TW" altLang="zh-TW" sz="2000" dirty="0">
                <a:solidFill>
                  <a:srgbClr val="0000FF"/>
                </a:solidFill>
                <a:effectLst>
                  <a:outerShdw blurRad="38100" dist="38100" dir="2700000" algn="tl">
                    <a:srgbClr val="000000">
                      <a:alpha val="43137"/>
                    </a:srgbClr>
                  </a:outerShdw>
                </a:effectLst>
                <a:latin typeface="Times New Roman" panose="02020603050405020304" pitchFamily="18" charset="0"/>
                <a:ea typeface="標楷體" panose="03000509000000000000" pitchFamily="65" charset="-120"/>
                <a:cs typeface="Times New Roman" panose="02020603050405020304" pitchFamily="18" charset="0"/>
              </a:rPr>
              <a:t>統測成績</a:t>
            </a:r>
            <a:r>
              <a:rPr lang="en-US" altLang="zh-TW" sz="2000" dirty="0">
                <a:solidFill>
                  <a:srgbClr val="0000FF"/>
                </a:solidFill>
                <a:effectLst>
                  <a:outerShdw blurRad="38100" dist="38100" dir="2700000" algn="tl">
                    <a:srgbClr val="000000">
                      <a:alpha val="43137"/>
                    </a:srgbClr>
                  </a:outerShdw>
                </a:effectLst>
                <a:latin typeface="Times New Roman" panose="02020603050405020304" pitchFamily="18" charset="0"/>
                <a:ea typeface="標楷體" panose="03000509000000000000" pitchFamily="65" charset="-120"/>
                <a:cs typeface="Times New Roman" panose="02020603050405020304" pitchFamily="18" charset="0"/>
              </a:rPr>
              <a:t>+(2)</a:t>
            </a:r>
            <a:r>
              <a:rPr lang="zh-TW" altLang="zh-TW" sz="2000" dirty="0">
                <a:solidFill>
                  <a:srgbClr val="0000FF"/>
                </a:solidFill>
                <a:effectLst>
                  <a:outerShdw blurRad="38100" dist="38100" dir="2700000" algn="tl">
                    <a:srgbClr val="000000">
                      <a:alpha val="43137"/>
                    </a:srgbClr>
                  </a:outerShdw>
                </a:effectLst>
                <a:latin typeface="Times New Roman" panose="02020603050405020304" pitchFamily="18" charset="0"/>
                <a:ea typeface="標楷體" panose="03000509000000000000" pitchFamily="65" charset="-120"/>
                <a:cs typeface="Times New Roman" panose="02020603050405020304" pitchFamily="18" charset="0"/>
              </a:rPr>
              <a:t>指定項目甄試成績</a:t>
            </a:r>
            <a:endParaRPr lang="en-US" altLang="zh-TW" sz="2000" dirty="0">
              <a:solidFill>
                <a:srgbClr val="0000FF"/>
              </a:solidFill>
              <a:effectLst>
                <a:outerShdw blurRad="38100" dist="38100" dir="2700000" algn="tl">
                  <a:srgbClr val="000000">
                    <a:alpha val="43137"/>
                  </a:srgbClr>
                </a:outerShdw>
              </a:effectLst>
              <a:latin typeface="Times New Roman" panose="02020603050405020304" pitchFamily="18" charset="0"/>
              <a:ea typeface="標楷體" panose="03000509000000000000" pitchFamily="65" charset="-120"/>
              <a:cs typeface="Times New Roman" panose="02020603050405020304" pitchFamily="18" charset="0"/>
            </a:endParaRPr>
          </a:p>
          <a:p>
            <a:pPr marL="2060575" lvl="1" indent="-1603375">
              <a:lnSpc>
                <a:spcPts val="2500"/>
              </a:lnSpc>
              <a:spcBef>
                <a:spcPts val="600"/>
              </a:spcBef>
              <a:buNone/>
              <a:defRPr/>
            </a:pPr>
            <a:r>
              <a:rPr lang="en-US" altLang="zh-TW" sz="2000" dirty="0">
                <a:latin typeface="Times New Roman" panose="02020603050405020304" pitchFamily="18" charset="0"/>
                <a:ea typeface="華康儷楷書" panose="03000509000000000000" pitchFamily="65" charset="-120"/>
                <a:cs typeface="Times New Roman" panose="02020603050405020304" pitchFamily="18" charset="0"/>
              </a:rPr>
              <a:t>(1)</a:t>
            </a:r>
            <a:r>
              <a:rPr lang="zh-TW" altLang="zh-TW" sz="20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統測成績</a:t>
            </a:r>
            <a:r>
              <a:rPr lang="zh-TW" altLang="zh-TW" sz="2000" dirty="0">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2000" b="1" dirty="0">
                <a:latin typeface="Times New Roman" panose="02020603050405020304" pitchFamily="18" charset="0"/>
                <a:ea typeface="華康儷楷書" panose="03000509000000000000" pitchFamily="65" charset="-120"/>
                <a:cs typeface="Times New Roman" panose="02020603050405020304" pitchFamily="18" charset="0"/>
              </a:rPr>
              <a:t>依各校系科</a:t>
            </a:r>
            <a:r>
              <a:rPr lang="en-US" altLang="zh-TW" sz="2000" b="1" dirty="0">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2000" b="1" dirty="0">
                <a:latin typeface="Times New Roman" panose="02020603050405020304" pitchFamily="18" charset="0"/>
                <a:ea typeface="華康儷楷書" panose="03000509000000000000" pitchFamily="65" charset="-120"/>
                <a:cs typeface="Times New Roman" panose="02020603050405020304" pitchFamily="18" charset="0"/>
              </a:rPr>
              <a:t>組</a:t>
            </a:r>
            <a:r>
              <a:rPr lang="en-US" altLang="zh-TW" sz="2000" b="1" dirty="0">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2000" b="1" dirty="0">
                <a:latin typeface="Times New Roman" panose="02020603050405020304" pitchFamily="18" charset="0"/>
                <a:ea typeface="華康儷楷書" panose="03000509000000000000" pitchFamily="65" charset="-120"/>
                <a:cs typeface="Times New Roman" panose="02020603050405020304" pitchFamily="18" charset="0"/>
              </a:rPr>
              <a:t>、學程所訂採計之科目以原始級分加權計分後，依其占</a:t>
            </a:r>
            <a:endParaRPr lang="en-US" altLang="zh-TW" sz="2000" b="1" dirty="0">
              <a:latin typeface="Times New Roman" panose="02020603050405020304" pitchFamily="18" charset="0"/>
              <a:ea typeface="華康儷楷書" panose="03000509000000000000" pitchFamily="65" charset="-120"/>
              <a:cs typeface="Times New Roman" panose="02020603050405020304" pitchFamily="18" charset="0"/>
            </a:endParaRPr>
          </a:p>
          <a:p>
            <a:pPr marL="2060575" lvl="1" indent="-1603375">
              <a:lnSpc>
                <a:spcPts val="2500"/>
              </a:lnSpc>
              <a:spcBef>
                <a:spcPts val="600"/>
              </a:spcBef>
              <a:buNone/>
              <a:defRPr/>
            </a:pPr>
            <a:r>
              <a:rPr lang="zh-TW" altLang="en-US" sz="2000" b="1" dirty="0">
                <a:latin typeface="Times New Roman" panose="02020603050405020304" pitchFamily="18" charset="0"/>
                <a:ea typeface="華康儷楷書" panose="03000509000000000000" pitchFamily="65" charset="-120"/>
                <a:cs typeface="Times New Roman" panose="02020603050405020304" pitchFamily="18" charset="0"/>
              </a:rPr>
              <a:t>　　　甄選總成績比率計算。</a:t>
            </a:r>
            <a:endParaRPr lang="zh-TW" altLang="zh-TW" sz="2000" b="1" dirty="0">
              <a:latin typeface="Times New Roman" panose="02020603050405020304" pitchFamily="18" charset="0"/>
              <a:ea typeface="華康儷楷書" panose="03000509000000000000" pitchFamily="65" charset="-120"/>
              <a:cs typeface="Times New Roman" panose="02020603050405020304" pitchFamily="18" charset="0"/>
            </a:endParaRPr>
          </a:p>
          <a:p>
            <a:pPr marL="3140075" lvl="1" indent="-2682875">
              <a:lnSpc>
                <a:spcPts val="2500"/>
              </a:lnSpc>
              <a:spcBef>
                <a:spcPts val="300"/>
              </a:spcBef>
              <a:buNone/>
              <a:defRPr/>
            </a:pPr>
            <a:r>
              <a:rPr lang="en-US" altLang="zh-TW" sz="2000" dirty="0">
                <a:latin typeface="Times New Roman" panose="02020603050405020304" pitchFamily="18" charset="0"/>
                <a:ea typeface="華康儷楷書" panose="03000509000000000000" pitchFamily="65" charset="-120"/>
                <a:cs typeface="Times New Roman" panose="02020603050405020304" pitchFamily="18" charset="0"/>
              </a:rPr>
              <a:t>(2)</a:t>
            </a:r>
            <a:r>
              <a:rPr lang="zh-TW" altLang="zh-TW" sz="20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指定項目甄試成績</a:t>
            </a:r>
            <a:r>
              <a:rPr lang="zh-TW" altLang="zh-TW" sz="2000" dirty="0">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2000" b="1" dirty="0">
                <a:latin typeface="Times New Roman" panose="02020603050405020304" pitchFamily="18" charset="0"/>
                <a:ea typeface="華康儷楷書" panose="03000509000000000000" pitchFamily="65" charset="-120"/>
                <a:cs typeface="Times New Roman" panose="02020603050405020304" pitchFamily="18" charset="0"/>
              </a:rPr>
              <a:t>依校系科</a:t>
            </a:r>
            <a:r>
              <a:rPr lang="en-US" altLang="zh-TW" sz="2000" b="1" dirty="0">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2000" b="1" dirty="0">
                <a:latin typeface="Times New Roman" panose="02020603050405020304" pitchFamily="18" charset="0"/>
                <a:ea typeface="華康儷楷書" panose="03000509000000000000" pitchFamily="65" charset="-120"/>
                <a:cs typeface="Times New Roman" panose="02020603050405020304" pitchFamily="18" charset="0"/>
              </a:rPr>
              <a:t>組</a:t>
            </a:r>
            <a:r>
              <a:rPr lang="en-US" altLang="zh-TW" sz="2000" b="1" dirty="0">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2000" b="1" dirty="0">
                <a:latin typeface="Times New Roman" panose="02020603050405020304" pitchFamily="18" charset="0"/>
                <a:ea typeface="華康儷楷書" panose="03000509000000000000" pitchFamily="65" charset="-120"/>
                <a:cs typeface="Times New Roman" panose="02020603050405020304" pitchFamily="18" charset="0"/>
              </a:rPr>
              <a:t>、學程所訂採計之各指定項目以原得分</a:t>
            </a:r>
            <a:r>
              <a:rPr lang="en-US" altLang="zh-TW" sz="2000" b="1" dirty="0">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2000" b="1" dirty="0">
                <a:latin typeface="Times New Roman" panose="02020603050405020304" pitchFamily="18" charset="0"/>
                <a:ea typeface="華康儷楷書" panose="03000509000000000000" pitchFamily="65" charset="-120"/>
                <a:cs typeface="Times New Roman" panose="02020603050405020304" pitchFamily="18" charset="0"/>
              </a:rPr>
              <a:t>取至小</a:t>
            </a:r>
            <a:endParaRPr lang="en-US" altLang="zh-TW" sz="2000" b="1" dirty="0">
              <a:latin typeface="Times New Roman" panose="02020603050405020304" pitchFamily="18" charset="0"/>
              <a:ea typeface="華康儷楷書" panose="03000509000000000000" pitchFamily="65" charset="-120"/>
              <a:cs typeface="Times New Roman" panose="02020603050405020304" pitchFamily="18" charset="0"/>
            </a:endParaRPr>
          </a:p>
          <a:p>
            <a:pPr marL="3140075" lvl="1" indent="-2682875">
              <a:lnSpc>
                <a:spcPts val="2500"/>
              </a:lnSpc>
              <a:spcBef>
                <a:spcPts val="300"/>
              </a:spcBef>
              <a:buNone/>
              <a:defRPr/>
            </a:pPr>
            <a:r>
              <a:rPr lang="zh-TW" altLang="en-US" sz="2000" b="1" dirty="0">
                <a:latin typeface="Times New Roman" panose="02020603050405020304" pitchFamily="18" charset="0"/>
                <a:ea typeface="華康儷楷書" panose="03000509000000000000" pitchFamily="65" charset="-120"/>
                <a:cs typeface="Times New Roman" panose="02020603050405020304" pitchFamily="18" charset="0"/>
              </a:rPr>
              <a:t>　　　數第</a:t>
            </a:r>
            <a:r>
              <a:rPr lang="en-US" altLang="zh-TW" sz="2000" b="1" dirty="0">
                <a:latin typeface="Times New Roman" panose="02020603050405020304" pitchFamily="18" charset="0"/>
                <a:ea typeface="華康儷楷書" panose="03000509000000000000" pitchFamily="65" charset="-120"/>
                <a:cs typeface="Times New Roman" panose="02020603050405020304" pitchFamily="18" charset="0"/>
              </a:rPr>
              <a:t>2</a:t>
            </a:r>
            <a:r>
              <a:rPr lang="zh-TW" altLang="en-US" sz="2000" b="1" dirty="0">
                <a:latin typeface="Times New Roman" panose="02020603050405020304" pitchFamily="18" charset="0"/>
                <a:ea typeface="華康儷楷書" panose="03000509000000000000" pitchFamily="65" charset="-120"/>
                <a:cs typeface="Times New Roman" panose="02020603050405020304" pitchFamily="18" charset="0"/>
              </a:rPr>
              <a:t>位，第</a:t>
            </a:r>
            <a:r>
              <a:rPr lang="en-US" altLang="zh-TW" sz="2000" b="1" dirty="0">
                <a:latin typeface="Times New Roman" panose="02020603050405020304" pitchFamily="18" charset="0"/>
                <a:ea typeface="華康儷楷書" panose="03000509000000000000" pitchFamily="65" charset="-120"/>
                <a:cs typeface="Times New Roman" panose="02020603050405020304" pitchFamily="18" charset="0"/>
              </a:rPr>
              <a:t>3</a:t>
            </a:r>
            <a:r>
              <a:rPr lang="zh-TW" altLang="en-US" sz="2000" b="1" dirty="0">
                <a:latin typeface="Times New Roman" panose="02020603050405020304" pitchFamily="18" charset="0"/>
                <a:ea typeface="華康儷楷書" panose="03000509000000000000" pitchFamily="65" charset="-120"/>
                <a:cs typeface="Times New Roman" panose="02020603050405020304" pitchFamily="18" charset="0"/>
              </a:rPr>
              <a:t>位四捨五入</a:t>
            </a:r>
            <a:r>
              <a:rPr lang="en-US" altLang="zh-TW" sz="2000" b="1" dirty="0">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2000" b="1" dirty="0">
                <a:latin typeface="Times New Roman" panose="02020603050405020304" pitchFamily="18" charset="0"/>
                <a:ea typeface="華康儷楷書" panose="03000509000000000000" pitchFamily="65" charset="-120"/>
                <a:cs typeface="Times New Roman" panose="02020603050405020304" pitchFamily="18" charset="0"/>
              </a:rPr>
              <a:t>，按其占總成績比率計算。</a:t>
            </a:r>
            <a:endParaRPr lang="en-US" altLang="zh-TW" sz="2000" b="1" dirty="0">
              <a:latin typeface="Times New Roman" panose="02020603050405020304" pitchFamily="18" charset="0"/>
              <a:ea typeface="華康儷楷書" panose="03000509000000000000" pitchFamily="65" charset="-120"/>
              <a:cs typeface="Times New Roman" panose="02020603050405020304" pitchFamily="18" charset="0"/>
            </a:endParaRPr>
          </a:p>
          <a:p>
            <a:pPr marL="812800" lvl="1" indent="-355600">
              <a:lnSpc>
                <a:spcPts val="2500"/>
              </a:lnSpc>
              <a:spcBef>
                <a:spcPts val="300"/>
              </a:spcBef>
              <a:buNone/>
              <a:defRPr/>
            </a:pPr>
            <a:r>
              <a:rPr lang="en-US" altLang="zh-TW" sz="2000" dirty="0">
                <a:latin typeface="Times New Roman" panose="02020603050405020304" pitchFamily="18" charset="0"/>
                <a:ea typeface="華康儷楷書" panose="03000509000000000000" pitchFamily="65" charset="-120"/>
                <a:cs typeface="Times New Roman" panose="02020603050405020304" pitchFamily="18" charset="0"/>
              </a:rPr>
              <a:t>(3)</a:t>
            </a:r>
            <a:r>
              <a:rPr lang="zh-TW" altLang="en-US" sz="20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修課紀錄或</a:t>
            </a:r>
            <a:r>
              <a:rPr lang="zh-TW" altLang="zh-TW" sz="2000" b="1"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在校學業成績</a:t>
            </a:r>
            <a:r>
              <a:rPr lang="zh-TW" altLang="zh-TW" sz="2000" dirty="0">
                <a:latin typeface="Times New Roman" panose="02020603050405020304" pitchFamily="18" charset="0"/>
                <a:ea typeface="華康儷楷書" panose="03000509000000000000" pitchFamily="65" charset="-120"/>
                <a:cs typeface="Times New Roman" panose="02020603050405020304" pitchFamily="18" charset="0"/>
              </a:rPr>
              <a:t>：</a:t>
            </a:r>
            <a:endParaRPr lang="en-US" altLang="zh-TW" sz="2000" dirty="0">
              <a:latin typeface="Times New Roman" panose="02020603050405020304" pitchFamily="18" charset="0"/>
              <a:ea typeface="華康儷楷書" panose="03000509000000000000" pitchFamily="65" charset="-120"/>
              <a:cs typeface="Times New Roman" panose="02020603050405020304" pitchFamily="18" charset="0"/>
            </a:endParaRPr>
          </a:p>
          <a:p>
            <a:pPr marL="1212850" lvl="2" indent="-355600">
              <a:lnSpc>
                <a:spcPts val="2400"/>
              </a:lnSpc>
              <a:spcBef>
                <a:spcPts val="0"/>
              </a:spcBef>
              <a:buNone/>
              <a:defRPr/>
            </a:pPr>
            <a:r>
              <a:rPr lang="zh-TW" altLang="en-US" sz="1800" dirty="0">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1800"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一般組</a:t>
            </a:r>
            <a:r>
              <a:rPr lang="zh-TW" altLang="en-US" sz="1800" dirty="0">
                <a:latin typeface="Times New Roman" panose="02020603050405020304" pitchFamily="18" charset="0"/>
                <a:ea typeface="華康儷楷書" panose="03000509000000000000" pitchFamily="65" charset="-120"/>
                <a:cs typeface="Times New Roman" panose="02020603050405020304" pitchFamily="18" charset="0"/>
              </a:rPr>
              <a:t>」之修課紀錄，由各甄選學校列於</a:t>
            </a:r>
            <a:r>
              <a:rPr lang="zh-TW" altLang="en-US" sz="18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學習歷程</a:t>
            </a:r>
            <a:r>
              <a:rPr lang="zh-TW" altLang="en-US" sz="1800" dirty="0">
                <a:latin typeface="Times New Roman" panose="02020603050405020304" pitchFamily="18" charset="0"/>
                <a:ea typeface="華康儷楷書" panose="03000509000000000000" pitchFamily="65" charset="-120"/>
                <a:cs typeface="Times New Roman" panose="02020603050405020304" pitchFamily="18" charset="0"/>
              </a:rPr>
              <a:t>備審資料審查中，予以審酌採認。</a:t>
            </a:r>
            <a:endParaRPr lang="en-US" altLang="zh-TW" sz="1800" dirty="0">
              <a:latin typeface="Times New Roman" panose="02020603050405020304" pitchFamily="18" charset="0"/>
              <a:ea typeface="華康儷楷書" panose="03000509000000000000" pitchFamily="65" charset="-120"/>
              <a:cs typeface="Times New Roman" panose="02020603050405020304" pitchFamily="18" charset="0"/>
            </a:endParaRPr>
          </a:p>
          <a:p>
            <a:pPr marL="1212850" lvl="2" indent="-355600">
              <a:lnSpc>
                <a:spcPts val="2400"/>
              </a:lnSpc>
              <a:spcBef>
                <a:spcPts val="0"/>
              </a:spcBef>
              <a:buNone/>
              <a:defRPr/>
            </a:pPr>
            <a:r>
              <a:rPr lang="zh-TW" altLang="en-US" sz="1800" dirty="0">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1800"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青年儲蓄帳戶組</a:t>
            </a:r>
            <a:r>
              <a:rPr lang="zh-TW" altLang="en-US" sz="1800" dirty="0">
                <a:latin typeface="Times New Roman" panose="02020603050405020304" pitchFamily="18" charset="0"/>
                <a:ea typeface="華康儷楷書" panose="03000509000000000000" pitchFamily="65" charset="-120"/>
                <a:cs typeface="Times New Roman" panose="02020603050405020304" pitchFamily="18" charset="0"/>
              </a:rPr>
              <a:t>」之在校學業成績，依</a:t>
            </a:r>
            <a:r>
              <a:rPr lang="zh-TW" altLang="zh-TW" sz="1800" dirty="0">
                <a:latin typeface="Times New Roman" panose="02020603050405020304" pitchFamily="18" charset="0"/>
                <a:ea typeface="華康儷楷書" panose="03000509000000000000" pitchFamily="65" charset="-120"/>
                <a:cs typeface="Times New Roman" panose="02020603050405020304" pitchFamily="18" charset="0"/>
              </a:rPr>
              <a:t>統測成績</a:t>
            </a:r>
            <a:r>
              <a:rPr lang="en-US" altLang="zh-TW" sz="1800" dirty="0">
                <a:latin typeface="Times New Roman" panose="02020603050405020304" pitchFamily="18" charset="0"/>
                <a:ea typeface="華康儷楷書" panose="03000509000000000000" pitchFamily="65" charset="-120"/>
                <a:cs typeface="Times New Roman" panose="02020603050405020304" pitchFamily="18" charset="0"/>
              </a:rPr>
              <a:t>(</a:t>
            </a:r>
            <a:r>
              <a:rPr lang="zh-TW" altLang="zh-TW" sz="1800" dirty="0">
                <a:latin typeface="Times New Roman" panose="02020603050405020304" pitchFamily="18" charset="0"/>
                <a:ea typeface="華康儷楷書" panose="03000509000000000000" pitchFamily="65" charset="-120"/>
                <a:cs typeface="Times New Roman" panose="02020603050405020304" pitchFamily="18" charset="0"/>
              </a:rPr>
              <a:t>依各校系之加權</a:t>
            </a:r>
            <a:r>
              <a:rPr lang="en-US" altLang="zh-TW" sz="1800" dirty="0">
                <a:latin typeface="Times New Roman" panose="02020603050405020304" pitchFamily="18" charset="0"/>
                <a:ea typeface="華康儷楷書" panose="03000509000000000000" pitchFamily="65" charset="-120"/>
                <a:cs typeface="Times New Roman" panose="02020603050405020304" pitchFamily="18" charset="0"/>
              </a:rPr>
              <a:t>)</a:t>
            </a:r>
            <a:r>
              <a:rPr lang="zh-TW" altLang="zh-TW" sz="1800" dirty="0">
                <a:latin typeface="Times New Roman" panose="02020603050405020304" pitchFamily="18" charset="0"/>
                <a:ea typeface="華康儷楷書" panose="03000509000000000000" pitchFamily="65" charset="-120"/>
                <a:cs typeface="Times New Roman" panose="02020603050405020304" pitchFamily="18" charset="0"/>
              </a:rPr>
              <a:t>之平均級分轉換為</a:t>
            </a:r>
            <a:r>
              <a:rPr lang="zh-TW" altLang="en-US" sz="1800" dirty="0">
                <a:latin typeface="Times New Roman" panose="02020603050405020304" pitchFamily="18" charset="0"/>
                <a:ea typeface="華康儷楷書" panose="03000509000000000000" pitchFamily="65" charset="-120"/>
                <a:cs typeface="Times New Roman" panose="02020603050405020304" pitchFamily="18" charset="0"/>
              </a:rPr>
              <a:t>　</a:t>
            </a:r>
            <a:r>
              <a:rPr lang="zh-TW" altLang="zh-TW" sz="1800" dirty="0">
                <a:latin typeface="Times New Roman" panose="02020603050405020304" pitchFamily="18" charset="0"/>
                <a:ea typeface="華康儷楷書" panose="03000509000000000000" pitchFamily="65" charset="-120"/>
                <a:cs typeface="Times New Roman" panose="02020603050405020304" pitchFamily="18" charset="0"/>
              </a:rPr>
              <a:t>個人加權值後再乘上學業成績</a:t>
            </a:r>
            <a:r>
              <a:rPr lang="zh-TW" altLang="en-US" sz="1800" dirty="0">
                <a:latin typeface="Times New Roman" panose="02020603050405020304" pitchFamily="18" charset="0"/>
                <a:ea typeface="華康儷楷書" panose="03000509000000000000" pitchFamily="65" charset="-120"/>
                <a:cs typeface="Times New Roman" panose="02020603050405020304" pitchFamily="18" charset="0"/>
              </a:rPr>
              <a:t>，按其占總成績比率計算。</a:t>
            </a:r>
            <a:endParaRPr lang="en-US" altLang="zh-TW" sz="1800" dirty="0">
              <a:latin typeface="Times New Roman" panose="02020603050405020304" pitchFamily="18" charset="0"/>
              <a:ea typeface="華康儷楷書" panose="03000509000000000000" pitchFamily="65" charset="-120"/>
              <a:cs typeface="Times New Roman" panose="02020603050405020304" pitchFamily="18" charset="0"/>
            </a:endParaRPr>
          </a:p>
          <a:p>
            <a:pPr>
              <a:lnSpc>
                <a:spcPct val="150000"/>
              </a:lnSpc>
              <a:spcBef>
                <a:spcPts val="0"/>
              </a:spcBef>
              <a:buBlip>
                <a:blip r:embed="rId3"/>
              </a:buBlip>
              <a:defRPr/>
            </a:pPr>
            <a:r>
              <a:rPr lang="zh-TW" altLang="zh-TW"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甄選總成績</a:t>
            </a:r>
            <a:r>
              <a:rPr lang="en-US" altLang="zh-TW" dirty="0">
                <a:latin typeface="Times New Roman" panose="02020603050405020304" pitchFamily="18" charset="0"/>
                <a:ea typeface="華康儷楷書" panose="03000509000000000000" pitchFamily="65" charset="-120"/>
                <a:cs typeface="Times New Roman" panose="02020603050405020304" pitchFamily="18" charset="0"/>
              </a:rPr>
              <a:t>=</a:t>
            </a:r>
            <a:r>
              <a:rPr lang="zh-TW" altLang="zh-TW"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甄選原始總分</a:t>
            </a:r>
            <a:r>
              <a:rPr lang="zh-TW" altLang="zh-TW" dirty="0">
                <a:latin typeface="Times New Roman" panose="02020603050405020304" pitchFamily="18" charset="0"/>
                <a:ea typeface="華康儷楷書" panose="03000509000000000000" pitchFamily="65" charset="-120"/>
                <a:cs typeface="Times New Roman" panose="02020603050405020304" pitchFamily="18" charset="0"/>
              </a:rPr>
              <a:t>*</a:t>
            </a:r>
            <a:r>
              <a:rPr lang="en-US" altLang="zh-TW" dirty="0">
                <a:latin typeface="Times New Roman" panose="02020603050405020304" pitchFamily="18" charset="0"/>
                <a:ea typeface="華康儷楷書" panose="03000509000000000000" pitchFamily="65" charset="-120"/>
                <a:cs typeface="Times New Roman" panose="02020603050405020304" pitchFamily="18" charset="0"/>
              </a:rPr>
              <a:t>(1+</a:t>
            </a:r>
            <a:r>
              <a:rPr lang="zh-TW" altLang="zh-TW" dirty="0">
                <a:latin typeface="Times New Roman" panose="02020603050405020304" pitchFamily="18" charset="0"/>
                <a:ea typeface="華康儷楷書" panose="03000509000000000000" pitchFamily="65" charset="-120"/>
                <a:cs typeface="Times New Roman" panose="02020603050405020304" pitchFamily="18" charset="0"/>
              </a:rPr>
              <a:t>證照或得獎加分比</a:t>
            </a:r>
            <a:r>
              <a:rPr lang="zh-TW" altLang="en-US" dirty="0">
                <a:latin typeface="Times New Roman" panose="02020603050405020304" pitchFamily="18" charset="0"/>
                <a:ea typeface="華康儷楷書" panose="03000509000000000000" pitchFamily="65" charset="-120"/>
                <a:cs typeface="Times New Roman" panose="02020603050405020304" pitchFamily="18" charset="0"/>
              </a:rPr>
              <a:t>率</a:t>
            </a:r>
            <a:r>
              <a:rPr lang="en-US" altLang="zh-TW" dirty="0">
                <a:latin typeface="Times New Roman" panose="02020603050405020304" pitchFamily="18" charset="0"/>
                <a:ea typeface="華康儷楷書" panose="03000509000000000000" pitchFamily="65" charset="-120"/>
                <a:cs typeface="Times New Roman" panose="02020603050405020304" pitchFamily="18" charset="0"/>
              </a:rPr>
              <a:t>)</a:t>
            </a:r>
          </a:p>
          <a:p>
            <a:pPr marL="812800" lvl="1" indent="-355600">
              <a:lnSpc>
                <a:spcPts val="2500"/>
              </a:lnSpc>
              <a:spcBef>
                <a:spcPts val="0"/>
              </a:spcBef>
              <a:buNone/>
              <a:defRPr/>
            </a:pPr>
            <a:r>
              <a:rPr lang="en-US" altLang="zh-TW" sz="2000" dirty="0">
                <a:latin typeface="Times New Roman" panose="02020603050405020304" pitchFamily="18" charset="0"/>
                <a:ea typeface="華康儷楷書" panose="03000509000000000000" pitchFamily="65" charset="-120"/>
                <a:cs typeface="Times New Roman" panose="02020603050405020304" pitchFamily="18" charset="0"/>
              </a:rPr>
              <a:t>(4) </a:t>
            </a:r>
            <a:r>
              <a:rPr lang="zh-TW" altLang="zh-TW" sz="2000" dirty="0">
                <a:latin typeface="Times New Roman" panose="02020603050405020304" pitchFamily="18" charset="0"/>
                <a:ea typeface="華康儷楷書" panose="03000509000000000000" pitchFamily="65" charset="-120"/>
                <a:cs typeface="Times New Roman" panose="02020603050405020304" pitchFamily="18" charset="0"/>
              </a:rPr>
              <a:t>證照或得獎加分比</a:t>
            </a:r>
            <a:r>
              <a:rPr lang="zh-TW" altLang="en-US" sz="2000" dirty="0">
                <a:latin typeface="Times New Roman" panose="02020603050405020304" pitchFamily="18" charset="0"/>
                <a:ea typeface="華康儷楷書" panose="03000509000000000000" pitchFamily="65" charset="-120"/>
                <a:cs typeface="Times New Roman" panose="02020603050405020304" pitchFamily="18" charset="0"/>
              </a:rPr>
              <a:t>率</a:t>
            </a:r>
            <a:r>
              <a:rPr lang="en-US" altLang="zh-TW" sz="2000" dirty="0">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2000" dirty="0">
                <a:latin typeface="Times New Roman" panose="02020603050405020304" pitchFamily="18" charset="0"/>
                <a:ea typeface="華康儷楷書" panose="03000509000000000000" pitchFamily="65" charset="-120"/>
                <a:cs typeface="Times New Roman" panose="02020603050405020304" pitchFamily="18" charset="0"/>
              </a:rPr>
              <a:t>各校系科</a:t>
            </a:r>
            <a:r>
              <a:rPr lang="en-US" altLang="zh-TW" sz="2000" dirty="0">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2000" dirty="0">
                <a:latin typeface="Times New Roman" panose="02020603050405020304" pitchFamily="18" charset="0"/>
                <a:ea typeface="華康儷楷書" panose="03000509000000000000" pitchFamily="65" charset="-120"/>
                <a:cs typeface="Times New Roman" panose="02020603050405020304" pitchFamily="18" charset="0"/>
              </a:rPr>
              <a:t>組</a:t>
            </a:r>
            <a:r>
              <a:rPr lang="en-US" altLang="zh-TW" sz="2000" dirty="0">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2000" dirty="0">
                <a:latin typeface="Times New Roman" panose="02020603050405020304" pitchFamily="18" charset="0"/>
                <a:ea typeface="華康儷楷書" panose="03000509000000000000" pitchFamily="65" charset="-120"/>
                <a:cs typeface="Times New Roman" panose="02020603050405020304" pitchFamily="18" charset="0"/>
              </a:rPr>
              <a:t>、學程甄選辦法</a:t>
            </a:r>
            <a:r>
              <a:rPr lang="zh-TW" altLang="zh-TW" sz="2000" dirty="0">
                <a:latin typeface="Times New Roman" panose="02020603050405020304" pitchFamily="18" charset="0"/>
                <a:ea typeface="華康儷楷書" panose="03000509000000000000" pitchFamily="65" charset="-120"/>
                <a:cs typeface="Times New Roman" panose="02020603050405020304" pitchFamily="18" charset="0"/>
              </a:rPr>
              <a:t>「證照或得獎加分」欄</a:t>
            </a:r>
            <a:r>
              <a:rPr lang="zh-TW" altLang="en-US" sz="2000" dirty="0">
                <a:latin typeface="Times New Roman" panose="02020603050405020304" pitchFamily="18" charset="0"/>
                <a:ea typeface="華康儷楷書" panose="03000509000000000000" pitchFamily="65" charset="-120"/>
                <a:cs typeface="Times New Roman" panose="02020603050405020304" pitchFamily="18" charset="0"/>
              </a:rPr>
              <a:t>，</a:t>
            </a:r>
            <a:r>
              <a:rPr lang="zh-TW" altLang="zh-TW" sz="2000" dirty="0">
                <a:latin typeface="Times New Roman" panose="02020603050405020304" pitchFamily="18" charset="0"/>
                <a:ea typeface="華康儷楷書" panose="03000509000000000000" pitchFamily="65" charset="-120"/>
                <a:cs typeface="Times New Roman" panose="02020603050405020304" pitchFamily="18" charset="0"/>
              </a:rPr>
              <a:t>為「</a:t>
            </a:r>
            <a:r>
              <a:rPr lang="zh-TW" altLang="zh-TW" sz="2000" b="1"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依加分標準</a:t>
            </a:r>
            <a:r>
              <a:rPr lang="zh-TW" altLang="zh-TW" sz="2000" dirty="0">
                <a:latin typeface="Times New Roman" panose="02020603050405020304" pitchFamily="18" charset="0"/>
                <a:ea typeface="華康儷楷書" panose="03000509000000000000" pitchFamily="65" charset="-120"/>
                <a:cs typeface="Times New Roman" panose="02020603050405020304" pitchFamily="18" charset="0"/>
              </a:rPr>
              <a:t>」則可加分</a:t>
            </a:r>
            <a:r>
              <a:rPr lang="en-US" altLang="zh-TW" sz="2000" dirty="0">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2000" dirty="0">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2000" b="1"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證照或競賽得獎，須為本招生採計且符合報名群類　別之職</a:t>
            </a:r>
            <a:r>
              <a:rPr lang="en-US" altLang="zh-TW" sz="2000" b="1"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2000" b="1"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種</a:t>
            </a:r>
            <a:r>
              <a:rPr lang="en-US" altLang="zh-TW" sz="2000" b="1"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2000" b="1"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類才能加分</a:t>
            </a:r>
            <a:r>
              <a:rPr lang="zh-TW" altLang="en-US" sz="2000" b="1" dirty="0">
                <a:latin typeface="Times New Roman" panose="02020603050405020304" pitchFamily="18" charset="0"/>
                <a:ea typeface="華康儷楷書" panose="03000509000000000000" pitchFamily="65" charset="-120"/>
                <a:cs typeface="Times New Roman" panose="02020603050405020304" pitchFamily="18" charset="0"/>
              </a:rPr>
              <a:t>。</a:t>
            </a:r>
            <a:endParaRPr lang="zh-TW" altLang="zh-TW" sz="1700" dirty="0">
              <a:latin typeface="Times New Roman" panose="02020603050405020304" pitchFamily="18" charset="0"/>
              <a:ea typeface="華康儷楷書" panose="03000509000000000000" pitchFamily="65" charset="-120"/>
              <a:cs typeface="Times New Roman" panose="02020603050405020304" pitchFamily="18" charset="0"/>
            </a:endParaRPr>
          </a:p>
        </p:txBody>
      </p:sp>
      <p:sp>
        <p:nvSpPr>
          <p:cNvPr id="8" name="標題 1"/>
          <p:cNvSpPr txBox="1">
            <a:spLocks/>
          </p:cNvSpPr>
          <p:nvPr/>
        </p:nvSpPr>
        <p:spPr bwMode="auto">
          <a:xfrm>
            <a:off x="0" y="96342"/>
            <a:ext cx="12192000" cy="63341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kumimoji="1" sz="2800">
                <a:solidFill>
                  <a:schemeClr val="tx2"/>
                </a:solidFill>
                <a:latin typeface="+mj-lt"/>
                <a:ea typeface="+mj-ea"/>
                <a:cs typeface="+mj-cs"/>
              </a:defRPr>
            </a:lvl1pPr>
            <a:lvl2pPr algn="l" rtl="0" eaLnBrk="0" fontAlgn="base" hangingPunct="0">
              <a:spcBef>
                <a:spcPct val="0"/>
              </a:spcBef>
              <a:spcAft>
                <a:spcPct val="0"/>
              </a:spcAft>
              <a:defRPr kumimoji="1" sz="2800">
                <a:solidFill>
                  <a:schemeClr val="tx2"/>
                </a:solidFill>
                <a:latin typeface="Arial" charset="0"/>
                <a:ea typeface="華康中黑體" pitchFamily="49" charset="-120"/>
              </a:defRPr>
            </a:lvl2pPr>
            <a:lvl3pPr algn="l" rtl="0" eaLnBrk="0" fontAlgn="base" hangingPunct="0">
              <a:spcBef>
                <a:spcPct val="0"/>
              </a:spcBef>
              <a:spcAft>
                <a:spcPct val="0"/>
              </a:spcAft>
              <a:defRPr kumimoji="1" sz="2800">
                <a:solidFill>
                  <a:schemeClr val="tx2"/>
                </a:solidFill>
                <a:latin typeface="Arial" charset="0"/>
                <a:ea typeface="華康中黑體" pitchFamily="49" charset="-120"/>
              </a:defRPr>
            </a:lvl3pPr>
            <a:lvl4pPr algn="l" rtl="0" eaLnBrk="0" fontAlgn="base" hangingPunct="0">
              <a:spcBef>
                <a:spcPct val="0"/>
              </a:spcBef>
              <a:spcAft>
                <a:spcPct val="0"/>
              </a:spcAft>
              <a:defRPr kumimoji="1" sz="2800">
                <a:solidFill>
                  <a:schemeClr val="tx2"/>
                </a:solidFill>
                <a:latin typeface="Arial" charset="0"/>
                <a:ea typeface="華康中黑體" pitchFamily="49" charset="-120"/>
              </a:defRPr>
            </a:lvl4pPr>
            <a:lvl5pPr algn="l" rtl="0" eaLnBrk="0" fontAlgn="base" hangingPunct="0">
              <a:spcBef>
                <a:spcPct val="0"/>
              </a:spcBef>
              <a:spcAft>
                <a:spcPct val="0"/>
              </a:spcAft>
              <a:defRPr kumimoji="1" sz="2800">
                <a:solidFill>
                  <a:schemeClr val="tx2"/>
                </a:solidFill>
                <a:latin typeface="Arial" charset="0"/>
                <a:ea typeface="華康中黑體" pitchFamily="49" charset="-120"/>
              </a:defRPr>
            </a:lvl5pPr>
            <a:lvl6pPr marL="457200" algn="l" rtl="0" fontAlgn="base">
              <a:spcBef>
                <a:spcPct val="0"/>
              </a:spcBef>
              <a:spcAft>
                <a:spcPct val="0"/>
              </a:spcAft>
              <a:defRPr kumimoji="1" sz="2800">
                <a:solidFill>
                  <a:schemeClr val="tx2"/>
                </a:solidFill>
                <a:latin typeface="Arial" charset="0"/>
                <a:ea typeface="新細明體" charset="-120"/>
              </a:defRPr>
            </a:lvl6pPr>
            <a:lvl7pPr marL="914400" algn="l" rtl="0" fontAlgn="base">
              <a:spcBef>
                <a:spcPct val="0"/>
              </a:spcBef>
              <a:spcAft>
                <a:spcPct val="0"/>
              </a:spcAft>
              <a:defRPr kumimoji="1" sz="2800">
                <a:solidFill>
                  <a:schemeClr val="tx2"/>
                </a:solidFill>
                <a:latin typeface="Arial" charset="0"/>
                <a:ea typeface="新細明體" charset="-120"/>
              </a:defRPr>
            </a:lvl7pPr>
            <a:lvl8pPr marL="1371600" algn="l" rtl="0" fontAlgn="base">
              <a:spcBef>
                <a:spcPct val="0"/>
              </a:spcBef>
              <a:spcAft>
                <a:spcPct val="0"/>
              </a:spcAft>
              <a:defRPr kumimoji="1" sz="2800">
                <a:solidFill>
                  <a:schemeClr val="tx2"/>
                </a:solidFill>
                <a:latin typeface="Arial" charset="0"/>
                <a:ea typeface="新細明體" charset="-120"/>
              </a:defRPr>
            </a:lvl8pPr>
            <a:lvl9pPr marL="1828800" algn="l" rtl="0" fontAlgn="base">
              <a:spcBef>
                <a:spcPct val="0"/>
              </a:spcBef>
              <a:spcAft>
                <a:spcPct val="0"/>
              </a:spcAft>
              <a:defRPr kumimoji="1" sz="2800">
                <a:solidFill>
                  <a:schemeClr val="tx2"/>
                </a:solidFill>
                <a:latin typeface="Arial" charset="0"/>
                <a:ea typeface="新細明體" charset="-120"/>
              </a:defRPr>
            </a:lvl9pPr>
          </a:lstStyle>
          <a:p>
            <a:pPr algn="ctr" eaLnBrk="1" hangingPunct="1"/>
            <a:r>
              <a:rPr lang="zh-TW" altLang="en-US" b="1" spc="-100" dirty="0">
                <a:solidFill>
                  <a:schemeClr val="tx1"/>
                </a:solidFill>
                <a:latin typeface="Book Antiqua" panose="02040602050305030304" pitchFamily="18" charset="0"/>
                <a:ea typeface="華康儷楷書" panose="03000509000000000000" pitchFamily="65" charset="-120"/>
              </a:rPr>
              <a:t>第二階段報名</a:t>
            </a:r>
            <a:r>
              <a:rPr lang="en-US" altLang="zh-TW" b="1" spc="-100" dirty="0">
                <a:solidFill>
                  <a:schemeClr val="tx1"/>
                </a:solidFill>
                <a:latin typeface="Book Antiqua" panose="02040602050305030304" pitchFamily="18" charset="0"/>
                <a:ea typeface="華康儷楷書" panose="03000509000000000000" pitchFamily="65" charset="-120"/>
              </a:rPr>
              <a:t>-</a:t>
            </a:r>
            <a:r>
              <a:rPr lang="zh-TW" altLang="en-US" b="1" spc="-100" dirty="0">
                <a:solidFill>
                  <a:schemeClr val="tx1"/>
                </a:solidFill>
                <a:latin typeface="Book Antiqua" panose="02040602050305030304" pitchFamily="18" charset="0"/>
                <a:ea typeface="華康儷楷書" panose="03000509000000000000" pitchFamily="65" charset="-120"/>
              </a:rPr>
              <a:t>甄選原始總分</a:t>
            </a:r>
            <a:r>
              <a:rPr lang="en-US" altLang="zh-TW" b="1" spc="-100" dirty="0">
                <a:solidFill>
                  <a:schemeClr val="tx1"/>
                </a:solidFill>
                <a:latin typeface="Book Antiqua" panose="02040602050305030304" pitchFamily="18" charset="0"/>
                <a:ea typeface="華康儷楷書" panose="03000509000000000000" pitchFamily="65" charset="-120"/>
              </a:rPr>
              <a:t>&amp;</a:t>
            </a:r>
            <a:r>
              <a:rPr lang="zh-TW" altLang="en-US" b="1" spc="-100" dirty="0">
                <a:solidFill>
                  <a:schemeClr val="tx1"/>
                </a:solidFill>
                <a:latin typeface="Book Antiqua" panose="02040602050305030304" pitchFamily="18" charset="0"/>
                <a:ea typeface="華康儷楷書" panose="03000509000000000000" pitchFamily="65" charset="-120"/>
              </a:rPr>
              <a:t>甄選總成績計算</a:t>
            </a:r>
          </a:p>
        </p:txBody>
      </p:sp>
      <p:sp>
        <p:nvSpPr>
          <p:cNvPr id="6" name="投影片編號版面配置區 2"/>
          <p:cNvSpPr>
            <a:spLocks noGrp="1"/>
          </p:cNvSpPr>
          <p:nvPr>
            <p:ph type="sldNum" sz="quarter" idx="12"/>
          </p:nvPr>
        </p:nvSpPr>
        <p:spPr>
          <a:xfrm>
            <a:off x="9142228" y="6230346"/>
            <a:ext cx="2743200" cy="365125"/>
          </a:xfrm>
        </p:spPr>
        <p:txBody>
          <a:bodyPr/>
          <a:lstStyle/>
          <a:p>
            <a:pPr>
              <a:defRPr/>
            </a:pPr>
            <a:fld id="{0425DD0F-D833-4500-8224-585EDAC39332}" type="slidenum">
              <a:rPr lang="zh-TW" altLang="en-US" smtClean="0"/>
              <a:pPr>
                <a:defRPr/>
              </a:pPr>
              <a:t>33</a:t>
            </a:fld>
            <a:endParaRPr lang="en-US" altLang="zh-TW"/>
          </a:p>
        </p:txBody>
      </p:sp>
    </p:spTree>
    <p:extLst>
      <p:ext uri="{BB962C8B-B14F-4D97-AF65-F5344CB8AC3E}">
        <p14:creationId xmlns:p14="http://schemas.microsoft.com/office/powerpoint/2010/main" val="137658494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3"/>
          <p:cNvSpPr>
            <a:spLocks noChangeArrowheads="1"/>
          </p:cNvSpPr>
          <p:nvPr/>
        </p:nvSpPr>
        <p:spPr bwMode="auto">
          <a:xfrm>
            <a:off x="1881188" y="1357313"/>
            <a:ext cx="8572500" cy="4857750"/>
          </a:xfrm>
          <a:prstGeom prst="rect">
            <a:avLst/>
          </a:prstGeom>
          <a:noFill/>
          <a:ln w="9525">
            <a:noFill/>
            <a:miter lim="800000"/>
            <a:headEnd/>
            <a:tailEnd/>
          </a:ln>
        </p:spPr>
        <p:txBody>
          <a:bodyPr/>
          <a:lstStyle/>
          <a:p>
            <a:pPr marL="800100" lvl="1" indent="-342900" eaLnBrk="0" hangingPunct="0">
              <a:buClr>
                <a:schemeClr val="tx1"/>
              </a:buClr>
              <a:buSzPts val="2800"/>
              <a:buBlip>
                <a:blip r:embed="rId3"/>
              </a:buBlip>
            </a:pPr>
            <a:endParaRPr lang="zh-TW" altLang="en-US" sz="2800">
              <a:solidFill>
                <a:srgbClr val="222268"/>
              </a:solidFill>
              <a:latin typeface="+mn-ea"/>
            </a:endParaRPr>
          </a:p>
        </p:txBody>
      </p:sp>
      <p:sp>
        <p:nvSpPr>
          <p:cNvPr id="4" name="內容版面配置區 3"/>
          <p:cNvSpPr>
            <a:spLocks noGrp="1"/>
          </p:cNvSpPr>
          <p:nvPr>
            <p:ph idx="1"/>
          </p:nvPr>
        </p:nvSpPr>
        <p:spPr>
          <a:xfrm>
            <a:off x="1229989" y="959273"/>
            <a:ext cx="9961295" cy="5255790"/>
          </a:xfrm>
        </p:spPr>
        <p:txBody>
          <a:bodyPr/>
          <a:lstStyle/>
          <a:p>
            <a:pPr>
              <a:lnSpc>
                <a:spcPct val="125000"/>
              </a:lnSpc>
              <a:spcBef>
                <a:spcPts val="0"/>
              </a:spcBef>
              <a:buBlip>
                <a:blip r:embed="rId3"/>
              </a:buBlip>
              <a:defRPr/>
            </a:pPr>
            <a:r>
              <a:rPr lang="zh-TW" altLang="zh-TW" sz="2600" dirty="0">
                <a:solidFill>
                  <a:srgbClr val="0000FF"/>
                </a:solidFill>
                <a:latin typeface="標楷體" panose="03000509000000000000" pitchFamily="65" charset="-120"/>
                <a:ea typeface="標楷體" panose="03000509000000000000" pitchFamily="65" charset="-120"/>
              </a:rPr>
              <a:t>甄選總成績公告</a:t>
            </a:r>
          </a:p>
          <a:p>
            <a:pPr marL="324000" lvl="1" indent="0">
              <a:lnSpc>
                <a:spcPct val="125000"/>
              </a:lnSpc>
              <a:spcBef>
                <a:spcPts val="0"/>
              </a:spcBef>
              <a:buNone/>
              <a:defRPr/>
            </a:pPr>
            <a:r>
              <a:rPr lang="en-US" altLang="zh-TW" sz="2200" dirty="0">
                <a:latin typeface="Times New Roman" panose="02020603050405020304" pitchFamily="18" charset="0"/>
                <a:ea typeface="華康儷楷書" panose="03000509000000000000" pitchFamily="65" charset="-120"/>
                <a:cs typeface="Times New Roman" panose="02020603050405020304" pitchFamily="18" charset="0"/>
              </a:rPr>
              <a:t>1.</a:t>
            </a:r>
            <a:r>
              <a:rPr lang="zh-TW" altLang="zh-TW" sz="2200" dirty="0">
                <a:latin typeface="Times New Roman" panose="02020603050405020304" pitchFamily="18" charset="0"/>
                <a:ea typeface="華康儷楷書" panose="03000509000000000000" pitchFamily="65" charset="-120"/>
                <a:cs typeface="Times New Roman" panose="02020603050405020304" pitchFamily="18" charset="0"/>
              </a:rPr>
              <a:t>各甄選學校公告</a:t>
            </a:r>
            <a:r>
              <a:rPr lang="zh-TW" altLang="zh-TW" sz="2200" b="1"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甄選總成績日期</a:t>
            </a:r>
            <a:r>
              <a:rPr lang="zh-TW" altLang="en-US" sz="2200" b="1"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及</a:t>
            </a:r>
            <a:r>
              <a:rPr lang="zh-TW" altLang="zh-TW" sz="2200" b="1"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複查截止日期，請參閱「各校系科</a:t>
            </a:r>
            <a:r>
              <a:rPr lang="en-US" altLang="zh-TW" sz="2200" b="1"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a:t>
            </a:r>
            <a:r>
              <a:rPr lang="zh-TW" altLang="zh-TW" sz="2200" b="1"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組</a:t>
            </a:r>
            <a:r>
              <a:rPr lang="en-US" altLang="zh-TW" sz="2200" b="1"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a:t>
            </a:r>
            <a:r>
              <a:rPr lang="zh-TW" altLang="zh-TW" sz="2200" b="1"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、學程甄選辦法」</a:t>
            </a:r>
            <a:r>
              <a:rPr lang="zh-TW" altLang="en-US" sz="2200" b="1" dirty="0">
                <a:latin typeface="Times New Roman" panose="02020603050405020304" pitchFamily="18" charset="0"/>
                <a:ea typeface="華康儷楷書" panose="03000509000000000000" pitchFamily="65" charset="-120"/>
                <a:cs typeface="Times New Roman" panose="02020603050405020304" pitchFamily="18" charset="0"/>
              </a:rPr>
              <a:t>。</a:t>
            </a:r>
            <a:endParaRPr lang="en-US" altLang="zh-TW" sz="2200" b="1" dirty="0">
              <a:latin typeface="Times New Roman" panose="02020603050405020304" pitchFamily="18" charset="0"/>
              <a:ea typeface="華康儷楷書" panose="03000509000000000000" pitchFamily="65" charset="-120"/>
              <a:cs typeface="Times New Roman" panose="02020603050405020304" pitchFamily="18" charset="0"/>
            </a:endParaRPr>
          </a:p>
          <a:p>
            <a:pPr marL="324000" lvl="1" indent="0">
              <a:lnSpc>
                <a:spcPct val="125000"/>
              </a:lnSpc>
              <a:spcBef>
                <a:spcPts val="0"/>
              </a:spcBef>
              <a:buNone/>
              <a:defRPr/>
            </a:pPr>
            <a:r>
              <a:rPr lang="en-US" altLang="zh-TW" sz="2200" dirty="0">
                <a:latin typeface="Times New Roman" panose="02020603050405020304" pitchFamily="18" charset="0"/>
                <a:ea typeface="華康儷楷書" panose="03000509000000000000" pitchFamily="65" charset="-120"/>
                <a:cs typeface="Times New Roman" panose="02020603050405020304" pitchFamily="18" charset="0"/>
              </a:rPr>
              <a:t>2.</a:t>
            </a:r>
            <a:r>
              <a:rPr lang="zh-TW" altLang="zh-TW" sz="2200" dirty="0">
                <a:latin typeface="Times New Roman" panose="02020603050405020304" pitchFamily="18" charset="0"/>
                <a:ea typeface="華康儷楷書" panose="03000509000000000000" pitchFamily="65" charset="-120"/>
                <a:cs typeface="Times New Roman" panose="02020603050405020304" pitchFamily="18" charset="0"/>
              </a:rPr>
              <a:t>各</a:t>
            </a:r>
            <a:r>
              <a:rPr lang="zh-TW" altLang="en-US" sz="2200" dirty="0">
                <a:latin typeface="Times New Roman" panose="02020603050405020304" pitchFamily="18" charset="0"/>
                <a:ea typeface="華康儷楷書" panose="03000509000000000000" pitchFamily="65" charset="-120"/>
                <a:cs typeface="Times New Roman" panose="02020603050405020304" pitchFamily="18" charset="0"/>
              </a:rPr>
              <a:t>甄選學校</a:t>
            </a:r>
            <a:r>
              <a:rPr lang="zh-TW" altLang="en-US" sz="2200" b="1"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不另寄考生甄選總成績書面通知單</a:t>
            </a:r>
            <a:r>
              <a:rPr lang="zh-TW" altLang="en-US" sz="2200" b="1" dirty="0">
                <a:latin typeface="Times New Roman" panose="02020603050405020304" pitchFamily="18" charset="0"/>
                <a:ea typeface="華康儷楷書" panose="03000509000000000000" pitchFamily="65" charset="-120"/>
                <a:cs typeface="Times New Roman" panose="02020603050405020304" pitchFamily="18" charset="0"/>
              </a:rPr>
              <a:t>。</a:t>
            </a:r>
            <a:endParaRPr lang="en-US" altLang="zh-TW" sz="2200" b="1" dirty="0">
              <a:latin typeface="Times New Roman" panose="02020603050405020304" pitchFamily="18" charset="0"/>
              <a:ea typeface="華康儷楷書" panose="03000509000000000000" pitchFamily="65" charset="-120"/>
              <a:cs typeface="Times New Roman" panose="02020603050405020304" pitchFamily="18" charset="0"/>
            </a:endParaRPr>
          </a:p>
          <a:p>
            <a:pPr marL="324000" lvl="1" indent="0">
              <a:lnSpc>
                <a:spcPct val="125000"/>
              </a:lnSpc>
              <a:spcBef>
                <a:spcPts val="0"/>
              </a:spcBef>
              <a:buNone/>
              <a:defRPr/>
            </a:pPr>
            <a:r>
              <a:rPr lang="en-US" altLang="zh-TW" sz="2200" dirty="0">
                <a:latin typeface="Times New Roman" panose="02020603050405020304" pitchFamily="18" charset="0"/>
                <a:ea typeface="華康儷楷書" panose="03000509000000000000" pitchFamily="65" charset="-120"/>
                <a:cs typeface="Times New Roman" panose="02020603050405020304" pitchFamily="18" charset="0"/>
              </a:rPr>
              <a:t>3.</a:t>
            </a:r>
            <a:r>
              <a:rPr lang="zh-TW" altLang="zh-TW" sz="2200" dirty="0">
                <a:latin typeface="Times New Roman" panose="02020603050405020304" pitchFamily="18" charset="0"/>
                <a:ea typeface="華康儷楷書" panose="03000509000000000000" pitchFamily="65" charset="-120"/>
                <a:cs typeface="Times New Roman" panose="02020603050405020304" pitchFamily="18" charset="0"/>
              </a:rPr>
              <a:t>本委員會網站提供考生個人查詢及</a:t>
            </a:r>
            <a:r>
              <a:rPr lang="zh-TW" altLang="en-US" sz="2200" dirty="0">
                <a:latin typeface="Times New Roman" panose="02020603050405020304" pitchFamily="18" charset="0"/>
                <a:ea typeface="華康儷楷書" panose="03000509000000000000" pitchFamily="65" charset="-120"/>
                <a:cs typeface="Times New Roman" panose="02020603050405020304" pitchFamily="18" charset="0"/>
              </a:rPr>
              <a:t>就讀</a:t>
            </a:r>
            <a:r>
              <a:rPr lang="zh-TW" altLang="zh-TW" sz="2200" dirty="0">
                <a:latin typeface="Times New Roman" panose="02020603050405020304" pitchFamily="18" charset="0"/>
                <a:ea typeface="華康儷楷書" panose="03000509000000000000" pitchFamily="65" charset="-120"/>
                <a:cs typeface="Times New Roman" panose="02020603050405020304" pitchFamily="18" charset="0"/>
              </a:rPr>
              <a:t>學校下載</a:t>
            </a:r>
            <a:r>
              <a:rPr lang="zh-TW" altLang="en-US" sz="2200" dirty="0">
                <a:latin typeface="Times New Roman" panose="02020603050405020304" pitchFamily="18" charset="0"/>
                <a:ea typeface="華康儷楷書" panose="03000509000000000000" pitchFamily="65" charset="-120"/>
                <a:cs typeface="Times New Roman" panose="02020603050405020304" pitchFamily="18" charset="0"/>
              </a:rPr>
              <a:t>。</a:t>
            </a:r>
            <a:endParaRPr lang="en-US" altLang="zh-TW" sz="2200" dirty="0">
              <a:latin typeface="Times New Roman" panose="02020603050405020304" pitchFamily="18" charset="0"/>
              <a:ea typeface="華康儷楷書" panose="03000509000000000000" pitchFamily="65" charset="-120"/>
              <a:cs typeface="Times New Roman" panose="02020603050405020304" pitchFamily="18" charset="0"/>
            </a:endParaRPr>
          </a:p>
          <a:p>
            <a:pPr marL="324000" lvl="1" indent="0">
              <a:lnSpc>
                <a:spcPct val="125000"/>
              </a:lnSpc>
              <a:spcBef>
                <a:spcPts val="0"/>
              </a:spcBef>
              <a:buNone/>
              <a:defRPr/>
            </a:pPr>
            <a:endParaRPr lang="en-US" altLang="zh-TW" sz="2200" dirty="0">
              <a:latin typeface="Times New Roman" panose="02020603050405020304" pitchFamily="18" charset="0"/>
              <a:ea typeface="華康儷楷書" panose="03000509000000000000" pitchFamily="65" charset="-120"/>
              <a:cs typeface="Times New Roman" panose="02020603050405020304" pitchFamily="18" charset="0"/>
            </a:endParaRPr>
          </a:p>
          <a:p>
            <a:pPr>
              <a:lnSpc>
                <a:spcPct val="125000"/>
              </a:lnSpc>
              <a:spcBef>
                <a:spcPts val="0"/>
              </a:spcBef>
              <a:buBlip>
                <a:blip r:embed="rId3"/>
              </a:buBlip>
              <a:defRPr/>
            </a:pPr>
            <a:r>
              <a:rPr lang="zh-TW" altLang="zh-TW" sz="2600" dirty="0">
                <a:solidFill>
                  <a:srgbClr val="0000FF"/>
                </a:solidFill>
                <a:latin typeface="標楷體" panose="03000509000000000000" pitchFamily="65" charset="-120"/>
                <a:ea typeface="標楷體" panose="03000509000000000000" pitchFamily="65" charset="-120"/>
                <a:cs typeface="華康儷楷書" panose="03000509000000000000" pitchFamily="65" charset="-120"/>
              </a:rPr>
              <a:t>甄選正備取生名單公告</a:t>
            </a:r>
          </a:p>
          <a:p>
            <a:pPr marL="324000" lvl="1" indent="0">
              <a:lnSpc>
                <a:spcPct val="125000"/>
              </a:lnSpc>
              <a:spcBef>
                <a:spcPts val="0"/>
              </a:spcBef>
              <a:buNone/>
              <a:defRPr/>
            </a:pPr>
            <a:r>
              <a:rPr lang="en-US" altLang="zh-TW" sz="2200" dirty="0">
                <a:latin typeface="Times New Roman" panose="02020603050405020304" pitchFamily="18" charset="0"/>
                <a:ea typeface="華康儷楷書" panose="03000509000000000000" pitchFamily="65" charset="-120"/>
                <a:cs typeface="Times New Roman" panose="02020603050405020304" pitchFamily="18" charset="0"/>
              </a:rPr>
              <a:t>1.</a:t>
            </a:r>
            <a:r>
              <a:rPr lang="zh-TW" altLang="zh-TW" sz="2200" dirty="0">
                <a:latin typeface="Times New Roman" panose="02020603050405020304" pitchFamily="18" charset="0"/>
                <a:ea typeface="華康儷楷書" panose="03000509000000000000" pitchFamily="65" charset="-120"/>
                <a:cs typeface="Times New Roman" panose="02020603050405020304" pitchFamily="18" charset="0"/>
              </a:rPr>
              <a:t>各甄選學校公告</a:t>
            </a:r>
            <a:r>
              <a:rPr lang="zh-TW" altLang="zh-TW" sz="2200" b="1"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甄選結果</a:t>
            </a:r>
            <a:r>
              <a:rPr lang="en-US" altLang="zh-TW" sz="2200" b="1"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a:t>
            </a:r>
            <a:r>
              <a:rPr lang="zh-TW" altLang="zh-TW" sz="2200" b="1"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正取生、備取生名單</a:t>
            </a:r>
            <a:r>
              <a:rPr lang="en-US" altLang="zh-TW" sz="2200" b="1"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a:t>
            </a:r>
            <a:r>
              <a:rPr lang="zh-TW" altLang="zh-TW" sz="2200" b="1"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及複查截止日期，請參閱「各校系科</a:t>
            </a:r>
            <a:r>
              <a:rPr lang="en-US" altLang="zh-TW" sz="2200" b="1"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a:t>
            </a:r>
            <a:r>
              <a:rPr lang="zh-TW" altLang="zh-TW" sz="2200" b="1"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組</a:t>
            </a:r>
            <a:r>
              <a:rPr lang="en-US" altLang="zh-TW" sz="2200" b="1"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a:t>
            </a:r>
            <a:r>
              <a:rPr lang="zh-TW" altLang="zh-TW" sz="2200" b="1"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、學程甄選辦法」</a:t>
            </a:r>
            <a:r>
              <a:rPr lang="zh-TW" altLang="en-US" sz="2200" b="1" dirty="0">
                <a:latin typeface="Times New Roman" panose="02020603050405020304" pitchFamily="18" charset="0"/>
                <a:ea typeface="華康儷楷書" panose="03000509000000000000" pitchFamily="65" charset="-120"/>
                <a:cs typeface="Times New Roman" panose="02020603050405020304" pitchFamily="18" charset="0"/>
              </a:rPr>
              <a:t>。</a:t>
            </a:r>
            <a:endParaRPr lang="en-US" altLang="zh-TW" sz="2200" b="1" dirty="0">
              <a:latin typeface="Times New Roman" panose="02020603050405020304" pitchFamily="18" charset="0"/>
              <a:ea typeface="華康儷楷書" panose="03000509000000000000" pitchFamily="65" charset="-120"/>
              <a:cs typeface="Times New Roman" panose="02020603050405020304" pitchFamily="18" charset="0"/>
            </a:endParaRPr>
          </a:p>
          <a:p>
            <a:pPr marL="324000" lvl="1" indent="0">
              <a:lnSpc>
                <a:spcPct val="125000"/>
              </a:lnSpc>
              <a:spcBef>
                <a:spcPts val="0"/>
              </a:spcBef>
              <a:buNone/>
              <a:defRPr/>
            </a:pPr>
            <a:r>
              <a:rPr lang="en-US" altLang="zh-TW" sz="2200" dirty="0">
                <a:latin typeface="Times New Roman" panose="02020603050405020304" pitchFamily="18" charset="0"/>
                <a:ea typeface="華康儷楷書" panose="03000509000000000000" pitchFamily="65" charset="-120"/>
                <a:cs typeface="Times New Roman" panose="02020603050405020304" pitchFamily="18" charset="0"/>
              </a:rPr>
              <a:t>2.</a:t>
            </a:r>
            <a:r>
              <a:rPr lang="zh-TW" altLang="zh-TW" sz="2200" dirty="0">
                <a:latin typeface="Times New Roman" panose="02020603050405020304" pitchFamily="18" charset="0"/>
                <a:ea typeface="華康儷楷書" panose="03000509000000000000" pitchFamily="65" charset="-120"/>
                <a:cs typeface="Times New Roman" panose="02020603050405020304" pitchFamily="18" charset="0"/>
              </a:rPr>
              <a:t>各校網站公告甄選結果</a:t>
            </a:r>
            <a:r>
              <a:rPr lang="zh-TW" altLang="en-US" sz="2200" dirty="0">
                <a:latin typeface="Times New Roman" panose="02020603050405020304" pitchFamily="18" charset="0"/>
                <a:ea typeface="華康儷楷書" panose="03000509000000000000" pitchFamily="65" charset="-120"/>
                <a:cs typeface="Times New Roman" panose="02020603050405020304" pitchFamily="18" charset="0"/>
              </a:rPr>
              <a:t>。</a:t>
            </a:r>
            <a:endParaRPr lang="en-US" altLang="zh-TW" sz="2200" dirty="0">
              <a:latin typeface="Times New Roman" panose="02020603050405020304" pitchFamily="18" charset="0"/>
              <a:ea typeface="華康儷楷書" panose="03000509000000000000" pitchFamily="65" charset="-120"/>
              <a:cs typeface="Times New Roman" panose="02020603050405020304" pitchFamily="18" charset="0"/>
            </a:endParaRPr>
          </a:p>
          <a:p>
            <a:pPr marL="324000" lvl="1" indent="0">
              <a:lnSpc>
                <a:spcPct val="125000"/>
              </a:lnSpc>
              <a:spcBef>
                <a:spcPts val="0"/>
              </a:spcBef>
              <a:buNone/>
              <a:defRPr/>
            </a:pPr>
            <a:r>
              <a:rPr lang="en-US" altLang="zh-TW" sz="2200" dirty="0">
                <a:latin typeface="Times New Roman" panose="02020603050405020304" pitchFamily="18" charset="0"/>
                <a:ea typeface="華康儷楷書" panose="03000509000000000000" pitchFamily="65" charset="-120"/>
                <a:cs typeface="Times New Roman" panose="02020603050405020304" pitchFamily="18" charset="0"/>
              </a:rPr>
              <a:t>3.</a:t>
            </a:r>
            <a:r>
              <a:rPr lang="zh-TW" altLang="zh-TW" sz="2200" dirty="0">
                <a:latin typeface="Times New Roman" panose="02020603050405020304" pitchFamily="18" charset="0"/>
                <a:ea typeface="華康儷楷書" panose="03000509000000000000" pitchFamily="65" charset="-120"/>
                <a:cs typeface="Times New Roman" panose="02020603050405020304" pitchFamily="18" charset="0"/>
              </a:rPr>
              <a:t>本</a:t>
            </a:r>
            <a:r>
              <a:rPr lang="zh-TW" altLang="en-US" sz="2200" dirty="0">
                <a:latin typeface="Times New Roman" panose="02020603050405020304" pitchFamily="18" charset="0"/>
                <a:ea typeface="華康儷楷書" panose="03000509000000000000" pitchFamily="65" charset="-120"/>
                <a:cs typeface="Times New Roman" panose="02020603050405020304" pitchFamily="18" charset="0"/>
              </a:rPr>
              <a:t>委員</a:t>
            </a:r>
            <a:r>
              <a:rPr lang="zh-TW" altLang="zh-TW" sz="2200" dirty="0">
                <a:latin typeface="Times New Roman" panose="02020603050405020304" pitchFamily="18" charset="0"/>
                <a:ea typeface="華康儷楷書" panose="03000509000000000000" pitchFamily="65" charset="-120"/>
                <a:cs typeface="Times New Roman" panose="02020603050405020304" pitchFamily="18" charset="0"/>
              </a:rPr>
              <a:t>會網站提供考生個人查詢及</a:t>
            </a:r>
            <a:r>
              <a:rPr lang="zh-TW" altLang="en-US" sz="2200" dirty="0">
                <a:latin typeface="Times New Roman" panose="02020603050405020304" pitchFamily="18" charset="0"/>
                <a:ea typeface="華康儷楷書" panose="03000509000000000000" pitchFamily="65" charset="-120"/>
                <a:cs typeface="Times New Roman" panose="02020603050405020304" pitchFamily="18" charset="0"/>
              </a:rPr>
              <a:t>就讀</a:t>
            </a:r>
            <a:r>
              <a:rPr lang="zh-TW" altLang="zh-TW" sz="2200" dirty="0">
                <a:latin typeface="Times New Roman" panose="02020603050405020304" pitchFamily="18" charset="0"/>
                <a:ea typeface="華康儷楷書" panose="03000509000000000000" pitchFamily="65" charset="-120"/>
                <a:cs typeface="Times New Roman" panose="02020603050405020304" pitchFamily="18" charset="0"/>
              </a:rPr>
              <a:t>學校下載</a:t>
            </a:r>
            <a:r>
              <a:rPr lang="zh-TW" altLang="en-US" sz="2200" dirty="0">
                <a:latin typeface="Times New Roman" panose="02020603050405020304" pitchFamily="18" charset="0"/>
                <a:ea typeface="華康儷楷書" panose="03000509000000000000" pitchFamily="65" charset="-120"/>
                <a:cs typeface="Times New Roman" panose="02020603050405020304" pitchFamily="18" charset="0"/>
              </a:rPr>
              <a:t>。</a:t>
            </a:r>
            <a:endParaRPr lang="en-US" altLang="zh-TW" sz="2200" dirty="0">
              <a:latin typeface="Times New Roman" panose="02020603050405020304" pitchFamily="18" charset="0"/>
              <a:ea typeface="華康儷楷書" panose="03000509000000000000" pitchFamily="65" charset="-120"/>
              <a:cs typeface="Times New Roman" panose="02020603050405020304" pitchFamily="18" charset="0"/>
            </a:endParaRPr>
          </a:p>
        </p:txBody>
      </p:sp>
      <p:sp>
        <p:nvSpPr>
          <p:cNvPr id="7" name="標題 1"/>
          <p:cNvSpPr>
            <a:spLocks noGrp="1"/>
          </p:cNvSpPr>
          <p:nvPr>
            <p:ph type="title"/>
          </p:nvPr>
        </p:nvSpPr>
        <p:spPr>
          <a:xfrm>
            <a:off x="0" y="69095"/>
            <a:ext cx="12192000" cy="633413"/>
          </a:xfrm>
        </p:spPr>
        <p:txBody>
          <a:bodyPr>
            <a:normAutofit/>
          </a:bodyPr>
          <a:lstStyle/>
          <a:p>
            <a:pPr algn="ctr" eaLnBrk="1" hangingPunct="1"/>
            <a:r>
              <a:rPr lang="zh-TW" altLang="en-US" sz="2800" b="1" spc="-100" dirty="0">
                <a:latin typeface="Book Antiqua" panose="02040602050305030304" pitchFamily="18" charset="0"/>
                <a:ea typeface="華康儷楷書" panose="03000509000000000000" pitchFamily="65" charset="-120"/>
              </a:rPr>
              <a:t>甄選總成績</a:t>
            </a:r>
            <a:r>
              <a:rPr lang="en-US" altLang="zh-TW" sz="2800" b="1" spc="-100" dirty="0">
                <a:latin typeface="Book Antiqua" panose="02040602050305030304" pitchFamily="18" charset="0"/>
                <a:ea typeface="華康儷楷書" panose="03000509000000000000" pitchFamily="65" charset="-120"/>
              </a:rPr>
              <a:t>&amp;</a:t>
            </a:r>
            <a:r>
              <a:rPr lang="zh-TW" altLang="en-US" sz="2800" b="1" spc="-100" dirty="0">
                <a:latin typeface="Book Antiqua" panose="02040602050305030304" pitchFamily="18" charset="0"/>
                <a:ea typeface="華康儷楷書" panose="03000509000000000000" pitchFamily="65" charset="-120"/>
              </a:rPr>
              <a:t>正備取名單公告</a:t>
            </a:r>
          </a:p>
        </p:txBody>
      </p:sp>
      <p:sp>
        <p:nvSpPr>
          <p:cNvPr id="2" name="投影片編號版面配置區 1"/>
          <p:cNvSpPr>
            <a:spLocks noGrp="1"/>
          </p:cNvSpPr>
          <p:nvPr>
            <p:ph type="sldNum" sz="quarter" idx="12"/>
          </p:nvPr>
        </p:nvSpPr>
        <p:spPr/>
        <p:txBody>
          <a:bodyPr/>
          <a:lstStyle/>
          <a:p>
            <a:pPr>
              <a:defRPr/>
            </a:pPr>
            <a:fld id="{52B5522C-A27E-428C-8770-BD9512493397}" type="slidenum">
              <a:rPr lang="zh-TW" altLang="en-US" smtClean="0"/>
              <a:pPr>
                <a:defRPr/>
              </a:pPr>
              <a:t>34</a:t>
            </a:fld>
            <a:endParaRPr lang="en-US" altLang="zh-TW"/>
          </a:p>
        </p:txBody>
      </p:sp>
    </p:spTree>
    <p:extLst>
      <p:ext uri="{BB962C8B-B14F-4D97-AF65-F5344CB8AC3E}">
        <p14:creationId xmlns:p14="http://schemas.microsoft.com/office/powerpoint/2010/main" val="9964109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標題 1"/>
          <p:cNvSpPr>
            <a:spLocks noGrp="1"/>
          </p:cNvSpPr>
          <p:nvPr>
            <p:ph type="title"/>
          </p:nvPr>
        </p:nvSpPr>
        <p:spPr>
          <a:xfrm>
            <a:off x="0" y="98427"/>
            <a:ext cx="12192000" cy="633413"/>
          </a:xfrm>
        </p:spPr>
        <p:txBody>
          <a:bodyPr>
            <a:normAutofit/>
          </a:bodyPr>
          <a:lstStyle/>
          <a:p>
            <a:pPr algn="ctr" eaLnBrk="1" hangingPunct="1"/>
            <a:r>
              <a:rPr lang="zh-TW" altLang="en-US" sz="2800" b="1" spc="-100" dirty="0">
                <a:latin typeface="Book Antiqua" panose="02040602050305030304" pitchFamily="18" charset="0"/>
                <a:ea typeface="華康儷楷書" panose="03000509000000000000" pitchFamily="65" charset="-120"/>
              </a:rPr>
              <a:t>甄選總成績</a:t>
            </a:r>
            <a:r>
              <a:rPr lang="en-US" altLang="zh-TW" sz="2800" b="1" spc="-100" dirty="0">
                <a:latin typeface="Book Antiqua" panose="02040602050305030304" pitchFamily="18" charset="0"/>
                <a:ea typeface="華康儷楷書" panose="03000509000000000000" pitchFamily="65" charset="-120"/>
              </a:rPr>
              <a:t>&amp;</a:t>
            </a:r>
            <a:r>
              <a:rPr lang="zh-TW" altLang="en-US" sz="2800" b="1" spc="-100" dirty="0">
                <a:latin typeface="Book Antiqua" panose="02040602050305030304" pitchFamily="18" charset="0"/>
                <a:ea typeface="華康儷楷書" panose="03000509000000000000" pitchFamily="65" charset="-120"/>
              </a:rPr>
              <a:t>正備取名單公告統計資料</a:t>
            </a:r>
          </a:p>
        </p:txBody>
      </p:sp>
      <p:graphicFrame>
        <p:nvGraphicFramePr>
          <p:cNvPr id="10" name="內容版面配置區 3"/>
          <p:cNvGraphicFramePr>
            <a:graphicFrameLocks/>
          </p:cNvGraphicFramePr>
          <p:nvPr>
            <p:extLst>
              <p:ext uri="{D42A27DB-BD31-4B8C-83A1-F6EECF244321}">
                <p14:modId xmlns:p14="http://schemas.microsoft.com/office/powerpoint/2010/main" val="181965023"/>
              </p:ext>
            </p:extLst>
          </p:nvPr>
        </p:nvGraphicFramePr>
        <p:xfrm>
          <a:off x="1345989" y="1826864"/>
          <a:ext cx="9500022" cy="3790040"/>
        </p:xfrm>
        <a:graphic>
          <a:graphicData uri="http://schemas.openxmlformats.org/drawingml/2006/table">
            <a:tbl>
              <a:tblPr firstRow="1" bandRow="1">
                <a:tableStyleId>{68D230F3-CF80-4859-8CE7-A43EE81993B5}</a:tableStyleId>
              </a:tblPr>
              <a:tblGrid>
                <a:gridCol w="2616959">
                  <a:extLst>
                    <a:ext uri="{9D8B030D-6E8A-4147-A177-3AD203B41FA5}">
                      <a16:colId xmlns:a16="http://schemas.microsoft.com/office/drawing/2014/main" val="20000"/>
                    </a:ext>
                  </a:extLst>
                </a:gridCol>
                <a:gridCol w="845725">
                  <a:extLst>
                    <a:ext uri="{9D8B030D-6E8A-4147-A177-3AD203B41FA5}">
                      <a16:colId xmlns:a16="http://schemas.microsoft.com/office/drawing/2014/main" val="20001"/>
                    </a:ext>
                  </a:extLst>
                </a:gridCol>
                <a:gridCol w="941468">
                  <a:extLst>
                    <a:ext uri="{9D8B030D-6E8A-4147-A177-3AD203B41FA5}">
                      <a16:colId xmlns:a16="http://schemas.microsoft.com/office/drawing/2014/main" val="20002"/>
                    </a:ext>
                  </a:extLst>
                </a:gridCol>
                <a:gridCol w="550520">
                  <a:extLst>
                    <a:ext uri="{9D8B030D-6E8A-4147-A177-3AD203B41FA5}">
                      <a16:colId xmlns:a16="http://schemas.microsoft.com/office/drawing/2014/main" val="20003"/>
                    </a:ext>
                  </a:extLst>
                </a:gridCol>
                <a:gridCol w="2684897">
                  <a:extLst>
                    <a:ext uri="{9D8B030D-6E8A-4147-A177-3AD203B41FA5}">
                      <a16:colId xmlns:a16="http://schemas.microsoft.com/office/drawing/2014/main" val="20004"/>
                    </a:ext>
                  </a:extLst>
                </a:gridCol>
                <a:gridCol w="945338">
                  <a:extLst>
                    <a:ext uri="{9D8B030D-6E8A-4147-A177-3AD203B41FA5}">
                      <a16:colId xmlns:a16="http://schemas.microsoft.com/office/drawing/2014/main" val="20005"/>
                    </a:ext>
                  </a:extLst>
                </a:gridCol>
                <a:gridCol w="915115">
                  <a:extLst>
                    <a:ext uri="{9D8B030D-6E8A-4147-A177-3AD203B41FA5}">
                      <a16:colId xmlns:a16="http://schemas.microsoft.com/office/drawing/2014/main" val="1795168332"/>
                    </a:ext>
                  </a:extLst>
                </a:gridCol>
              </a:tblGrid>
              <a:tr h="412192">
                <a:tc>
                  <a:txBody>
                    <a:bodyPr/>
                    <a:lstStyle/>
                    <a:p>
                      <a:pPr algn="ctr" fontAlgn="b">
                        <a:lnSpc>
                          <a:spcPct val="100000"/>
                        </a:lnSpc>
                      </a:pPr>
                      <a:r>
                        <a:rPr lang="zh-TW" altLang="en-US" sz="2000" u="none" strike="noStrike" dirty="0">
                          <a:effectLst/>
                          <a:latin typeface="華康儷楷書" panose="03000509000000000000" pitchFamily="65" charset="-120"/>
                          <a:ea typeface="華康儷楷書" panose="03000509000000000000" pitchFamily="65" charset="-120"/>
                        </a:rPr>
                        <a:t>公告甄選總成績日期</a:t>
                      </a:r>
                      <a:endParaRPr lang="zh-TW" altLang="en-US" sz="2000" b="1" i="0" u="none" strike="noStrike" dirty="0">
                        <a:effectLst/>
                        <a:latin typeface="華康儷楷書" panose="03000509000000000000" pitchFamily="65" charset="-120"/>
                        <a:ea typeface="華康儷楷書" panose="03000509000000000000" pitchFamily="65" charset="-120"/>
                      </a:endParaRPr>
                    </a:p>
                  </a:txBody>
                  <a:tcPr marL="9525" marR="9525" marT="9525" marB="0" anchor="ctr"/>
                </a:tc>
                <a:tc>
                  <a:txBody>
                    <a:bodyPr/>
                    <a:lstStyle/>
                    <a:p>
                      <a:pPr algn="ctr" fontAlgn="b">
                        <a:lnSpc>
                          <a:spcPct val="100000"/>
                        </a:lnSpc>
                      </a:pPr>
                      <a:r>
                        <a:rPr lang="zh-TW" altLang="en-US" sz="2000" u="none" strike="noStrike" dirty="0">
                          <a:effectLst/>
                          <a:latin typeface="華康儷楷書" panose="03000509000000000000" pitchFamily="65" charset="-120"/>
                          <a:ea typeface="華康儷楷書" panose="03000509000000000000" pitchFamily="65" charset="-120"/>
                        </a:rPr>
                        <a:t>系數</a:t>
                      </a:r>
                      <a:endParaRPr lang="zh-TW" altLang="en-US" sz="2000" b="1" i="0" u="none" strike="noStrike" dirty="0">
                        <a:effectLst/>
                        <a:latin typeface="華康儷楷書" panose="03000509000000000000" pitchFamily="65" charset="-120"/>
                        <a:ea typeface="華康儷楷書" panose="03000509000000000000" pitchFamily="65" charset="-120"/>
                      </a:endParaRPr>
                    </a:p>
                  </a:txBody>
                  <a:tcPr marL="9525" marR="9525" marT="9525" marB="0" anchor="ctr"/>
                </a:tc>
                <a:tc>
                  <a:txBody>
                    <a:bodyPr/>
                    <a:lstStyle/>
                    <a:p>
                      <a:pPr algn="ctr" fontAlgn="b">
                        <a:lnSpc>
                          <a:spcPct val="100000"/>
                        </a:lnSpc>
                      </a:pPr>
                      <a:r>
                        <a:rPr lang="zh-TW" altLang="en-US" sz="2000" u="none" strike="noStrike" dirty="0">
                          <a:effectLst/>
                          <a:latin typeface="華康儷楷書" panose="03000509000000000000" pitchFamily="65" charset="-120"/>
                          <a:ea typeface="華康儷楷書" panose="03000509000000000000" pitchFamily="65" charset="-120"/>
                        </a:rPr>
                        <a:t>比例</a:t>
                      </a:r>
                      <a:endParaRPr lang="zh-TW" altLang="en-US" sz="2000" b="1" i="0" u="none" strike="noStrike" dirty="0">
                        <a:effectLst/>
                        <a:latin typeface="華康儷楷書" panose="03000509000000000000" pitchFamily="65" charset="-120"/>
                        <a:ea typeface="華康儷楷書" panose="03000509000000000000" pitchFamily="65" charset="-120"/>
                      </a:endParaRPr>
                    </a:p>
                  </a:txBody>
                  <a:tcPr marL="9525" marR="9525" marT="9525" marB="0" anchor="ctr">
                    <a:lnR>
                      <a:noFill/>
                    </a:lnR>
                  </a:tcPr>
                </a:tc>
                <a:tc>
                  <a:txBody>
                    <a:bodyPr/>
                    <a:lstStyle/>
                    <a:p>
                      <a:pPr algn="ctr" fontAlgn="b">
                        <a:lnSpc>
                          <a:spcPct val="100000"/>
                        </a:lnSpc>
                      </a:pPr>
                      <a:endParaRPr lang="zh-TW" altLang="en-US" sz="2000" b="1" i="0" u="none" strike="noStrike" dirty="0">
                        <a:effectLst/>
                        <a:latin typeface="華康儷楷書" panose="03000509000000000000" pitchFamily="65" charset="-120"/>
                        <a:ea typeface="華康儷楷書" panose="03000509000000000000" pitchFamily="65" charset="-120"/>
                      </a:endParaRPr>
                    </a:p>
                  </a:txBody>
                  <a:tcPr marL="9525" marR="9525" marT="9525" marB="0" anchor="ctr">
                    <a:lnL>
                      <a:noFill/>
                    </a:lnL>
                    <a:lnR>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lnSpc>
                          <a:spcPct val="100000"/>
                        </a:lnSpc>
                      </a:pPr>
                      <a:r>
                        <a:rPr lang="zh-TW" altLang="en-US" sz="2000" u="none" strike="noStrike" spc="-100" baseline="0" dirty="0">
                          <a:solidFill>
                            <a:schemeClr val="tx1"/>
                          </a:solidFill>
                          <a:effectLst/>
                          <a:latin typeface="華康儷楷書" panose="03000509000000000000" pitchFamily="65" charset="-120"/>
                          <a:ea typeface="華康儷楷書" panose="03000509000000000000" pitchFamily="65" charset="-120"/>
                        </a:rPr>
                        <a:t>公告正</a:t>
                      </a:r>
                      <a:r>
                        <a:rPr lang="en-US" altLang="zh-TW" sz="2000" u="none" strike="noStrike" spc="-100" baseline="0" dirty="0">
                          <a:solidFill>
                            <a:schemeClr val="tx1"/>
                          </a:solidFill>
                          <a:effectLst/>
                          <a:latin typeface="華康儷楷書" panose="03000509000000000000" pitchFamily="65" charset="-120"/>
                          <a:ea typeface="華康儷楷書" panose="03000509000000000000" pitchFamily="65" charset="-120"/>
                        </a:rPr>
                        <a:t>(</a:t>
                      </a:r>
                      <a:r>
                        <a:rPr lang="zh-TW" altLang="en-US" sz="2000" u="none" strike="noStrike" spc="-100" baseline="0" dirty="0">
                          <a:solidFill>
                            <a:schemeClr val="tx1"/>
                          </a:solidFill>
                          <a:effectLst/>
                          <a:latin typeface="華康儷楷書" panose="03000509000000000000" pitchFamily="65" charset="-120"/>
                          <a:ea typeface="華康儷楷書" panose="03000509000000000000" pitchFamily="65" charset="-120"/>
                        </a:rPr>
                        <a:t>備</a:t>
                      </a:r>
                      <a:r>
                        <a:rPr lang="en-US" altLang="zh-TW" sz="2000" u="none" strike="noStrike" spc="-100" baseline="0" dirty="0">
                          <a:solidFill>
                            <a:schemeClr val="tx1"/>
                          </a:solidFill>
                          <a:effectLst/>
                          <a:latin typeface="華康儷楷書" panose="03000509000000000000" pitchFamily="65" charset="-120"/>
                          <a:ea typeface="華康儷楷書" panose="03000509000000000000" pitchFamily="65" charset="-120"/>
                        </a:rPr>
                        <a:t>)</a:t>
                      </a:r>
                      <a:r>
                        <a:rPr lang="zh-TW" altLang="en-US" sz="2000" u="none" strike="noStrike" spc="-100" baseline="0" dirty="0">
                          <a:solidFill>
                            <a:schemeClr val="tx1"/>
                          </a:solidFill>
                          <a:effectLst/>
                          <a:latin typeface="華康儷楷書" panose="03000509000000000000" pitchFamily="65" charset="-120"/>
                          <a:ea typeface="華康儷楷書" panose="03000509000000000000" pitchFamily="65" charset="-120"/>
                        </a:rPr>
                        <a:t>取生名單日期</a:t>
                      </a:r>
                      <a:endParaRPr lang="zh-TW" altLang="en-US" sz="2000" b="1" i="0" u="none" strike="noStrike" spc="-100" baseline="0" dirty="0">
                        <a:solidFill>
                          <a:schemeClr val="tx1"/>
                        </a:solidFill>
                        <a:effectLst/>
                        <a:latin typeface="華康儷楷書" panose="03000509000000000000" pitchFamily="65" charset="-120"/>
                        <a:ea typeface="華康儷楷書" panose="03000509000000000000" pitchFamily="65" charset="-120"/>
                      </a:endParaRPr>
                    </a:p>
                  </a:txBody>
                  <a:tcPr marL="9525" marR="9525" marT="9525" marB="0" anchor="ctr">
                    <a:lnL>
                      <a:noFill/>
                    </a:lnL>
                  </a:tcPr>
                </a:tc>
                <a:tc>
                  <a:txBody>
                    <a:bodyPr/>
                    <a:lstStyle/>
                    <a:p>
                      <a:pPr algn="ctr" fontAlgn="b">
                        <a:lnSpc>
                          <a:spcPct val="100000"/>
                        </a:lnSpc>
                      </a:pPr>
                      <a:r>
                        <a:rPr lang="zh-TW" altLang="en-US" sz="2000" u="none" strike="noStrike" dirty="0">
                          <a:solidFill>
                            <a:schemeClr val="tx1"/>
                          </a:solidFill>
                          <a:effectLst/>
                          <a:latin typeface="華康儷楷書" panose="03000509000000000000" pitchFamily="65" charset="-120"/>
                          <a:ea typeface="華康儷楷書" panose="03000509000000000000" pitchFamily="65" charset="-120"/>
                        </a:rPr>
                        <a:t>系數</a:t>
                      </a:r>
                      <a:endParaRPr lang="zh-TW" altLang="en-US" sz="2000" b="1" i="0" u="none" strike="noStrike" dirty="0">
                        <a:solidFill>
                          <a:schemeClr val="tx1"/>
                        </a:solidFill>
                        <a:effectLst/>
                        <a:latin typeface="華康儷楷書" panose="03000509000000000000" pitchFamily="65" charset="-120"/>
                        <a:ea typeface="華康儷楷書" panose="03000509000000000000" pitchFamily="65" charset="-120"/>
                      </a:endParaRPr>
                    </a:p>
                  </a:txBody>
                  <a:tcPr marL="9525" marR="9525" marT="9525" marB="0" anchor="ctr"/>
                </a:tc>
                <a:tc>
                  <a:txBody>
                    <a:bodyPr/>
                    <a:lstStyle/>
                    <a:p>
                      <a:pPr algn="ctr" fontAlgn="b">
                        <a:lnSpc>
                          <a:spcPct val="100000"/>
                        </a:lnSpc>
                      </a:pPr>
                      <a:r>
                        <a:rPr lang="zh-TW" altLang="en-US" sz="2000" u="none" strike="noStrike" dirty="0">
                          <a:solidFill>
                            <a:schemeClr val="tx1"/>
                          </a:solidFill>
                          <a:effectLst/>
                          <a:latin typeface="華康儷楷書" panose="03000509000000000000" pitchFamily="65" charset="-120"/>
                          <a:ea typeface="華康儷楷書" panose="03000509000000000000" pitchFamily="65" charset="-120"/>
                        </a:rPr>
                        <a:t>比例</a:t>
                      </a:r>
                      <a:endParaRPr lang="zh-TW" altLang="en-US" sz="2000" b="1" i="0" u="none" strike="noStrike" dirty="0">
                        <a:solidFill>
                          <a:schemeClr val="tx1"/>
                        </a:solidFill>
                        <a:effectLst/>
                        <a:latin typeface="華康儷楷書" panose="03000509000000000000" pitchFamily="65" charset="-120"/>
                        <a:ea typeface="華康儷楷書" panose="03000509000000000000" pitchFamily="65" charset="-120"/>
                      </a:endParaRPr>
                    </a:p>
                  </a:txBody>
                  <a:tcPr marL="9525" marR="9525" marT="9525" marB="0" anchor="ctr"/>
                </a:tc>
                <a:extLst>
                  <a:ext uri="{0D108BD9-81ED-4DB2-BD59-A6C34878D82A}">
                    <a16:rowId xmlns:a16="http://schemas.microsoft.com/office/drawing/2014/main" val="10000"/>
                  </a:ext>
                </a:extLst>
              </a:tr>
              <a:tr h="416652">
                <a:tc>
                  <a:txBody>
                    <a:bodyPr/>
                    <a:lstStyle/>
                    <a:p>
                      <a:pPr marL="0" algn="ctr" defTabSz="914400" rtl="0" eaLnBrk="1" fontAlgn="b" latinLnBrk="0" hangingPunct="1">
                        <a:lnSpc>
                          <a:spcPct val="100000"/>
                        </a:lnSpc>
                      </a:pPr>
                      <a:r>
                        <a:rPr lang="en-US" altLang="zh-TW" sz="2200" b="0" u="none" strike="noStrike" kern="1200" dirty="0">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rPr>
                        <a:t>115-06-23</a:t>
                      </a:r>
                    </a:p>
                  </a:txBody>
                  <a:tcPr marL="7620" marR="7620" marT="7620" marB="0" anchor="ctr"/>
                </a:tc>
                <a:tc>
                  <a:txBody>
                    <a:bodyPr/>
                    <a:lstStyle/>
                    <a:p>
                      <a:pPr marL="0" algn="ctr" defTabSz="914400" rtl="0" eaLnBrk="1" fontAlgn="b" latinLnBrk="0" hangingPunct="1">
                        <a:lnSpc>
                          <a:spcPct val="100000"/>
                        </a:lnSpc>
                      </a:pPr>
                      <a:r>
                        <a:rPr lang="en-US" altLang="zh-TW" sz="2200" b="0" u="none" strike="noStrike" kern="1200" dirty="0">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rPr>
                        <a:t>473</a:t>
                      </a:r>
                    </a:p>
                  </a:txBody>
                  <a:tcPr marL="7620" marR="7620" marT="7620" marB="0" anchor="ctr"/>
                </a:tc>
                <a:tc>
                  <a:txBody>
                    <a:bodyPr/>
                    <a:lstStyle/>
                    <a:p>
                      <a:pPr marL="0" algn="ctr" defTabSz="914400" rtl="0" eaLnBrk="1" fontAlgn="b" latinLnBrk="0" hangingPunct="1">
                        <a:lnSpc>
                          <a:spcPct val="100000"/>
                        </a:lnSpc>
                      </a:pPr>
                      <a:r>
                        <a:rPr lang="en-US" altLang="zh-TW" sz="2200" b="0" u="none" strike="noStrike" kern="1200" dirty="0">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rPr>
                        <a:t>17.1%</a:t>
                      </a:r>
                    </a:p>
                  </a:txBody>
                  <a:tcPr marL="7620" marR="7620" marT="7620" marB="0" anchor="ctr"/>
                </a:tc>
                <a:tc>
                  <a:txBody>
                    <a:bodyPr/>
                    <a:lstStyle/>
                    <a:p>
                      <a:pPr algn="ctr" fontAlgn="b">
                        <a:lnSpc>
                          <a:spcPct val="100000"/>
                        </a:lnSpc>
                      </a:pPr>
                      <a:endParaRPr lang="en-US" altLang="zh-TW" sz="2000" b="0" i="0" u="none" strike="noStrike" dirty="0">
                        <a:effectLst/>
                        <a:latin typeface="華康儷楷書" panose="03000509000000000000" pitchFamily="65" charset="-120"/>
                        <a:ea typeface="華康儷楷書" panose="03000509000000000000" pitchFamily="65" charset="-120"/>
                      </a:endParaRPr>
                    </a:p>
                  </a:txBody>
                  <a:tcPr marL="9525" marR="9525" marT="9525" marB="0" anchor="ctr">
                    <a:lnT w="12700" cmpd="sng">
                      <a:noFill/>
                    </a:lnT>
                    <a:solidFill>
                      <a:schemeClr val="bg1"/>
                    </a:solidFill>
                  </a:tcPr>
                </a:tc>
                <a:tc>
                  <a:txBody>
                    <a:bodyPr/>
                    <a:lstStyle/>
                    <a:p>
                      <a:pPr algn="ctr" fontAlgn="ctr"/>
                      <a:r>
                        <a:rPr lang="en-US" altLang="zh-TW" sz="2200" b="0" i="0" u="none" strike="noStrike" dirty="0">
                          <a:solidFill>
                            <a:schemeClr val="tx1"/>
                          </a:solidFill>
                          <a:effectLst/>
                          <a:latin typeface="Times New Roman" panose="02020603050405020304" pitchFamily="18" charset="0"/>
                          <a:ea typeface="新細明體" panose="02020500000000000000" pitchFamily="18" charset="-120"/>
                          <a:cs typeface="Times New Roman" panose="02020603050405020304" pitchFamily="18" charset="0"/>
                        </a:rPr>
                        <a:t>115</a:t>
                      </a:r>
                      <a:r>
                        <a:rPr lang="en-US" sz="2200" b="0" i="0" u="none" strike="noStrike" dirty="0">
                          <a:solidFill>
                            <a:schemeClr val="tx1"/>
                          </a:solidFill>
                          <a:effectLst/>
                          <a:latin typeface="Times New Roman" panose="02020603050405020304" pitchFamily="18" charset="0"/>
                          <a:ea typeface="新細明體" panose="02020500000000000000" pitchFamily="18" charset="-120"/>
                          <a:cs typeface="Times New Roman" panose="02020603050405020304" pitchFamily="18" charset="0"/>
                        </a:rPr>
                        <a:t>-06-2</a:t>
                      </a:r>
                      <a:r>
                        <a:rPr lang="en-US" altLang="zh-TW" sz="2200" b="0" i="0" u="none" strike="noStrike" dirty="0">
                          <a:solidFill>
                            <a:schemeClr val="tx1"/>
                          </a:solidFill>
                          <a:effectLst/>
                          <a:latin typeface="Times New Roman" panose="02020603050405020304" pitchFamily="18" charset="0"/>
                          <a:ea typeface="新細明體" panose="02020500000000000000" pitchFamily="18" charset="-120"/>
                          <a:cs typeface="Times New Roman" panose="02020603050405020304" pitchFamily="18" charset="0"/>
                        </a:rPr>
                        <a:t>5</a:t>
                      </a:r>
                      <a:endParaRPr lang="en-US" sz="2200" b="0" i="0" u="none" strike="noStrike" dirty="0">
                        <a:solidFill>
                          <a:schemeClr val="tx1"/>
                        </a:solidFill>
                        <a:effectLst/>
                        <a:latin typeface="Times New Roman" panose="02020603050405020304" pitchFamily="18" charset="0"/>
                        <a:ea typeface="新細明體" panose="02020500000000000000" pitchFamily="18" charset="-120"/>
                        <a:cs typeface="Times New Roman" panose="02020603050405020304" pitchFamily="18" charset="0"/>
                      </a:endParaRPr>
                    </a:p>
                  </a:txBody>
                  <a:tcPr marL="7620" marR="7620" marT="7620" marB="0" anchor="ctr"/>
                </a:tc>
                <a:tc>
                  <a:txBody>
                    <a:bodyPr/>
                    <a:lstStyle/>
                    <a:p>
                      <a:pPr algn="ctr" fontAlgn="ctr"/>
                      <a:r>
                        <a:rPr lang="en-US" altLang="zh-TW" sz="2200" b="0" i="0" u="none" strike="noStrike" dirty="0">
                          <a:solidFill>
                            <a:schemeClr val="tx1"/>
                          </a:solidFill>
                          <a:effectLst/>
                          <a:latin typeface="Times New Roman" panose="02020603050405020304" pitchFamily="18" charset="0"/>
                          <a:ea typeface="新細明體" panose="02020500000000000000" pitchFamily="18" charset="-120"/>
                          <a:cs typeface="Times New Roman" panose="02020603050405020304" pitchFamily="18" charset="0"/>
                        </a:rPr>
                        <a:t>306</a:t>
                      </a:r>
                    </a:p>
                  </a:txBody>
                  <a:tcPr marL="7620" marR="7620" marT="7620" marB="0" anchor="ctr"/>
                </a:tc>
                <a:tc>
                  <a:txBody>
                    <a:bodyPr/>
                    <a:lstStyle/>
                    <a:p>
                      <a:pPr marL="0" algn="ctr" defTabSz="914400" rtl="0" eaLnBrk="1" fontAlgn="b" latinLnBrk="0" hangingPunct="1">
                        <a:lnSpc>
                          <a:spcPct val="100000"/>
                        </a:lnSpc>
                      </a:pPr>
                      <a:r>
                        <a:rPr lang="en-US" altLang="zh-TW" sz="2200" b="0" u="none" strike="noStrike" kern="1200" dirty="0">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rPr>
                        <a:t>11.1%</a:t>
                      </a:r>
                    </a:p>
                  </a:txBody>
                  <a:tcPr marL="7620" marR="7620" marT="7620" marB="0" anchor="ctr"/>
                </a:tc>
                <a:extLst>
                  <a:ext uri="{0D108BD9-81ED-4DB2-BD59-A6C34878D82A}">
                    <a16:rowId xmlns:a16="http://schemas.microsoft.com/office/drawing/2014/main" val="10001"/>
                  </a:ext>
                </a:extLst>
              </a:tr>
              <a:tr h="416652">
                <a:tc>
                  <a:txBody>
                    <a:bodyPr/>
                    <a:lstStyle/>
                    <a:p>
                      <a:pPr marL="0" algn="ctr" defTabSz="914400" rtl="0" eaLnBrk="1" fontAlgn="b" latinLnBrk="0" hangingPunct="1">
                        <a:lnSpc>
                          <a:spcPct val="100000"/>
                        </a:lnSpc>
                      </a:pPr>
                      <a:r>
                        <a:rPr lang="en-US" altLang="zh-TW" sz="2200" b="0" u="none" strike="noStrike" kern="1200" dirty="0">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rPr>
                        <a:t>115-06-24</a:t>
                      </a:r>
                    </a:p>
                  </a:txBody>
                  <a:tcPr marL="7620" marR="7620" marT="7620" marB="0" anchor="ctr"/>
                </a:tc>
                <a:tc>
                  <a:txBody>
                    <a:bodyPr/>
                    <a:lstStyle/>
                    <a:p>
                      <a:pPr marL="0" algn="ctr" defTabSz="914400" rtl="0" eaLnBrk="1" fontAlgn="b" latinLnBrk="0" hangingPunct="1">
                        <a:lnSpc>
                          <a:spcPct val="100000"/>
                        </a:lnSpc>
                      </a:pPr>
                      <a:r>
                        <a:rPr lang="en-US" altLang="zh-TW" sz="2200" b="0" u="none" strike="noStrike" kern="1200" dirty="0">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rPr>
                        <a:t>519</a:t>
                      </a:r>
                    </a:p>
                  </a:txBody>
                  <a:tcPr marL="7620" marR="7620" marT="7620" marB="0" anchor="ctr"/>
                </a:tc>
                <a:tc>
                  <a:txBody>
                    <a:bodyPr/>
                    <a:lstStyle/>
                    <a:p>
                      <a:pPr marL="0" algn="ctr" defTabSz="914400" rtl="0" eaLnBrk="1" fontAlgn="b" latinLnBrk="0" hangingPunct="1">
                        <a:lnSpc>
                          <a:spcPct val="100000"/>
                        </a:lnSpc>
                      </a:pPr>
                      <a:r>
                        <a:rPr lang="en-US" altLang="zh-TW" sz="2200" b="0" u="none" strike="noStrike" kern="1200" dirty="0">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rPr>
                        <a:t>18.8%</a:t>
                      </a:r>
                    </a:p>
                  </a:txBody>
                  <a:tcPr marL="7620" marR="7620" marT="7620" marB="0" anchor="ctr"/>
                </a:tc>
                <a:tc>
                  <a:txBody>
                    <a:bodyPr/>
                    <a:lstStyle/>
                    <a:p>
                      <a:pPr algn="ctr" fontAlgn="b">
                        <a:lnSpc>
                          <a:spcPct val="100000"/>
                        </a:lnSpc>
                      </a:pPr>
                      <a:endParaRPr lang="en-US" altLang="zh-TW" sz="2000" b="0" i="0" u="none" strike="noStrike" dirty="0">
                        <a:effectLst/>
                        <a:latin typeface="華康儷楷書" panose="03000509000000000000" pitchFamily="65" charset="-120"/>
                        <a:ea typeface="華康儷楷書" panose="03000509000000000000" pitchFamily="65" charset="-120"/>
                      </a:endParaRPr>
                    </a:p>
                  </a:txBody>
                  <a:tcPr marL="9525" marR="9525" marT="9525" marB="0" anchor="ctr">
                    <a:solidFill>
                      <a:schemeClr val="bg1"/>
                    </a:solidFill>
                  </a:tcPr>
                </a:tc>
                <a:tc>
                  <a:txBody>
                    <a:bodyPr/>
                    <a:lstStyle/>
                    <a:p>
                      <a:pPr algn="ctr" fontAlgn="ctr"/>
                      <a:r>
                        <a:rPr lang="en-US" altLang="zh-TW" sz="2200" b="0" i="0" u="none" strike="noStrike" dirty="0">
                          <a:solidFill>
                            <a:schemeClr val="tx1"/>
                          </a:solidFill>
                          <a:effectLst/>
                          <a:latin typeface="Times New Roman" panose="02020603050405020304" pitchFamily="18" charset="0"/>
                          <a:ea typeface="新細明體" panose="02020500000000000000" pitchFamily="18" charset="-120"/>
                          <a:cs typeface="Times New Roman" panose="02020603050405020304" pitchFamily="18" charset="0"/>
                        </a:rPr>
                        <a:t>115</a:t>
                      </a:r>
                      <a:r>
                        <a:rPr lang="en-US" sz="2200" b="0" i="0" u="none" strike="noStrike" dirty="0">
                          <a:solidFill>
                            <a:schemeClr val="tx1"/>
                          </a:solidFill>
                          <a:effectLst/>
                          <a:latin typeface="Times New Roman" panose="02020603050405020304" pitchFamily="18" charset="0"/>
                          <a:ea typeface="新細明體" panose="02020500000000000000" pitchFamily="18" charset="-120"/>
                          <a:cs typeface="Times New Roman" panose="02020603050405020304" pitchFamily="18" charset="0"/>
                        </a:rPr>
                        <a:t>-06-2</a:t>
                      </a:r>
                      <a:r>
                        <a:rPr lang="en-US" altLang="zh-TW" sz="2200" b="0" i="0" u="none" strike="noStrike" dirty="0">
                          <a:solidFill>
                            <a:schemeClr val="tx1"/>
                          </a:solidFill>
                          <a:effectLst/>
                          <a:latin typeface="Times New Roman" panose="02020603050405020304" pitchFamily="18" charset="0"/>
                          <a:ea typeface="新細明體" panose="02020500000000000000" pitchFamily="18" charset="-120"/>
                          <a:cs typeface="Times New Roman" panose="02020603050405020304" pitchFamily="18" charset="0"/>
                        </a:rPr>
                        <a:t>6</a:t>
                      </a:r>
                      <a:endParaRPr lang="en-US" sz="2200" b="0" i="0" u="none" strike="noStrike" dirty="0">
                        <a:solidFill>
                          <a:schemeClr val="tx1"/>
                        </a:solidFill>
                        <a:effectLst/>
                        <a:latin typeface="Times New Roman" panose="02020603050405020304" pitchFamily="18" charset="0"/>
                        <a:ea typeface="新細明體" panose="02020500000000000000" pitchFamily="18" charset="-120"/>
                        <a:cs typeface="Times New Roman" panose="02020603050405020304" pitchFamily="18" charset="0"/>
                      </a:endParaRPr>
                    </a:p>
                  </a:txBody>
                  <a:tcPr marL="7620" marR="7620" marT="7620" marB="0" anchor="ctr"/>
                </a:tc>
                <a:tc>
                  <a:txBody>
                    <a:bodyPr/>
                    <a:lstStyle/>
                    <a:p>
                      <a:pPr algn="ctr" fontAlgn="ctr"/>
                      <a:r>
                        <a:rPr lang="en-US" altLang="zh-TW" sz="2200" b="0" i="0" u="none" strike="noStrike" dirty="0">
                          <a:solidFill>
                            <a:schemeClr val="tx1"/>
                          </a:solidFill>
                          <a:effectLst/>
                          <a:latin typeface="Times New Roman" panose="02020603050405020304" pitchFamily="18" charset="0"/>
                          <a:ea typeface="新細明體" panose="02020500000000000000" pitchFamily="18" charset="-120"/>
                          <a:cs typeface="Times New Roman" panose="02020603050405020304" pitchFamily="18" charset="0"/>
                        </a:rPr>
                        <a:t>469</a:t>
                      </a:r>
                    </a:p>
                  </a:txBody>
                  <a:tcPr marL="7620" marR="7620" marT="7620" marB="0" anchor="ctr"/>
                </a:tc>
                <a:tc>
                  <a:txBody>
                    <a:bodyPr/>
                    <a:lstStyle/>
                    <a:p>
                      <a:pPr marL="0" algn="ctr" defTabSz="914400" rtl="0" eaLnBrk="1" fontAlgn="b" latinLnBrk="0" hangingPunct="1">
                        <a:lnSpc>
                          <a:spcPct val="100000"/>
                        </a:lnSpc>
                      </a:pPr>
                      <a:r>
                        <a:rPr lang="en-US" altLang="zh-TW" sz="2200" b="0" u="none" strike="noStrike" kern="1200" dirty="0">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rPr>
                        <a:t>17.0%</a:t>
                      </a:r>
                    </a:p>
                  </a:txBody>
                  <a:tcPr marL="7620" marR="7620" marT="7620" marB="0" anchor="ctr"/>
                </a:tc>
                <a:extLst>
                  <a:ext uri="{0D108BD9-81ED-4DB2-BD59-A6C34878D82A}">
                    <a16:rowId xmlns:a16="http://schemas.microsoft.com/office/drawing/2014/main" val="10002"/>
                  </a:ext>
                </a:extLst>
              </a:tr>
              <a:tr h="416652">
                <a:tc>
                  <a:txBody>
                    <a:bodyPr/>
                    <a:lstStyle/>
                    <a:p>
                      <a:pPr marL="0" algn="ctr" defTabSz="914400" rtl="0" eaLnBrk="1" fontAlgn="b" latinLnBrk="0" hangingPunct="1">
                        <a:lnSpc>
                          <a:spcPct val="100000"/>
                        </a:lnSpc>
                      </a:pPr>
                      <a:r>
                        <a:rPr lang="en-US" altLang="zh-TW" sz="2200" b="0" u="none" strike="noStrike" kern="1200" dirty="0">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rPr>
                        <a:t>115-06-25</a:t>
                      </a:r>
                    </a:p>
                  </a:txBody>
                  <a:tcPr marL="7620" marR="7620" marT="7620" marB="0" anchor="ctr"/>
                </a:tc>
                <a:tc>
                  <a:txBody>
                    <a:bodyPr/>
                    <a:lstStyle/>
                    <a:p>
                      <a:pPr marL="0" algn="ctr" defTabSz="914400" rtl="0" eaLnBrk="1" fontAlgn="b" latinLnBrk="0" hangingPunct="1">
                        <a:lnSpc>
                          <a:spcPct val="100000"/>
                        </a:lnSpc>
                      </a:pPr>
                      <a:r>
                        <a:rPr lang="en-US" altLang="zh-TW" sz="2200" b="0" u="none" strike="noStrike" kern="1200" dirty="0">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rPr>
                        <a:t>396</a:t>
                      </a:r>
                    </a:p>
                  </a:txBody>
                  <a:tcPr marL="7620" marR="7620" marT="7620" marB="0" anchor="ctr"/>
                </a:tc>
                <a:tc>
                  <a:txBody>
                    <a:bodyPr/>
                    <a:lstStyle/>
                    <a:p>
                      <a:pPr marL="0" algn="ctr" defTabSz="914400" rtl="0" eaLnBrk="1" fontAlgn="b" latinLnBrk="0" hangingPunct="1">
                        <a:lnSpc>
                          <a:spcPct val="100000"/>
                        </a:lnSpc>
                      </a:pPr>
                      <a:r>
                        <a:rPr lang="en-US" altLang="zh-TW" sz="2200" b="0" u="none" strike="noStrike" kern="1200" dirty="0">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rPr>
                        <a:t>14.3%</a:t>
                      </a:r>
                    </a:p>
                  </a:txBody>
                  <a:tcPr marL="7620" marR="7620" marT="7620" marB="0" anchor="ctr"/>
                </a:tc>
                <a:tc>
                  <a:txBody>
                    <a:bodyPr/>
                    <a:lstStyle/>
                    <a:p>
                      <a:pPr algn="ctr" fontAlgn="b">
                        <a:lnSpc>
                          <a:spcPct val="100000"/>
                        </a:lnSpc>
                      </a:pPr>
                      <a:endParaRPr lang="en-US" altLang="zh-TW" sz="2000" b="0" i="0" u="none" strike="noStrike" dirty="0">
                        <a:effectLst/>
                        <a:latin typeface="華康儷楷書" panose="03000509000000000000" pitchFamily="65" charset="-120"/>
                        <a:ea typeface="華康儷楷書" panose="03000509000000000000" pitchFamily="65" charset="-120"/>
                      </a:endParaRPr>
                    </a:p>
                  </a:txBody>
                  <a:tcPr marL="9525" marR="9525" marT="9525" marB="0" anchor="ctr">
                    <a:solidFill>
                      <a:schemeClr val="bg1"/>
                    </a:solidFill>
                  </a:tcPr>
                </a:tc>
                <a:tc>
                  <a:txBody>
                    <a:bodyPr/>
                    <a:lstStyle/>
                    <a:p>
                      <a:pPr algn="ctr" fontAlgn="ctr"/>
                      <a:r>
                        <a:rPr lang="en-US" altLang="zh-TW" sz="2200" b="0" i="0" u="none" strike="noStrike" dirty="0">
                          <a:solidFill>
                            <a:schemeClr val="tx1"/>
                          </a:solidFill>
                          <a:effectLst/>
                          <a:latin typeface="Times New Roman" panose="02020603050405020304" pitchFamily="18" charset="0"/>
                          <a:ea typeface="新細明體" panose="02020500000000000000" pitchFamily="18" charset="-120"/>
                          <a:cs typeface="Times New Roman" panose="02020603050405020304" pitchFamily="18" charset="0"/>
                        </a:rPr>
                        <a:t>115</a:t>
                      </a:r>
                      <a:r>
                        <a:rPr lang="en-US" sz="2200" b="0" i="0" u="none" strike="noStrike" dirty="0">
                          <a:solidFill>
                            <a:schemeClr val="tx1"/>
                          </a:solidFill>
                          <a:effectLst/>
                          <a:latin typeface="Times New Roman" panose="02020603050405020304" pitchFamily="18" charset="0"/>
                          <a:ea typeface="新細明體" panose="02020500000000000000" pitchFamily="18" charset="-120"/>
                          <a:cs typeface="Times New Roman" panose="02020603050405020304" pitchFamily="18" charset="0"/>
                        </a:rPr>
                        <a:t>-06-2</a:t>
                      </a:r>
                      <a:r>
                        <a:rPr lang="en-US" altLang="zh-TW" sz="2200" b="0" i="0" u="none" strike="noStrike" dirty="0">
                          <a:solidFill>
                            <a:schemeClr val="tx1"/>
                          </a:solidFill>
                          <a:effectLst/>
                          <a:latin typeface="Times New Roman" panose="02020603050405020304" pitchFamily="18" charset="0"/>
                          <a:ea typeface="新細明體" panose="02020500000000000000" pitchFamily="18" charset="-120"/>
                          <a:cs typeface="Times New Roman" panose="02020603050405020304" pitchFamily="18" charset="0"/>
                        </a:rPr>
                        <a:t>7</a:t>
                      </a:r>
                      <a:endParaRPr lang="en-US" sz="2200" b="0" i="0" u="none" strike="noStrike" dirty="0">
                        <a:solidFill>
                          <a:schemeClr val="tx1"/>
                        </a:solidFill>
                        <a:effectLst/>
                        <a:latin typeface="Times New Roman" panose="02020603050405020304" pitchFamily="18" charset="0"/>
                        <a:ea typeface="新細明體" panose="02020500000000000000" pitchFamily="18" charset="-120"/>
                        <a:cs typeface="Times New Roman" panose="02020603050405020304" pitchFamily="18" charset="0"/>
                      </a:endParaRPr>
                    </a:p>
                  </a:txBody>
                  <a:tcPr marL="7620" marR="7620" marT="7620" marB="0" anchor="ctr"/>
                </a:tc>
                <a:tc>
                  <a:txBody>
                    <a:bodyPr/>
                    <a:lstStyle/>
                    <a:p>
                      <a:pPr algn="ctr" fontAlgn="ctr"/>
                      <a:r>
                        <a:rPr lang="en-US" altLang="zh-TW" sz="2200" b="0" i="0" u="none" strike="noStrike" dirty="0">
                          <a:solidFill>
                            <a:schemeClr val="tx1"/>
                          </a:solidFill>
                          <a:effectLst/>
                          <a:latin typeface="Times New Roman" panose="02020603050405020304" pitchFamily="18" charset="0"/>
                          <a:ea typeface="新細明體" panose="02020500000000000000" pitchFamily="18" charset="-120"/>
                          <a:cs typeface="Times New Roman" panose="02020603050405020304" pitchFamily="18" charset="0"/>
                        </a:rPr>
                        <a:t>58</a:t>
                      </a:r>
                    </a:p>
                  </a:txBody>
                  <a:tcPr marL="7620" marR="7620" marT="7620" marB="0" anchor="ctr"/>
                </a:tc>
                <a:tc>
                  <a:txBody>
                    <a:bodyPr/>
                    <a:lstStyle/>
                    <a:p>
                      <a:pPr marL="0" algn="ctr" defTabSz="914400" rtl="0" eaLnBrk="1" fontAlgn="b" latinLnBrk="0" hangingPunct="1">
                        <a:lnSpc>
                          <a:spcPct val="100000"/>
                        </a:lnSpc>
                      </a:pPr>
                      <a:r>
                        <a:rPr lang="en-US" altLang="zh-TW" sz="2200" b="0" u="none" strike="noStrike" kern="1200" dirty="0">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rPr>
                        <a:t> 2.1%</a:t>
                      </a:r>
                    </a:p>
                  </a:txBody>
                  <a:tcPr marL="7620" marR="7620" marT="7620" marB="0" anchor="ctr"/>
                </a:tc>
                <a:extLst>
                  <a:ext uri="{0D108BD9-81ED-4DB2-BD59-A6C34878D82A}">
                    <a16:rowId xmlns:a16="http://schemas.microsoft.com/office/drawing/2014/main" val="10003"/>
                  </a:ext>
                </a:extLst>
              </a:tr>
              <a:tr h="416652">
                <a:tc>
                  <a:txBody>
                    <a:bodyPr/>
                    <a:lstStyle/>
                    <a:p>
                      <a:pPr marL="0" algn="ctr" defTabSz="914400" rtl="0" eaLnBrk="1" fontAlgn="b" latinLnBrk="0" hangingPunct="1">
                        <a:lnSpc>
                          <a:spcPct val="100000"/>
                        </a:lnSpc>
                      </a:pPr>
                      <a:r>
                        <a:rPr lang="en-US" altLang="zh-TW" sz="2200" b="0" u="none" strike="noStrike" kern="1200" dirty="0">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rPr>
                        <a:t>115-06-26</a:t>
                      </a:r>
                    </a:p>
                  </a:txBody>
                  <a:tcPr marL="7620" marR="7620" marT="7620" marB="0" anchor="ctr"/>
                </a:tc>
                <a:tc>
                  <a:txBody>
                    <a:bodyPr/>
                    <a:lstStyle/>
                    <a:p>
                      <a:pPr marL="0" algn="ctr" defTabSz="914400" rtl="0" eaLnBrk="1" fontAlgn="b" latinLnBrk="0" hangingPunct="1">
                        <a:lnSpc>
                          <a:spcPct val="100000"/>
                        </a:lnSpc>
                      </a:pPr>
                      <a:r>
                        <a:rPr lang="en-US" altLang="zh-TW" sz="2200" b="0" u="none" strike="noStrike" kern="1200" dirty="0">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rPr>
                        <a:t>357</a:t>
                      </a:r>
                    </a:p>
                  </a:txBody>
                  <a:tcPr marL="7620" marR="7620" marT="7620" marB="0" anchor="ctr"/>
                </a:tc>
                <a:tc>
                  <a:txBody>
                    <a:bodyPr/>
                    <a:lstStyle/>
                    <a:p>
                      <a:pPr marL="0" algn="ctr" defTabSz="914400" rtl="0" eaLnBrk="1" fontAlgn="b" latinLnBrk="0" hangingPunct="1">
                        <a:lnSpc>
                          <a:spcPct val="100000"/>
                        </a:lnSpc>
                      </a:pPr>
                      <a:r>
                        <a:rPr lang="en-US" altLang="zh-TW" sz="2200" b="0" u="none" strike="noStrike" kern="1200" dirty="0">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rPr>
                        <a:t>12.9%</a:t>
                      </a:r>
                    </a:p>
                  </a:txBody>
                  <a:tcPr marL="7620" marR="7620" marT="7620" marB="0" anchor="ctr"/>
                </a:tc>
                <a:tc>
                  <a:txBody>
                    <a:bodyPr/>
                    <a:lstStyle/>
                    <a:p>
                      <a:pPr algn="ctr" fontAlgn="b">
                        <a:lnSpc>
                          <a:spcPct val="100000"/>
                        </a:lnSpc>
                      </a:pPr>
                      <a:endParaRPr lang="en-US" altLang="zh-TW" sz="2000" b="0" i="0" u="none" strike="noStrike" dirty="0">
                        <a:effectLst/>
                        <a:latin typeface="華康儷楷書" panose="03000509000000000000" pitchFamily="65" charset="-120"/>
                        <a:ea typeface="華康儷楷書" panose="03000509000000000000" pitchFamily="65" charset="-120"/>
                      </a:endParaRPr>
                    </a:p>
                  </a:txBody>
                  <a:tcPr marL="9525" marR="9525" marT="9525" marB="0" anchor="ctr">
                    <a:solidFill>
                      <a:schemeClr val="bg1"/>
                    </a:solidFill>
                  </a:tcPr>
                </a:tc>
                <a:tc>
                  <a:txBody>
                    <a:bodyPr/>
                    <a:lstStyle/>
                    <a:p>
                      <a:pPr algn="ctr" fontAlgn="ctr"/>
                      <a:r>
                        <a:rPr lang="en-US" altLang="zh-TW" sz="2200" b="0" i="0" u="none" strike="noStrike" dirty="0">
                          <a:solidFill>
                            <a:schemeClr val="tx1"/>
                          </a:solidFill>
                          <a:effectLst/>
                          <a:latin typeface="Times New Roman" panose="02020603050405020304" pitchFamily="18" charset="0"/>
                          <a:ea typeface="新細明體" panose="02020500000000000000" pitchFamily="18" charset="-120"/>
                          <a:cs typeface="Times New Roman" panose="02020603050405020304" pitchFamily="18" charset="0"/>
                        </a:rPr>
                        <a:t>115</a:t>
                      </a:r>
                      <a:r>
                        <a:rPr lang="en-US" sz="2200" b="0" i="0" u="none" strike="noStrike" dirty="0">
                          <a:solidFill>
                            <a:schemeClr val="tx1"/>
                          </a:solidFill>
                          <a:effectLst/>
                          <a:latin typeface="Times New Roman" panose="02020603050405020304" pitchFamily="18" charset="0"/>
                          <a:ea typeface="新細明體" panose="02020500000000000000" pitchFamily="18" charset="-120"/>
                          <a:cs typeface="Times New Roman" panose="02020603050405020304" pitchFamily="18" charset="0"/>
                        </a:rPr>
                        <a:t>-06-</a:t>
                      </a:r>
                      <a:r>
                        <a:rPr lang="en-US" altLang="zh-TW" sz="2200" b="0" i="0" u="none" strike="noStrike" dirty="0">
                          <a:solidFill>
                            <a:schemeClr val="tx1"/>
                          </a:solidFill>
                          <a:effectLst/>
                          <a:latin typeface="Times New Roman" panose="02020603050405020304" pitchFamily="18" charset="0"/>
                          <a:ea typeface="新細明體" panose="02020500000000000000" pitchFamily="18" charset="-120"/>
                          <a:cs typeface="Times New Roman" panose="02020603050405020304" pitchFamily="18" charset="0"/>
                        </a:rPr>
                        <a:t>29</a:t>
                      </a:r>
                      <a:endParaRPr lang="en-US" sz="2200" b="0" i="0" u="none" strike="noStrike" dirty="0">
                        <a:solidFill>
                          <a:schemeClr val="tx1"/>
                        </a:solidFill>
                        <a:effectLst/>
                        <a:latin typeface="Times New Roman" panose="02020603050405020304" pitchFamily="18" charset="0"/>
                        <a:ea typeface="新細明體" panose="02020500000000000000" pitchFamily="18" charset="-120"/>
                        <a:cs typeface="Times New Roman" panose="02020603050405020304" pitchFamily="18" charset="0"/>
                      </a:endParaRPr>
                    </a:p>
                  </a:txBody>
                  <a:tcPr marL="7620" marR="7620" marT="7620" marB="0" anchor="ctr"/>
                </a:tc>
                <a:tc>
                  <a:txBody>
                    <a:bodyPr/>
                    <a:lstStyle/>
                    <a:p>
                      <a:pPr algn="ctr" fontAlgn="ctr"/>
                      <a:r>
                        <a:rPr lang="en-US" altLang="zh-TW" sz="2200" b="0" i="0" u="none" strike="noStrike" dirty="0">
                          <a:solidFill>
                            <a:schemeClr val="tx1"/>
                          </a:solidFill>
                          <a:effectLst/>
                          <a:latin typeface="Times New Roman" panose="02020603050405020304" pitchFamily="18" charset="0"/>
                          <a:ea typeface="新細明體" panose="02020500000000000000" pitchFamily="18" charset="-120"/>
                          <a:cs typeface="Times New Roman" panose="02020603050405020304" pitchFamily="18" charset="0"/>
                        </a:rPr>
                        <a:t>257</a:t>
                      </a:r>
                    </a:p>
                  </a:txBody>
                  <a:tcPr marL="7620" marR="7620" marT="7620" marB="0" anchor="ctr"/>
                </a:tc>
                <a:tc>
                  <a:txBody>
                    <a:bodyPr/>
                    <a:lstStyle/>
                    <a:p>
                      <a:pPr marL="0" algn="ctr" defTabSz="914400" rtl="0" eaLnBrk="1" fontAlgn="b" latinLnBrk="0" hangingPunct="1">
                        <a:lnSpc>
                          <a:spcPct val="100000"/>
                        </a:lnSpc>
                      </a:pPr>
                      <a:r>
                        <a:rPr lang="en-US" altLang="zh-TW" sz="2200" b="0" u="none" strike="noStrike" kern="1200" dirty="0">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rPr>
                        <a:t> 9.3%</a:t>
                      </a:r>
                    </a:p>
                  </a:txBody>
                  <a:tcPr marL="7620" marR="7620" marT="7620" marB="0" anchor="ctr"/>
                </a:tc>
                <a:extLst>
                  <a:ext uri="{0D108BD9-81ED-4DB2-BD59-A6C34878D82A}">
                    <a16:rowId xmlns:a16="http://schemas.microsoft.com/office/drawing/2014/main" val="521868591"/>
                  </a:ext>
                </a:extLst>
              </a:tr>
              <a:tr h="416652">
                <a:tc>
                  <a:txBody>
                    <a:bodyPr/>
                    <a:lstStyle/>
                    <a:p>
                      <a:pPr marL="0" algn="ctr" defTabSz="914400" rtl="0" eaLnBrk="1" fontAlgn="b" latinLnBrk="0" hangingPunct="1">
                        <a:lnSpc>
                          <a:spcPct val="100000"/>
                        </a:lnSpc>
                      </a:pPr>
                      <a:r>
                        <a:rPr lang="en-US" altLang="zh-TW" sz="2200" b="0" u="none" strike="noStrike" kern="1200" dirty="0">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rPr>
                        <a:t>115-06-27</a:t>
                      </a:r>
                    </a:p>
                  </a:txBody>
                  <a:tcPr marL="7620" marR="7620" marT="7620" marB="0" anchor="ctr"/>
                </a:tc>
                <a:tc>
                  <a:txBody>
                    <a:bodyPr/>
                    <a:lstStyle/>
                    <a:p>
                      <a:pPr marL="0" algn="ctr" defTabSz="914400" rtl="0" eaLnBrk="1" fontAlgn="b" latinLnBrk="0" hangingPunct="1">
                        <a:lnSpc>
                          <a:spcPct val="100000"/>
                        </a:lnSpc>
                      </a:pPr>
                      <a:r>
                        <a:rPr lang="en-US" altLang="zh-TW" sz="2200" b="0" u="none" strike="noStrike" kern="1200" dirty="0">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rPr>
                        <a:t>  28</a:t>
                      </a:r>
                    </a:p>
                  </a:txBody>
                  <a:tcPr marL="7620" marR="7620" marT="7620" marB="0" anchor="ctr"/>
                </a:tc>
                <a:tc>
                  <a:txBody>
                    <a:bodyPr/>
                    <a:lstStyle/>
                    <a:p>
                      <a:pPr marL="0" algn="ctr" defTabSz="914400" rtl="0" eaLnBrk="1" fontAlgn="b" latinLnBrk="0" hangingPunct="1">
                        <a:lnSpc>
                          <a:spcPct val="100000"/>
                        </a:lnSpc>
                      </a:pPr>
                      <a:r>
                        <a:rPr lang="en-US" altLang="zh-TW" sz="2200" b="0" u="none" strike="noStrike" kern="1200" dirty="0">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rPr>
                        <a:t>  1.0%</a:t>
                      </a:r>
                    </a:p>
                  </a:txBody>
                  <a:tcPr marL="7620" marR="7620" marT="7620" marB="0" anchor="ctr"/>
                </a:tc>
                <a:tc>
                  <a:txBody>
                    <a:bodyPr/>
                    <a:lstStyle/>
                    <a:p>
                      <a:pPr algn="ctr" fontAlgn="b">
                        <a:lnSpc>
                          <a:spcPct val="100000"/>
                        </a:lnSpc>
                      </a:pPr>
                      <a:endParaRPr lang="en-US" altLang="zh-TW" sz="2000" b="0" i="0" u="none" strike="noStrike" dirty="0">
                        <a:effectLst/>
                        <a:latin typeface="華康儷楷書" panose="03000509000000000000" pitchFamily="65" charset="-120"/>
                        <a:ea typeface="華康儷楷書" panose="03000509000000000000" pitchFamily="65" charset="-120"/>
                      </a:endParaRPr>
                    </a:p>
                  </a:txBody>
                  <a:tcPr marL="9525" marR="9525" marT="9525" marB="0" anchor="ctr">
                    <a:solidFill>
                      <a:schemeClr val="bg1"/>
                    </a:solidFill>
                  </a:tcPr>
                </a:tc>
                <a:tc>
                  <a:txBody>
                    <a:bodyPr/>
                    <a:lstStyle/>
                    <a:p>
                      <a:pPr algn="ctr" fontAlgn="ctr"/>
                      <a:r>
                        <a:rPr lang="en-US" altLang="zh-TW" sz="2200" b="0" i="0" u="none" strike="noStrike" dirty="0">
                          <a:solidFill>
                            <a:schemeClr val="tx1"/>
                          </a:solidFill>
                          <a:effectLst/>
                          <a:latin typeface="Times New Roman" panose="02020603050405020304" pitchFamily="18" charset="0"/>
                          <a:ea typeface="新細明體" panose="02020500000000000000" pitchFamily="18" charset="-120"/>
                          <a:cs typeface="Times New Roman" panose="02020603050405020304" pitchFamily="18" charset="0"/>
                        </a:rPr>
                        <a:t>115</a:t>
                      </a:r>
                      <a:r>
                        <a:rPr lang="en-US" sz="2200" b="0" i="0" u="none" strike="noStrike" dirty="0">
                          <a:solidFill>
                            <a:schemeClr val="tx1"/>
                          </a:solidFill>
                          <a:effectLst/>
                          <a:latin typeface="Times New Roman" panose="02020603050405020304" pitchFamily="18" charset="0"/>
                          <a:ea typeface="新細明體" panose="02020500000000000000" pitchFamily="18" charset="-120"/>
                          <a:cs typeface="Times New Roman" panose="02020603050405020304" pitchFamily="18" charset="0"/>
                        </a:rPr>
                        <a:t>-0</a:t>
                      </a:r>
                      <a:r>
                        <a:rPr lang="en-US" altLang="zh-TW" sz="2200" b="0" i="0" u="none" strike="noStrike" dirty="0">
                          <a:solidFill>
                            <a:schemeClr val="tx1"/>
                          </a:solidFill>
                          <a:effectLst/>
                          <a:latin typeface="Times New Roman" panose="02020603050405020304" pitchFamily="18" charset="0"/>
                          <a:ea typeface="新細明體" panose="02020500000000000000" pitchFamily="18" charset="-120"/>
                          <a:cs typeface="Times New Roman" panose="02020603050405020304" pitchFamily="18" charset="0"/>
                        </a:rPr>
                        <a:t>6</a:t>
                      </a:r>
                      <a:r>
                        <a:rPr lang="en-US" sz="2200" b="0" i="0" u="none" strike="noStrike" dirty="0">
                          <a:solidFill>
                            <a:schemeClr val="tx1"/>
                          </a:solidFill>
                          <a:effectLst/>
                          <a:latin typeface="Times New Roman" panose="02020603050405020304" pitchFamily="18" charset="0"/>
                          <a:ea typeface="新細明體" panose="02020500000000000000" pitchFamily="18" charset="-120"/>
                          <a:cs typeface="Times New Roman" panose="02020603050405020304" pitchFamily="18" charset="0"/>
                        </a:rPr>
                        <a:t>-</a:t>
                      </a:r>
                      <a:r>
                        <a:rPr lang="en-US" altLang="zh-TW" sz="2200" b="0" i="0" u="none" strike="noStrike" dirty="0">
                          <a:solidFill>
                            <a:schemeClr val="tx1"/>
                          </a:solidFill>
                          <a:effectLst/>
                          <a:latin typeface="Times New Roman" panose="02020603050405020304" pitchFamily="18" charset="0"/>
                          <a:ea typeface="新細明體" panose="02020500000000000000" pitchFamily="18" charset="-120"/>
                          <a:cs typeface="Times New Roman" panose="02020603050405020304" pitchFamily="18" charset="0"/>
                        </a:rPr>
                        <a:t>30</a:t>
                      </a:r>
                      <a:endParaRPr lang="en-US" sz="2200" b="0" i="0" u="none" strike="noStrike" dirty="0">
                        <a:solidFill>
                          <a:schemeClr val="tx1"/>
                        </a:solidFill>
                        <a:effectLst/>
                        <a:latin typeface="Times New Roman" panose="02020603050405020304" pitchFamily="18" charset="0"/>
                        <a:ea typeface="新細明體" panose="02020500000000000000" pitchFamily="18" charset="-120"/>
                        <a:cs typeface="Times New Roman" panose="02020603050405020304" pitchFamily="18" charset="0"/>
                      </a:endParaRPr>
                    </a:p>
                  </a:txBody>
                  <a:tcPr marL="7620" marR="7620" marT="7620" marB="0" anchor="ctr"/>
                </a:tc>
                <a:tc>
                  <a:txBody>
                    <a:bodyPr/>
                    <a:lstStyle/>
                    <a:p>
                      <a:pPr algn="ctr" fontAlgn="ctr"/>
                      <a:r>
                        <a:rPr lang="en-US" altLang="zh-TW" sz="2200" b="0" i="0" u="none" strike="noStrike" dirty="0">
                          <a:solidFill>
                            <a:schemeClr val="tx1"/>
                          </a:solidFill>
                          <a:effectLst/>
                          <a:latin typeface="Times New Roman" panose="02020603050405020304" pitchFamily="18" charset="0"/>
                          <a:ea typeface="新細明體" panose="02020500000000000000" pitchFamily="18" charset="-120"/>
                          <a:cs typeface="Times New Roman" panose="02020603050405020304" pitchFamily="18" charset="0"/>
                        </a:rPr>
                        <a:t>264</a:t>
                      </a:r>
                    </a:p>
                  </a:txBody>
                  <a:tcPr marL="7620" marR="7620" marT="7620" marB="0" anchor="ctr"/>
                </a:tc>
                <a:tc>
                  <a:txBody>
                    <a:bodyPr/>
                    <a:lstStyle/>
                    <a:p>
                      <a:pPr marL="0" algn="ctr" defTabSz="914400" rtl="0" eaLnBrk="1" fontAlgn="b" latinLnBrk="0" hangingPunct="1">
                        <a:lnSpc>
                          <a:spcPct val="100000"/>
                        </a:lnSpc>
                      </a:pPr>
                      <a:r>
                        <a:rPr lang="en-US" altLang="zh-TW" sz="2200" b="0" u="none" strike="noStrike" kern="1200" dirty="0">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rPr>
                        <a:t> 9.6%</a:t>
                      </a:r>
                    </a:p>
                  </a:txBody>
                  <a:tcPr marL="7620" marR="7620" marT="7620" marB="0" anchor="ctr"/>
                </a:tc>
                <a:extLst>
                  <a:ext uri="{0D108BD9-81ED-4DB2-BD59-A6C34878D82A}">
                    <a16:rowId xmlns:a16="http://schemas.microsoft.com/office/drawing/2014/main" val="10004"/>
                  </a:ext>
                </a:extLst>
              </a:tr>
              <a:tr h="416652">
                <a:tc>
                  <a:txBody>
                    <a:bodyPr/>
                    <a:lstStyle/>
                    <a:p>
                      <a:pPr marL="0" algn="ctr" defTabSz="914400" rtl="0" eaLnBrk="1" fontAlgn="b" latinLnBrk="0" hangingPunct="1">
                        <a:lnSpc>
                          <a:spcPct val="100000"/>
                        </a:lnSpc>
                      </a:pPr>
                      <a:r>
                        <a:rPr lang="en-US" altLang="zh-TW" sz="2200" b="0" u="none" strike="noStrike" kern="1200" dirty="0">
                          <a:solidFill>
                            <a:srgbClr val="0000FF"/>
                          </a:solidFill>
                          <a:effectLst/>
                          <a:latin typeface="Times New Roman" panose="02020603050405020304" pitchFamily="18" charset="0"/>
                          <a:ea typeface="華康儷楷書" panose="03000509000000000000" pitchFamily="65" charset="-120"/>
                          <a:cs typeface="Times New Roman" panose="02020603050405020304" pitchFamily="18" charset="0"/>
                        </a:rPr>
                        <a:t>115-06-29</a:t>
                      </a:r>
                    </a:p>
                  </a:txBody>
                  <a:tcPr marL="7620" marR="7620" marT="7620" marB="0" anchor="ctr"/>
                </a:tc>
                <a:tc>
                  <a:txBody>
                    <a:bodyPr/>
                    <a:lstStyle/>
                    <a:p>
                      <a:pPr marL="0" algn="ctr" defTabSz="914400" rtl="0" eaLnBrk="1" fontAlgn="b" latinLnBrk="0" hangingPunct="1">
                        <a:lnSpc>
                          <a:spcPct val="100000"/>
                        </a:lnSpc>
                      </a:pPr>
                      <a:r>
                        <a:rPr lang="en-US" altLang="zh-TW" sz="2200" b="0" u="none" strike="noStrike" kern="1200" dirty="0">
                          <a:solidFill>
                            <a:srgbClr val="0000FF"/>
                          </a:solidFill>
                          <a:effectLst/>
                          <a:latin typeface="Times New Roman" panose="02020603050405020304" pitchFamily="18" charset="0"/>
                          <a:ea typeface="華康儷楷書" panose="03000509000000000000" pitchFamily="65" charset="-120"/>
                          <a:cs typeface="Times New Roman" panose="02020603050405020304" pitchFamily="18" charset="0"/>
                        </a:rPr>
                        <a:t>990</a:t>
                      </a:r>
                    </a:p>
                  </a:txBody>
                  <a:tcPr marL="7620" marR="7620" marT="7620" marB="0" anchor="ctr"/>
                </a:tc>
                <a:tc>
                  <a:txBody>
                    <a:bodyPr/>
                    <a:lstStyle/>
                    <a:p>
                      <a:pPr marL="0" algn="ctr" defTabSz="914400" rtl="0" eaLnBrk="1" fontAlgn="b" latinLnBrk="0" hangingPunct="1">
                        <a:lnSpc>
                          <a:spcPct val="100000"/>
                        </a:lnSpc>
                      </a:pPr>
                      <a:r>
                        <a:rPr lang="en-US" altLang="zh-TW" sz="2200" b="0" u="none" strike="noStrike" kern="1200" dirty="0">
                          <a:solidFill>
                            <a:srgbClr val="0000FF"/>
                          </a:solidFill>
                          <a:effectLst/>
                          <a:latin typeface="Times New Roman" panose="02020603050405020304" pitchFamily="18" charset="0"/>
                          <a:ea typeface="華康儷楷書" panose="03000509000000000000" pitchFamily="65" charset="-120"/>
                          <a:cs typeface="Times New Roman" panose="02020603050405020304" pitchFamily="18" charset="0"/>
                        </a:rPr>
                        <a:t>35.8%</a:t>
                      </a:r>
                    </a:p>
                  </a:txBody>
                  <a:tcPr marL="7620" marR="7620" marT="7620" marB="0" anchor="ctr"/>
                </a:tc>
                <a:tc>
                  <a:txBody>
                    <a:bodyPr/>
                    <a:lstStyle/>
                    <a:p>
                      <a:pPr algn="ctr" fontAlgn="b">
                        <a:lnSpc>
                          <a:spcPct val="100000"/>
                        </a:lnSpc>
                      </a:pPr>
                      <a:endParaRPr lang="en-US" altLang="zh-TW" sz="2000" b="0" i="0" u="none" strike="noStrike" dirty="0">
                        <a:effectLst/>
                        <a:latin typeface="華康儷楷書" panose="03000509000000000000" pitchFamily="65" charset="-120"/>
                        <a:ea typeface="華康儷楷書" panose="03000509000000000000" pitchFamily="65" charset="-120"/>
                      </a:endParaRPr>
                    </a:p>
                  </a:txBody>
                  <a:tcPr marL="9525" marR="9525" marT="9525" marB="0" anchor="ctr">
                    <a:solidFill>
                      <a:schemeClr val="bg1"/>
                    </a:solidFill>
                  </a:tcPr>
                </a:tc>
                <a:tc>
                  <a:txBody>
                    <a:bodyPr/>
                    <a:lstStyle/>
                    <a:p>
                      <a:pPr algn="ctr" fontAlgn="ctr"/>
                      <a:r>
                        <a:rPr lang="en-US" altLang="zh-TW" sz="2200" b="0" i="0" u="none" strike="noStrike" dirty="0">
                          <a:solidFill>
                            <a:srgbClr val="0000FF"/>
                          </a:solidFill>
                          <a:effectLst/>
                          <a:latin typeface="Times New Roman" panose="02020603050405020304" pitchFamily="18" charset="0"/>
                          <a:ea typeface="新細明體" panose="02020500000000000000" pitchFamily="18" charset="-120"/>
                          <a:cs typeface="Times New Roman" panose="02020603050405020304" pitchFamily="18" charset="0"/>
                        </a:rPr>
                        <a:t>115</a:t>
                      </a:r>
                      <a:r>
                        <a:rPr lang="en-US" sz="2200" b="0" i="0" u="none" strike="noStrike" dirty="0">
                          <a:solidFill>
                            <a:srgbClr val="0000FF"/>
                          </a:solidFill>
                          <a:effectLst/>
                          <a:latin typeface="Times New Roman" panose="02020603050405020304" pitchFamily="18" charset="0"/>
                          <a:ea typeface="新細明體" panose="02020500000000000000" pitchFamily="18" charset="-120"/>
                          <a:cs typeface="Times New Roman" panose="02020603050405020304" pitchFamily="18" charset="0"/>
                        </a:rPr>
                        <a:t>-07-0</a:t>
                      </a:r>
                      <a:r>
                        <a:rPr lang="en-US" altLang="zh-TW" sz="2200" b="0" i="0" u="none" strike="noStrike" dirty="0">
                          <a:solidFill>
                            <a:srgbClr val="0000FF"/>
                          </a:solidFill>
                          <a:effectLst/>
                          <a:latin typeface="Times New Roman" panose="02020603050405020304" pitchFamily="18" charset="0"/>
                          <a:ea typeface="新細明體" panose="02020500000000000000" pitchFamily="18" charset="-120"/>
                          <a:cs typeface="Times New Roman" panose="02020603050405020304" pitchFamily="18" charset="0"/>
                        </a:rPr>
                        <a:t>1</a:t>
                      </a:r>
                      <a:endParaRPr lang="en-US" sz="2200" b="0" i="0" u="none" strike="noStrike" dirty="0">
                        <a:solidFill>
                          <a:srgbClr val="0000FF"/>
                        </a:solidFill>
                        <a:effectLst/>
                        <a:latin typeface="Times New Roman" panose="02020603050405020304" pitchFamily="18" charset="0"/>
                        <a:ea typeface="新細明體" panose="02020500000000000000" pitchFamily="18" charset="-120"/>
                        <a:cs typeface="Times New Roman" panose="02020603050405020304" pitchFamily="18" charset="0"/>
                      </a:endParaRPr>
                    </a:p>
                  </a:txBody>
                  <a:tcPr marL="7620" marR="7620" marT="7620" marB="0" anchor="ctr"/>
                </a:tc>
                <a:tc>
                  <a:txBody>
                    <a:bodyPr/>
                    <a:lstStyle/>
                    <a:p>
                      <a:pPr algn="ctr" fontAlgn="ctr"/>
                      <a:r>
                        <a:rPr lang="en-US" altLang="zh-TW" sz="2200" b="0" i="0" u="none" strike="noStrike" dirty="0">
                          <a:solidFill>
                            <a:srgbClr val="0000FF"/>
                          </a:solidFill>
                          <a:effectLst/>
                          <a:latin typeface="Times New Roman" panose="02020603050405020304" pitchFamily="18" charset="0"/>
                          <a:ea typeface="新細明體" panose="02020500000000000000" pitchFamily="18" charset="-120"/>
                          <a:cs typeface="Times New Roman" panose="02020603050405020304" pitchFamily="18" charset="0"/>
                        </a:rPr>
                        <a:t>1,409</a:t>
                      </a:r>
                    </a:p>
                  </a:txBody>
                  <a:tcPr marL="7620" marR="7620" marT="7620" marB="0" anchor="ctr"/>
                </a:tc>
                <a:tc>
                  <a:txBody>
                    <a:bodyPr/>
                    <a:lstStyle/>
                    <a:p>
                      <a:pPr marL="0" algn="ctr" defTabSz="914400" rtl="0" eaLnBrk="1" fontAlgn="b" latinLnBrk="0" hangingPunct="1">
                        <a:lnSpc>
                          <a:spcPct val="100000"/>
                        </a:lnSpc>
                      </a:pPr>
                      <a:r>
                        <a:rPr lang="en-US" altLang="zh-TW" sz="2200" b="0" u="none" strike="noStrike" kern="1200" dirty="0">
                          <a:solidFill>
                            <a:srgbClr val="0000FF"/>
                          </a:solidFill>
                          <a:effectLst/>
                          <a:latin typeface="Times New Roman" panose="02020603050405020304" pitchFamily="18" charset="0"/>
                          <a:ea typeface="華康儷楷書" panose="03000509000000000000" pitchFamily="65" charset="-120"/>
                          <a:cs typeface="Times New Roman" panose="02020603050405020304" pitchFamily="18" charset="0"/>
                        </a:rPr>
                        <a:t>51.0%</a:t>
                      </a:r>
                    </a:p>
                  </a:txBody>
                  <a:tcPr marL="7620" marR="7620" marT="7620" marB="0" anchor="ctr"/>
                </a:tc>
                <a:extLst>
                  <a:ext uri="{0D108BD9-81ED-4DB2-BD59-A6C34878D82A}">
                    <a16:rowId xmlns:a16="http://schemas.microsoft.com/office/drawing/2014/main" val="10005"/>
                  </a:ext>
                </a:extLst>
              </a:tr>
              <a:tr h="416652">
                <a:tc>
                  <a:txBody>
                    <a:bodyPr/>
                    <a:lstStyle/>
                    <a:p>
                      <a:pPr marL="0" algn="ctr" defTabSz="914400" rtl="0" eaLnBrk="1" fontAlgn="b" latinLnBrk="0" hangingPunct="1">
                        <a:lnSpc>
                          <a:spcPct val="100000"/>
                        </a:lnSpc>
                      </a:pPr>
                      <a:r>
                        <a:rPr lang="zh-TW" altLang="en-US" sz="2200" b="0" u="none" strike="noStrike" kern="1200" dirty="0">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rPr>
                        <a:t>總計</a:t>
                      </a:r>
                    </a:p>
                  </a:txBody>
                  <a:tcPr marL="9525" marR="9525" marT="9525" marB="0" anchor="ctr"/>
                </a:tc>
                <a:tc>
                  <a:txBody>
                    <a:bodyPr/>
                    <a:lstStyle/>
                    <a:p>
                      <a:pPr marL="0" algn="ctr" defTabSz="914400" rtl="0" eaLnBrk="1" fontAlgn="b" latinLnBrk="0" hangingPunct="1">
                        <a:lnSpc>
                          <a:spcPct val="100000"/>
                        </a:lnSpc>
                      </a:pPr>
                      <a:r>
                        <a:rPr lang="en-US" altLang="zh-TW" sz="2200" b="0" u="none" strike="noStrike" kern="1200" dirty="0">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rPr>
                        <a:t>2,763 </a:t>
                      </a:r>
                    </a:p>
                  </a:txBody>
                  <a:tcPr marL="9525" marR="9525" marT="9525" marB="0" anchor="ctr"/>
                </a:tc>
                <a:tc>
                  <a:txBody>
                    <a:bodyPr/>
                    <a:lstStyle/>
                    <a:p>
                      <a:pPr marL="0" algn="ctr" defTabSz="914400" rtl="0" eaLnBrk="1" fontAlgn="b" latinLnBrk="0" hangingPunct="1">
                        <a:lnSpc>
                          <a:spcPct val="100000"/>
                        </a:lnSpc>
                      </a:pPr>
                      <a:r>
                        <a:rPr lang="en-US" altLang="zh-TW" sz="2200" b="0" u="none" strike="noStrike" kern="1200" dirty="0">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rPr>
                        <a:t>100.0%</a:t>
                      </a:r>
                    </a:p>
                  </a:txBody>
                  <a:tcPr marL="9525" marR="9525" marT="9525" marB="0" anchor="ctr"/>
                </a:tc>
                <a:tc>
                  <a:txBody>
                    <a:bodyPr/>
                    <a:lstStyle/>
                    <a:p>
                      <a:pPr algn="ctr" fontAlgn="b">
                        <a:lnSpc>
                          <a:spcPct val="100000"/>
                        </a:lnSpc>
                      </a:pPr>
                      <a:endParaRPr lang="en-US" altLang="zh-TW" sz="2000" b="0" i="0" u="none" strike="noStrike" dirty="0">
                        <a:effectLst/>
                        <a:latin typeface="華康儷楷書" panose="03000509000000000000" pitchFamily="65" charset="-120"/>
                        <a:ea typeface="華康儷楷書" panose="03000509000000000000" pitchFamily="65" charset="-120"/>
                      </a:endParaRPr>
                    </a:p>
                  </a:txBody>
                  <a:tcPr marL="9525" marR="9525" marT="9525" marB="0" anchor="ctr">
                    <a:solidFill>
                      <a:schemeClr val="bg1"/>
                    </a:solidFill>
                  </a:tcPr>
                </a:tc>
                <a:tc>
                  <a:txBody>
                    <a:bodyPr/>
                    <a:lstStyle/>
                    <a:p>
                      <a:pPr algn="ctr" fontAlgn="ctr"/>
                      <a:r>
                        <a:rPr lang="zh-TW" altLang="en-US" sz="2200" b="0" u="none" strike="noStrike" kern="1200" dirty="0">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rPr>
                        <a:t>總計</a:t>
                      </a:r>
                    </a:p>
                  </a:txBody>
                  <a:tcPr marL="7620" marR="7620" marT="7620" marB="0" anchor="ctr"/>
                </a:tc>
                <a:tc>
                  <a:txBody>
                    <a:bodyPr/>
                    <a:lstStyle/>
                    <a:p>
                      <a:pPr algn="ctr" fontAlgn="ctr"/>
                      <a:r>
                        <a:rPr lang="en-US" altLang="zh-TW" sz="2200" b="0" u="none" strike="noStrike" kern="1200" dirty="0">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rPr>
                        <a:t>2,763</a:t>
                      </a:r>
                    </a:p>
                  </a:txBody>
                  <a:tcPr marL="7620" marR="7620" marT="7620" marB="0" anchor="ctr"/>
                </a:tc>
                <a:tc>
                  <a:txBody>
                    <a:bodyPr/>
                    <a:lstStyle/>
                    <a:p>
                      <a:pPr marL="0" algn="ctr" defTabSz="914400" rtl="0" eaLnBrk="1" fontAlgn="b" latinLnBrk="0" hangingPunct="1">
                        <a:lnSpc>
                          <a:spcPct val="100000"/>
                        </a:lnSpc>
                      </a:pPr>
                      <a:r>
                        <a:rPr lang="en-US" altLang="zh-TW" sz="2200" b="0" u="none" strike="noStrike" kern="1200" dirty="0">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rPr>
                        <a:t>100.0%</a:t>
                      </a:r>
                    </a:p>
                  </a:txBody>
                  <a:tcPr marL="9525" marR="9525" marT="9525" marB="0" anchor="ctr"/>
                </a:tc>
                <a:extLst>
                  <a:ext uri="{0D108BD9-81ED-4DB2-BD59-A6C34878D82A}">
                    <a16:rowId xmlns:a16="http://schemas.microsoft.com/office/drawing/2014/main" val="10006"/>
                  </a:ext>
                </a:extLst>
              </a:tr>
              <a:tr h="461284">
                <a:tc>
                  <a:txBody>
                    <a:bodyPr/>
                    <a:lstStyle/>
                    <a:p>
                      <a:pPr marL="0" algn="ctr" defTabSz="914400" rtl="0" eaLnBrk="1" fontAlgn="b" latinLnBrk="0" hangingPunct="1">
                        <a:lnSpc>
                          <a:spcPct val="100000"/>
                        </a:lnSpc>
                      </a:pPr>
                      <a:endParaRPr lang="zh-TW" altLang="en-US" sz="2000" u="none" strike="noStrike" kern="1200" dirty="0">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endParaRPr>
                    </a:p>
                  </a:txBody>
                  <a:tcPr marL="9525" marR="9525" marT="9525" marB="0" anchor="ctr"/>
                </a:tc>
                <a:tc>
                  <a:txBody>
                    <a:bodyPr/>
                    <a:lstStyle/>
                    <a:p>
                      <a:pPr marL="0" algn="ctr" defTabSz="914400" rtl="0" eaLnBrk="1" fontAlgn="b" latinLnBrk="0" hangingPunct="1">
                        <a:lnSpc>
                          <a:spcPct val="100000"/>
                        </a:lnSpc>
                      </a:pPr>
                      <a:endParaRPr lang="en-US" altLang="zh-TW" sz="2000" u="none" strike="noStrike" kern="1200" dirty="0">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endParaRPr>
                    </a:p>
                  </a:txBody>
                  <a:tcPr marL="9525" marR="9525" marT="9525" marB="0" anchor="ctr"/>
                </a:tc>
                <a:tc>
                  <a:txBody>
                    <a:bodyPr/>
                    <a:lstStyle/>
                    <a:p>
                      <a:pPr marL="0" algn="ctr" defTabSz="914400" rtl="0" eaLnBrk="1" fontAlgn="b" latinLnBrk="0" hangingPunct="1">
                        <a:lnSpc>
                          <a:spcPct val="100000"/>
                        </a:lnSpc>
                      </a:pPr>
                      <a:endParaRPr lang="en-US" altLang="zh-TW" sz="2000" u="none" strike="noStrike" kern="1200" dirty="0">
                        <a:solidFill>
                          <a:schemeClr val="tx1"/>
                        </a:solidFill>
                        <a:effectLst/>
                        <a:latin typeface="Times New Roman" panose="02020603050405020304" pitchFamily="18" charset="0"/>
                        <a:ea typeface="華康儷楷書" panose="03000509000000000000" pitchFamily="65" charset="-120"/>
                        <a:cs typeface="Times New Roman" panose="02020603050405020304" pitchFamily="18" charset="0"/>
                      </a:endParaRPr>
                    </a:p>
                  </a:txBody>
                  <a:tcPr marL="9525" marR="9525" marT="9525" marB="0" anchor="ctr">
                    <a:lnR w="12700" cap="flat" cmpd="sng" algn="ctr">
                      <a:noFill/>
                      <a:prstDash val="solid"/>
                      <a:round/>
                      <a:headEnd type="none" w="med" len="med"/>
                      <a:tailEnd type="none" w="med" len="med"/>
                    </a:lnR>
                  </a:tcPr>
                </a:tc>
                <a:tc>
                  <a:txBody>
                    <a:bodyPr/>
                    <a:lstStyle/>
                    <a:p>
                      <a:pPr algn="ctr" fontAlgn="b">
                        <a:lnSpc>
                          <a:spcPct val="100000"/>
                        </a:lnSpc>
                      </a:pPr>
                      <a:endParaRPr lang="en-US" altLang="zh-TW" sz="2000" b="0" i="0" u="none" strike="noStrike" dirty="0">
                        <a:effectLst/>
                        <a:latin typeface="華康儷楷書" panose="03000509000000000000" pitchFamily="65" charset="-120"/>
                        <a:ea typeface="華康儷楷書" panose="03000509000000000000" pitchFamily="65" charset="-12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lnSpc>
                          <a:spcPct val="100000"/>
                        </a:lnSpc>
                      </a:pPr>
                      <a:endParaRPr lang="zh-TW" altLang="en-US" sz="2000" b="0" i="0" u="none" strike="noStrike" dirty="0">
                        <a:effectLst/>
                        <a:latin typeface="Times New Roman" panose="02020603050405020304" pitchFamily="18" charset="0"/>
                        <a:ea typeface="華康儷楷書" panose="03000509000000000000" pitchFamily="65" charset="-120"/>
                        <a:cs typeface="Times New Roman" panose="02020603050405020304" pitchFamily="18" charset="0"/>
                      </a:endParaRPr>
                    </a:p>
                  </a:txBody>
                  <a:tcPr marL="9525" marR="9525" marT="9525" marB="0" anchor="ctr">
                    <a:lnL w="12700" cap="flat" cmpd="sng" algn="ctr">
                      <a:noFill/>
                      <a:prstDash val="solid"/>
                      <a:round/>
                      <a:headEnd type="none" w="med" len="med"/>
                      <a:tailEnd type="none" w="med" len="med"/>
                    </a:lnL>
                  </a:tcPr>
                </a:tc>
                <a:tc>
                  <a:txBody>
                    <a:bodyPr/>
                    <a:lstStyle/>
                    <a:p>
                      <a:pPr marL="0" algn="ctr" defTabSz="914400" rtl="0" eaLnBrk="1" fontAlgn="ctr" latinLnBrk="0" hangingPunct="1"/>
                      <a:endParaRPr lang="en-US" altLang="zh-TW" sz="2000" kern="120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endParaRPr>
                    </a:p>
                  </a:txBody>
                  <a:tcPr marL="9525" marR="9525" marT="9525" marB="0" anchor="ctr"/>
                </a:tc>
                <a:tc>
                  <a:txBody>
                    <a:bodyPr/>
                    <a:lstStyle/>
                    <a:p>
                      <a:pPr marL="0" algn="ctr" defTabSz="914400" rtl="0" eaLnBrk="1" fontAlgn="ctr" latinLnBrk="0" hangingPunct="1"/>
                      <a:endParaRPr lang="en-US" altLang="zh-TW" sz="2000" kern="1200" dirty="0">
                        <a:solidFill>
                          <a:schemeClr val="tx1"/>
                        </a:solidFill>
                        <a:latin typeface="Times New Roman" panose="02020603050405020304" pitchFamily="18" charset="0"/>
                        <a:ea typeface="華康儷楷書" panose="03000509000000000000" pitchFamily="65" charset="-120"/>
                        <a:cs typeface="Times New Roman" panose="02020603050405020304" pitchFamily="18" charset="0"/>
                      </a:endParaRPr>
                    </a:p>
                  </a:txBody>
                  <a:tcPr marL="9525" marR="9525" marT="9525" marB="0" anchor="ctr"/>
                </a:tc>
                <a:extLst>
                  <a:ext uri="{0D108BD9-81ED-4DB2-BD59-A6C34878D82A}">
                    <a16:rowId xmlns:a16="http://schemas.microsoft.com/office/drawing/2014/main" val="10011"/>
                  </a:ext>
                </a:extLst>
              </a:tr>
            </a:tbl>
          </a:graphicData>
        </a:graphic>
      </p:graphicFrame>
      <p:sp>
        <p:nvSpPr>
          <p:cNvPr id="5" name="投影片編號版面配置區 2"/>
          <p:cNvSpPr>
            <a:spLocks noGrp="1"/>
          </p:cNvSpPr>
          <p:nvPr>
            <p:ph type="sldNum" sz="quarter" idx="12"/>
          </p:nvPr>
        </p:nvSpPr>
        <p:spPr>
          <a:xfrm>
            <a:off x="9142228" y="6230346"/>
            <a:ext cx="2743200" cy="365125"/>
          </a:xfrm>
        </p:spPr>
        <p:txBody>
          <a:bodyPr/>
          <a:lstStyle/>
          <a:p>
            <a:pPr>
              <a:defRPr/>
            </a:pPr>
            <a:fld id="{0425DD0F-D833-4500-8224-585EDAC39332}" type="slidenum">
              <a:rPr lang="zh-TW" altLang="en-US" smtClean="0"/>
              <a:pPr>
                <a:defRPr/>
              </a:pPr>
              <a:t>35</a:t>
            </a:fld>
            <a:endParaRPr lang="en-US" altLang="zh-TW"/>
          </a:p>
        </p:txBody>
      </p:sp>
    </p:spTree>
    <p:extLst>
      <p:ext uri="{BB962C8B-B14F-4D97-AF65-F5344CB8AC3E}">
        <p14:creationId xmlns:p14="http://schemas.microsoft.com/office/powerpoint/2010/main" val="304341665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3"/>
          <p:cNvSpPr>
            <a:spLocks noChangeArrowheads="1"/>
          </p:cNvSpPr>
          <p:nvPr/>
        </p:nvSpPr>
        <p:spPr bwMode="auto">
          <a:xfrm>
            <a:off x="1881188" y="1357313"/>
            <a:ext cx="8572500" cy="4857750"/>
          </a:xfrm>
          <a:prstGeom prst="rect">
            <a:avLst/>
          </a:prstGeom>
          <a:noFill/>
          <a:ln w="9525">
            <a:noFill/>
            <a:miter lim="800000"/>
            <a:headEnd/>
            <a:tailEnd/>
          </a:ln>
        </p:spPr>
        <p:txBody>
          <a:bodyPr/>
          <a:lstStyle/>
          <a:p>
            <a:pPr marL="342900" indent="-342900" eaLnBrk="0" hangingPunct="0">
              <a:buClr>
                <a:schemeClr val="tx1"/>
              </a:buClr>
              <a:buSzPts val="2800"/>
              <a:buBlip>
                <a:blip r:embed="rId3"/>
              </a:buBlip>
            </a:pPr>
            <a:endParaRPr lang="zh-TW" altLang="zh-TW" sz="2000">
              <a:latin typeface="+mn-ea"/>
            </a:endParaRPr>
          </a:p>
        </p:txBody>
      </p:sp>
      <p:sp>
        <p:nvSpPr>
          <p:cNvPr id="4" name="內容版面配置區 3"/>
          <p:cNvSpPr>
            <a:spLocks noGrp="1"/>
          </p:cNvSpPr>
          <p:nvPr>
            <p:ph idx="1"/>
          </p:nvPr>
        </p:nvSpPr>
        <p:spPr>
          <a:xfrm>
            <a:off x="1106862" y="921664"/>
            <a:ext cx="10121152" cy="5089525"/>
          </a:xfrm>
        </p:spPr>
        <p:txBody>
          <a:bodyPr>
            <a:normAutofit/>
          </a:bodyPr>
          <a:lstStyle/>
          <a:p>
            <a:pPr>
              <a:lnSpc>
                <a:spcPct val="125000"/>
              </a:lnSpc>
              <a:spcBef>
                <a:spcPts val="0"/>
              </a:spcBef>
              <a:buBlip>
                <a:blip r:embed="rId3"/>
              </a:buBlip>
              <a:defRPr/>
            </a:pPr>
            <a:r>
              <a:rPr lang="zh-TW" altLang="en-US" dirty="0">
                <a:solidFill>
                  <a:srgbClr val="222268"/>
                </a:solidFill>
                <a:highlight>
                  <a:srgbClr val="FFFF00"/>
                </a:highlight>
                <a:latin typeface="華康儷楷書" panose="03000509000000000000" pitchFamily="65" charset="-120"/>
                <a:ea typeface="華康儷楷書" panose="03000509000000000000" pitchFamily="65" charset="-120"/>
                <a:cs typeface="Times New Roman" panose="02020603050405020304" pitchFamily="18" charset="0"/>
              </a:rPr>
              <a:t>登記</a:t>
            </a:r>
            <a:r>
              <a:rPr lang="zh-TW" altLang="zh-TW" dirty="0">
                <a:solidFill>
                  <a:srgbClr val="222268"/>
                </a:solidFill>
                <a:highlight>
                  <a:srgbClr val="FFFF00"/>
                </a:highlight>
                <a:latin typeface="華康儷楷書" panose="03000509000000000000" pitchFamily="65" charset="-120"/>
                <a:ea typeface="華康儷楷書" panose="03000509000000000000" pitchFamily="65" charset="-120"/>
                <a:cs typeface="Times New Roman" panose="02020603050405020304" pitchFamily="18" charset="0"/>
              </a:rPr>
              <a:t>就讀志願序</a:t>
            </a:r>
            <a:endParaRPr lang="en-US" altLang="zh-TW" dirty="0">
              <a:solidFill>
                <a:srgbClr val="222268"/>
              </a:solidFill>
              <a:highlight>
                <a:srgbClr val="FFFF00"/>
              </a:highlight>
              <a:latin typeface="華康儷楷書" panose="03000509000000000000" pitchFamily="65" charset="-120"/>
              <a:ea typeface="華康儷楷書" panose="03000509000000000000" pitchFamily="65" charset="-120"/>
              <a:cs typeface="Times New Roman" panose="02020603050405020304" pitchFamily="18" charset="0"/>
            </a:endParaRPr>
          </a:p>
          <a:p>
            <a:pPr lvl="1">
              <a:lnSpc>
                <a:spcPct val="125000"/>
              </a:lnSpc>
              <a:spcBef>
                <a:spcPts val="0"/>
              </a:spcBef>
              <a:defRPr/>
            </a:pPr>
            <a:r>
              <a:rPr lang="zh-TW" altLang="en-US" sz="1800" dirty="0">
                <a:latin typeface="Times New Roman" panose="02020603050405020304" pitchFamily="18" charset="0"/>
                <a:ea typeface="華康儷楷書" panose="03000509000000000000" pitchFamily="65" charset="-120"/>
                <a:cs typeface="Times New Roman" panose="02020603050405020304" pitchFamily="18" charset="0"/>
              </a:rPr>
              <a:t>考生應於</a:t>
            </a:r>
            <a:r>
              <a:rPr lang="en-US" altLang="zh-TW" sz="18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115.7.8</a:t>
            </a:r>
            <a:r>
              <a:rPr lang="zh-TW" altLang="en-US" sz="18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 </a:t>
            </a:r>
            <a:r>
              <a:rPr lang="en-US" altLang="zh-TW" sz="18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18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三</a:t>
            </a:r>
            <a:r>
              <a:rPr lang="en-US" altLang="zh-TW" sz="18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18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 </a:t>
            </a:r>
            <a:r>
              <a:rPr lang="en-US" altLang="zh-TW" sz="18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10:00</a:t>
            </a:r>
            <a:r>
              <a:rPr lang="zh-TW" altLang="en-US" sz="18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 </a:t>
            </a:r>
            <a:r>
              <a:rPr lang="en-US" altLang="zh-TW" sz="18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18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 </a:t>
            </a:r>
            <a:r>
              <a:rPr lang="en-US" altLang="zh-TW" sz="18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115.7.10</a:t>
            </a:r>
            <a:r>
              <a:rPr lang="zh-TW" altLang="en-US" sz="18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 </a:t>
            </a:r>
            <a:r>
              <a:rPr lang="en-US" altLang="zh-TW" sz="18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18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五</a:t>
            </a:r>
            <a:r>
              <a:rPr lang="en-US" altLang="zh-TW" sz="18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18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 </a:t>
            </a:r>
            <a:r>
              <a:rPr lang="en-US" altLang="zh-TW" sz="18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17:00</a:t>
            </a:r>
            <a:r>
              <a:rPr lang="zh-TW" altLang="zh-TW" sz="18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止</a:t>
            </a:r>
            <a:r>
              <a:rPr lang="zh-TW" altLang="en-US" sz="1800" dirty="0">
                <a:latin typeface="Times New Roman" panose="02020603050405020304" pitchFamily="18" charset="0"/>
                <a:ea typeface="華康儷楷書" panose="03000509000000000000" pitchFamily="65" charset="-120"/>
                <a:cs typeface="Times New Roman" panose="02020603050405020304" pitchFamily="18" charset="0"/>
              </a:rPr>
              <a:t>至本委員會網站</a:t>
            </a:r>
            <a:r>
              <a:rPr lang="zh-TW" altLang="zh-TW" sz="1800" dirty="0">
                <a:latin typeface="Times New Roman" panose="02020603050405020304" pitchFamily="18" charset="0"/>
                <a:ea typeface="華康儷楷書" panose="03000509000000000000" pitchFamily="65" charset="-120"/>
                <a:cs typeface="Times New Roman" panose="02020603050405020304" pitchFamily="18" charset="0"/>
              </a:rPr>
              <a:t>登記就讀志願序</a:t>
            </a:r>
            <a:r>
              <a:rPr lang="zh-TW" altLang="en-US" sz="1800" dirty="0">
                <a:latin typeface="Times New Roman" panose="02020603050405020304" pitchFamily="18" charset="0"/>
                <a:ea typeface="華康儷楷書" panose="03000509000000000000" pitchFamily="65" charset="-120"/>
                <a:cs typeface="Times New Roman" panose="02020603050405020304" pitchFamily="18" charset="0"/>
              </a:rPr>
              <a:t>。</a:t>
            </a:r>
            <a:endParaRPr lang="en-US" altLang="zh-TW" sz="1800" dirty="0">
              <a:latin typeface="Times New Roman" panose="02020603050405020304" pitchFamily="18" charset="0"/>
              <a:ea typeface="華康儷楷書" panose="03000509000000000000" pitchFamily="65" charset="-120"/>
              <a:cs typeface="Times New Roman" panose="02020603050405020304" pitchFamily="18" charset="0"/>
            </a:endParaRPr>
          </a:p>
          <a:p>
            <a:pPr lvl="1">
              <a:lnSpc>
                <a:spcPct val="125000"/>
              </a:lnSpc>
              <a:spcBef>
                <a:spcPts val="0"/>
              </a:spcBef>
              <a:defRPr/>
            </a:pPr>
            <a:r>
              <a:rPr lang="zh-TW" altLang="en-US" sz="1800" b="1" dirty="0">
                <a:latin typeface="Times New Roman" panose="02020603050405020304" pitchFamily="18" charset="0"/>
                <a:ea typeface="華康儷楷書" panose="03000509000000000000" pitchFamily="65" charset="-120"/>
                <a:cs typeface="Times New Roman" panose="02020603050405020304" pitchFamily="18" charset="0"/>
              </a:rPr>
              <a:t>錄取生無論正取或備取</a:t>
            </a:r>
            <a:r>
              <a:rPr lang="en-US" altLang="zh-TW" sz="1800" b="1" dirty="0">
                <a:latin typeface="Times New Roman" panose="02020603050405020304" pitchFamily="18" charset="0"/>
                <a:ea typeface="華康儷楷書" panose="03000509000000000000" pitchFamily="65" charset="-120"/>
                <a:cs typeface="Times New Roman" panose="02020603050405020304" pitchFamily="18" charset="0"/>
              </a:rPr>
              <a:t>1</a:t>
            </a:r>
            <a:r>
              <a:rPr lang="zh-TW" altLang="en-US" sz="1800" b="1" dirty="0">
                <a:latin typeface="Times New Roman" panose="02020603050405020304" pitchFamily="18" charset="0"/>
                <a:ea typeface="華康儷楷書" panose="03000509000000000000" pitchFamily="65" charset="-120"/>
                <a:cs typeface="Times New Roman" panose="02020603050405020304" pitchFamily="18" charset="0"/>
              </a:rPr>
              <a:t>個或</a:t>
            </a:r>
            <a:r>
              <a:rPr lang="en-US" altLang="zh-TW" sz="1800" b="1" dirty="0">
                <a:latin typeface="Times New Roman" panose="02020603050405020304" pitchFamily="18" charset="0"/>
                <a:ea typeface="華康儷楷書" panose="03000509000000000000" pitchFamily="65" charset="-120"/>
                <a:cs typeface="Times New Roman" panose="02020603050405020304" pitchFamily="18" charset="0"/>
              </a:rPr>
              <a:t>1</a:t>
            </a:r>
            <a:r>
              <a:rPr lang="zh-TW" altLang="en-US" sz="1800" b="1" dirty="0">
                <a:latin typeface="Times New Roman" panose="02020603050405020304" pitchFamily="18" charset="0"/>
                <a:ea typeface="華康儷楷書" panose="03000509000000000000" pitchFamily="65" charset="-120"/>
                <a:cs typeface="Times New Roman" panose="02020603050405020304" pitchFamily="18" charset="0"/>
              </a:rPr>
              <a:t>個以上校系科</a:t>
            </a:r>
            <a:r>
              <a:rPr lang="en-US" altLang="zh-TW" sz="1800" b="1" dirty="0">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1800" b="1" dirty="0">
                <a:latin typeface="Times New Roman" panose="02020603050405020304" pitchFamily="18" charset="0"/>
                <a:ea typeface="華康儷楷書" panose="03000509000000000000" pitchFamily="65" charset="-120"/>
                <a:cs typeface="Times New Roman" panose="02020603050405020304" pitchFamily="18" charset="0"/>
              </a:rPr>
              <a:t>組</a:t>
            </a:r>
            <a:r>
              <a:rPr lang="en-US" altLang="zh-TW" sz="1800" b="1" dirty="0">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1800" b="1" dirty="0">
                <a:latin typeface="Times New Roman" panose="02020603050405020304" pitchFamily="18" charset="0"/>
                <a:ea typeface="華康儷楷書" panose="03000509000000000000" pitchFamily="65" charset="-120"/>
                <a:cs typeface="Times New Roman" panose="02020603050405020304" pitchFamily="18" charset="0"/>
              </a:rPr>
              <a:t>、學程</a:t>
            </a:r>
            <a:r>
              <a:rPr lang="zh-TW" altLang="en-US" sz="1800" dirty="0">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1800" b="1"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均須於規定時間內完成就讀志願序登記</a:t>
            </a:r>
            <a:r>
              <a:rPr lang="zh-TW" altLang="en-US" sz="1800" dirty="0">
                <a:latin typeface="Times New Roman" panose="02020603050405020304" pitchFamily="18" charset="0"/>
                <a:ea typeface="華康儷楷書" panose="03000509000000000000" pitchFamily="65" charset="-120"/>
                <a:cs typeface="Times New Roman" panose="02020603050405020304" pitchFamily="18" charset="0"/>
              </a:rPr>
              <a:t>，接受統一分發，經分發錄取後，始可取得入學資格。</a:t>
            </a:r>
            <a:endParaRPr lang="en-US" altLang="zh-TW" sz="1800" dirty="0">
              <a:latin typeface="Times New Roman" panose="02020603050405020304" pitchFamily="18" charset="0"/>
              <a:ea typeface="華康儷楷書" panose="03000509000000000000" pitchFamily="65" charset="-120"/>
              <a:cs typeface="Times New Roman" panose="02020603050405020304" pitchFamily="18" charset="0"/>
            </a:endParaRPr>
          </a:p>
          <a:p>
            <a:pPr lvl="1">
              <a:lnSpc>
                <a:spcPct val="125000"/>
              </a:lnSpc>
              <a:spcBef>
                <a:spcPts val="0"/>
              </a:spcBef>
              <a:defRPr/>
            </a:pPr>
            <a:r>
              <a:rPr lang="zh-TW" altLang="en-US" sz="1800" b="1"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凡未於規定時間內上網登記就讀志願或雖有上網登記志願但未按下「確定送出」者，以未登記論，即喪失登記資格與分發機會。</a:t>
            </a:r>
            <a:endParaRPr lang="en-US" altLang="zh-TW" sz="1800" kern="1200" dirty="0">
              <a:solidFill>
                <a:srgbClr val="222268"/>
              </a:solidFill>
              <a:latin typeface="Times New Roman" panose="02020603050405020304" pitchFamily="18" charset="0"/>
              <a:ea typeface="華康儷楷書" panose="03000509000000000000" pitchFamily="65" charset="-120"/>
              <a:cs typeface="Times New Roman" panose="02020603050405020304" pitchFamily="18" charset="0"/>
            </a:endParaRPr>
          </a:p>
          <a:p>
            <a:pPr>
              <a:lnSpc>
                <a:spcPct val="125000"/>
              </a:lnSpc>
              <a:spcBef>
                <a:spcPts val="0"/>
              </a:spcBef>
              <a:buBlip>
                <a:blip r:embed="rId3"/>
              </a:buBlip>
              <a:defRPr/>
            </a:pPr>
            <a:r>
              <a:rPr lang="zh-TW" altLang="zh-TW" dirty="0">
                <a:solidFill>
                  <a:srgbClr val="222268"/>
                </a:solidFill>
                <a:highlight>
                  <a:srgbClr val="FFFF00"/>
                </a:highlight>
                <a:latin typeface="Times New Roman" panose="02020603050405020304" pitchFamily="18" charset="0"/>
                <a:ea typeface="華康儷楷書" panose="03000509000000000000" pitchFamily="65" charset="-120"/>
                <a:cs typeface="Times New Roman" panose="02020603050405020304" pitchFamily="18" charset="0"/>
              </a:rPr>
              <a:t>就讀志願序統一分發放榜</a:t>
            </a:r>
            <a:r>
              <a:rPr lang="en-US" altLang="zh-TW" dirty="0">
                <a:solidFill>
                  <a:srgbClr val="222268"/>
                </a:solidFill>
                <a:highlight>
                  <a:srgbClr val="FFFF00"/>
                </a:highlight>
                <a:latin typeface="Times New Roman" panose="02020603050405020304" pitchFamily="18" charset="0"/>
                <a:ea typeface="華康儷楷書" panose="03000509000000000000" pitchFamily="65" charset="-120"/>
                <a:cs typeface="Times New Roman" panose="02020603050405020304" pitchFamily="18" charset="0"/>
              </a:rPr>
              <a:t>115.7.14</a:t>
            </a:r>
            <a:r>
              <a:rPr lang="zh-TW" altLang="en-US" dirty="0">
                <a:solidFill>
                  <a:srgbClr val="222268"/>
                </a:solidFill>
                <a:highlight>
                  <a:srgbClr val="FFFF00"/>
                </a:highlight>
                <a:latin typeface="Times New Roman" panose="02020603050405020304" pitchFamily="18" charset="0"/>
                <a:ea typeface="華康儷楷書" panose="03000509000000000000" pitchFamily="65" charset="-120"/>
                <a:cs typeface="Times New Roman" panose="02020603050405020304" pitchFamily="18" charset="0"/>
              </a:rPr>
              <a:t> </a:t>
            </a:r>
            <a:r>
              <a:rPr lang="en-US" altLang="zh-TW" dirty="0">
                <a:solidFill>
                  <a:srgbClr val="222268"/>
                </a:solidFill>
                <a:highlight>
                  <a:srgbClr val="FFFF00"/>
                </a:highlight>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dirty="0">
                <a:solidFill>
                  <a:srgbClr val="222268"/>
                </a:solidFill>
                <a:highlight>
                  <a:srgbClr val="FFFF00"/>
                </a:highlight>
                <a:latin typeface="Times New Roman" panose="02020603050405020304" pitchFamily="18" charset="0"/>
                <a:ea typeface="華康儷楷書" panose="03000509000000000000" pitchFamily="65" charset="-120"/>
                <a:cs typeface="Times New Roman" panose="02020603050405020304" pitchFamily="18" charset="0"/>
              </a:rPr>
              <a:t>二</a:t>
            </a:r>
            <a:r>
              <a:rPr lang="en-US" altLang="zh-TW" dirty="0">
                <a:solidFill>
                  <a:srgbClr val="222268"/>
                </a:solidFill>
                <a:highlight>
                  <a:srgbClr val="FFFF00"/>
                </a:highlight>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dirty="0">
                <a:solidFill>
                  <a:srgbClr val="222268"/>
                </a:solidFill>
                <a:highlight>
                  <a:srgbClr val="FFFF00"/>
                </a:highlight>
                <a:latin typeface="Times New Roman" panose="02020603050405020304" pitchFamily="18" charset="0"/>
                <a:ea typeface="華康儷楷書" panose="03000509000000000000" pitchFamily="65" charset="-120"/>
                <a:cs typeface="Times New Roman" panose="02020603050405020304" pitchFamily="18" charset="0"/>
              </a:rPr>
              <a:t> </a:t>
            </a:r>
            <a:r>
              <a:rPr lang="en-US" altLang="zh-TW" dirty="0">
                <a:solidFill>
                  <a:srgbClr val="222268"/>
                </a:solidFill>
                <a:highlight>
                  <a:srgbClr val="FFFF00"/>
                </a:highlight>
                <a:latin typeface="Times New Roman" panose="02020603050405020304" pitchFamily="18" charset="0"/>
                <a:ea typeface="華康儷楷書" panose="03000509000000000000" pitchFamily="65" charset="-120"/>
                <a:cs typeface="Times New Roman" panose="02020603050405020304" pitchFamily="18" charset="0"/>
              </a:rPr>
              <a:t>10:00</a:t>
            </a:r>
            <a:r>
              <a:rPr lang="zh-TW" altLang="en-US" dirty="0">
                <a:solidFill>
                  <a:srgbClr val="222268"/>
                </a:solidFill>
                <a:highlight>
                  <a:srgbClr val="FFFF00"/>
                </a:highlight>
                <a:latin typeface="Times New Roman" panose="02020603050405020304" pitchFamily="18" charset="0"/>
                <a:ea typeface="華康儷楷書" panose="03000509000000000000" pitchFamily="65" charset="-120"/>
                <a:cs typeface="Times New Roman" panose="02020603050405020304" pitchFamily="18" charset="0"/>
              </a:rPr>
              <a:t>起</a:t>
            </a:r>
            <a:endParaRPr lang="en-US" altLang="zh-TW" dirty="0">
              <a:solidFill>
                <a:srgbClr val="222268"/>
              </a:solidFill>
              <a:highlight>
                <a:srgbClr val="FFFF00"/>
              </a:highlight>
              <a:latin typeface="Times New Roman" panose="02020603050405020304" pitchFamily="18" charset="0"/>
              <a:ea typeface="華康儷楷書" panose="03000509000000000000" pitchFamily="65" charset="-120"/>
              <a:cs typeface="Times New Roman" panose="02020603050405020304" pitchFamily="18" charset="0"/>
            </a:endParaRPr>
          </a:p>
          <a:p>
            <a:pPr lvl="1">
              <a:lnSpc>
                <a:spcPct val="125000"/>
              </a:lnSpc>
              <a:spcBef>
                <a:spcPts val="0"/>
              </a:spcBef>
              <a:defRPr/>
            </a:pPr>
            <a:r>
              <a:rPr lang="zh-TW" altLang="zh-TW" sz="1800" dirty="0">
                <a:latin typeface="Times New Roman" panose="02020603050405020304" pitchFamily="18" charset="0"/>
                <a:ea typeface="華康儷楷書" panose="03000509000000000000" pitchFamily="65" charset="-120"/>
                <a:cs typeface="Times New Roman" panose="02020603050405020304" pitchFamily="18" charset="0"/>
              </a:rPr>
              <a:t>經分發錄取後始可取得入學資格</a:t>
            </a:r>
            <a:r>
              <a:rPr lang="zh-TW" altLang="en-US" sz="1800" dirty="0">
                <a:latin typeface="Times New Roman" panose="02020603050405020304" pitchFamily="18" charset="0"/>
                <a:ea typeface="華康儷楷書" panose="03000509000000000000" pitchFamily="65" charset="-120"/>
                <a:cs typeface="Times New Roman" panose="02020603050405020304" pitchFamily="18" charset="0"/>
              </a:rPr>
              <a:t>。</a:t>
            </a:r>
            <a:endParaRPr lang="en-US" altLang="zh-TW" sz="1800" dirty="0">
              <a:latin typeface="Times New Roman" panose="02020603050405020304" pitchFamily="18" charset="0"/>
              <a:ea typeface="華康儷楷書" panose="03000509000000000000" pitchFamily="65" charset="-120"/>
              <a:cs typeface="Times New Roman" panose="02020603050405020304" pitchFamily="18" charset="0"/>
            </a:endParaRPr>
          </a:p>
          <a:p>
            <a:pPr lvl="1">
              <a:lnSpc>
                <a:spcPct val="125000"/>
              </a:lnSpc>
              <a:spcBef>
                <a:spcPts val="0"/>
              </a:spcBef>
              <a:defRPr/>
            </a:pPr>
            <a:r>
              <a:rPr lang="zh-TW" altLang="zh-TW" sz="1800" dirty="0">
                <a:latin typeface="Times New Roman" panose="02020603050405020304" pitchFamily="18" charset="0"/>
                <a:ea typeface="華康儷楷書" panose="03000509000000000000" pitchFamily="65" charset="-120"/>
                <a:cs typeface="Times New Roman" panose="02020603050405020304" pitchFamily="18" charset="0"/>
              </a:rPr>
              <a:t>就讀志願序統一分發結果公告於本委員會網站</a:t>
            </a:r>
            <a:r>
              <a:rPr lang="zh-TW" altLang="en-US" sz="1800" dirty="0">
                <a:latin typeface="Times New Roman" panose="02020603050405020304" pitchFamily="18" charset="0"/>
                <a:ea typeface="華康儷楷書" panose="03000509000000000000" pitchFamily="65" charset="-120"/>
                <a:cs typeface="Times New Roman" panose="02020603050405020304" pitchFamily="18" charset="0"/>
              </a:rPr>
              <a:t>。</a:t>
            </a:r>
            <a:endParaRPr lang="en-US" altLang="zh-TW" sz="1800" dirty="0">
              <a:latin typeface="Times New Roman" panose="02020603050405020304" pitchFamily="18" charset="0"/>
              <a:ea typeface="華康儷楷書" panose="03000509000000000000" pitchFamily="65" charset="-120"/>
              <a:cs typeface="Times New Roman" panose="02020603050405020304" pitchFamily="18" charset="0"/>
            </a:endParaRPr>
          </a:p>
          <a:p>
            <a:pPr lvl="1">
              <a:lnSpc>
                <a:spcPct val="125000"/>
              </a:lnSpc>
              <a:spcBef>
                <a:spcPts val="0"/>
              </a:spcBef>
              <a:defRPr/>
            </a:pPr>
            <a:r>
              <a:rPr lang="zh-TW" altLang="en-US" sz="1800" spc="-10" dirty="0">
                <a:latin typeface="Times New Roman" panose="02020603050405020304" pitchFamily="18" charset="0"/>
                <a:ea typeface="華康儷楷書" panose="03000509000000000000" pitchFamily="65" charset="-120"/>
                <a:cs typeface="Times New Roman" panose="02020603050405020304" pitchFamily="18" charset="0"/>
              </a:rPr>
              <a:t>各錄取學校</a:t>
            </a:r>
            <a:r>
              <a:rPr lang="zh-TW" altLang="en-US" sz="1800" b="1" u="sng" spc="-10"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於各校網站公告報到方式及注意事項</a:t>
            </a:r>
            <a:r>
              <a:rPr lang="zh-TW" altLang="en-US" sz="1800" spc="-10" dirty="0">
                <a:latin typeface="Times New Roman" panose="02020603050405020304" pitchFamily="18" charset="0"/>
                <a:ea typeface="華康儷楷書" panose="03000509000000000000" pitchFamily="65" charset="-120"/>
                <a:cs typeface="Times New Roman" panose="02020603050405020304" pitchFamily="18" charset="0"/>
              </a:rPr>
              <a:t>，獲分發之錄取生須自行至錄取</a:t>
            </a:r>
            <a:r>
              <a:rPr lang="zh-TW" altLang="en-US" sz="1800" spc="-30" dirty="0">
                <a:latin typeface="Times New Roman" panose="02020603050405020304" pitchFamily="18" charset="0"/>
                <a:ea typeface="華康儷楷書" panose="03000509000000000000" pitchFamily="65" charset="-120"/>
                <a:cs typeface="Times New Roman" panose="02020603050405020304" pitchFamily="18" charset="0"/>
              </a:rPr>
              <a:t>學校網站查詢；</a:t>
            </a:r>
            <a:r>
              <a:rPr lang="zh-TW" altLang="en-US" sz="1800" b="1" spc="-3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未上網查詢而致影響錄取及入學權益者，概由分發錄取生自行負責</a:t>
            </a:r>
            <a:r>
              <a:rPr lang="zh-TW" altLang="en-US" sz="1800" b="1" spc="-30" dirty="0">
                <a:latin typeface="Times New Roman" panose="02020603050405020304" pitchFamily="18" charset="0"/>
                <a:ea typeface="華康儷楷書" panose="03000509000000000000" pitchFamily="65" charset="-120"/>
                <a:cs typeface="Times New Roman" panose="02020603050405020304" pitchFamily="18" charset="0"/>
              </a:rPr>
              <a:t>。</a:t>
            </a:r>
            <a:endParaRPr lang="en-US" altLang="zh-TW" sz="1800" b="1" spc="-30" dirty="0">
              <a:latin typeface="Times New Roman" panose="02020603050405020304" pitchFamily="18" charset="0"/>
              <a:ea typeface="華康儷楷書" panose="03000509000000000000" pitchFamily="65" charset="-120"/>
              <a:cs typeface="Times New Roman" panose="02020603050405020304" pitchFamily="18" charset="0"/>
            </a:endParaRPr>
          </a:p>
        </p:txBody>
      </p:sp>
      <p:sp>
        <p:nvSpPr>
          <p:cNvPr id="8" name="標題 1"/>
          <p:cNvSpPr>
            <a:spLocks noGrp="1"/>
          </p:cNvSpPr>
          <p:nvPr>
            <p:ph type="title"/>
          </p:nvPr>
        </p:nvSpPr>
        <p:spPr>
          <a:xfrm>
            <a:off x="0" y="69095"/>
            <a:ext cx="12192000" cy="633413"/>
          </a:xfrm>
        </p:spPr>
        <p:txBody>
          <a:bodyPr>
            <a:normAutofit/>
          </a:bodyPr>
          <a:lstStyle/>
          <a:p>
            <a:pPr algn="ctr" eaLnBrk="1" hangingPunct="1"/>
            <a:r>
              <a:rPr lang="zh-TW" altLang="en-US" sz="2800" b="1" spc="-100" dirty="0">
                <a:latin typeface="Book Antiqua" panose="02040602050305030304" pitchFamily="18" charset="0"/>
                <a:ea typeface="華康儷楷書" panose="03000509000000000000" pitchFamily="65" charset="-120"/>
              </a:rPr>
              <a:t>登記就讀志願序</a:t>
            </a:r>
            <a:r>
              <a:rPr lang="en-US" altLang="zh-TW" sz="2800" b="1" spc="-100" dirty="0">
                <a:latin typeface="Book Antiqua" panose="02040602050305030304" pitchFamily="18" charset="0"/>
                <a:ea typeface="華康儷楷書" panose="03000509000000000000" pitchFamily="65" charset="-120"/>
              </a:rPr>
              <a:t>&amp;</a:t>
            </a:r>
            <a:r>
              <a:rPr lang="zh-TW" altLang="en-US" sz="2800" b="1" spc="-100" dirty="0">
                <a:latin typeface="Book Antiqua" panose="02040602050305030304" pitchFamily="18" charset="0"/>
                <a:ea typeface="華康儷楷書" panose="03000509000000000000" pitchFamily="65" charset="-120"/>
              </a:rPr>
              <a:t>放榜</a:t>
            </a:r>
          </a:p>
        </p:txBody>
      </p:sp>
      <p:sp>
        <p:nvSpPr>
          <p:cNvPr id="3" name="投影片編號版面配置區 2"/>
          <p:cNvSpPr>
            <a:spLocks noGrp="1"/>
          </p:cNvSpPr>
          <p:nvPr>
            <p:ph type="sldNum" sz="quarter" idx="12"/>
          </p:nvPr>
        </p:nvSpPr>
        <p:spPr/>
        <p:txBody>
          <a:bodyPr/>
          <a:lstStyle/>
          <a:p>
            <a:pPr>
              <a:defRPr/>
            </a:pPr>
            <a:fld id="{52B5522C-A27E-428C-8770-BD9512493397}" type="slidenum">
              <a:rPr lang="zh-TW" altLang="en-US" smtClean="0"/>
              <a:pPr>
                <a:defRPr/>
              </a:pPr>
              <a:t>36</a:t>
            </a:fld>
            <a:endParaRPr lang="en-US" altLang="zh-TW"/>
          </a:p>
        </p:txBody>
      </p:sp>
    </p:spTree>
    <p:extLst>
      <p:ext uri="{BB962C8B-B14F-4D97-AF65-F5344CB8AC3E}">
        <p14:creationId xmlns:p14="http://schemas.microsoft.com/office/powerpoint/2010/main" val="161191030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3"/>
          <p:cNvSpPr>
            <a:spLocks noChangeArrowheads="1"/>
          </p:cNvSpPr>
          <p:nvPr/>
        </p:nvSpPr>
        <p:spPr bwMode="auto">
          <a:xfrm>
            <a:off x="1881188" y="1052739"/>
            <a:ext cx="8572500" cy="5162327"/>
          </a:xfrm>
          <a:prstGeom prst="rect">
            <a:avLst/>
          </a:prstGeom>
          <a:noFill/>
          <a:ln w="9525">
            <a:noFill/>
            <a:miter lim="800000"/>
            <a:headEnd/>
            <a:tailEnd/>
          </a:ln>
        </p:spPr>
        <p:txBody>
          <a:bodyPr/>
          <a:lstStyle/>
          <a:p>
            <a:pPr marL="342900" indent="-342900" eaLnBrk="0" hangingPunct="0">
              <a:buClr>
                <a:schemeClr val="tx1"/>
              </a:buClr>
              <a:buSzPts val="2800"/>
              <a:buBlip>
                <a:blip r:embed="rId3"/>
              </a:buBlip>
            </a:pPr>
            <a:endParaRPr lang="zh-TW" altLang="zh-TW" sz="2000">
              <a:latin typeface="+mn-ea"/>
            </a:endParaRPr>
          </a:p>
        </p:txBody>
      </p:sp>
      <p:sp>
        <p:nvSpPr>
          <p:cNvPr id="4" name="內容版面配置區 3"/>
          <p:cNvSpPr>
            <a:spLocks noGrp="1"/>
          </p:cNvSpPr>
          <p:nvPr>
            <p:ph idx="1"/>
          </p:nvPr>
        </p:nvSpPr>
        <p:spPr>
          <a:xfrm>
            <a:off x="930584" y="1052739"/>
            <a:ext cx="10891880" cy="5526730"/>
          </a:xfrm>
        </p:spPr>
        <p:txBody>
          <a:bodyPr>
            <a:normAutofit/>
          </a:bodyPr>
          <a:lstStyle/>
          <a:p>
            <a:pPr>
              <a:lnSpc>
                <a:spcPct val="120000"/>
              </a:lnSpc>
              <a:spcBef>
                <a:spcPts val="0"/>
              </a:spcBef>
              <a:buBlip>
                <a:blip r:embed="rId3"/>
              </a:buBlip>
              <a:defRPr/>
            </a:pPr>
            <a:r>
              <a:rPr lang="en-US" altLang="zh-TW" sz="2600"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115.7.16</a:t>
            </a:r>
            <a:r>
              <a:rPr lang="zh-TW" altLang="en-US" sz="2600"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 </a:t>
            </a:r>
            <a:r>
              <a:rPr lang="en-US" altLang="zh-TW" sz="2600"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2600"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四</a:t>
            </a:r>
            <a:r>
              <a:rPr lang="en-US" altLang="zh-TW" sz="2600"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2600"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 </a:t>
            </a:r>
            <a:r>
              <a:rPr lang="en-US" altLang="zh-TW" sz="2600"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10:00</a:t>
            </a:r>
            <a:r>
              <a:rPr lang="zh-TW" altLang="en-US" sz="2600"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 </a:t>
            </a:r>
            <a:r>
              <a:rPr lang="en-US" altLang="zh-TW" sz="2600"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2600"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 </a:t>
            </a:r>
            <a:r>
              <a:rPr lang="en-US" altLang="zh-TW" sz="2600"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115.7.20</a:t>
            </a:r>
            <a:r>
              <a:rPr lang="zh-TW" altLang="en-US" sz="2600"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 </a:t>
            </a:r>
            <a:r>
              <a:rPr lang="en-US" altLang="zh-TW" sz="2600"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2600"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一</a:t>
            </a:r>
            <a:r>
              <a:rPr lang="en-US" altLang="zh-TW" sz="2600"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2600"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 </a:t>
            </a:r>
            <a:r>
              <a:rPr lang="en-US" altLang="zh-TW" sz="2600"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12:00</a:t>
            </a:r>
            <a:r>
              <a:rPr lang="zh-TW" altLang="zh-TW" sz="2600"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前完成</a:t>
            </a:r>
            <a:r>
              <a:rPr lang="zh-TW" altLang="en-US" sz="2600"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rPr>
              <a:t>報到</a:t>
            </a:r>
            <a:endParaRPr lang="zh-TW" altLang="zh-TW" sz="2600" dirty="0">
              <a:solidFill>
                <a:srgbClr val="0000FF"/>
              </a:solidFill>
              <a:latin typeface="Times New Roman" panose="02020603050405020304" pitchFamily="18" charset="0"/>
              <a:ea typeface="華康儷楷書" panose="03000509000000000000" pitchFamily="65" charset="-120"/>
              <a:cs typeface="Times New Roman" panose="02020603050405020304" pitchFamily="18" charset="0"/>
            </a:endParaRPr>
          </a:p>
          <a:p>
            <a:pPr marL="644525" lvl="1" indent="-342900" algn="just">
              <a:lnSpc>
                <a:spcPct val="120000"/>
              </a:lnSpc>
              <a:spcBef>
                <a:spcPts val="600"/>
              </a:spcBef>
              <a:defRPr/>
            </a:pPr>
            <a:r>
              <a:rPr lang="zh-TW" altLang="zh-TW" sz="1800" dirty="0">
                <a:latin typeface="Times New Roman" panose="02020603050405020304" pitchFamily="18" charset="0"/>
                <a:ea typeface="華康儷楷書" panose="03000509000000000000" pitchFamily="65" charset="-120"/>
                <a:cs typeface="Times New Roman" panose="02020603050405020304" pitchFamily="18" charset="0"/>
              </a:rPr>
              <a:t>分發錄取生依分發錄取學校規定時間及方式</a:t>
            </a:r>
            <a:r>
              <a:rPr lang="en-US" altLang="zh-TW" sz="1800" b="1" dirty="0">
                <a:latin typeface="Times New Roman" panose="02020603050405020304" pitchFamily="18" charset="0"/>
                <a:ea typeface="華康儷楷書" panose="03000509000000000000" pitchFamily="65" charset="-120"/>
                <a:cs typeface="Times New Roman" panose="02020603050405020304" pitchFamily="18" charset="0"/>
              </a:rPr>
              <a:t>(</a:t>
            </a:r>
            <a:r>
              <a:rPr lang="zh-TW" altLang="zh-TW" sz="1800" b="1" dirty="0">
                <a:latin typeface="Times New Roman" panose="02020603050405020304" pitchFamily="18" charset="0"/>
                <a:ea typeface="華康儷楷書" panose="03000509000000000000" pitchFamily="65" charset="-120"/>
                <a:cs typeface="Times New Roman" panose="02020603050405020304" pitchFamily="18" charset="0"/>
              </a:rPr>
              <a:t>不得採電話方式</a:t>
            </a:r>
            <a:r>
              <a:rPr lang="en-US" altLang="zh-TW" sz="1800" b="1" dirty="0">
                <a:latin typeface="Times New Roman" panose="02020603050405020304" pitchFamily="18" charset="0"/>
                <a:ea typeface="華康儷楷書" panose="03000509000000000000" pitchFamily="65" charset="-120"/>
                <a:cs typeface="Times New Roman" panose="02020603050405020304" pitchFamily="18" charset="0"/>
              </a:rPr>
              <a:t>)</a:t>
            </a:r>
            <a:r>
              <a:rPr lang="zh-TW" altLang="zh-TW" sz="1800" dirty="0">
                <a:latin typeface="Times New Roman" panose="02020603050405020304" pitchFamily="18" charset="0"/>
                <a:ea typeface="華康儷楷書" panose="03000509000000000000" pitchFamily="65" charset="-120"/>
                <a:cs typeface="Times New Roman" panose="02020603050405020304" pitchFamily="18" charset="0"/>
              </a:rPr>
              <a:t>完成報到手續</a:t>
            </a:r>
            <a:r>
              <a:rPr lang="zh-TW" altLang="en-US" sz="1800" dirty="0">
                <a:latin typeface="Times New Roman" panose="02020603050405020304" pitchFamily="18" charset="0"/>
                <a:ea typeface="華康儷楷書" panose="03000509000000000000" pitchFamily="65" charset="-120"/>
                <a:cs typeface="Times New Roman" panose="02020603050405020304" pitchFamily="18" charset="0"/>
              </a:rPr>
              <a:t>。</a:t>
            </a:r>
            <a:endParaRPr lang="en-US" altLang="zh-TW" sz="1800" dirty="0">
              <a:latin typeface="Times New Roman" panose="02020603050405020304" pitchFamily="18" charset="0"/>
              <a:ea typeface="華康儷楷書" panose="03000509000000000000" pitchFamily="65" charset="-120"/>
              <a:cs typeface="Times New Roman" panose="02020603050405020304" pitchFamily="18" charset="0"/>
            </a:endParaRPr>
          </a:p>
          <a:p>
            <a:pPr marL="644525" lvl="1" indent="-342900" algn="just">
              <a:lnSpc>
                <a:spcPct val="120000"/>
              </a:lnSpc>
              <a:spcBef>
                <a:spcPts val="600"/>
              </a:spcBef>
              <a:defRPr/>
            </a:pPr>
            <a:r>
              <a:rPr lang="zh-TW" altLang="en-US" sz="1800" dirty="0">
                <a:latin typeface="Times New Roman" panose="02020603050405020304" pitchFamily="18" charset="0"/>
                <a:ea typeface="華康儷楷書" panose="03000509000000000000" pitchFamily="65" charset="-120"/>
                <a:cs typeface="Times New Roman" panose="02020603050405020304" pitchFamily="18" charset="0"/>
              </a:rPr>
              <a:t>逾期未完成報到手續之分發錄取生，分發錄取學校得取消分發錄取資格。</a:t>
            </a:r>
            <a:endParaRPr lang="en-US" altLang="zh-TW" sz="1800" dirty="0">
              <a:latin typeface="Times New Roman" panose="02020603050405020304" pitchFamily="18" charset="0"/>
              <a:ea typeface="華康儷楷書" panose="03000509000000000000" pitchFamily="65" charset="-120"/>
              <a:cs typeface="Times New Roman" panose="02020603050405020304" pitchFamily="18" charset="0"/>
            </a:endParaRPr>
          </a:p>
          <a:p>
            <a:pPr marL="644525" lvl="1" indent="-342900" algn="just">
              <a:lnSpc>
                <a:spcPct val="120000"/>
              </a:lnSpc>
              <a:spcBef>
                <a:spcPts val="600"/>
              </a:spcBef>
              <a:defRPr/>
            </a:pPr>
            <a:r>
              <a:rPr lang="zh-TW" altLang="zh-TW" sz="1800" dirty="0">
                <a:latin typeface="Times New Roman" panose="02020603050405020304" pitchFamily="18" charset="0"/>
                <a:ea typeface="華康儷楷書" panose="03000509000000000000" pitchFamily="65" charset="-120"/>
                <a:cs typeface="Times New Roman" panose="02020603050405020304" pitchFamily="18" charset="0"/>
              </a:rPr>
              <a:t>各甄選學校報到規定時間，請參閱「各校系科</a:t>
            </a:r>
            <a:r>
              <a:rPr lang="en-US" altLang="zh-TW" sz="1800" dirty="0">
                <a:latin typeface="Times New Roman" panose="02020603050405020304" pitchFamily="18" charset="0"/>
                <a:ea typeface="華康儷楷書" panose="03000509000000000000" pitchFamily="65" charset="-120"/>
                <a:cs typeface="Times New Roman" panose="02020603050405020304" pitchFamily="18" charset="0"/>
              </a:rPr>
              <a:t>(</a:t>
            </a:r>
            <a:r>
              <a:rPr lang="zh-TW" altLang="zh-TW" sz="1800" dirty="0">
                <a:latin typeface="Times New Roman" panose="02020603050405020304" pitchFamily="18" charset="0"/>
                <a:ea typeface="華康儷楷書" panose="03000509000000000000" pitchFamily="65" charset="-120"/>
                <a:cs typeface="Times New Roman" panose="02020603050405020304" pitchFamily="18" charset="0"/>
              </a:rPr>
              <a:t>組</a:t>
            </a:r>
            <a:r>
              <a:rPr lang="en-US" altLang="zh-TW" sz="1800" dirty="0">
                <a:latin typeface="Times New Roman" panose="02020603050405020304" pitchFamily="18" charset="0"/>
                <a:ea typeface="華康儷楷書" panose="03000509000000000000" pitchFamily="65" charset="-120"/>
                <a:cs typeface="Times New Roman" panose="02020603050405020304" pitchFamily="18" charset="0"/>
              </a:rPr>
              <a:t>)</a:t>
            </a:r>
            <a:r>
              <a:rPr lang="zh-TW" altLang="zh-TW" sz="1800" dirty="0">
                <a:latin typeface="Times New Roman" panose="02020603050405020304" pitchFamily="18" charset="0"/>
                <a:ea typeface="華康儷楷書" panose="03000509000000000000" pitchFamily="65" charset="-120"/>
                <a:cs typeface="Times New Roman" panose="02020603050405020304" pitchFamily="18" charset="0"/>
              </a:rPr>
              <a:t>、學程甄選辦法」之「分發錄取生報到截止日」</a:t>
            </a:r>
            <a:r>
              <a:rPr lang="zh-TW" altLang="en-US" sz="1800" dirty="0">
                <a:latin typeface="Times New Roman" panose="02020603050405020304" pitchFamily="18" charset="0"/>
                <a:ea typeface="華康儷楷書" panose="03000509000000000000" pitchFamily="65" charset="-120"/>
                <a:cs typeface="Times New Roman" panose="02020603050405020304" pitchFamily="18" charset="0"/>
              </a:rPr>
              <a:t>。</a:t>
            </a:r>
            <a:endParaRPr lang="en-US" altLang="zh-TW" sz="1800" dirty="0">
              <a:latin typeface="Times New Roman" panose="02020603050405020304" pitchFamily="18" charset="0"/>
              <a:ea typeface="華康儷楷書" panose="03000509000000000000" pitchFamily="65" charset="-120"/>
              <a:cs typeface="Times New Roman" panose="02020603050405020304" pitchFamily="18" charset="0"/>
            </a:endParaRPr>
          </a:p>
          <a:p>
            <a:pPr marL="644525" lvl="1" indent="-342900">
              <a:lnSpc>
                <a:spcPct val="120000"/>
              </a:lnSpc>
              <a:spcBef>
                <a:spcPts val="600"/>
              </a:spcBef>
              <a:defRPr/>
            </a:pPr>
            <a:r>
              <a:rPr lang="zh-TW" altLang="zh-TW" sz="1800" b="1" dirty="0">
                <a:solidFill>
                  <a:srgbClr val="FF0000"/>
                </a:solidFill>
                <a:highlight>
                  <a:srgbClr val="FFFFCC"/>
                </a:highlight>
                <a:latin typeface="Times New Roman" panose="02020603050405020304" pitchFamily="18" charset="0"/>
                <a:ea typeface="華康儷楷書" panose="03000509000000000000" pitchFamily="65" charset="-120"/>
                <a:cs typeface="Times New Roman" panose="02020603050405020304" pitchFamily="18" charset="0"/>
              </a:rPr>
              <a:t>甄選入學</a:t>
            </a:r>
            <a:r>
              <a:rPr lang="zh-TW" altLang="zh-TW" sz="1800" dirty="0">
                <a:highlight>
                  <a:srgbClr val="FFFFCC"/>
                </a:highlight>
                <a:latin typeface="Times New Roman" panose="02020603050405020304" pitchFamily="18" charset="0"/>
                <a:ea typeface="華康儷楷書" panose="03000509000000000000" pitchFamily="65" charset="-120"/>
                <a:cs typeface="Times New Roman" panose="02020603050405020304" pitchFamily="18" charset="0"/>
              </a:rPr>
              <a:t>及</a:t>
            </a:r>
            <a:r>
              <a:rPr lang="zh-TW" altLang="zh-TW" sz="1800" b="1" dirty="0">
                <a:solidFill>
                  <a:srgbClr val="FF0000"/>
                </a:solidFill>
                <a:highlight>
                  <a:srgbClr val="FFFFCC"/>
                </a:highlight>
                <a:latin typeface="Times New Roman" panose="02020603050405020304" pitchFamily="18" charset="0"/>
                <a:ea typeface="華康儷楷書" panose="03000509000000000000" pitchFamily="65" charset="-120"/>
                <a:cs typeface="Times New Roman" panose="02020603050405020304" pitchFamily="18" charset="0"/>
              </a:rPr>
              <a:t>技優甄審入學</a:t>
            </a:r>
            <a:r>
              <a:rPr lang="zh-TW" altLang="en-US" sz="1800" dirty="0">
                <a:highlight>
                  <a:srgbClr val="FFFFCC"/>
                </a:highlight>
                <a:latin typeface="Times New Roman" panose="02020603050405020304" pitchFamily="18" charset="0"/>
                <a:ea typeface="華康儷楷書" panose="03000509000000000000" pitchFamily="65" charset="-120"/>
                <a:cs typeface="Times New Roman" panose="02020603050405020304" pitchFamily="18" charset="0"/>
              </a:rPr>
              <a:t>同時分發錄取者，</a:t>
            </a:r>
            <a:r>
              <a:rPr lang="zh-TW" altLang="zh-TW" sz="1800" b="1" dirty="0">
                <a:highlight>
                  <a:srgbClr val="FFFFCC"/>
                </a:highlight>
                <a:latin typeface="Times New Roman" panose="02020603050405020304" pitchFamily="18" charset="0"/>
                <a:ea typeface="華康儷楷書" panose="03000509000000000000" pitchFamily="65" charset="-120"/>
                <a:cs typeface="Times New Roman" panose="02020603050405020304" pitchFamily="18" charset="0"/>
              </a:rPr>
              <a:t>僅能擇一報到</a:t>
            </a:r>
            <a:r>
              <a:rPr lang="zh-TW" altLang="zh-TW" sz="1800" b="1" dirty="0">
                <a:solidFill>
                  <a:srgbClr val="0000CC"/>
                </a:solidFill>
                <a:latin typeface="Times New Roman" panose="02020603050405020304" pitchFamily="18" charset="0"/>
                <a:ea typeface="華康儷楷書" panose="03000509000000000000" pitchFamily="65" charset="-120"/>
                <a:cs typeface="Times New Roman" panose="02020603050405020304" pitchFamily="18" charset="0"/>
              </a:rPr>
              <a:t>已於技優甄審入學獲分發錄取且完成報到</a:t>
            </a:r>
            <a:r>
              <a:rPr lang="zh-TW" altLang="en-US" sz="1800" b="1" dirty="0">
                <a:solidFill>
                  <a:srgbClr val="0000CC"/>
                </a:solidFill>
                <a:latin typeface="Times New Roman" panose="02020603050405020304" pitchFamily="18" charset="0"/>
                <a:ea typeface="華康儷楷書" panose="03000509000000000000" pitchFamily="65" charset="-120"/>
                <a:cs typeface="Times New Roman" panose="02020603050405020304" pitchFamily="18" charset="0"/>
              </a:rPr>
              <a:t>　</a:t>
            </a:r>
            <a:r>
              <a:rPr lang="zh-TW" altLang="zh-TW" sz="1800" b="1" dirty="0">
                <a:solidFill>
                  <a:srgbClr val="0000CC"/>
                </a:solidFill>
                <a:latin typeface="Times New Roman" panose="02020603050405020304" pitchFamily="18" charset="0"/>
                <a:ea typeface="華康儷楷書" panose="03000509000000000000" pitchFamily="65" charset="-120"/>
                <a:cs typeface="Times New Roman" panose="02020603050405020304" pitchFamily="18" charset="0"/>
              </a:rPr>
              <a:t>者，須於</a:t>
            </a:r>
            <a:r>
              <a:rPr lang="en-US" altLang="zh-TW" sz="1800" b="1" dirty="0">
                <a:solidFill>
                  <a:srgbClr val="FF0000"/>
                </a:solidFill>
                <a:highlight>
                  <a:srgbClr val="00FFFF"/>
                </a:highlight>
                <a:latin typeface="Times New Roman" panose="02020603050405020304" pitchFamily="18" charset="0"/>
                <a:ea typeface="華康儷楷書" panose="03000509000000000000" pitchFamily="65" charset="-120"/>
                <a:cs typeface="Times New Roman" panose="02020603050405020304" pitchFamily="18" charset="0"/>
              </a:rPr>
              <a:t>115.7.15</a:t>
            </a:r>
            <a:r>
              <a:rPr lang="zh-TW" altLang="en-US" sz="1800" b="1" dirty="0">
                <a:solidFill>
                  <a:srgbClr val="FF0000"/>
                </a:solidFill>
                <a:highlight>
                  <a:srgbClr val="00FFFF"/>
                </a:highlight>
                <a:latin typeface="Times New Roman" panose="02020603050405020304" pitchFamily="18" charset="0"/>
                <a:ea typeface="華康儷楷書" panose="03000509000000000000" pitchFamily="65" charset="-120"/>
                <a:cs typeface="Times New Roman" panose="02020603050405020304" pitchFamily="18" charset="0"/>
              </a:rPr>
              <a:t> </a:t>
            </a:r>
            <a:r>
              <a:rPr lang="en-US" altLang="zh-TW" sz="1800" b="1" dirty="0">
                <a:solidFill>
                  <a:srgbClr val="FF0000"/>
                </a:solidFill>
                <a:highlight>
                  <a:srgbClr val="00FFFF"/>
                </a:highlight>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1800" b="1" dirty="0">
                <a:solidFill>
                  <a:srgbClr val="FF0000"/>
                </a:solidFill>
                <a:highlight>
                  <a:srgbClr val="00FFFF"/>
                </a:highlight>
                <a:latin typeface="Times New Roman" panose="02020603050405020304" pitchFamily="18" charset="0"/>
                <a:ea typeface="華康儷楷書" panose="03000509000000000000" pitchFamily="65" charset="-120"/>
                <a:cs typeface="Times New Roman" panose="02020603050405020304" pitchFamily="18" charset="0"/>
              </a:rPr>
              <a:t>三</a:t>
            </a:r>
            <a:r>
              <a:rPr lang="en-US" altLang="zh-TW" sz="1800" b="1" dirty="0">
                <a:solidFill>
                  <a:srgbClr val="FF0000"/>
                </a:solidFill>
                <a:highlight>
                  <a:srgbClr val="00FFFF"/>
                </a:highlight>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1800" b="1" dirty="0">
                <a:solidFill>
                  <a:srgbClr val="FF0000"/>
                </a:solidFill>
                <a:highlight>
                  <a:srgbClr val="00FFFF"/>
                </a:highlight>
                <a:latin typeface="Times New Roman" panose="02020603050405020304" pitchFamily="18" charset="0"/>
                <a:ea typeface="華康儷楷書" panose="03000509000000000000" pitchFamily="65" charset="-120"/>
                <a:cs typeface="Times New Roman" panose="02020603050405020304" pitchFamily="18" charset="0"/>
              </a:rPr>
              <a:t> </a:t>
            </a:r>
            <a:r>
              <a:rPr lang="en-US" altLang="zh-TW" sz="1800" b="1" dirty="0">
                <a:solidFill>
                  <a:srgbClr val="FF0000"/>
                </a:solidFill>
                <a:highlight>
                  <a:srgbClr val="00FFFF"/>
                </a:highlight>
                <a:latin typeface="Times New Roman" panose="02020603050405020304" pitchFamily="18" charset="0"/>
                <a:ea typeface="華康儷楷書" panose="03000509000000000000" pitchFamily="65" charset="-120"/>
                <a:cs typeface="Times New Roman" panose="02020603050405020304" pitchFamily="18" charset="0"/>
              </a:rPr>
              <a:t>12:00</a:t>
            </a:r>
            <a:r>
              <a:rPr lang="zh-TW" altLang="zh-TW" sz="1800" b="1" dirty="0">
                <a:solidFill>
                  <a:srgbClr val="FF0000"/>
                </a:solidFill>
                <a:highlight>
                  <a:srgbClr val="00FFFF"/>
                </a:highlight>
                <a:latin typeface="Times New Roman" panose="02020603050405020304" pitchFamily="18" charset="0"/>
                <a:ea typeface="華康儷楷書" panose="03000509000000000000" pitchFamily="65" charset="-120"/>
                <a:cs typeface="Times New Roman" panose="02020603050405020304" pitchFamily="18" charset="0"/>
              </a:rPr>
              <a:t>前</a:t>
            </a:r>
            <a:r>
              <a:rPr lang="zh-TW" altLang="zh-TW" sz="1800" b="1" dirty="0">
                <a:solidFill>
                  <a:srgbClr val="0000CC"/>
                </a:solidFill>
                <a:latin typeface="Times New Roman" panose="02020603050405020304" pitchFamily="18" charset="0"/>
                <a:ea typeface="華康儷楷書" panose="03000509000000000000" pitchFamily="65" charset="-120"/>
                <a:cs typeface="Times New Roman" panose="02020603050405020304" pitchFamily="18" charset="0"/>
              </a:rPr>
              <a:t>，向技優甄審入學錄取學校聲明放棄入學資格後，才可於本招生管道辦理報到</a:t>
            </a:r>
            <a:r>
              <a:rPr lang="zh-TW" altLang="en-US" sz="1800" b="1" dirty="0">
                <a:latin typeface="Times New Roman" panose="02020603050405020304" pitchFamily="18" charset="0"/>
                <a:ea typeface="華康儷楷書" panose="03000509000000000000" pitchFamily="65" charset="-120"/>
                <a:cs typeface="Times New Roman" panose="02020603050405020304" pitchFamily="18" charset="0"/>
              </a:rPr>
              <a:t>。</a:t>
            </a:r>
            <a:endParaRPr lang="en-US" altLang="zh-TW" sz="1800" b="1" dirty="0">
              <a:latin typeface="Times New Roman" panose="02020603050405020304" pitchFamily="18" charset="0"/>
              <a:ea typeface="華康儷楷書" panose="03000509000000000000" pitchFamily="65" charset="-120"/>
              <a:cs typeface="Times New Roman" panose="02020603050405020304" pitchFamily="18" charset="0"/>
            </a:endParaRPr>
          </a:p>
          <a:p>
            <a:pPr marL="644525" lvl="1" indent="-342900">
              <a:lnSpc>
                <a:spcPct val="120000"/>
              </a:lnSpc>
              <a:spcBef>
                <a:spcPts val="600"/>
              </a:spcBef>
              <a:defRPr/>
            </a:pPr>
            <a:r>
              <a:rPr lang="zh-TW" altLang="en-US" sz="1800" dirty="0">
                <a:latin typeface="Times New Roman" panose="02020603050405020304" pitchFamily="18" charset="0"/>
                <a:ea typeface="華康儷楷書" panose="03000509000000000000" pitchFamily="65" charset="-120"/>
                <a:cs typeface="Times New Roman" panose="02020603050405020304" pitchFamily="18" charset="0"/>
              </a:rPr>
              <a:t>已報到分發錄取生如欲參加</a:t>
            </a:r>
            <a:r>
              <a:rPr lang="en-US" altLang="zh-TW" sz="1800" dirty="0">
                <a:latin typeface="Times New Roman" panose="02020603050405020304" pitchFamily="18" charset="0"/>
                <a:ea typeface="華康儷楷書" panose="03000509000000000000" pitchFamily="65" charset="-120"/>
                <a:cs typeface="Times New Roman" panose="02020603050405020304" pitchFamily="18" charset="0"/>
              </a:rPr>
              <a:t>115</a:t>
            </a:r>
            <a:r>
              <a:rPr lang="zh-TW" altLang="en-US" sz="1800" dirty="0">
                <a:latin typeface="Times New Roman" panose="02020603050405020304" pitchFamily="18" charset="0"/>
                <a:ea typeface="華康儷楷書" panose="03000509000000000000" pitchFamily="65" charset="-120"/>
                <a:cs typeface="Times New Roman" panose="02020603050405020304" pitchFamily="18" charset="0"/>
              </a:rPr>
              <a:t>學年度四技二專日間部</a:t>
            </a:r>
            <a:r>
              <a:rPr lang="zh-TW" altLang="en-US" sz="18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聯合登記分發或所有大學校院入學招生</a:t>
            </a:r>
            <a:r>
              <a:rPr lang="zh-TW" altLang="en-US" sz="1800" dirty="0">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1800" b="1" dirty="0">
                <a:latin typeface="Times New Roman" panose="02020603050405020304" pitchFamily="18" charset="0"/>
                <a:ea typeface="華康儷楷書" panose="03000509000000000000" pitchFamily="65" charset="-120"/>
                <a:cs typeface="Times New Roman" panose="02020603050405020304" pitchFamily="18" charset="0"/>
              </a:rPr>
              <a:t>須依各甄選學校所訂報到截止日前，向所報到甄選學校聲明放棄分發錄取報到資格</a:t>
            </a:r>
            <a:r>
              <a:rPr lang="zh-TW" altLang="en-US" sz="1800" dirty="0">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1800" b="1" dirty="0">
                <a:latin typeface="Times New Roman" panose="02020603050405020304" pitchFamily="18" charset="0"/>
                <a:ea typeface="華康儷楷書" panose="03000509000000000000" pitchFamily="65" charset="-120"/>
                <a:cs typeface="Times New Roman" panose="02020603050405020304" pitchFamily="18" charset="0"/>
              </a:rPr>
              <a:t>否則一律不得參加當學年度四技二專日間部聯合登記分發或所有大學校院入學招生</a:t>
            </a:r>
            <a:r>
              <a:rPr lang="zh-TW" altLang="en-US" sz="1800" dirty="0">
                <a:latin typeface="Times New Roman" panose="02020603050405020304" pitchFamily="18" charset="0"/>
                <a:ea typeface="華康儷楷書" panose="03000509000000000000" pitchFamily="65" charset="-120"/>
                <a:cs typeface="Times New Roman" panose="02020603050405020304" pitchFamily="18" charset="0"/>
              </a:rPr>
              <a:t>，違者取消本招生之錄取及入學資格。</a:t>
            </a:r>
            <a:endParaRPr lang="en-US" altLang="zh-TW" sz="1800" dirty="0">
              <a:latin typeface="Times New Roman" panose="02020603050405020304" pitchFamily="18" charset="0"/>
              <a:ea typeface="華康儷楷書" panose="03000509000000000000" pitchFamily="65" charset="-120"/>
              <a:cs typeface="Times New Roman" panose="02020603050405020304" pitchFamily="18" charset="0"/>
            </a:endParaRPr>
          </a:p>
          <a:p>
            <a:pPr marL="644525" lvl="1" indent="-342900">
              <a:lnSpc>
                <a:spcPct val="120000"/>
              </a:lnSpc>
              <a:spcBef>
                <a:spcPts val="600"/>
              </a:spcBef>
              <a:defRPr/>
            </a:pPr>
            <a:r>
              <a:rPr lang="zh-TW" altLang="zh-TW" sz="1800" dirty="0">
                <a:latin typeface="Times New Roman" panose="02020603050405020304" pitchFamily="18" charset="0"/>
                <a:ea typeface="華康儷楷書" panose="03000509000000000000" pitchFamily="65" charset="-120"/>
                <a:cs typeface="Times New Roman" panose="02020603050405020304" pitchFamily="18" charset="0"/>
              </a:rPr>
              <a:t>本委員會網站於</a:t>
            </a:r>
            <a:r>
              <a:rPr lang="en-US" altLang="zh-TW" sz="18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115.7.20</a:t>
            </a:r>
            <a:r>
              <a:rPr lang="zh-TW" altLang="en-US" sz="18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 </a:t>
            </a:r>
            <a:r>
              <a:rPr lang="en-US" altLang="zh-TW" sz="18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18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一</a:t>
            </a:r>
            <a:r>
              <a:rPr lang="en-US" altLang="zh-TW" sz="18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a:t>
            </a:r>
            <a:r>
              <a:rPr lang="zh-TW" altLang="en-US" sz="18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 </a:t>
            </a:r>
            <a:r>
              <a:rPr lang="en-US" altLang="zh-TW" sz="18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17:00</a:t>
            </a:r>
            <a:r>
              <a:rPr lang="zh-TW" altLang="zh-TW" sz="1800" dirty="0">
                <a:solidFill>
                  <a:srgbClr val="FF0000"/>
                </a:solidFill>
                <a:latin typeface="Times New Roman" panose="02020603050405020304" pitchFamily="18" charset="0"/>
                <a:ea typeface="華康儷楷書" panose="03000509000000000000" pitchFamily="65" charset="-120"/>
                <a:cs typeface="Times New Roman" panose="02020603050405020304" pitchFamily="18" charset="0"/>
              </a:rPr>
              <a:t>起</a:t>
            </a:r>
            <a:r>
              <a:rPr lang="zh-TW" altLang="zh-TW" sz="1800" dirty="0">
                <a:latin typeface="Times New Roman" panose="02020603050405020304" pitchFamily="18" charset="0"/>
                <a:ea typeface="華康儷楷書" panose="03000509000000000000" pitchFamily="65" charset="-120"/>
                <a:cs typeface="Times New Roman" panose="02020603050405020304" pitchFamily="18" charset="0"/>
              </a:rPr>
              <a:t>提供</a:t>
            </a:r>
            <a:r>
              <a:rPr lang="zh-TW" altLang="en-US" sz="1800" dirty="0">
                <a:latin typeface="Times New Roman" panose="02020603050405020304" pitchFamily="18" charset="0"/>
                <a:ea typeface="華康儷楷書" panose="03000509000000000000" pitchFamily="65" charset="-120"/>
                <a:cs typeface="Times New Roman" panose="02020603050405020304" pitchFamily="18" charset="0"/>
              </a:rPr>
              <a:t>就讀</a:t>
            </a:r>
            <a:r>
              <a:rPr lang="zh-TW" altLang="zh-TW" sz="1800" dirty="0">
                <a:latin typeface="Times New Roman" panose="02020603050405020304" pitchFamily="18" charset="0"/>
                <a:ea typeface="華康儷楷書" panose="03000509000000000000" pitchFamily="65" charset="-120"/>
                <a:cs typeface="Times New Roman" panose="02020603050405020304" pitchFamily="18" charset="0"/>
              </a:rPr>
              <a:t>學校下載報到名單</a:t>
            </a:r>
            <a:r>
              <a:rPr lang="zh-TW" altLang="en-US" sz="1800" dirty="0">
                <a:latin typeface="Times New Roman" panose="02020603050405020304" pitchFamily="18" charset="0"/>
                <a:ea typeface="華康儷楷書" panose="03000509000000000000" pitchFamily="65" charset="-120"/>
                <a:cs typeface="Times New Roman" panose="02020603050405020304" pitchFamily="18" charset="0"/>
              </a:rPr>
              <a:t>。</a:t>
            </a:r>
          </a:p>
        </p:txBody>
      </p:sp>
      <p:sp>
        <p:nvSpPr>
          <p:cNvPr id="7" name="標題 1"/>
          <p:cNvSpPr>
            <a:spLocks noGrp="1"/>
          </p:cNvSpPr>
          <p:nvPr>
            <p:ph type="title"/>
          </p:nvPr>
        </p:nvSpPr>
        <p:spPr>
          <a:xfrm>
            <a:off x="0" y="91744"/>
            <a:ext cx="12192000" cy="633413"/>
          </a:xfrm>
        </p:spPr>
        <p:txBody>
          <a:bodyPr>
            <a:normAutofit/>
          </a:bodyPr>
          <a:lstStyle/>
          <a:p>
            <a:pPr algn="ctr" eaLnBrk="1" hangingPunct="1"/>
            <a:r>
              <a:rPr lang="zh-TW" altLang="en-US" sz="2800" b="1" spc="-100" dirty="0">
                <a:latin typeface="Book Antiqua" panose="02040602050305030304" pitchFamily="18" charset="0"/>
                <a:ea typeface="華康儷楷書" panose="03000509000000000000" pitchFamily="65" charset="-120"/>
              </a:rPr>
              <a:t>報到作業 </a:t>
            </a:r>
          </a:p>
        </p:txBody>
      </p:sp>
      <p:sp>
        <p:nvSpPr>
          <p:cNvPr id="6" name="投影片編號版面配置區 2"/>
          <p:cNvSpPr>
            <a:spLocks noGrp="1"/>
          </p:cNvSpPr>
          <p:nvPr>
            <p:ph type="sldNum" sz="quarter" idx="12"/>
          </p:nvPr>
        </p:nvSpPr>
        <p:spPr>
          <a:xfrm>
            <a:off x="9142228" y="6230346"/>
            <a:ext cx="2743200" cy="365125"/>
          </a:xfrm>
        </p:spPr>
        <p:txBody>
          <a:bodyPr/>
          <a:lstStyle/>
          <a:p>
            <a:pPr>
              <a:defRPr/>
            </a:pPr>
            <a:fld id="{0425DD0F-D833-4500-8224-585EDAC39332}" type="slidenum">
              <a:rPr lang="zh-TW" altLang="en-US" smtClean="0"/>
              <a:pPr>
                <a:defRPr/>
              </a:pPr>
              <a:t>37</a:t>
            </a:fld>
            <a:endParaRPr lang="en-US" altLang="zh-TW"/>
          </a:p>
        </p:txBody>
      </p:sp>
    </p:spTree>
    <p:extLst>
      <p:ext uri="{BB962C8B-B14F-4D97-AF65-F5344CB8AC3E}">
        <p14:creationId xmlns:p14="http://schemas.microsoft.com/office/powerpoint/2010/main" val="276061003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圖片 12" descr="一張含有 文字, 螢幕擷取畫面, 數字, 字型 的圖片&#10;&#10;AI 產生的內容可能不正確。">
            <a:extLst>
              <a:ext uri="{FF2B5EF4-FFF2-40B4-BE49-F238E27FC236}">
                <a16:creationId xmlns:a16="http://schemas.microsoft.com/office/drawing/2014/main" id="{6E6DB529-53B2-FF1E-2998-B9A2749282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47519" y="706723"/>
            <a:ext cx="6109443" cy="5632048"/>
          </a:xfrm>
          <a:prstGeom prst="rect">
            <a:avLst/>
          </a:prstGeom>
        </p:spPr>
      </p:pic>
      <p:sp>
        <p:nvSpPr>
          <p:cNvPr id="2" name="標題 1">
            <a:extLst>
              <a:ext uri="{FF2B5EF4-FFF2-40B4-BE49-F238E27FC236}">
                <a16:creationId xmlns:a16="http://schemas.microsoft.com/office/drawing/2014/main" id="{62DBA3AD-E229-49CF-9349-D1C4C469D167}"/>
              </a:ext>
            </a:extLst>
          </p:cNvPr>
          <p:cNvSpPr>
            <a:spLocks noGrp="1"/>
          </p:cNvSpPr>
          <p:nvPr>
            <p:ph type="title"/>
          </p:nvPr>
        </p:nvSpPr>
        <p:spPr>
          <a:xfrm>
            <a:off x="927847" y="89647"/>
            <a:ext cx="10515600" cy="643247"/>
          </a:xfrm>
        </p:spPr>
        <p:txBody>
          <a:bodyPr>
            <a:normAutofit/>
          </a:bodyPr>
          <a:lstStyle/>
          <a:p>
            <a:pPr algn="ctr"/>
            <a:r>
              <a:rPr lang="zh-TW" altLang="en-US" sz="3100" b="1" kern="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系統</a:t>
            </a:r>
            <a:r>
              <a:rPr lang="zh-TW" altLang="en-US" sz="3100" b="1" kern="0" dirty="0">
                <a:solidFill>
                  <a:srgbClr val="0000FF"/>
                </a:solidFill>
                <a:latin typeface="標楷體" panose="03000509000000000000" pitchFamily="65" charset="-120"/>
                <a:ea typeface="標楷體" panose="03000509000000000000" pitchFamily="65" charset="-120"/>
                <a:cs typeface="Times New Roman" panose="02020603050405020304" pitchFamily="18" charset="0"/>
              </a:rPr>
              <a:t>練習版</a:t>
            </a:r>
            <a:r>
              <a:rPr lang="zh-TW" altLang="en-US" sz="3100" b="1" kern="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開放時程</a:t>
            </a:r>
            <a:endParaRPr lang="zh-TW" altLang="en-US" dirty="0"/>
          </a:p>
        </p:txBody>
      </p:sp>
      <p:sp>
        <p:nvSpPr>
          <p:cNvPr id="4" name="投影片編號版面配置區 3">
            <a:extLst>
              <a:ext uri="{FF2B5EF4-FFF2-40B4-BE49-F238E27FC236}">
                <a16:creationId xmlns:a16="http://schemas.microsoft.com/office/drawing/2014/main" id="{B0CD7436-0F0C-4C69-B91B-C2FAA83CE6F3}"/>
              </a:ext>
            </a:extLst>
          </p:cNvPr>
          <p:cNvSpPr>
            <a:spLocks noGrp="1"/>
          </p:cNvSpPr>
          <p:nvPr>
            <p:ph type="sldNum" sz="quarter" idx="12"/>
          </p:nvPr>
        </p:nvSpPr>
        <p:spPr>
          <a:xfrm>
            <a:off x="9231240" y="6257740"/>
            <a:ext cx="2743200" cy="365125"/>
          </a:xfrm>
        </p:spPr>
        <p:txBody>
          <a:bodyPr/>
          <a:lstStyle/>
          <a:p>
            <a:fld id="{BFD9D296-0923-4B30-8558-81C121D8C7E7}" type="slidenum">
              <a:rPr lang="zh-TW" altLang="en-US" smtClean="0"/>
              <a:pPr/>
              <a:t>38</a:t>
            </a:fld>
            <a:endParaRPr lang="zh-TW" altLang="en-US" dirty="0"/>
          </a:p>
        </p:txBody>
      </p:sp>
      <p:sp>
        <p:nvSpPr>
          <p:cNvPr id="6" name="Rectangle 3">
            <a:extLst>
              <a:ext uri="{FF2B5EF4-FFF2-40B4-BE49-F238E27FC236}">
                <a16:creationId xmlns:a16="http://schemas.microsoft.com/office/drawing/2014/main" id="{57D7E015-6A6D-4212-B2CF-61E14235B1EE}"/>
              </a:ext>
            </a:extLst>
          </p:cNvPr>
          <p:cNvSpPr txBox="1">
            <a:spLocks noChangeArrowheads="1"/>
          </p:cNvSpPr>
          <p:nvPr/>
        </p:nvSpPr>
        <p:spPr bwMode="auto">
          <a:xfrm>
            <a:off x="993254" y="900683"/>
            <a:ext cx="3950618" cy="133812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a:lstStyle>
          <a:p>
            <a:pPr marL="0" indent="0">
              <a:lnSpc>
                <a:spcPct val="70000"/>
              </a:lnSpc>
              <a:spcBef>
                <a:spcPts val="300"/>
              </a:spcBef>
              <a:spcAft>
                <a:spcPts val="300"/>
              </a:spcAft>
              <a:buClr>
                <a:schemeClr val="tx1"/>
              </a:buClr>
              <a:buNone/>
              <a:defRPr/>
            </a:pPr>
            <a:r>
              <a:rPr lang="zh-TW" altLang="en-US" sz="1800" b="1" dirty="0">
                <a:latin typeface="標楷體" panose="03000509000000000000" pitchFamily="65" charset="-120"/>
                <a:ea typeface="標楷體" panose="03000509000000000000" pitchFamily="65" charset="-120"/>
              </a:rPr>
              <a:t>非應屆畢業生考生報名資格登錄系統</a:t>
            </a:r>
            <a:endParaRPr lang="en-US" altLang="zh-TW" sz="1800" b="1" dirty="0">
              <a:latin typeface="標楷體" panose="03000509000000000000" pitchFamily="65" charset="-120"/>
              <a:ea typeface="標楷體" panose="03000509000000000000" pitchFamily="65" charset="-120"/>
            </a:endParaRPr>
          </a:p>
          <a:p>
            <a:pPr marL="0" indent="0">
              <a:lnSpc>
                <a:spcPct val="70000"/>
              </a:lnSpc>
              <a:spcBef>
                <a:spcPts val="300"/>
              </a:spcBef>
              <a:spcAft>
                <a:spcPts val="300"/>
              </a:spcAft>
              <a:buClr>
                <a:schemeClr val="tx1"/>
              </a:buClr>
              <a:buNone/>
              <a:defRPr/>
            </a:pPr>
            <a:r>
              <a:rPr lang="en-US" altLang="zh-TW" sz="1800" b="1"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sz="1800" b="1" dirty="0">
                <a:latin typeface="Times New Roman" panose="02020603050405020304" pitchFamily="18" charset="0"/>
                <a:ea typeface="標楷體" panose="03000509000000000000" pitchFamily="65" charset="-120"/>
                <a:cs typeface="Times New Roman" panose="02020603050405020304" pitchFamily="18" charset="0"/>
              </a:rPr>
              <a:t>練習版</a:t>
            </a:r>
            <a:r>
              <a:rPr lang="en-US" altLang="zh-TW" sz="1800" b="1" dirty="0">
                <a:latin typeface="Times New Roman" panose="02020603050405020304" pitchFamily="18" charset="0"/>
                <a:ea typeface="標楷體" panose="03000509000000000000" pitchFamily="65" charset="-120"/>
                <a:cs typeface="Times New Roman" panose="02020603050405020304" pitchFamily="18" charset="0"/>
              </a:rPr>
              <a:t>】 </a:t>
            </a:r>
            <a:r>
              <a:rPr lang="zh-TW" altLang="en-US" sz="2400" b="1" dirty="0">
                <a:latin typeface="標楷體" panose="03000509000000000000" pitchFamily="65" charset="-120"/>
                <a:ea typeface="標楷體" panose="03000509000000000000" pitchFamily="65" charset="-120"/>
              </a:rPr>
              <a:t> </a:t>
            </a:r>
            <a:endParaRPr lang="en-US" altLang="zh-TW" sz="2400" b="1" dirty="0">
              <a:latin typeface="標楷體" panose="03000509000000000000" pitchFamily="65" charset="-120"/>
              <a:ea typeface="標楷體" panose="03000509000000000000" pitchFamily="65" charset="-120"/>
            </a:endParaRPr>
          </a:p>
          <a:p>
            <a:pPr marL="0" indent="0" algn="just" eaLnBrk="1" hangingPunct="1">
              <a:lnSpc>
                <a:spcPct val="110000"/>
              </a:lnSpc>
              <a:spcBef>
                <a:spcPts val="0"/>
              </a:spcBef>
              <a:buClr>
                <a:schemeClr val="tx1"/>
              </a:buClr>
              <a:buNone/>
              <a:defRPr/>
            </a:pPr>
            <a:r>
              <a:rPr lang="en-US" altLang="zh-TW" sz="2000" dirty="0">
                <a:latin typeface="Times New Roman" panose="02020603050405020304" pitchFamily="18" charset="0"/>
                <a:ea typeface="標楷體" panose="03000509000000000000" pitchFamily="65" charset="-120"/>
                <a:cs typeface="Times New Roman" panose="02020603050405020304" pitchFamily="18" charset="0"/>
              </a:rPr>
              <a:t>115.3.26 (</a:t>
            </a:r>
            <a:r>
              <a:rPr lang="zh-TW" altLang="en-US" sz="2000" dirty="0">
                <a:latin typeface="Times New Roman" panose="02020603050405020304" pitchFamily="18" charset="0"/>
                <a:ea typeface="標楷體" panose="03000509000000000000" pitchFamily="65" charset="-120"/>
                <a:cs typeface="Times New Roman" panose="02020603050405020304" pitchFamily="18" charset="0"/>
              </a:rPr>
              <a:t>四</a:t>
            </a:r>
            <a:r>
              <a:rPr lang="en-US" altLang="zh-TW" sz="2000" dirty="0">
                <a:latin typeface="Times New Roman" panose="02020603050405020304" pitchFamily="18" charset="0"/>
                <a:ea typeface="標楷體" panose="03000509000000000000" pitchFamily="65" charset="-120"/>
                <a:cs typeface="Times New Roman" panose="02020603050405020304" pitchFamily="18" charset="0"/>
              </a:rPr>
              <a:t>) 10:00</a:t>
            </a:r>
            <a:r>
              <a:rPr lang="zh-TW" altLang="en-US" sz="2000" dirty="0">
                <a:latin typeface="Times New Roman" panose="02020603050405020304" pitchFamily="18" charset="0"/>
                <a:ea typeface="標楷體" panose="03000509000000000000" pitchFamily="65" charset="-120"/>
                <a:cs typeface="Times New Roman" panose="02020603050405020304" pitchFamily="18" charset="0"/>
              </a:rPr>
              <a:t>起至</a:t>
            </a:r>
            <a:endParaRPr lang="en-US" altLang="zh-TW" sz="2000" dirty="0">
              <a:latin typeface="Times New Roman" panose="02020603050405020304" pitchFamily="18" charset="0"/>
              <a:ea typeface="標楷體" panose="03000509000000000000" pitchFamily="65" charset="-120"/>
              <a:cs typeface="Times New Roman" panose="02020603050405020304" pitchFamily="18" charset="0"/>
            </a:endParaRPr>
          </a:p>
          <a:p>
            <a:pPr marL="0" indent="0" algn="just" eaLnBrk="1" hangingPunct="1">
              <a:lnSpc>
                <a:spcPct val="110000"/>
              </a:lnSpc>
              <a:spcBef>
                <a:spcPts val="0"/>
              </a:spcBef>
              <a:buClr>
                <a:schemeClr val="tx1"/>
              </a:buClr>
              <a:buNone/>
              <a:defRPr/>
            </a:pPr>
            <a:r>
              <a:rPr lang="en-US" altLang="zh-TW" sz="2000" dirty="0">
                <a:latin typeface="Times New Roman" panose="02020603050405020304" pitchFamily="18" charset="0"/>
                <a:ea typeface="標楷體" panose="03000509000000000000" pitchFamily="65" charset="-120"/>
                <a:cs typeface="Times New Roman" panose="02020603050405020304" pitchFamily="18" charset="0"/>
              </a:rPr>
              <a:t>115.4.9 (</a:t>
            </a:r>
            <a:r>
              <a:rPr lang="zh-TW" altLang="en-US" sz="2000" dirty="0">
                <a:latin typeface="Times New Roman" panose="02020603050405020304" pitchFamily="18" charset="0"/>
                <a:ea typeface="標楷體" panose="03000509000000000000" pitchFamily="65" charset="-120"/>
                <a:cs typeface="Times New Roman" panose="02020603050405020304" pitchFamily="18" charset="0"/>
              </a:rPr>
              <a:t>四</a:t>
            </a:r>
            <a:r>
              <a:rPr lang="en-US" altLang="zh-TW" sz="2000" dirty="0">
                <a:latin typeface="Times New Roman" panose="02020603050405020304" pitchFamily="18" charset="0"/>
                <a:ea typeface="標楷體" panose="03000509000000000000" pitchFamily="65" charset="-120"/>
                <a:cs typeface="Times New Roman" panose="02020603050405020304" pitchFamily="18" charset="0"/>
              </a:rPr>
              <a:t>) 17:00</a:t>
            </a:r>
            <a:r>
              <a:rPr lang="zh-TW" altLang="en-US" sz="2000" dirty="0">
                <a:latin typeface="Times New Roman" panose="02020603050405020304" pitchFamily="18" charset="0"/>
                <a:ea typeface="標楷體" panose="03000509000000000000" pitchFamily="65" charset="-120"/>
                <a:cs typeface="Times New Roman" panose="02020603050405020304" pitchFamily="18" charset="0"/>
              </a:rPr>
              <a:t>止</a:t>
            </a:r>
            <a:endParaRPr lang="en-US" altLang="zh-TW" sz="2000" b="1" dirty="0">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7" name="矩形 6">
            <a:extLst>
              <a:ext uri="{FF2B5EF4-FFF2-40B4-BE49-F238E27FC236}">
                <a16:creationId xmlns:a16="http://schemas.microsoft.com/office/drawing/2014/main" id="{D8CE4D33-D673-4FB0-B613-24F8C33FFB3C}"/>
              </a:ext>
            </a:extLst>
          </p:cNvPr>
          <p:cNvSpPr/>
          <p:nvPr/>
        </p:nvSpPr>
        <p:spPr>
          <a:xfrm>
            <a:off x="993254" y="2153714"/>
            <a:ext cx="4277993" cy="1264449"/>
          </a:xfrm>
          <a:prstGeom prst="rect">
            <a:avLst/>
          </a:prstGeom>
        </p:spPr>
        <p:txBody>
          <a:bodyPr wrap="square">
            <a:spAutoFit/>
          </a:bodyPr>
          <a:lstStyle/>
          <a:p>
            <a:pPr marL="0" indent="0">
              <a:lnSpc>
                <a:spcPct val="130000"/>
              </a:lnSpc>
              <a:spcBef>
                <a:spcPts val="300"/>
              </a:spcBef>
              <a:spcAft>
                <a:spcPts val="300"/>
              </a:spcAft>
              <a:buClr>
                <a:schemeClr val="tx1"/>
              </a:buClr>
              <a:buNone/>
              <a:defRPr/>
            </a:pPr>
            <a:r>
              <a:rPr lang="zh-TW" altLang="en-US" b="1" dirty="0">
                <a:latin typeface="Times New Roman" panose="02020603050405020304" pitchFamily="18" charset="0"/>
                <a:ea typeface="標楷體" panose="03000509000000000000" pitchFamily="65" charset="-120"/>
                <a:cs typeface="Times New Roman" panose="02020603050405020304" pitchFamily="18" charset="0"/>
              </a:rPr>
              <a:t>第一階段報名系統</a:t>
            </a:r>
            <a:r>
              <a:rPr lang="en-US" altLang="zh-TW" b="1"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b="1" dirty="0">
                <a:latin typeface="Times New Roman" panose="02020603050405020304" pitchFamily="18" charset="0"/>
                <a:ea typeface="標楷體" panose="03000509000000000000" pitchFamily="65" charset="-120"/>
                <a:cs typeface="Times New Roman" panose="02020603050405020304" pitchFamily="18" charset="0"/>
              </a:rPr>
              <a:t>練習版</a:t>
            </a:r>
            <a:r>
              <a:rPr lang="en-US" altLang="zh-TW" b="1"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sz="2400" b="1" dirty="0">
                <a:latin typeface="Times New Roman" panose="02020603050405020304" pitchFamily="18" charset="0"/>
                <a:ea typeface="標楷體" panose="03000509000000000000" pitchFamily="65" charset="-120"/>
                <a:cs typeface="Times New Roman" panose="02020603050405020304" pitchFamily="18" charset="0"/>
              </a:rPr>
              <a:t> </a:t>
            </a:r>
            <a:endParaRPr lang="en-US" altLang="zh-TW" sz="2400" b="1" dirty="0">
              <a:latin typeface="Times New Roman" panose="02020603050405020304" pitchFamily="18" charset="0"/>
              <a:ea typeface="標楷體" panose="03000509000000000000" pitchFamily="65" charset="-120"/>
              <a:cs typeface="Times New Roman" panose="02020603050405020304" pitchFamily="18" charset="0"/>
            </a:endParaRPr>
          </a:p>
          <a:p>
            <a:pPr marL="0" indent="0" eaLnBrk="1" hangingPunct="1">
              <a:lnSpc>
                <a:spcPct val="110000"/>
              </a:lnSpc>
              <a:spcBef>
                <a:spcPts val="0"/>
              </a:spcBef>
              <a:buClr>
                <a:schemeClr val="tx1"/>
              </a:buClr>
              <a:buNone/>
              <a:defRPr/>
            </a:pPr>
            <a:r>
              <a:rPr lang="en-US" altLang="zh-TW" sz="2000" dirty="0">
                <a:latin typeface="Times New Roman" panose="02020603050405020304" pitchFamily="18" charset="0"/>
                <a:ea typeface="標楷體" panose="03000509000000000000" pitchFamily="65" charset="-120"/>
                <a:cs typeface="Times New Roman" panose="02020603050405020304" pitchFamily="18" charset="0"/>
              </a:rPr>
              <a:t>115.3.26 (</a:t>
            </a:r>
            <a:r>
              <a:rPr lang="zh-TW" altLang="en-US" sz="2000" dirty="0">
                <a:latin typeface="Times New Roman" panose="02020603050405020304" pitchFamily="18" charset="0"/>
                <a:ea typeface="標楷體" panose="03000509000000000000" pitchFamily="65" charset="-120"/>
                <a:cs typeface="Times New Roman" panose="02020603050405020304" pitchFamily="18" charset="0"/>
              </a:rPr>
              <a:t>四</a:t>
            </a:r>
            <a:r>
              <a:rPr lang="en-US" altLang="zh-TW" sz="2000" dirty="0">
                <a:latin typeface="Times New Roman" panose="02020603050405020304" pitchFamily="18" charset="0"/>
                <a:ea typeface="標楷體" panose="03000509000000000000" pitchFamily="65" charset="-120"/>
                <a:cs typeface="Times New Roman" panose="02020603050405020304" pitchFamily="18" charset="0"/>
              </a:rPr>
              <a:t>) 10:00</a:t>
            </a:r>
            <a:r>
              <a:rPr lang="zh-TW" altLang="en-US" sz="2000" dirty="0">
                <a:latin typeface="Times New Roman" panose="02020603050405020304" pitchFamily="18" charset="0"/>
                <a:ea typeface="標楷體" panose="03000509000000000000" pitchFamily="65" charset="-120"/>
                <a:cs typeface="Times New Roman" panose="02020603050405020304" pitchFamily="18" charset="0"/>
              </a:rPr>
              <a:t>起至</a:t>
            </a:r>
            <a:endParaRPr lang="en-US" altLang="zh-TW" sz="2000" dirty="0">
              <a:latin typeface="Times New Roman" panose="02020603050405020304" pitchFamily="18" charset="0"/>
              <a:ea typeface="標楷體" panose="03000509000000000000" pitchFamily="65" charset="-120"/>
              <a:cs typeface="Times New Roman" panose="02020603050405020304" pitchFamily="18" charset="0"/>
            </a:endParaRPr>
          </a:p>
          <a:p>
            <a:pPr marL="0" indent="0" eaLnBrk="1" hangingPunct="1">
              <a:lnSpc>
                <a:spcPct val="110000"/>
              </a:lnSpc>
              <a:spcBef>
                <a:spcPts val="0"/>
              </a:spcBef>
              <a:buClr>
                <a:schemeClr val="tx1"/>
              </a:buClr>
              <a:buNone/>
              <a:defRPr/>
            </a:pPr>
            <a:r>
              <a:rPr lang="en-US" altLang="zh-TW" sz="2000" dirty="0">
                <a:latin typeface="Times New Roman" panose="02020603050405020304" pitchFamily="18" charset="0"/>
                <a:ea typeface="標楷體" panose="03000509000000000000" pitchFamily="65" charset="-120"/>
                <a:cs typeface="Times New Roman" panose="02020603050405020304" pitchFamily="18" charset="0"/>
              </a:rPr>
              <a:t>115.5.8 (</a:t>
            </a:r>
            <a:r>
              <a:rPr lang="zh-TW" altLang="en-US" sz="2000" dirty="0">
                <a:latin typeface="Times New Roman" panose="02020603050405020304" pitchFamily="18" charset="0"/>
                <a:ea typeface="標楷體" panose="03000509000000000000" pitchFamily="65" charset="-120"/>
                <a:cs typeface="Times New Roman" panose="02020603050405020304" pitchFamily="18" charset="0"/>
              </a:rPr>
              <a:t>五</a:t>
            </a:r>
            <a:r>
              <a:rPr lang="en-US" altLang="zh-TW" sz="2000" dirty="0">
                <a:latin typeface="Times New Roman" panose="02020603050405020304" pitchFamily="18" charset="0"/>
                <a:ea typeface="標楷體" panose="03000509000000000000" pitchFamily="65" charset="-120"/>
                <a:cs typeface="Times New Roman" panose="02020603050405020304" pitchFamily="18" charset="0"/>
              </a:rPr>
              <a:t>) 17:00</a:t>
            </a:r>
            <a:r>
              <a:rPr lang="zh-TW" altLang="en-US" sz="2000" dirty="0">
                <a:latin typeface="Times New Roman" panose="02020603050405020304" pitchFamily="18" charset="0"/>
                <a:ea typeface="標楷體" panose="03000509000000000000" pitchFamily="65" charset="-120"/>
                <a:cs typeface="Times New Roman" panose="02020603050405020304" pitchFamily="18" charset="0"/>
              </a:rPr>
              <a:t>止</a:t>
            </a:r>
            <a:endParaRPr lang="en-US" altLang="zh-TW" sz="2000" b="1" dirty="0">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8" name="矩形 7">
            <a:extLst>
              <a:ext uri="{FF2B5EF4-FFF2-40B4-BE49-F238E27FC236}">
                <a16:creationId xmlns:a16="http://schemas.microsoft.com/office/drawing/2014/main" id="{3CF976E4-F115-466F-ACD4-93D4097EDCAE}"/>
              </a:ext>
            </a:extLst>
          </p:cNvPr>
          <p:cNvSpPr/>
          <p:nvPr/>
        </p:nvSpPr>
        <p:spPr>
          <a:xfrm>
            <a:off x="993254" y="3593311"/>
            <a:ext cx="4171590" cy="1442959"/>
          </a:xfrm>
          <a:prstGeom prst="rect">
            <a:avLst/>
          </a:prstGeom>
        </p:spPr>
        <p:txBody>
          <a:bodyPr wrap="square">
            <a:spAutoFit/>
          </a:bodyPr>
          <a:lstStyle/>
          <a:p>
            <a:pPr>
              <a:lnSpc>
                <a:spcPct val="80000"/>
              </a:lnSpc>
              <a:spcBef>
                <a:spcPts val="300"/>
              </a:spcBef>
              <a:spcAft>
                <a:spcPts val="300"/>
              </a:spcAft>
              <a:buClr>
                <a:schemeClr val="tx1"/>
              </a:buClr>
              <a:defRPr/>
            </a:pPr>
            <a:r>
              <a:rPr lang="zh-TW" altLang="en-US" b="1" dirty="0">
                <a:solidFill>
                  <a:srgbClr val="FF0000"/>
                </a:solidFill>
                <a:latin typeface="標楷體" panose="03000509000000000000" pitchFamily="65" charset="-120"/>
                <a:ea typeface="標楷體" panose="03000509000000000000" pitchFamily="65" charset="-120"/>
              </a:rPr>
              <a:t>第二階段報名系統</a:t>
            </a:r>
            <a:endParaRPr lang="en-US" altLang="zh-TW" b="1" dirty="0">
              <a:solidFill>
                <a:srgbClr val="FF0000"/>
              </a:solidFill>
              <a:latin typeface="標楷體" panose="03000509000000000000" pitchFamily="65" charset="-120"/>
              <a:ea typeface="標楷體" panose="03000509000000000000" pitchFamily="65" charset="-120"/>
            </a:endParaRPr>
          </a:p>
          <a:p>
            <a:pPr>
              <a:lnSpc>
                <a:spcPct val="80000"/>
              </a:lnSpc>
              <a:spcBef>
                <a:spcPts val="300"/>
              </a:spcBef>
              <a:spcAft>
                <a:spcPts val="300"/>
              </a:spcAft>
              <a:buClr>
                <a:schemeClr val="tx1"/>
              </a:buClr>
              <a:defRPr/>
            </a:pPr>
            <a:r>
              <a:rPr lang="en-US" altLang="zh-TW" b="1" spc="-130" dirty="0">
                <a:solidFill>
                  <a:srgbClr val="FF0000"/>
                </a:solidFill>
                <a:latin typeface="標楷體" panose="03000509000000000000" pitchFamily="65" charset="-120"/>
                <a:ea typeface="標楷體" panose="03000509000000000000" pitchFamily="65" charset="-120"/>
              </a:rPr>
              <a:t>(</a:t>
            </a:r>
            <a:r>
              <a:rPr lang="zh-TW" altLang="en-US" b="1" spc="-130" dirty="0">
                <a:solidFill>
                  <a:srgbClr val="FF0000"/>
                </a:solidFill>
                <a:latin typeface="標楷體" panose="03000509000000000000" pitchFamily="65" charset="-120"/>
                <a:ea typeface="標楷體" panose="03000509000000000000" pitchFamily="65" charset="-120"/>
              </a:rPr>
              <a:t>含學習歷程備審資料上傳作業</a:t>
            </a:r>
            <a:r>
              <a:rPr lang="en-US" altLang="zh-TW" b="1" spc="-130" dirty="0">
                <a:solidFill>
                  <a:srgbClr val="FF0000"/>
                </a:solidFill>
                <a:latin typeface="標楷體" panose="03000509000000000000" pitchFamily="65" charset="-120"/>
                <a:ea typeface="標楷體" panose="03000509000000000000" pitchFamily="65" charset="-120"/>
              </a:rPr>
              <a:t>)</a:t>
            </a:r>
            <a:r>
              <a:rPr lang="en-US" altLang="zh-TW" b="1" spc="-13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b="1" spc="-13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練習版</a:t>
            </a:r>
            <a:r>
              <a:rPr lang="en-US" altLang="zh-TW" b="1" spc="-13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 </a:t>
            </a:r>
          </a:p>
          <a:p>
            <a:pPr>
              <a:lnSpc>
                <a:spcPct val="130000"/>
              </a:lnSpc>
              <a:spcBef>
                <a:spcPts val="300"/>
              </a:spcBef>
              <a:spcAft>
                <a:spcPts val="300"/>
              </a:spcAft>
              <a:buClr>
                <a:schemeClr val="tx1"/>
              </a:buClr>
              <a:defRPr/>
            </a:pPr>
            <a:r>
              <a:rPr lang="en-US" altLang="zh-TW" sz="2000" dirty="0">
                <a:latin typeface="Times New Roman" panose="02020603050405020304" pitchFamily="18" charset="0"/>
                <a:ea typeface="標楷體" panose="03000509000000000000" pitchFamily="65" charset="-120"/>
                <a:cs typeface="Times New Roman" panose="02020603050405020304" pitchFamily="18" charset="0"/>
              </a:rPr>
              <a:t>115.5.4 (</a:t>
            </a:r>
            <a:r>
              <a:rPr lang="zh-TW" altLang="en-US" sz="2000" dirty="0">
                <a:latin typeface="Times New Roman" panose="02020603050405020304" pitchFamily="18" charset="0"/>
                <a:ea typeface="標楷體" panose="03000509000000000000" pitchFamily="65" charset="-120"/>
                <a:cs typeface="Times New Roman" panose="02020603050405020304" pitchFamily="18" charset="0"/>
              </a:rPr>
              <a:t>一</a:t>
            </a:r>
            <a:r>
              <a:rPr lang="en-US" altLang="zh-TW" sz="2000" dirty="0">
                <a:latin typeface="Times New Roman" panose="02020603050405020304" pitchFamily="18" charset="0"/>
                <a:ea typeface="標楷體" panose="03000509000000000000" pitchFamily="65" charset="-120"/>
                <a:cs typeface="Times New Roman" panose="02020603050405020304" pitchFamily="18" charset="0"/>
              </a:rPr>
              <a:t>) 10:00</a:t>
            </a:r>
            <a:r>
              <a:rPr lang="zh-TW" altLang="en-US" sz="2000" dirty="0">
                <a:latin typeface="Times New Roman" panose="02020603050405020304" pitchFamily="18" charset="0"/>
                <a:ea typeface="標楷體" panose="03000509000000000000" pitchFamily="65" charset="-120"/>
                <a:cs typeface="Times New Roman" panose="02020603050405020304" pitchFamily="18" charset="0"/>
              </a:rPr>
              <a:t>起至</a:t>
            </a:r>
            <a:endParaRPr lang="en-US" altLang="zh-TW" sz="2000" dirty="0">
              <a:latin typeface="Times New Roman" panose="02020603050405020304" pitchFamily="18" charset="0"/>
              <a:ea typeface="標楷體" panose="03000509000000000000" pitchFamily="65" charset="-120"/>
              <a:cs typeface="Times New Roman" panose="02020603050405020304" pitchFamily="18" charset="0"/>
            </a:endParaRPr>
          </a:p>
          <a:p>
            <a:pPr algn="just">
              <a:lnSpc>
                <a:spcPct val="110000"/>
              </a:lnSpc>
              <a:spcBef>
                <a:spcPts val="0"/>
              </a:spcBef>
              <a:buClr>
                <a:schemeClr val="tx1"/>
              </a:buClr>
              <a:defRPr/>
            </a:pPr>
            <a:r>
              <a:rPr lang="en-US" altLang="zh-TW" sz="2000" dirty="0">
                <a:latin typeface="Times New Roman" panose="02020603050405020304" pitchFamily="18" charset="0"/>
                <a:ea typeface="標楷體" panose="03000509000000000000" pitchFamily="65" charset="-120"/>
                <a:cs typeface="Times New Roman" panose="02020603050405020304" pitchFamily="18" charset="0"/>
              </a:rPr>
              <a:t>115.5.31 (</a:t>
            </a:r>
            <a:r>
              <a:rPr lang="zh-TW" altLang="en-US" sz="2000" dirty="0">
                <a:latin typeface="Times New Roman" panose="02020603050405020304" pitchFamily="18" charset="0"/>
                <a:ea typeface="標楷體" panose="03000509000000000000" pitchFamily="65" charset="-120"/>
                <a:cs typeface="Times New Roman" panose="02020603050405020304" pitchFamily="18" charset="0"/>
              </a:rPr>
              <a:t>日</a:t>
            </a:r>
            <a:r>
              <a:rPr lang="en-US" altLang="zh-TW" sz="2000" dirty="0">
                <a:latin typeface="Times New Roman" panose="02020603050405020304" pitchFamily="18" charset="0"/>
                <a:ea typeface="標楷體" panose="03000509000000000000" pitchFamily="65" charset="-120"/>
                <a:cs typeface="Times New Roman" panose="02020603050405020304" pitchFamily="18" charset="0"/>
              </a:rPr>
              <a:t>) 21:00</a:t>
            </a:r>
            <a:r>
              <a:rPr lang="zh-TW" altLang="en-US" sz="2000" dirty="0">
                <a:latin typeface="Times New Roman" panose="02020603050405020304" pitchFamily="18" charset="0"/>
                <a:ea typeface="標楷體" panose="03000509000000000000" pitchFamily="65" charset="-120"/>
                <a:cs typeface="Times New Roman" panose="02020603050405020304" pitchFamily="18" charset="0"/>
              </a:rPr>
              <a:t>止</a:t>
            </a:r>
            <a:endParaRPr lang="en-US" altLang="zh-TW" sz="2000" dirty="0">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9" name="矩形 8">
            <a:extLst>
              <a:ext uri="{FF2B5EF4-FFF2-40B4-BE49-F238E27FC236}">
                <a16:creationId xmlns:a16="http://schemas.microsoft.com/office/drawing/2014/main" id="{9DBE3B13-1898-4213-A7D2-BB6A656E3B23}"/>
              </a:ext>
            </a:extLst>
          </p:cNvPr>
          <p:cNvSpPr/>
          <p:nvPr/>
        </p:nvSpPr>
        <p:spPr>
          <a:xfrm>
            <a:off x="993254" y="5132947"/>
            <a:ext cx="3446562" cy="1205971"/>
          </a:xfrm>
          <a:prstGeom prst="rect">
            <a:avLst/>
          </a:prstGeom>
        </p:spPr>
        <p:txBody>
          <a:bodyPr wrap="square">
            <a:spAutoFit/>
          </a:bodyPr>
          <a:lstStyle/>
          <a:p>
            <a:pPr>
              <a:lnSpc>
                <a:spcPct val="130000"/>
              </a:lnSpc>
              <a:spcBef>
                <a:spcPts val="300"/>
              </a:spcBef>
              <a:spcAft>
                <a:spcPts val="300"/>
              </a:spcAft>
              <a:buClr>
                <a:schemeClr val="tx1"/>
              </a:buClr>
              <a:defRPr/>
            </a:pPr>
            <a:r>
              <a:rPr lang="zh-TW" altLang="en-US" b="1" dirty="0">
                <a:latin typeface="標楷體" panose="03000509000000000000" pitchFamily="65" charset="-120"/>
                <a:ea typeface="標楷體" panose="03000509000000000000" pitchFamily="65" charset="-120"/>
              </a:rPr>
              <a:t>登記就讀志願序系統</a:t>
            </a:r>
            <a:r>
              <a:rPr lang="en-US" altLang="zh-TW" b="1"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b="1" dirty="0">
                <a:latin typeface="Times New Roman" panose="02020603050405020304" pitchFamily="18" charset="0"/>
                <a:ea typeface="標楷體" panose="03000509000000000000" pitchFamily="65" charset="-120"/>
                <a:cs typeface="Times New Roman" panose="02020603050405020304" pitchFamily="18" charset="0"/>
              </a:rPr>
              <a:t>練習版</a:t>
            </a:r>
            <a:r>
              <a:rPr lang="en-US" altLang="zh-TW" b="1" dirty="0">
                <a:latin typeface="Times New Roman" panose="02020603050405020304" pitchFamily="18" charset="0"/>
                <a:ea typeface="標楷體" panose="03000509000000000000" pitchFamily="65" charset="-120"/>
                <a:cs typeface="Times New Roman" panose="02020603050405020304" pitchFamily="18" charset="0"/>
              </a:rPr>
              <a:t>】 </a:t>
            </a:r>
            <a:r>
              <a:rPr lang="en-US" altLang="zh-TW" sz="2000" dirty="0">
                <a:latin typeface="Times New Roman" panose="02020603050405020304" pitchFamily="18" charset="0"/>
                <a:ea typeface="標楷體" panose="03000509000000000000" pitchFamily="65" charset="-120"/>
                <a:cs typeface="Times New Roman" panose="02020603050405020304" pitchFamily="18" charset="0"/>
              </a:rPr>
              <a:t>115.6.11</a:t>
            </a:r>
            <a:r>
              <a:rPr lang="zh-TW" altLang="en-US" sz="2000" dirty="0">
                <a:latin typeface="Times New Roman" panose="02020603050405020304" pitchFamily="18" charset="0"/>
                <a:ea typeface="標楷體" panose="03000509000000000000" pitchFamily="65" charset="-120"/>
                <a:cs typeface="Times New Roman" panose="02020603050405020304" pitchFamily="18" charset="0"/>
              </a:rPr>
              <a:t> </a:t>
            </a:r>
            <a:r>
              <a:rPr lang="en-US" altLang="zh-TW" sz="2000"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sz="2000" dirty="0">
                <a:latin typeface="Times New Roman" panose="02020603050405020304" pitchFamily="18" charset="0"/>
                <a:ea typeface="標楷體" panose="03000509000000000000" pitchFamily="65" charset="-120"/>
                <a:cs typeface="Times New Roman" panose="02020603050405020304" pitchFamily="18" charset="0"/>
              </a:rPr>
              <a:t>四</a:t>
            </a:r>
            <a:r>
              <a:rPr lang="en-US" altLang="zh-TW" sz="2000" dirty="0">
                <a:latin typeface="Times New Roman" panose="02020603050405020304" pitchFamily="18" charset="0"/>
                <a:ea typeface="標楷體" panose="03000509000000000000" pitchFamily="65" charset="-120"/>
                <a:cs typeface="Times New Roman" panose="02020603050405020304" pitchFamily="18" charset="0"/>
              </a:rPr>
              <a:t>) 10:00</a:t>
            </a:r>
            <a:r>
              <a:rPr lang="zh-TW" altLang="en-US" sz="2000" dirty="0">
                <a:latin typeface="Times New Roman" panose="02020603050405020304" pitchFamily="18" charset="0"/>
                <a:ea typeface="標楷體" panose="03000509000000000000" pitchFamily="65" charset="-120"/>
                <a:cs typeface="Times New Roman" panose="02020603050405020304" pitchFamily="18" charset="0"/>
              </a:rPr>
              <a:t>起至</a:t>
            </a:r>
            <a:endParaRPr lang="en-US" altLang="zh-TW" sz="2000" dirty="0">
              <a:latin typeface="Times New Roman" panose="02020603050405020304" pitchFamily="18" charset="0"/>
              <a:ea typeface="標楷體" panose="03000509000000000000" pitchFamily="65" charset="-120"/>
              <a:cs typeface="Times New Roman" panose="02020603050405020304" pitchFamily="18" charset="0"/>
            </a:endParaRPr>
          </a:p>
          <a:p>
            <a:pPr>
              <a:lnSpc>
                <a:spcPct val="110000"/>
              </a:lnSpc>
              <a:spcBef>
                <a:spcPts val="0"/>
              </a:spcBef>
              <a:buClr>
                <a:schemeClr val="tx1"/>
              </a:buClr>
              <a:defRPr/>
            </a:pPr>
            <a:r>
              <a:rPr lang="en-US" altLang="zh-TW" sz="2000" dirty="0">
                <a:latin typeface="Times New Roman" panose="02020603050405020304" pitchFamily="18" charset="0"/>
                <a:ea typeface="標楷體" panose="03000509000000000000" pitchFamily="65" charset="-120"/>
                <a:cs typeface="Times New Roman" panose="02020603050405020304" pitchFamily="18" charset="0"/>
              </a:rPr>
              <a:t>115.7.2 (</a:t>
            </a:r>
            <a:r>
              <a:rPr lang="zh-TW" altLang="en-US" sz="2000" dirty="0">
                <a:latin typeface="Times New Roman" panose="02020603050405020304" pitchFamily="18" charset="0"/>
                <a:ea typeface="標楷體" panose="03000509000000000000" pitchFamily="65" charset="-120"/>
                <a:cs typeface="Times New Roman" panose="02020603050405020304" pitchFamily="18" charset="0"/>
              </a:rPr>
              <a:t>四</a:t>
            </a:r>
            <a:r>
              <a:rPr lang="en-US" altLang="zh-TW" sz="2000" dirty="0">
                <a:latin typeface="Times New Roman" panose="02020603050405020304" pitchFamily="18" charset="0"/>
                <a:ea typeface="標楷體" panose="03000509000000000000" pitchFamily="65" charset="-120"/>
                <a:cs typeface="Times New Roman" panose="02020603050405020304" pitchFamily="18" charset="0"/>
              </a:rPr>
              <a:t>) 17:00</a:t>
            </a:r>
            <a:r>
              <a:rPr lang="zh-TW" altLang="en-US" sz="2000" dirty="0">
                <a:latin typeface="Times New Roman" panose="02020603050405020304" pitchFamily="18" charset="0"/>
                <a:ea typeface="標楷體" panose="03000509000000000000" pitchFamily="65" charset="-120"/>
                <a:cs typeface="Times New Roman" panose="02020603050405020304" pitchFamily="18" charset="0"/>
              </a:rPr>
              <a:t>止</a:t>
            </a:r>
            <a:endParaRPr lang="en-US" altLang="zh-TW" sz="2000" dirty="0">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11" name="橢圓 10">
            <a:extLst>
              <a:ext uri="{FF2B5EF4-FFF2-40B4-BE49-F238E27FC236}">
                <a16:creationId xmlns:a16="http://schemas.microsoft.com/office/drawing/2014/main" id="{A143AD20-ED01-4415-A03F-6B1E54434848}"/>
              </a:ext>
            </a:extLst>
          </p:cNvPr>
          <p:cNvSpPr/>
          <p:nvPr/>
        </p:nvSpPr>
        <p:spPr>
          <a:xfrm>
            <a:off x="10822531" y="1220291"/>
            <a:ext cx="634431" cy="283414"/>
          </a:xfrm>
          <a:prstGeom prst="ellipse">
            <a:avLst/>
          </a:prstGeom>
          <a:noFill/>
          <a:ln w="381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noFill/>
            </a:endParaRPr>
          </a:p>
        </p:txBody>
      </p:sp>
      <p:sp>
        <p:nvSpPr>
          <p:cNvPr id="12" name="橢圓 11">
            <a:extLst>
              <a:ext uri="{FF2B5EF4-FFF2-40B4-BE49-F238E27FC236}">
                <a16:creationId xmlns:a16="http://schemas.microsoft.com/office/drawing/2014/main" id="{AC474DF3-63FD-43A6-BCBE-BDFE26789CFE}"/>
              </a:ext>
            </a:extLst>
          </p:cNvPr>
          <p:cNvSpPr/>
          <p:nvPr/>
        </p:nvSpPr>
        <p:spPr>
          <a:xfrm>
            <a:off x="5328470" y="5082851"/>
            <a:ext cx="1358537" cy="345852"/>
          </a:xfrm>
          <a:prstGeom prst="ellipse">
            <a:avLst/>
          </a:prstGeom>
          <a:noFill/>
          <a:ln w="381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noFill/>
            </a:endParaRPr>
          </a:p>
        </p:txBody>
      </p:sp>
      <p:pic>
        <p:nvPicPr>
          <p:cNvPr id="17" name="圖片 16" descr="一張含有 文字, 螢幕擷取畫面, 數字, 字型 的圖片&#10;&#10;AI 產生的內容可能不正確。">
            <a:extLst>
              <a:ext uri="{FF2B5EF4-FFF2-40B4-BE49-F238E27FC236}">
                <a16:creationId xmlns:a16="http://schemas.microsoft.com/office/drawing/2014/main" id="{A6316C2A-3A99-8D4B-D379-86237D805960}"/>
              </a:ext>
            </a:extLst>
          </p:cNvPr>
          <p:cNvPicPr>
            <a:picLocks noChangeAspect="1"/>
          </p:cNvPicPr>
          <p:nvPr/>
        </p:nvPicPr>
        <p:blipFill>
          <a:blip r:embed="rId3">
            <a:extLst>
              <a:ext uri="{28A0092B-C50C-407E-A947-70E740481C1C}">
                <a14:useLocalDpi xmlns:a14="http://schemas.microsoft.com/office/drawing/2010/main" val="0"/>
              </a:ext>
            </a:extLst>
          </a:blip>
          <a:srcRect t="510" b="4093"/>
          <a:stretch/>
        </p:blipFill>
        <p:spPr>
          <a:xfrm>
            <a:off x="6804995" y="1675052"/>
            <a:ext cx="4620496" cy="4663720"/>
          </a:xfrm>
          <a:prstGeom prst="rect">
            <a:avLst/>
          </a:prstGeom>
        </p:spPr>
      </p:pic>
      <p:cxnSp>
        <p:nvCxnSpPr>
          <p:cNvPr id="19" name="直線接點 18">
            <a:extLst>
              <a:ext uri="{FF2B5EF4-FFF2-40B4-BE49-F238E27FC236}">
                <a16:creationId xmlns:a16="http://schemas.microsoft.com/office/drawing/2014/main" id="{4DD89A4F-B67C-B8BC-AC92-4DD0F5320114}"/>
              </a:ext>
            </a:extLst>
          </p:cNvPr>
          <p:cNvCxnSpPr/>
          <p:nvPr/>
        </p:nvCxnSpPr>
        <p:spPr>
          <a:xfrm>
            <a:off x="1057405" y="2238809"/>
            <a:ext cx="3318260" cy="0"/>
          </a:xfrm>
          <a:prstGeom prst="line">
            <a:avLst/>
          </a:prstGeom>
          <a:ln w="28575">
            <a:solidFill>
              <a:schemeClr val="bg1">
                <a:lumMod val="75000"/>
              </a:schemeClr>
            </a:solidFill>
          </a:ln>
        </p:spPr>
        <p:style>
          <a:lnRef idx="1">
            <a:schemeClr val="accent6"/>
          </a:lnRef>
          <a:fillRef idx="0">
            <a:schemeClr val="accent6"/>
          </a:fillRef>
          <a:effectRef idx="0">
            <a:schemeClr val="accent6"/>
          </a:effectRef>
          <a:fontRef idx="minor">
            <a:schemeClr val="tx1"/>
          </a:fontRef>
        </p:style>
      </p:cxnSp>
      <p:cxnSp>
        <p:nvCxnSpPr>
          <p:cNvPr id="20" name="直線接點 19">
            <a:extLst>
              <a:ext uri="{FF2B5EF4-FFF2-40B4-BE49-F238E27FC236}">
                <a16:creationId xmlns:a16="http://schemas.microsoft.com/office/drawing/2014/main" id="{F0F1815C-C07E-0FA9-75CB-401A64967734}"/>
              </a:ext>
            </a:extLst>
          </p:cNvPr>
          <p:cNvCxnSpPr/>
          <p:nvPr/>
        </p:nvCxnSpPr>
        <p:spPr>
          <a:xfrm>
            <a:off x="1057405" y="3522747"/>
            <a:ext cx="3318260" cy="0"/>
          </a:xfrm>
          <a:prstGeom prst="line">
            <a:avLst/>
          </a:prstGeom>
          <a:ln w="28575">
            <a:solidFill>
              <a:schemeClr val="bg1">
                <a:lumMod val="75000"/>
              </a:schemeClr>
            </a:solidFill>
          </a:ln>
        </p:spPr>
        <p:style>
          <a:lnRef idx="1">
            <a:schemeClr val="accent6"/>
          </a:lnRef>
          <a:fillRef idx="0">
            <a:schemeClr val="accent6"/>
          </a:fillRef>
          <a:effectRef idx="0">
            <a:schemeClr val="accent6"/>
          </a:effectRef>
          <a:fontRef idx="minor">
            <a:schemeClr val="tx1"/>
          </a:fontRef>
        </p:style>
      </p:cxnSp>
      <p:cxnSp>
        <p:nvCxnSpPr>
          <p:cNvPr id="21" name="直線接點 20">
            <a:extLst>
              <a:ext uri="{FF2B5EF4-FFF2-40B4-BE49-F238E27FC236}">
                <a16:creationId xmlns:a16="http://schemas.microsoft.com/office/drawing/2014/main" id="{11C8E775-90D0-3FF5-6AA6-BC2BDC83B6C1}"/>
              </a:ext>
            </a:extLst>
          </p:cNvPr>
          <p:cNvCxnSpPr/>
          <p:nvPr/>
        </p:nvCxnSpPr>
        <p:spPr>
          <a:xfrm>
            <a:off x="1057405" y="5096545"/>
            <a:ext cx="3318260" cy="0"/>
          </a:xfrm>
          <a:prstGeom prst="line">
            <a:avLst/>
          </a:prstGeom>
          <a:ln w="28575">
            <a:solidFill>
              <a:schemeClr val="bg1">
                <a:lumMod val="75000"/>
              </a:schemeClr>
            </a:solidFill>
          </a:ln>
        </p:spPr>
        <p:style>
          <a:lnRef idx="1">
            <a:schemeClr val="accent6"/>
          </a:lnRef>
          <a:fillRef idx="0">
            <a:schemeClr val="accent6"/>
          </a:fillRef>
          <a:effectRef idx="0">
            <a:schemeClr val="accent6"/>
          </a:effectRef>
          <a:fontRef idx="minor">
            <a:schemeClr val="tx1"/>
          </a:fontRef>
        </p:style>
      </p:cxnSp>
    </p:spTree>
    <p:extLst>
      <p:ext uri="{BB962C8B-B14F-4D97-AF65-F5344CB8AC3E}">
        <p14:creationId xmlns:p14="http://schemas.microsoft.com/office/powerpoint/2010/main" val="45877334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1CDAA0-3785-2CB6-DBEB-63136A31B419}"/>
            </a:ext>
          </a:extLst>
        </p:cNvPr>
        <p:cNvGrpSpPr/>
        <p:nvPr/>
      </p:nvGrpSpPr>
      <p:grpSpPr>
        <a:xfrm>
          <a:off x="0" y="0"/>
          <a:ext cx="0" cy="0"/>
          <a:chOff x="0" y="0"/>
          <a:chExt cx="0" cy="0"/>
        </a:xfrm>
      </p:grpSpPr>
      <p:sp>
        <p:nvSpPr>
          <p:cNvPr id="14" name="Rectangle 6">
            <a:extLst>
              <a:ext uri="{FF2B5EF4-FFF2-40B4-BE49-F238E27FC236}">
                <a16:creationId xmlns:a16="http://schemas.microsoft.com/office/drawing/2014/main" id="{579B2DB1-04FA-D4E7-A4AC-9559F690B1DF}"/>
              </a:ext>
            </a:extLst>
          </p:cNvPr>
          <p:cNvSpPr txBox="1">
            <a:spLocks noChangeArrowheads="1"/>
          </p:cNvSpPr>
          <p:nvPr/>
        </p:nvSpPr>
        <p:spPr bwMode="auto">
          <a:xfrm>
            <a:off x="623" y="5663496"/>
            <a:ext cx="12191377" cy="50405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Tx/>
              <a:buNone/>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a:lstStyle>
          <a:p>
            <a:pPr eaLnBrk="1" hangingPunct="1"/>
            <a:r>
              <a:rPr lang="en-US" altLang="zh-TW" sz="3000" b="1" dirty="0">
                <a:effectLst>
                  <a:glow rad="127000">
                    <a:schemeClr val="bg1">
                      <a:alpha val="80000"/>
                    </a:schemeClr>
                  </a:glow>
                </a:effectLst>
                <a:latin typeface="Times New Roman" panose="02020603050405020304" pitchFamily="18" charset="0"/>
                <a:ea typeface="標楷體" panose="03000509000000000000" pitchFamily="65" charset="-120"/>
                <a:cs typeface="Times New Roman" panose="02020603050405020304" pitchFamily="18" charset="0"/>
              </a:rPr>
              <a:t>114</a:t>
            </a:r>
            <a:r>
              <a:rPr lang="zh-TW" altLang="en-US" sz="3000" b="1" dirty="0">
                <a:effectLst>
                  <a:glow rad="127000">
                    <a:schemeClr val="bg1">
                      <a:alpha val="80000"/>
                    </a:schemeClr>
                  </a:glow>
                </a:effectLst>
                <a:latin typeface="Times New Roman" panose="02020603050405020304" pitchFamily="18" charset="0"/>
                <a:ea typeface="標楷體" panose="03000509000000000000" pitchFamily="65" charset="-120"/>
                <a:cs typeface="Times New Roman" panose="02020603050405020304" pitchFamily="18" charset="0"/>
              </a:rPr>
              <a:t>  </a:t>
            </a:r>
            <a:r>
              <a:rPr lang="zh-TW" altLang="en-US" sz="3000" b="1" dirty="0">
                <a:solidFill>
                  <a:schemeClr val="tx1">
                    <a:lumMod val="85000"/>
                    <a:lumOff val="15000"/>
                  </a:schemeClr>
                </a:solidFill>
                <a:latin typeface="Times New Roman" panose="02020603050405020304" pitchFamily="18" charset="0"/>
                <a:ea typeface="標楷體" panose="03000509000000000000" pitchFamily="65" charset="-120"/>
                <a:cs typeface="Times New Roman" panose="02020603050405020304" pitchFamily="18" charset="0"/>
              </a:rPr>
              <a:t>年</a:t>
            </a:r>
            <a:r>
              <a:rPr lang="zh-TW" altLang="en-US" sz="3000" b="1" dirty="0">
                <a:effectLst>
                  <a:glow rad="127000">
                    <a:schemeClr val="bg1">
                      <a:alpha val="80000"/>
                    </a:schemeClr>
                  </a:glow>
                </a:effectLst>
                <a:latin typeface="Times New Roman" panose="02020603050405020304" pitchFamily="18" charset="0"/>
                <a:ea typeface="標楷體" panose="03000509000000000000" pitchFamily="65" charset="-120"/>
                <a:cs typeface="Times New Roman" panose="02020603050405020304" pitchFamily="18" charset="0"/>
              </a:rPr>
              <a:t>  </a:t>
            </a:r>
            <a:r>
              <a:rPr lang="en-US" altLang="zh-TW" sz="3000" b="1" dirty="0">
                <a:effectLst>
                  <a:glow rad="127000">
                    <a:schemeClr val="bg1">
                      <a:alpha val="80000"/>
                    </a:schemeClr>
                  </a:glow>
                </a:effectLst>
                <a:latin typeface="Times New Roman" panose="02020603050405020304" pitchFamily="18" charset="0"/>
                <a:ea typeface="標楷體" panose="03000509000000000000" pitchFamily="65" charset="-120"/>
                <a:cs typeface="Times New Roman" panose="02020603050405020304" pitchFamily="18" charset="0"/>
              </a:rPr>
              <a:t>12 </a:t>
            </a:r>
            <a:r>
              <a:rPr lang="zh-TW" altLang="en-US" sz="3000" b="1" dirty="0">
                <a:effectLst>
                  <a:glow rad="127000">
                    <a:schemeClr val="bg1">
                      <a:alpha val="80000"/>
                    </a:schemeClr>
                  </a:glow>
                </a:effectLst>
                <a:latin typeface="Times New Roman" panose="02020603050405020304" pitchFamily="18" charset="0"/>
                <a:ea typeface="標楷體" panose="03000509000000000000" pitchFamily="65" charset="-120"/>
                <a:cs typeface="Times New Roman" panose="02020603050405020304" pitchFamily="18" charset="0"/>
              </a:rPr>
              <a:t>月</a:t>
            </a:r>
            <a:endParaRPr lang="zh-TW" altLang="en-US" sz="3000" b="1" dirty="0">
              <a:solidFill>
                <a:schemeClr val="tx1">
                  <a:lumMod val="85000"/>
                  <a:lumOff val="15000"/>
                </a:schemeClr>
              </a:solidFill>
              <a:latin typeface="Times New Roman" panose="02020603050405020304" pitchFamily="18" charset="0"/>
              <a:ea typeface="標楷體" panose="03000509000000000000" pitchFamily="65" charset="-120"/>
              <a:cs typeface="Times New Roman" panose="02020603050405020304" pitchFamily="18" charset="0"/>
            </a:endParaRPr>
          </a:p>
        </p:txBody>
      </p:sp>
      <p:pic>
        <p:nvPicPr>
          <p:cNvPr id="15" name="圖片 14">
            <a:extLst>
              <a:ext uri="{FF2B5EF4-FFF2-40B4-BE49-F238E27FC236}">
                <a16:creationId xmlns:a16="http://schemas.microsoft.com/office/drawing/2014/main" id="{ADD79319-5710-6006-652B-C7016D1B8E48}"/>
              </a:ext>
            </a:extLst>
          </p:cNvPr>
          <p:cNvPicPr>
            <a:picLocks noChangeAspect="1"/>
          </p:cNvPicPr>
          <p:nvPr/>
        </p:nvPicPr>
        <p:blipFill>
          <a:blip r:embed="rId3" cstate="print">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9444605" y="4644168"/>
            <a:ext cx="1295930" cy="1238534"/>
          </a:xfrm>
          <a:prstGeom prst="rect">
            <a:avLst/>
          </a:prstGeom>
        </p:spPr>
      </p:pic>
      <p:sp>
        <p:nvSpPr>
          <p:cNvPr id="18" name="矩形 17">
            <a:extLst>
              <a:ext uri="{FF2B5EF4-FFF2-40B4-BE49-F238E27FC236}">
                <a16:creationId xmlns:a16="http://schemas.microsoft.com/office/drawing/2014/main" id="{2CA2DDE3-AAA5-7992-66DB-6B20A10B327E}"/>
              </a:ext>
            </a:extLst>
          </p:cNvPr>
          <p:cNvSpPr/>
          <p:nvPr/>
        </p:nvSpPr>
        <p:spPr>
          <a:xfrm>
            <a:off x="1" y="1139183"/>
            <a:ext cx="12192000" cy="2123658"/>
          </a:xfrm>
          <a:prstGeom prst="rect">
            <a:avLst/>
          </a:prstGeom>
          <a:solidFill>
            <a:schemeClr val="accent4">
              <a:lumMod val="60000"/>
              <a:lumOff val="40000"/>
            </a:schemeClr>
          </a:solidFill>
        </p:spPr>
        <p:txBody>
          <a:bodyPr wrap="square" anchor="ctr">
            <a:spAutoFit/>
          </a:bodyPr>
          <a:lstStyle/>
          <a:p>
            <a:pPr algn="ctr">
              <a:lnSpc>
                <a:spcPct val="110000"/>
              </a:lnSpc>
            </a:pPr>
            <a:r>
              <a:rPr lang="en-US" altLang="zh-TW" sz="4000" b="1" dirty="0">
                <a:solidFill>
                  <a:srgbClr val="0000FF"/>
                </a:solidFill>
                <a:effectLst>
                  <a:glow rad="127000">
                    <a:schemeClr val="bg1">
                      <a:alpha val="80000"/>
                    </a:schemeClr>
                  </a:glow>
                  <a:outerShdw blurRad="38100" dist="38100" dir="2700000" algn="tl">
                    <a:srgbClr val="000000">
                      <a:alpha val="43137"/>
                    </a:srgbClr>
                  </a:outerShdw>
                </a:effectLst>
                <a:latin typeface="Times New Roman" panose="02020603050405020304" pitchFamily="18" charset="0"/>
                <a:ea typeface="標楷體" panose="03000509000000000000" pitchFamily="65" charset="-120"/>
                <a:cs typeface="Times New Roman" panose="02020603050405020304" pitchFamily="18" charset="0"/>
              </a:rPr>
              <a:t>115</a:t>
            </a:r>
            <a:r>
              <a:rPr lang="zh-TW" altLang="en-US" sz="4000" b="1" dirty="0">
                <a:solidFill>
                  <a:srgbClr val="0000FF"/>
                </a:solidFill>
                <a:effectLst>
                  <a:glow rad="127000">
                    <a:schemeClr val="bg1">
                      <a:alpha val="80000"/>
                    </a:schemeClr>
                  </a:glow>
                  <a:outerShdw blurRad="38100" dist="38100" dir="2700000" algn="tl">
                    <a:srgbClr val="000000">
                      <a:alpha val="43137"/>
                    </a:srgbClr>
                  </a:outerShdw>
                </a:effectLst>
                <a:latin typeface="Times New Roman" panose="02020603050405020304" pitchFamily="18" charset="0"/>
                <a:ea typeface="標楷體" panose="03000509000000000000" pitchFamily="65" charset="-120"/>
                <a:cs typeface="Times New Roman" panose="02020603050405020304" pitchFamily="18" charset="0"/>
              </a:rPr>
              <a:t>學年度</a:t>
            </a:r>
            <a:endParaRPr lang="en-US" altLang="zh-TW" sz="4000" b="1" dirty="0">
              <a:solidFill>
                <a:srgbClr val="0000FF"/>
              </a:solidFill>
              <a:effectLst>
                <a:glow rad="127000">
                  <a:schemeClr val="bg1">
                    <a:alpha val="80000"/>
                  </a:schemeClr>
                </a:glow>
                <a:outerShdw blurRad="38100" dist="38100" dir="2700000" algn="tl">
                  <a:srgbClr val="000000">
                    <a:alpha val="43137"/>
                  </a:srgbClr>
                </a:outerShdw>
              </a:effectLst>
              <a:latin typeface="Times New Roman" panose="02020603050405020304" pitchFamily="18" charset="0"/>
              <a:ea typeface="標楷體" panose="03000509000000000000" pitchFamily="65" charset="-120"/>
              <a:cs typeface="Times New Roman" panose="02020603050405020304" pitchFamily="18" charset="0"/>
            </a:endParaRPr>
          </a:p>
          <a:p>
            <a:pPr algn="ctr">
              <a:lnSpc>
                <a:spcPct val="110000"/>
              </a:lnSpc>
            </a:pPr>
            <a:r>
              <a:rPr lang="zh-TW" altLang="en-US" sz="4000" b="1" dirty="0">
                <a:solidFill>
                  <a:srgbClr val="0000FF"/>
                </a:solidFill>
                <a:effectLst>
                  <a:glow rad="127000">
                    <a:schemeClr val="bg1">
                      <a:alpha val="80000"/>
                    </a:schemeClr>
                  </a:glow>
                  <a:outerShdw blurRad="38100" dist="38100" dir="2700000" algn="tl">
                    <a:srgbClr val="000000">
                      <a:alpha val="43137"/>
                    </a:srgbClr>
                  </a:outerShdw>
                </a:effectLst>
                <a:latin typeface="Times New Roman" panose="02020603050405020304" pitchFamily="18" charset="0"/>
                <a:ea typeface="標楷體" panose="03000509000000000000" pitchFamily="65" charset="-120"/>
                <a:cs typeface="Times New Roman" panose="02020603050405020304" pitchFamily="18" charset="0"/>
              </a:rPr>
              <a:t>四技二專</a:t>
            </a:r>
            <a:r>
              <a:rPr lang="zh-TW" altLang="en-US" sz="4000" b="1" dirty="0">
                <a:solidFill>
                  <a:srgbClr val="FF0000"/>
                </a:solidFill>
                <a:effectLst>
                  <a:glow rad="127000">
                    <a:schemeClr val="bg1">
                      <a:alpha val="80000"/>
                    </a:schemeClr>
                  </a:glow>
                  <a:outerShdw blurRad="38100" dist="38100" dir="2700000" algn="tl">
                    <a:srgbClr val="000000">
                      <a:alpha val="43137"/>
                    </a:srgbClr>
                  </a:outerShdw>
                </a:effectLst>
                <a:latin typeface="Times New Roman" panose="02020603050405020304" pitchFamily="18" charset="0"/>
                <a:ea typeface="標楷體" panose="03000509000000000000" pitchFamily="65" charset="-120"/>
                <a:cs typeface="Times New Roman" panose="02020603050405020304" pitchFamily="18" charset="0"/>
              </a:rPr>
              <a:t>技優</a:t>
            </a:r>
            <a:r>
              <a:rPr lang="en-US" altLang="zh-TW" sz="4000" b="1" dirty="0">
                <a:solidFill>
                  <a:srgbClr val="FF0000"/>
                </a:solidFill>
                <a:effectLst>
                  <a:glow rad="127000">
                    <a:schemeClr val="bg1">
                      <a:alpha val="80000"/>
                    </a:schemeClr>
                  </a:glow>
                  <a:outerShdw blurRad="38100" dist="38100" dir="2700000" algn="tl">
                    <a:srgbClr val="000000">
                      <a:alpha val="43137"/>
                    </a:srgbClr>
                  </a:outerShdw>
                </a:effectLst>
                <a:latin typeface="Times New Roman" panose="02020603050405020304" pitchFamily="18" charset="0"/>
                <a:ea typeface="標楷體" panose="03000509000000000000" pitchFamily="65" charset="-120"/>
                <a:cs typeface="Times New Roman" panose="02020603050405020304" pitchFamily="18" charset="0"/>
              </a:rPr>
              <a:t>(</a:t>
            </a:r>
            <a:r>
              <a:rPr lang="zh-TW" altLang="en-US" sz="4000" b="1" dirty="0">
                <a:solidFill>
                  <a:srgbClr val="FF0000"/>
                </a:solidFill>
                <a:effectLst>
                  <a:glow rad="127000">
                    <a:schemeClr val="bg1">
                      <a:alpha val="80000"/>
                    </a:schemeClr>
                  </a:glow>
                  <a:outerShdw blurRad="38100" dist="38100" dir="2700000" algn="tl">
                    <a:srgbClr val="000000">
                      <a:alpha val="43137"/>
                    </a:srgbClr>
                  </a:outerShdw>
                </a:effectLst>
                <a:latin typeface="Times New Roman" panose="02020603050405020304" pitchFamily="18" charset="0"/>
                <a:ea typeface="標楷體" panose="03000509000000000000" pitchFamily="65" charset="-120"/>
                <a:cs typeface="Times New Roman" panose="02020603050405020304" pitchFamily="18" charset="0"/>
              </a:rPr>
              <a:t>保送、甄審</a:t>
            </a:r>
            <a:r>
              <a:rPr lang="en-US" altLang="zh-TW" sz="4000" b="1" dirty="0">
                <a:solidFill>
                  <a:srgbClr val="FF0000"/>
                </a:solidFill>
                <a:effectLst>
                  <a:glow rad="127000">
                    <a:schemeClr val="bg1">
                      <a:alpha val="80000"/>
                    </a:schemeClr>
                  </a:glow>
                  <a:outerShdw blurRad="38100" dist="38100" dir="2700000" algn="tl">
                    <a:srgbClr val="000000">
                      <a:alpha val="43137"/>
                    </a:srgbClr>
                  </a:outerShdw>
                </a:effectLst>
                <a:latin typeface="Times New Roman" panose="02020603050405020304" pitchFamily="18" charset="0"/>
                <a:ea typeface="標楷體" panose="03000509000000000000" pitchFamily="65" charset="-120"/>
                <a:cs typeface="Times New Roman" panose="02020603050405020304" pitchFamily="18" charset="0"/>
              </a:rPr>
              <a:t>)</a:t>
            </a:r>
            <a:r>
              <a:rPr lang="zh-TW" altLang="en-US" sz="4000" b="1" dirty="0">
                <a:solidFill>
                  <a:srgbClr val="FF0000"/>
                </a:solidFill>
                <a:effectLst>
                  <a:glow rad="127000">
                    <a:schemeClr val="bg1">
                      <a:alpha val="80000"/>
                    </a:schemeClr>
                  </a:glow>
                  <a:outerShdw blurRad="38100" dist="38100" dir="2700000" algn="tl">
                    <a:srgbClr val="000000">
                      <a:alpha val="43137"/>
                    </a:srgbClr>
                  </a:outerShdw>
                </a:effectLst>
                <a:latin typeface="Times New Roman" panose="02020603050405020304" pitchFamily="18" charset="0"/>
                <a:ea typeface="標楷體" panose="03000509000000000000" pitchFamily="65" charset="-120"/>
                <a:cs typeface="Times New Roman" panose="02020603050405020304" pitchFamily="18" charset="0"/>
              </a:rPr>
              <a:t>入學</a:t>
            </a:r>
            <a:r>
              <a:rPr lang="zh-TW" altLang="en-US" sz="4000" b="1" dirty="0">
                <a:solidFill>
                  <a:srgbClr val="0000FF"/>
                </a:solidFill>
                <a:effectLst>
                  <a:glow rad="127000">
                    <a:schemeClr val="bg1">
                      <a:alpha val="80000"/>
                    </a:schemeClr>
                  </a:glow>
                  <a:outerShdw blurRad="38100" dist="38100" dir="2700000" algn="tl">
                    <a:srgbClr val="000000">
                      <a:alpha val="43137"/>
                    </a:srgbClr>
                  </a:outerShdw>
                </a:effectLst>
                <a:latin typeface="Times New Roman" panose="02020603050405020304" pitchFamily="18" charset="0"/>
                <a:ea typeface="標楷體" panose="03000509000000000000" pitchFamily="65" charset="-120"/>
                <a:cs typeface="Times New Roman" panose="02020603050405020304" pitchFamily="18" charset="0"/>
              </a:rPr>
              <a:t>招生</a:t>
            </a:r>
            <a:endParaRPr lang="en-US" altLang="zh-TW" sz="4000" b="1" dirty="0">
              <a:solidFill>
                <a:srgbClr val="0000FF"/>
              </a:solidFill>
              <a:effectLst>
                <a:glow rad="127000">
                  <a:schemeClr val="bg1">
                    <a:alpha val="80000"/>
                  </a:schemeClr>
                </a:glow>
                <a:outerShdw blurRad="38100" dist="38100" dir="2700000" algn="tl">
                  <a:srgbClr val="000000">
                    <a:alpha val="43137"/>
                  </a:srgbClr>
                </a:outerShdw>
              </a:effectLst>
              <a:latin typeface="Times New Roman" panose="02020603050405020304" pitchFamily="18" charset="0"/>
              <a:ea typeface="標楷體" panose="03000509000000000000" pitchFamily="65" charset="-120"/>
              <a:cs typeface="Times New Roman" panose="02020603050405020304" pitchFamily="18" charset="0"/>
            </a:endParaRPr>
          </a:p>
          <a:p>
            <a:pPr algn="ctr">
              <a:lnSpc>
                <a:spcPct val="110000"/>
              </a:lnSpc>
            </a:pPr>
            <a:r>
              <a:rPr lang="zh-TW" altLang="en-US" sz="4000" b="1" dirty="0">
                <a:solidFill>
                  <a:srgbClr val="0000FF"/>
                </a:solidFill>
                <a:effectLst>
                  <a:glow rad="127000">
                    <a:schemeClr val="bg1">
                      <a:alpha val="80000"/>
                    </a:schemeClr>
                  </a:glow>
                  <a:outerShdw blurRad="38100" dist="38100" dir="2700000" algn="tl">
                    <a:srgbClr val="000000">
                      <a:alpha val="43137"/>
                    </a:srgbClr>
                  </a:outerShdw>
                </a:effectLst>
                <a:latin typeface="Times New Roman" panose="02020603050405020304" pitchFamily="18" charset="0"/>
                <a:ea typeface="標楷體" panose="03000509000000000000" pitchFamily="65" charset="-120"/>
                <a:cs typeface="Times New Roman" panose="02020603050405020304" pitchFamily="18" charset="0"/>
              </a:rPr>
              <a:t>試務作業流程宣導說明會</a:t>
            </a:r>
            <a:endParaRPr lang="en-US" altLang="zh-TW" sz="4000" b="1" dirty="0">
              <a:solidFill>
                <a:srgbClr val="0000FF"/>
              </a:solidFill>
              <a:effectLst>
                <a:glow rad="127000">
                  <a:schemeClr val="bg1">
                    <a:alpha val="80000"/>
                  </a:schemeClr>
                </a:glow>
                <a:outerShdw blurRad="38100" dist="38100" dir="2700000" algn="tl">
                  <a:srgbClr val="000000">
                    <a:alpha val="43137"/>
                  </a:srgbClr>
                </a:outerShdw>
              </a:effectLst>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17" name="副標題 2">
            <a:extLst>
              <a:ext uri="{FF2B5EF4-FFF2-40B4-BE49-F238E27FC236}">
                <a16:creationId xmlns:a16="http://schemas.microsoft.com/office/drawing/2014/main" id="{BF370B45-9A78-EF8F-5D43-FBC3B00E7787}"/>
              </a:ext>
            </a:extLst>
          </p:cNvPr>
          <p:cNvSpPr txBox="1">
            <a:spLocks/>
          </p:cNvSpPr>
          <p:nvPr/>
        </p:nvSpPr>
        <p:spPr bwMode="auto">
          <a:xfrm>
            <a:off x="2714888" y="5240602"/>
            <a:ext cx="6729717" cy="67492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Tx/>
              <a:buNone/>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a:lstStyle>
          <a:p>
            <a:pPr>
              <a:spcBef>
                <a:spcPts val="1200"/>
              </a:spcBef>
              <a:spcAft>
                <a:spcPts val="1200"/>
              </a:spcAft>
            </a:pPr>
            <a:r>
              <a:rPr lang="zh-TW" altLang="en-US" sz="3000" b="1" dirty="0">
                <a:solidFill>
                  <a:schemeClr val="tx1">
                    <a:lumMod val="85000"/>
                    <a:lumOff val="15000"/>
                  </a:schemeClr>
                </a:solidFill>
                <a:latin typeface="Times New Roman" panose="02020603050405020304" pitchFamily="18" charset="0"/>
                <a:ea typeface="標楷體" panose="03000509000000000000" pitchFamily="65" charset="-120"/>
                <a:cs typeface="Times New Roman" panose="02020603050405020304" pitchFamily="18" charset="0"/>
              </a:rPr>
              <a:t>技專校院招生委員會聯合會</a:t>
            </a:r>
          </a:p>
        </p:txBody>
      </p:sp>
      <p:sp>
        <p:nvSpPr>
          <p:cNvPr id="11" name="矩形 10">
            <a:extLst>
              <a:ext uri="{FF2B5EF4-FFF2-40B4-BE49-F238E27FC236}">
                <a16:creationId xmlns:a16="http://schemas.microsoft.com/office/drawing/2014/main" id="{A4394F54-F2A6-C692-CB99-06F15018CBBD}"/>
              </a:ext>
            </a:extLst>
          </p:cNvPr>
          <p:cNvSpPr/>
          <p:nvPr/>
        </p:nvSpPr>
        <p:spPr>
          <a:xfrm>
            <a:off x="-2855" y="981871"/>
            <a:ext cx="12194855" cy="124008"/>
          </a:xfrm>
          <a:prstGeom prst="rect">
            <a:avLst/>
          </a:prstGeom>
          <a:solidFill>
            <a:schemeClr val="accent4">
              <a:lumMod val="20000"/>
              <a:lumOff val="80000"/>
            </a:schemeClr>
          </a:solidFill>
        </p:spPr>
        <p:txBody>
          <a:bodyPr wrap="square" anchor="ctr">
            <a:spAutoFit/>
          </a:bodyPr>
          <a:lstStyle/>
          <a:p>
            <a:pPr algn="ctr">
              <a:lnSpc>
                <a:spcPct val="110000"/>
              </a:lnSpc>
            </a:pPr>
            <a:endParaRPr lang="en-US" altLang="zh-TW" sz="4600" b="1" spc="300" dirty="0">
              <a:solidFill>
                <a:srgbClr val="0000FF"/>
              </a:solidFill>
              <a:effectLst>
                <a:glow rad="127000">
                  <a:schemeClr val="bg1">
                    <a:alpha val="80000"/>
                  </a:schemeClr>
                </a:glow>
                <a:outerShdw blurRad="38100" dist="38100" dir="2700000" algn="tl">
                  <a:srgbClr val="000000">
                    <a:alpha val="43137"/>
                  </a:srgbClr>
                </a:outerShdw>
              </a:effectLst>
              <a:latin typeface="Book Antiqua" panose="02040602050305030304" pitchFamily="18" charset="0"/>
              <a:ea typeface="華康儷楷書" panose="03000509000000000000" pitchFamily="65" charset="-120"/>
              <a:cs typeface="華康儷楷書" panose="03000509000000000000" pitchFamily="65" charset="-120"/>
            </a:endParaRPr>
          </a:p>
        </p:txBody>
      </p:sp>
      <p:sp>
        <p:nvSpPr>
          <p:cNvPr id="12" name="矩形 11">
            <a:extLst>
              <a:ext uri="{FF2B5EF4-FFF2-40B4-BE49-F238E27FC236}">
                <a16:creationId xmlns:a16="http://schemas.microsoft.com/office/drawing/2014/main" id="{46D95599-6E52-9498-5E0C-DD757EFD7D2A}"/>
              </a:ext>
            </a:extLst>
          </p:cNvPr>
          <p:cNvSpPr/>
          <p:nvPr/>
        </p:nvSpPr>
        <p:spPr>
          <a:xfrm>
            <a:off x="-2856" y="3296145"/>
            <a:ext cx="12194855" cy="124008"/>
          </a:xfrm>
          <a:prstGeom prst="rect">
            <a:avLst/>
          </a:prstGeom>
          <a:solidFill>
            <a:schemeClr val="accent4">
              <a:lumMod val="20000"/>
              <a:lumOff val="80000"/>
            </a:schemeClr>
          </a:solidFill>
        </p:spPr>
        <p:txBody>
          <a:bodyPr wrap="square" anchor="ctr">
            <a:spAutoFit/>
          </a:bodyPr>
          <a:lstStyle/>
          <a:p>
            <a:pPr algn="ctr">
              <a:lnSpc>
                <a:spcPct val="110000"/>
              </a:lnSpc>
            </a:pPr>
            <a:endParaRPr lang="en-US" altLang="zh-TW" sz="4600" b="1" spc="300" dirty="0">
              <a:solidFill>
                <a:srgbClr val="0000FF"/>
              </a:solidFill>
              <a:effectLst>
                <a:glow rad="127000">
                  <a:schemeClr val="bg1">
                    <a:alpha val="80000"/>
                  </a:schemeClr>
                </a:glow>
                <a:outerShdw blurRad="38100" dist="38100" dir="2700000" algn="tl">
                  <a:srgbClr val="000000">
                    <a:alpha val="43137"/>
                  </a:srgbClr>
                </a:outerShdw>
              </a:effectLst>
              <a:latin typeface="Book Antiqua" panose="02040602050305030304" pitchFamily="18" charset="0"/>
              <a:ea typeface="華康儷楷書" panose="03000509000000000000" pitchFamily="65" charset="-120"/>
              <a:cs typeface="華康儷楷書" panose="03000509000000000000" pitchFamily="65" charset="-120"/>
            </a:endParaRPr>
          </a:p>
        </p:txBody>
      </p:sp>
      <p:sp>
        <p:nvSpPr>
          <p:cNvPr id="3" name="矩形 2">
            <a:extLst>
              <a:ext uri="{FF2B5EF4-FFF2-40B4-BE49-F238E27FC236}">
                <a16:creationId xmlns:a16="http://schemas.microsoft.com/office/drawing/2014/main" id="{4B4062C8-B8B7-0D7E-F030-FA5F8E9983F5}"/>
              </a:ext>
            </a:extLst>
          </p:cNvPr>
          <p:cNvSpPr/>
          <p:nvPr/>
        </p:nvSpPr>
        <p:spPr>
          <a:xfrm>
            <a:off x="-2856" y="21335"/>
            <a:ext cx="12194856" cy="8435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投影片編號版面配置區 1">
            <a:extLst>
              <a:ext uri="{FF2B5EF4-FFF2-40B4-BE49-F238E27FC236}">
                <a16:creationId xmlns:a16="http://schemas.microsoft.com/office/drawing/2014/main" id="{D1C6134E-A532-6E5A-C54B-057A2EA291B5}"/>
              </a:ext>
            </a:extLst>
          </p:cNvPr>
          <p:cNvSpPr>
            <a:spLocks noGrp="1"/>
          </p:cNvSpPr>
          <p:nvPr>
            <p:ph type="sldNum" sz="quarter" idx="12"/>
          </p:nvPr>
        </p:nvSpPr>
        <p:spPr/>
        <p:txBody>
          <a:bodyPr/>
          <a:lstStyle/>
          <a:p>
            <a:fld id="{BFD9D296-0923-4B30-8558-81C121D8C7E7}" type="slidenum">
              <a:rPr lang="zh-TW" altLang="en-US" smtClean="0"/>
              <a:pPr/>
              <a:t>39</a:t>
            </a:fld>
            <a:endParaRPr lang="zh-TW" altLang="en-US" dirty="0"/>
          </a:p>
        </p:txBody>
      </p:sp>
    </p:spTree>
    <p:extLst>
      <p:ext uri="{BB962C8B-B14F-4D97-AF65-F5344CB8AC3E}">
        <p14:creationId xmlns:p14="http://schemas.microsoft.com/office/powerpoint/2010/main" val="326796789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a:extLst>
              <a:ext uri="{FF2B5EF4-FFF2-40B4-BE49-F238E27FC236}">
                <a16:creationId xmlns:a16="http://schemas.microsoft.com/office/drawing/2014/main" id="{D9D2BDC1-7539-39CD-6E31-A3FD315BE254}"/>
              </a:ext>
            </a:extLst>
          </p:cNvPr>
          <p:cNvSpPr>
            <a:spLocks noGrp="1"/>
          </p:cNvSpPr>
          <p:nvPr>
            <p:ph type="sldNum" sz="quarter" idx="12"/>
          </p:nvPr>
        </p:nvSpPr>
        <p:spPr/>
        <p:txBody>
          <a:bodyPr/>
          <a:lstStyle/>
          <a:p>
            <a:fld id="{BFD9D296-0923-4B30-8558-81C121D8C7E7}" type="slidenum">
              <a:rPr lang="zh-TW" altLang="en-US" smtClean="0"/>
              <a:pPr/>
              <a:t>40</a:t>
            </a:fld>
            <a:endParaRPr lang="zh-TW" altLang="en-US" dirty="0"/>
          </a:p>
        </p:txBody>
      </p:sp>
      <p:sp>
        <p:nvSpPr>
          <p:cNvPr id="6" name="Rectangle 199">
            <a:extLst>
              <a:ext uri="{FF2B5EF4-FFF2-40B4-BE49-F238E27FC236}">
                <a16:creationId xmlns:a16="http://schemas.microsoft.com/office/drawing/2014/main" id="{7DC28E87-655D-4677-02A6-9A41B8C10BD0}"/>
              </a:ext>
            </a:extLst>
          </p:cNvPr>
          <p:cNvSpPr txBox="1">
            <a:spLocks noChangeArrowheads="1"/>
          </p:cNvSpPr>
          <p:nvPr/>
        </p:nvSpPr>
        <p:spPr>
          <a:xfrm>
            <a:off x="840059" y="116806"/>
            <a:ext cx="8229600" cy="5826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sz="2500" b="1" spc="-75" dirty="0">
                <a:solidFill>
                  <a:srgbClr val="C00000"/>
                </a:solidFill>
                <a:latin typeface="微軟正黑體" panose="020B0604030504040204" pitchFamily="34" charset="-120"/>
                <a:ea typeface="微軟正黑體" panose="020B0604030504040204" pitchFamily="34" charset="-120"/>
              </a:rPr>
              <a:t>技優入學招生變革</a:t>
            </a:r>
          </a:p>
        </p:txBody>
      </p:sp>
      <p:grpSp>
        <p:nvGrpSpPr>
          <p:cNvPr id="39" name="群組 38">
            <a:extLst>
              <a:ext uri="{FF2B5EF4-FFF2-40B4-BE49-F238E27FC236}">
                <a16:creationId xmlns:a16="http://schemas.microsoft.com/office/drawing/2014/main" id="{5D04D4A2-E432-E274-62AC-BFF7E649C061}"/>
              </a:ext>
            </a:extLst>
          </p:cNvPr>
          <p:cNvGrpSpPr/>
          <p:nvPr/>
        </p:nvGrpSpPr>
        <p:grpSpPr>
          <a:xfrm>
            <a:off x="764250" y="1463362"/>
            <a:ext cx="10663500" cy="3258970"/>
            <a:chOff x="738963" y="1463362"/>
            <a:chExt cx="10663500" cy="3258970"/>
          </a:xfrm>
        </p:grpSpPr>
        <p:sp>
          <p:nvSpPr>
            <p:cNvPr id="7" name="圆角矩形 4">
              <a:extLst>
                <a:ext uri="{FF2B5EF4-FFF2-40B4-BE49-F238E27FC236}">
                  <a16:creationId xmlns:a16="http://schemas.microsoft.com/office/drawing/2014/main" id="{A954CFD0-AE38-491F-D84F-E4F795696F43}"/>
                </a:ext>
              </a:extLst>
            </p:cNvPr>
            <p:cNvSpPr/>
            <p:nvPr/>
          </p:nvSpPr>
          <p:spPr>
            <a:xfrm>
              <a:off x="3240223" y="3179416"/>
              <a:ext cx="8162240" cy="1542916"/>
            </a:xfrm>
            <a:prstGeom prst="roundRect">
              <a:avLst>
                <a:gd name="adj" fmla="val 10535"/>
              </a:avLst>
            </a:prstGeom>
            <a:solidFill>
              <a:srgbClr val="F7F7F7"/>
            </a:solidFill>
            <a:ln w="19050">
              <a:gradFill flip="none" rotWithShape="1">
                <a:gsLst>
                  <a:gs pos="0">
                    <a:schemeClr val="bg1"/>
                  </a:gs>
                  <a:gs pos="100000">
                    <a:schemeClr val="bg1">
                      <a:lumMod val="85000"/>
                    </a:schemeClr>
                  </a:gs>
                </a:gsLst>
                <a:lin ang="2700000" scaled="1"/>
                <a:tileRect/>
              </a:gradFill>
            </a:ln>
            <a:effectLst>
              <a:outerShdw blurRad="1778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cxnSp>
          <p:nvCxnSpPr>
            <p:cNvPr id="12" name="Straight Connector 97">
              <a:extLst>
                <a:ext uri="{FF2B5EF4-FFF2-40B4-BE49-F238E27FC236}">
                  <a16:creationId xmlns:a16="http://schemas.microsoft.com/office/drawing/2014/main" id="{5242B3F9-0708-793E-1865-CC1709AB6A3A}"/>
                </a:ext>
              </a:extLst>
            </p:cNvPr>
            <p:cNvCxnSpPr>
              <a:cxnSpLocks/>
            </p:cNvCxnSpPr>
            <p:nvPr/>
          </p:nvCxnSpPr>
          <p:spPr>
            <a:xfrm>
              <a:off x="3110533" y="3252779"/>
              <a:ext cx="0" cy="1404000"/>
            </a:xfrm>
            <a:prstGeom prst="line">
              <a:avLst/>
            </a:prstGeom>
            <a:ln w="762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13" name="Straight Connector 118">
              <a:extLst>
                <a:ext uri="{FF2B5EF4-FFF2-40B4-BE49-F238E27FC236}">
                  <a16:creationId xmlns:a16="http://schemas.microsoft.com/office/drawing/2014/main" id="{25A0CDC1-3789-E585-3FAF-51D52B0075C2}"/>
                </a:ext>
              </a:extLst>
            </p:cNvPr>
            <p:cNvCxnSpPr/>
            <p:nvPr/>
          </p:nvCxnSpPr>
          <p:spPr>
            <a:xfrm>
              <a:off x="2152800" y="3755835"/>
              <a:ext cx="847235" cy="1050"/>
            </a:xfrm>
            <a:prstGeom prst="line">
              <a:avLst/>
            </a:prstGeom>
            <a:ln>
              <a:solidFill>
                <a:schemeClr val="bg2">
                  <a:lumMod val="75000"/>
                </a:schemeClr>
              </a:solidFill>
              <a:prstDash val="lgDash"/>
              <a:tailEnd type="stealth"/>
            </a:ln>
          </p:spPr>
          <p:style>
            <a:lnRef idx="1">
              <a:schemeClr val="accent1"/>
            </a:lnRef>
            <a:fillRef idx="0">
              <a:schemeClr val="accent1"/>
            </a:fillRef>
            <a:effectRef idx="0">
              <a:schemeClr val="accent1"/>
            </a:effectRef>
            <a:fontRef idx="minor">
              <a:schemeClr val="tx1"/>
            </a:fontRef>
          </p:style>
        </p:cxnSp>
        <p:grpSp>
          <p:nvGrpSpPr>
            <p:cNvPr id="30" name="组合 9">
              <a:extLst>
                <a:ext uri="{FF2B5EF4-FFF2-40B4-BE49-F238E27FC236}">
                  <a16:creationId xmlns:a16="http://schemas.microsoft.com/office/drawing/2014/main" id="{FBD066F7-7207-3290-B958-D96718A3B414}"/>
                </a:ext>
              </a:extLst>
            </p:cNvPr>
            <p:cNvGrpSpPr/>
            <p:nvPr/>
          </p:nvGrpSpPr>
          <p:grpSpPr>
            <a:xfrm>
              <a:off x="770388" y="1463362"/>
              <a:ext cx="257935" cy="355906"/>
              <a:chOff x="469900" y="728859"/>
              <a:chExt cx="424561" cy="355906"/>
            </a:xfrm>
          </p:grpSpPr>
          <p:sp>
            <p:nvSpPr>
              <p:cNvPr id="31" name="椭圆 10">
                <a:extLst>
                  <a:ext uri="{FF2B5EF4-FFF2-40B4-BE49-F238E27FC236}">
                    <a16:creationId xmlns:a16="http://schemas.microsoft.com/office/drawing/2014/main" id="{F98D6FA3-C253-E9D8-9A7F-8058FDE36008}"/>
                  </a:ext>
                </a:extLst>
              </p:cNvPr>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2" name="椭圆 11">
                <a:extLst>
                  <a:ext uri="{FF2B5EF4-FFF2-40B4-BE49-F238E27FC236}">
                    <a16:creationId xmlns:a16="http://schemas.microsoft.com/office/drawing/2014/main" id="{92E34263-2E32-E09E-E98C-69C0C9A68C2A}"/>
                  </a:ext>
                </a:extLst>
              </p:cNvPr>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3" name="椭圆 12">
                <a:extLst>
                  <a:ext uri="{FF2B5EF4-FFF2-40B4-BE49-F238E27FC236}">
                    <a16:creationId xmlns:a16="http://schemas.microsoft.com/office/drawing/2014/main" id="{C8C7A050-473E-2296-511F-029608E83A66}"/>
                  </a:ext>
                </a:extLst>
              </p:cNvPr>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4" name="椭圆 13">
                <a:extLst>
                  <a:ext uri="{FF2B5EF4-FFF2-40B4-BE49-F238E27FC236}">
                    <a16:creationId xmlns:a16="http://schemas.microsoft.com/office/drawing/2014/main" id="{C677FFEF-8E4A-98C7-0DAA-3CF48317A4AE}"/>
                  </a:ext>
                </a:extLst>
              </p:cNvPr>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5" name="圆角矩形 14">
                <a:extLst>
                  <a:ext uri="{FF2B5EF4-FFF2-40B4-BE49-F238E27FC236}">
                    <a16:creationId xmlns:a16="http://schemas.microsoft.com/office/drawing/2014/main" id="{46F15E73-18E5-C04E-40EF-8C0EE10AE080}"/>
                  </a:ext>
                </a:extLst>
              </p:cNvPr>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6" name="圆角矩形 15">
                <a:extLst>
                  <a:ext uri="{FF2B5EF4-FFF2-40B4-BE49-F238E27FC236}">
                    <a16:creationId xmlns:a16="http://schemas.microsoft.com/office/drawing/2014/main" id="{7EE08348-A645-534E-1925-C0720E6A2886}"/>
                  </a:ext>
                </a:extLst>
              </p:cNvPr>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7" name="圆角矩形 16">
                <a:extLst>
                  <a:ext uri="{FF2B5EF4-FFF2-40B4-BE49-F238E27FC236}">
                    <a16:creationId xmlns:a16="http://schemas.microsoft.com/office/drawing/2014/main" id="{42382196-53D9-C542-407E-2B192C667C81}"/>
                  </a:ext>
                </a:extLst>
              </p:cNvPr>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8" name="圆角矩形 17">
                <a:extLst>
                  <a:ext uri="{FF2B5EF4-FFF2-40B4-BE49-F238E27FC236}">
                    <a16:creationId xmlns:a16="http://schemas.microsoft.com/office/drawing/2014/main" id="{635DB883-E99B-E374-F403-BC745C77B11A}"/>
                  </a:ext>
                </a:extLst>
              </p:cNvPr>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nvGrpSpPr>
            <p:cNvPr id="15" name="组合 7">
              <a:extLst>
                <a:ext uri="{FF2B5EF4-FFF2-40B4-BE49-F238E27FC236}">
                  <a16:creationId xmlns:a16="http://schemas.microsoft.com/office/drawing/2014/main" id="{C2C45CE2-39D4-C481-B329-6097FE89BCC6}"/>
                </a:ext>
              </a:extLst>
            </p:cNvPr>
            <p:cNvGrpSpPr/>
            <p:nvPr/>
          </p:nvGrpSpPr>
          <p:grpSpPr>
            <a:xfrm>
              <a:off x="738963" y="3481489"/>
              <a:ext cx="1905363" cy="569433"/>
              <a:chOff x="0" y="194743"/>
              <a:chExt cx="3126179" cy="569433"/>
            </a:xfrm>
          </p:grpSpPr>
          <p:sp>
            <p:nvSpPr>
              <p:cNvPr id="19" name="圆角矩形 8">
                <a:extLst>
                  <a:ext uri="{FF2B5EF4-FFF2-40B4-BE49-F238E27FC236}">
                    <a16:creationId xmlns:a16="http://schemas.microsoft.com/office/drawing/2014/main" id="{EDD8A504-BEE7-54FD-F2E1-866B99D8B721}"/>
                  </a:ext>
                </a:extLst>
              </p:cNvPr>
              <p:cNvSpPr/>
              <p:nvPr/>
            </p:nvSpPr>
            <p:spPr>
              <a:xfrm>
                <a:off x="173209" y="194743"/>
                <a:ext cx="2952970" cy="569433"/>
              </a:xfrm>
              <a:prstGeom prst="roundRect">
                <a:avLst>
                  <a:gd name="adj" fmla="val 9976"/>
                </a:avLst>
              </a:prstGeom>
              <a:solidFill>
                <a:srgbClr val="D7AFFF"/>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20" name="组合 9">
                <a:extLst>
                  <a:ext uri="{FF2B5EF4-FFF2-40B4-BE49-F238E27FC236}">
                    <a16:creationId xmlns:a16="http://schemas.microsoft.com/office/drawing/2014/main" id="{9018E7B2-A445-EF97-3561-5F3075EF6AEE}"/>
                  </a:ext>
                </a:extLst>
              </p:cNvPr>
              <p:cNvGrpSpPr/>
              <p:nvPr/>
            </p:nvGrpSpPr>
            <p:grpSpPr>
              <a:xfrm>
                <a:off x="0" y="290669"/>
                <a:ext cx="424561" cy="355906"/>
                <a:chOff x="469900" y="728859"/>
                <a:chExt cx="424561" cy="355906"/>
              </a:xfrm>
            </p:grpSpPr>
            <p:sp>
              <p:nvSpPr>
                <p:cNvPr id="21" name="椭圆 10">
                  <a:extLst>
                    <a:ext uri="{FF2B5EF4-FFF2-40B4-BE49-F238E27FC236}">
                      <a16:creationId xmlns:a16="http://schemas.microsoft.com/office/drawing/2014/main" id="{080549FF-DE51-7EC5-DA2E-E961B1F5547A}"/>
                    </a:ext>
                  </a:extLst>
                </p:cNvPr>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2" name="椭圆 11">
                  <a:extLst>
                    <a:ext uri="{FF2B5EF4-FFF2-40B4-BE49-F238E27FC236}">
                      <a16:creationId xmlns:a16="http://schemas.microsoft.com/office/drawing/2014/main" id="{E7D36211-8EB1-07C8-321F-07DAC189A40D}"/>
                    </a:ext>
                  </a:extLst>
                </p:cNvPr>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3" name="椭圆 12">
                  <a:extLst>
                    <a:ext uri="{FF2B5EF4-FFF2-40B4-BE49-F238E27FC236}">
                      <a16:creationId xmlns:a16="http://schemas.microsoft.com/office/drawing/2014/main" id="{BC562212-3E78-ED18-5E7C-CAD64A6AB30E}"/>
                    </a:ext>
                  </a:extLst>
                </p:cNvPr>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4" name="椭圆 13">
                  <a:extLst>
                    <a:ext uri="{FF2B5EF4-FFF2-40B4-BE49-F238E27FC236}">
                      <a16:creationId xmlns:a16="http://schemas.microsoft.com/office/drawing/2014/main" id="{2C589BA3-521A-BBAD-5CAE-D33ACA6CE2F9}"/>
                    </a:ext>
                  </a:extLst>
                </p:cNvPr>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5" name="圆角矩形 14">
                  <a:extLst>
                    <a:ext uri="{FF2B5EF4-FFF2-40B4-BE49-F238E27FC236}">
                      <a16:creationId xmlns:a16="http://schemas.microsoft.com/office/drawing/2014/main" id="{73F900C8-FFA1-DC83-3ECC-D7DA0B8D81D4}"/>
                    </a:ext>
                  </a:extLst>
                </p:cNvPr>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6" name="圆角矩形 15">
                  <a:extLst>
                    <a:ext uri="{FF2B5EF4-FFF2-40B4-BE49-F238E27FC236}">
                      <a16:creationId xmlns:a16="http://schemas.microsoft.com/office/drawing/2014/main" id="{13C00724-74E3-941E-1434-69F31C8C1BF4}"/>
                    </a:ext>
                  </a:extLst>
                </p:cNvPr>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7" name="圆角矩形 16">
                  <a:extLst>
                    <a:ext uri="{FF2B5EF4-FFF2-40B4-BE49-F238E27FC236}">
                      <a16:creationId xmlns:a16="http://schemas.microsoft.com/office/drawing/2014/main" id="{7EF89A37-8CA0-1016-1FF8-40F3D0BBA4EC}"/>
                    </a:ext>
                  </a:extLst>
                </p:cNvPr>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8" name="圆角矩形 17">
                  <a:extLst>
                    <a:ext uri="{FF2B5EF4-FFF2-40B4-BE49-F238E27FC236}">
                      <a16:creationId xmlns:a16="http://schemas.microsoft.com/office/drawing/2014/main" id="{36C31939-1478-B42D-0DF4-8AAD080C4EE0}"/>
                    </a:ext>
                  </a:extLst>
                </p:cNvPr>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sp>
          <p:nvSpPr>
            <p:cNvPr id="17" name="Rectangle 199">
              <a:extLst>
                <a:ext uri="{FF2B5EF4-FFF2-40B4-BE49-F238E27FC236}">
                  <a16:creationId xmlns:a16="http://schemas.microsoft.com/office/drawing/2014/main" id="{925F9A49-DF06-D5C6-AAC6-0056724A2401}"/>
                </a:ext>
              </a:extLst>
            </p:cNvPr>
            <p:cNvSpPr txBox="1">
              <a:spLocks noChangeArrowheads="1"/>
            </p:cNvSpPr>
            <p:nvPr/>
          </p:nvSpPr>
          <p:spPr>
            <a:xfrm>
              <a:off x="1083545" y="3485816"/>
              <a:ext cx="1474699" cy="5826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sz="2500" b="1" spc="-75" dirty="0">
                  <a:solidFill>
                    <a:srgbClr val="C00000"/>
                  </a:solidFill>
                  <a:latin typeface="微軟正黑體" panose="020B0604030504040204" pitchFamily="34" charset="-120"/>
                  <a:ea typeface="微軟正黑體" panose="020B0604030504040204" pitchFamily="34" charset="-120"/>
                </a:rPr>
                <a:t>技優甄審</a:t>
              </a:r>
            </a:p>
          </p:txBody>
        </p:sp>
        <p:sp>
          <p:nvSpPr>
            <p:cNvPr id="18" name="文字方塊 17">
              <a:extLst>
                <a:ext uri="{FF2B5EF4-FFF2-40B4-BE49-F238E27FC236}">
                  <a16:creationId xmlns:a16="http://schemas.microsoft.com/office/drawing/2014/main" id="{86D2798B-DDA8-D9BB-A46D-0344A10BD354}"/>
                </a:ext>
              </a:extLst>
            </p:cNvPr>
            <p:cNvSpPr txBox="1"/>
            <p:nvPr/>
          </p:nvSpPr>
          <p:spPr>
            <a:xfrm>
              <a:off x="3196615" y="3251450"/>
              <a:ext cx="8102492" cy="1380250"/>
            </a:xfrm>
            <a:prstGeom prst="rect">
              <a:avLst/>
            </a:prstGeom>
            <a:noFill/>
          </p:spPr>
          <p:txBody>
            <a:bodyPr wrap="square" rtlCol="0">
              <a:spAutoFit/>
            </a:bodyPr>
            <a:lstStyle/>
            <a:p>
              <a:pPr marL="285750" lvl="0" indent="-285750" algn="just">
                <a:lnSpc>
                  <a:spcPct val="150000"/>
                </a:lnSpc>
                <a:buClr>
                  <a:srgbClr val="C00000"/>
                </a:buClr>
                <a:buFont typeface="Wingdings" panose="05000000000000000000" pitchFamily="2" charset="2"/>
                <a:buChar char="Ø"/>
                <a:tabLst>
                  <a:tab pos="180340" algn="l"/>
                </a:tabLst>
              </a:pPr>
              <a:r>
                <a:rPr lang="zh-TW" alt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rPr>
                <a:t>自</a:t>
              </a:r>
              <a:r>
                <a:rPr lang="en-US" altLang="zh-TW" sz="2000" b="1" u="sng" kern="100" dirty="0">
                  <a:solidFill>
                    <a:srgbClr val="C00000"/>
                  </a:solidFill>
                  <a:effectLst/>
                  <a:latin typeface="微軟正黑體" panose="020B0604030504040204" pitchFamily="34" charset="-120"/>
                  <a:ea typeface="微軟正黑體" panose="020B0604030504040204" pitchFamily="34" charset="-120"/>
                </a:rPr>
                <a:t>115</a:t>
              </a:r>
              <a:r>
                <a:rPr lang="zh-TW" altLang="zh-TW" sz="2000" b="1" u="sng" kern="100" dirty="0">
                  <a:solidFill>
                    <a:srgbClr val="C00000"/>
                  </a:solidFill>
                  <a:effectLst/>
                  <a:latin typeface="微軟正黑體" panose="020B0604030504040204" pitchFamily="34" charset="-120"/>
                  <a:ea typeface="微軟正黑體" panose="020B0604030504040204" pitchFamily="34" charset="-120"/>
                  <a:cs typeface="Times New Roman" panose="02020603050405020304" pitchFamily="18" charset="0"/>
                </a:rPr>
                <a:t>學年度招生起</a:t>
              </a:r>
              <a:r>
                <a:rPr lang="zh-TW" alt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rPr>
                <a:t>，取得</a:t>
              </a:r>
              <a:r>
                <a:rPr lang="zh-TW" altLang="zh-TW" sz="1800" b="1" kern="100" dirty="0">
                  <a:solidFill>
                    <a:srgbClr val="0000FF"/>
                  </a:solidFill>
                  <a:effectLst/>
                  <a:latin typeface="微軟正黑體" panose="020B0604030504040204" pitchFamily="34" charset="-120"/>
                  <a:ea typeface="微軟正黑體" panose="020B0604030504040204" pitchFamily="34" charset="-120"/>
                  <a:cs typeface="Times New Roman" panose="02020603050405020304" pitchFamily="18" charset="0"/>
                </a:rPr>
                <a:t>國</a:t>
              </a:r>
              <a:r>
                <a:rPr lang="zh-TW" altLang="en-US" sz="1800" b="1" kern="100" dirty="0">
                  <a:solidFill>
                    <a:srgbClr val="0000FF"/>
                  </a:solidFill>
                  <a:effectLst/>
                  <a:latin typeface="微軟正黑體" panose="020B0604030504040204" pitchFamily="34" charset="-120"/>
                  <a:ea typeface="微軟正黑體" panose="020B0604030504040204" pitchFamily="34" charset="-120"/>
                  <a:cs typeface="Times New Roman" panose="02020603050405020304" pitchFamily="18" charset="0"/>
                </a:rPr>
                <a:t>際</a:t>
              </a:r>
              <a:r>
                <a:rPr lang="zh-TW" altLang="zh-TW" sz="1800" b="1" kern="100" dirty="0">
                  <a:solidFill>
                    <a:srgbClr val="0000FF"/>
                  </a:solidFill>
                  <a:effectLst/>
                  <a:latin typeface="微軟正黑體" panose="020B0604030504040204" pitchFamily="34" charset="-120"/>
                  <a:ea typeface="微軟正黑體" panose="020B0604030504040204" pitchFamily="34" charset="-120"/>
                  <a:cs typeface="Times New Roman" panose="02020603050405020304" pitchFamily="18" charset="0"/>
                </a:rPr>
                <a:t>技能競賽</a:t>
              </a:r>
              <a:r>
                <a:rPr lang="zh-TW" altLang="en-US" sz="1800" b="1" kern="100" dirty="0">
                  <a:solidFill>
                    <a:srgbClr val="0000FF"/>
                  </a:solidFill>
                  <a:effectLst/>
                  <a:latin typeface="微軟正黑體" panose="020B0604030504040204" pitchFamily="34" charset="-120"/>
                  <a:ea typeface="微軟正黑體" panose="020B0604030504040204" pitchFamily="34" charset="-120"/>
                  <a:cs typeface="Times New Roman" panose="02020603050405020304" pitchFamily="18" charset="0"/>
                </a:rPr>
                <a:t>、亞洲技能競賽</a:t>
              </a:r>
              <a:r>
                <a:rPr lang="en-US" altLang="zh-TW" b="1" kern="100" dirty="0">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b="1" kern="100" dirty="0">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t>青年組</a:t>
              </a:r>
              <a:r>
                <a:rPr lang="en-US" altLang="zh-TW" b="1" kern="100" dirty="0">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t>)</a:t>
              </a:r>
              <a:r>
                <a:rPr lang="zh-TW" alt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rPr>
                <a:t>各職類優勝名次，</a:t>
              </a:r>
              <a:r>
                <a:rPr lang="zh-TW" altLang="zh-TW" sz="2000" b="1" u="sng" dirty="0">
                  <a:solidFill>
                    <a:srgbClr val="C00000"/>
                  </a:solidFill>
                  <a:latin typeface="微軟正黑體" panose="020B0604030504040204" pitchFamily="34" charset="-120"/>
                  <a:ea typeface="微軟正黑體" panose="020B0604030504040204" pitchFamily="34" charset="-120"/>
                </a:rPr>
                <a:t>得參加</a:t>
              </a:r>
              <a:r>
                <a:rPr lang="zh-TW" altLang="zh-TW" sz="2000" b="1" dirty="0">
                  <a:solidFill>
                    <a:srgbClr val="C00000"/>
                  </a:solidFill>
                  <a:latin typeface="微軟正黑體" panose="020B0604030504040204" pitchFamily="34" charset="-120"/>
                  <a:ea typeface="微軟正黑體" panose="020B0604030504040204" pitchFamily="34" charset="-120"/>
                </a:rPr>
                <a:t>四技二專</a:t>
              </a:r>
              <a:r>
                <a:rPr lang="zh-TW" altLang="zh-TW" sz="2000" b="1" u="sng" dirty="0">
                  <a:solidFill>
                    <a:srgbClr val="C00000"/>
                  </a:solidFill>
                  <a:latin typeface="微軟正黑體" panose="020B0604030504040204" pitchFamily="34" charset="-120"/>
                  <a:ea typeface="微軟正黑體" panose="020B0604030504040204" pitchFamily="34" charset="-120"/>
                </a:rPr>
                <a:t>技優甄審</a:t>
              </a:r>
              <a:r>
                <a:rPr lang="zh-TW" altLang="zh-TW" b="1" dirty="0">
                  <a:solidFill>
                    <a:srgbClr val="C00000"/>
                  </a:solidFill>
                  <a:latin typeface="微軟正黑體" panose="020B0604030504040204" pitchFamily="34" charset="-120"/>
                  <a:ea typeface="微軟正黑體" panose="020B0604030504040204" pitchFamily="34" charset="-120"/>
                </a:rPr>
                <a:t>入學招生管道，</a:t>
              </a:r>
              <a:r>
                <a:rPr lang="zh-TW" altLang="en-US" b="1" dirty="0">
                  <a:solidFill>
                    <a:srgbClr val="C00000"/>
                  </a:solidFill>
                  <a:latin typeface="微軟正黑體" panose="020B0604030504040204" pitchFamily="34" charset="-120"/>
                  <a:ea typeface="微軟正黑體" panose="020B0604030504040204" pitchFamily="34" charset="-120"/>
                </a:rPr>
                <a:t>其</a:t>
              </a:r>
              <a:r>
                <a:rPr lang="zh-TW" altLang="zh-TW" sz="1800" b="1" u="sng" kern="100" dirty="0">
                  <a:solidFill>
                    <a:srgbClr val="C00000"/>
                  </a:solidFill>
                  <a:effectLst/>
                  <a:latin typeface="微軟正黑體" panose="020B0604030504040204" pitchFamily="34" charset="-120"/>
                  <a:ea typeface="微軟正黑體" panose="020B0604030504040204" pitchFamily="34" charset="-120"/>
                  <a:cs typeface="Times New Roman" panose="02020603050405020304" pitchFamily="18" charset="0"/>
                </a:rPr>
                <a:t>優待加分比率</a:t>
              </a:r>
              <a:r>
                <a:rPr lang="zh-TW" altLang="en-US" sz="1800" b="1" u="sng" kern="100" dirty="0">
                  <a:solidFill>
                    <a:srgbClr val="C00000"/>
                  </a:solidFill>
                  <a:effectLst/>
                  <a:latin typeface="微軟正黑體" panose="020B0604030504040204" pitchFamily="34" charset="-120"/>
                  <a:ea typeface="微軟正黑體" panose="020B0604030504040204" pitchFamily="34" charset="-120"/>
                  <a:cs typeface="Times New Roman" panose="02020603050405020304" pitchFamily="18" charset="0"/>
                </a:rPr>
                <a:t>之調整</a:t>
              </a:r>
              <a:r>
                <a:rPr lang="zh-TW" altLang="en-US" sz="1800" b="1" kern="100" dirty="0">
                  <a:solidFill>
                    <a:srgbClr val="C00000"/>
                  </a:solidFill>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1800" kern="100" dirty="0">
                  <a:effectLst/>
                  <a:latin typeface="微軟正黑體" panose="020B0604030504040204" pitchFamily="34" charset="-120"/>
                  <a:ea typeface="微軟正黑體" panose="020B0604030504040204" pitchFamily="34" charset="-120"/>
                  <a:cs typeface="Times New Roman" panose="02020603050405020304" pitchFamily="18" charset="0"/>
                </a:rPr>
                <a:t>詳閱招生簡章第</a:t>
              </a:r>
              <a:r>
                <a:rPr lang="en-US" alt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rPr>
                <a:t>30</a:t>
              </a:r>
              <a:r>
                <a:rPr lang="zh-TW" altLang="en-US" sz="1800" kern="100" dirty="0">
                  <a:effectLst/>
                  <a:latin typeface="微軟正黑體" panose="020B0604030504040204" pitchFamily="34" charset="-120"/>
                  <a:ea typeface="微軟正黑體" panose="020B0604030504040204" pitchFamily="34" charset="-120"/>
                  <a:cs typeface="Times New Roman" panose="02020603050405020304" pitchFamily="18" charset="0"/>
                </a:rPr>
                <a:t>頁 表</a:t>
              </a:r>
              <a:r>
                <a:rPr lang="en-US" alt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rPr>
                <a:t>1</a:t>
              </a:r>
              <a:r>
                <a:rPr lang="zh-TW" altLang="en-US" sz="1800" kern="100" dirty="0">
                  <a:effectLst/>
                  <a:latin typeface="微軟正黑體" panose="020B0604030504040204" pitchFamily="34" charset="-120"/>
                  <a:ea typeface="微軟正黑體" panose="020B0604030504040204" pitchFamily="34" charset="-120"/>
                  <a:cs typeface="Times New Roman" panose="02020603050405020304" pitchFamily="18" charset="0"/>
                </a:rPr>
                <a:t>「競賽優勝名次或證照等級及其優待加分標準表」</a:t>
              </a:r>
              <a:r>
                <a:rPr lang="zh-TW" alt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rPr>
                <a:t>。</a:t>
              </a:r>
              <a:endParaRPr lang="zh-TW" altLang="en-US" dirty="0">
                <a:latin typeface="微軟正黑體" panose="020B0604030504040204" pitchFamily="34" charset="-120"/>
                <a:ea typeface="微軟正黑體" panose="020B0604030504040204" pitchFamily="34" charset="-120"/>
              </a:endParaRPr>
            </a:p>
          </p:txBody>
        </p:sp>
      </p:grpSp>
    </p:spTree>
    <p:extLst>
      <p:ext uri="{BB962C8B-B14F-4D97-AF65-F5344CB8AC3E}">
        <p14:creationId xmlns:p14="http://schemas.microsoft.com/office/powerpoint/2010/main" val="66576921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a:extLst>
              <a:ext uri="{FF2B5EF4-FFF2-40B4-BE49-F238E27FC236}">
                <a16:creationId xmlns:a16="http://schemas.microsoft.com/office/drawing/2014/main" id="{85BB99D0-17EC-4115-BAB4-BED1692BFE2E}"/>
              </a:ext>
            </a:extLst>
          </p:cNvPr>
          <p:cNvSpPr>
            <a:spLocks noGrp="1"/>
          </p:cNvSpPr>
          <p:nvPr>
            <p:ph type="sldNum" sz="quarter" idx="12"/>
          </p:nvPr>
        </p:nvSpPr>
        <p:spPr/>
        <p:txBody>
          <a:bodyPr/>
          <a:lstStyle/>
          <a:p>
            <a:fld id="{BFD9D296-0923-4B30-8558-81C121D8C7E7}" type="slidenum">
              <a:rPr lang="zh-TW" altLang="en-US" smtClean="0"/>
              <a:pPr/>
              <a:t>41</a:t>
            </a:fld>
            <a:endParaRPr lang="zh-TW" altLang="en-US" dirty="0"/>
          </a:p>
        </p:txBody>
      </p:sp>
      <p:grpSp>
        <p:nvGrpSpPr>
          <p:cNvPr id="2" name="群組 1">
            <a:extLst>
              <a:ext uri="{FF2B5EF4-FFF2-40B4-BE49-F238E27FC236}">
                <a16:creationId xmlns:a16="http://schemas.microsoft.com/office/drawing/2014/main" id="{0CD09CDB-1020-95BF-1DCA-1350DADE659C}"/>
              </a:ext>
            </a:extLst>
          </p:cNvPr>
          <p:cNvGrpSpPr/>
          <p:nvPr/>
        </p:nvGrpSpPr>
        <p:grpSpPr>
          <a:xfrm>
            <a:off x="738963" y="116806"/>
            <a:ext cx="10663500" cy="3860834"/>
            <a:chOff x="738963" y="116806"/>
            <a:chExt cx="10663500" cy="3860834"/>
          </a:xfrm>
        </p:grpSpPr>
        <p:sp>
          <p:nvSpPr>
            <p:cNvPr id="5" name="Rectangle 199">
              <a:extLst>
                <a:ext uri="{FF2B5EF4-FFF2-40B4-BE49-F238E27FC236}">
                  <a16:creationId xmlns:a16="http://schemas.microsoft.com/office/drawing/2014/main" id="{831E37E6-E22D-44DE-A0C8-1F10A0D6A1AD}"/>
                </a:ext>
              </a:extLst>
            </p:cNvPr>
            <p:cNvSpPr txBox="1">
              <a:spLocks noChangeArrowheads="1"/>
            </p:cNvSpPr>
            <p:nvPr/>
          </p:nvSpPr>
          <p:spPr>
            <a:xfrm>
              <a:off x="840059" y="116806"/>
              <a:ext cx="8229600" cy="5826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sz="2500" b="1" spc="-75" dirty="0">
                  <a:solidFill>
                    <a:srgbClr val="C00000"/>
                  </a:solidFill>
                  <a:latin typeface="微軟正黑體" panose="020B0604030504040204" pitchFamily="34" charset="-120"/>
                  <a:ea typeface="微軟正黑體" panose="020B0604030504040204" pitchFamily="34" charset="-120"/>
                </a:rPr>
                <a:t>技優入學招生變革</a:t>
              </a:r>
              <a:r>
                <a:rPr lang="zh-TW" altLang="en-US" sz="2800" b="1" u="sng" spc="-75" dirty="0">
                  <a:solidFill>
                    <a:srgbClr val="C00000"/>
                  </a:solidFill>
                  <a:latin typeface="微軟正黑體" panose="020B0604030504040204" pitchFamily="34" charset="-120"/>
                  <a:ea typeface="微軟正黑體" panose="020B0604030504040204" pitchFamily="34" charset="-120"/>
                </a:rPr>
                <a:t>預告</a:t>
              </a:r>
              <a:endParaRPr lang="zh-TW" altLang="en-US" sz="2500" b="1" u="sng" spc="-75" dirty="0">
                <a:solidFill>
                  <a:srgbClr val="C00000"/>
                </a:solidFill>
                <a:latin typeface="微軟正黑體" panose="020B0604030504040204" pitchFamily="34" charset="-120"/>
                <a:ea typeface="微軟正黑體" panose="020B0604030504040204" pitchFamily="34" charset="-120"/>
              </a:endParaRPr>
            </a:p>
          </p:txBody>
        </p:sp>
        <p:sp>
          <p:nvSpPr>
            <p:cNvPr id="63" name="圆角矩形 4">
              <a:extLst>
                <a:ext uri="{FF2B5EF4-FFF2-40B4-BE49-F238E27FC236}">
                  <a16:creationId xmlns:a16="http://schemas.microsoft.com/office/drawing/2014/main" id="{AB904D02-2B27-468F-A353-DEB03BB7EBD5}"/>
                </a:ext>
              </a:extLst>
            </p:cNvPr>
            <p:cNvSpPr/>
            <p:nvPr/>
          </p:nvSpPr>
          <p:spPr>
            <a:xfrm>
              <a:off x="3240223" y="2543311"/>
              <a:ext cx="8162240" cy="1434329"/>
            </a:xfrm>
            <a:prstGeom prst="roundRect">
              <a:avLst>
                <a:gd name="adj" fmla="val 10535"/>
              </a:avLst>
            </a:prstGeom>
            <a:solidFill>
              <a:srgbClr val="F7F7F7"/>
            </a:solidFill>
            <a:ln w="19050">
              <a:gradFill flip="none" rotWithShape="1">
                <a:gsLst>
                  <a:gs pos="0">
                    <a:schemeClr val="bg1"/>
                  </a:gs>
                  <a:gs pos="100000">
                    <a:schemeClr val="bg1">
                      <a:lumMod val="85000"/>
                    </a:schemeClr>
                  </a:gs>
                </a:gsLst>
                <a:lin ang="2700000" scaled="1"/>
                <a:tileRect/>
              </a:gradFill>
            </a:ln>
            <a:effectLst>
              <a:outerShdw blurRad="1778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2" name="圆角矩形 4">
              <a:extLst>
                <a:ext uri="{FF2B5EF4-FFF2-40B4-BE49-F238E27FC236}">
                  <a16:creationId xmlns:a16="http://schemas.microsoft.com/office/drawing/2014/main" id="{B5515A18-35A1-4635-B78A-26B93D1A913E}"/>
                </a:ext>
              </a:extLst>
            </p:cNvPr>
            <p:cNvSpPr/>
            <p:nvPr/>
          </p:nvSpPr>
          <p:spPr>
            <a:xfrm>
              <a:off x="3240222" y="1051197"/>
              <a:ext cx="8162240" cy="1134219"/>
            </a:xfrm>
            <a:prstGeom prst="roundRect">
              <a:avLst>
                <a:gd name="adj" fmla="val 10535"/>
              </a:avLst>
            </a:prstGeom>
            <a:solidFill>
              <a:srgbClr val="F7F7F7"/>
            </a:solidFill>
            <a:ln w="19050">
              <a:gradFill flip="none" rotWithShape="1">
                <a:gsLst>
                  <a:gs pos="0">
                    <a:schemeClr val="bg1"/>
                  </a:gs>
                  <a:gs pos="100000">
                    <a:schemeClr val="bg1">
                      <a:lumMod val="85000"/>
                    </a:schemeClr>
                  </a:gs>
                </a:gsLst>
                <a:lin ang="2700000" scaled="1"/>
                <a:tileRect/>
              </a:gradFill>
            </a:ln>
            <a:effectLst>
              <a:outerShdw blurRad="1778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 name="文字方塊 5">
              <a:extLst>
                <a:ext uri="{FF2B5EF4-FFF2-40B4-BE49-F238E27FC236}">
                  <a16:creationId xmlns:a16="http://schemas.microsoft.com/office/drawing/2014/main" id="{D0BA4219-8B65-4523-B210-1C161F91935C}"/>
                </a:ext>
              </a:extLst>
            </p:cNvPr>
            <p:cNvSpPr txBox="1"/>
            <p:nvPr/>
          </p:nvSpPr>
          <p:spPr>
            <a:xfrm>
              <a:off x="3196615" y="1086915"/>
              <a:ext cx="8119768" cy="959109"/>
            </a:xfrm>
            <a:prstGeom prst="rect">
              <a:avLst/>
            </a:prstGeom>
            <a:noFill/>
          </p:spPr>
          <p:txBody>
            <a:bodyPr wrap="square" rtlCol="0">
              <a:spAutoFit/>
            </a:bodyPr>
            <a:lstStyle/>
            <a:p>
              <a:pPr marL="285750" indent="-285750" algn="just">
                <a:lnSpc>
                  <a:spcPct val="150000"/>
                </a:lnSpc>
                <a:buClr>
                  <a:srgbClr val="C00000"/>
                </a:buClr>
                <a:buFont typeface="Wingdings" panose="05000000000000000000" pitchFamily="2" charset="2"/>
                <a:buChar char="Ø"/>
              </a:pPr>
              <a:r>
                <a:rPr lang="zh-TW" altLang="en-US" dirty="0">
                  <a:latin typeface="微軟正黑體" panose="020B0604030504040204" pitchFamily="34" charset="-120"/>
                  <a:ea typeface="微軟正黑體" panose="020B0604030504040204" pitchFamily="34" charset="-120"/>
                </a:rPr>
                <a:t>自</a:t>
              </a:r>
              <a:r>
                <a:rPr lang="en-US" altLang="zh-TW" sz="2000" b="1" u="sng" dirty="0">
                  <a:solidFill>
                    <a:srgbClr val="C00000"/>
                  </a:solidFill>
                  <a:latin typeface="微軟正黑體" panose="020B0604030504040204" pitchFamily="34" charset="-120"/>
                  <a:ea typeface="微軟正黑體" panose="020B0604030504040204" pitchFamily="34" charset="-120"/>
                </a:rPr>
                <a:t>116</a:t>
              </a:r>
              <a:r>
                <a:rPr lang="zh-TW" altLang="en-US" sz="2000" b="1" u="sng" dirty="0">
                  <a:solidFill>
                    <a:srgbClr val="C00000"/>
                  </a:solidFill>
                  <a:latin typeface="微軟正黑體" panose="020B0604030504040204" pitchFamily="34" charset="-120"/>
                  <a:ea typeface="微軟正黑體" panose="020B0604030504040204" pitchFamily="34" charset="-120"/>
                </a:rPr>
                <a:t>學年度招生起</a:t>
              </a:r>
              <a:r>
                <a:rPr lang="zh-TW" altLang="en-US" dirty="0">
                  <a:latin typeface="微軟正黑體" panose="020B0604030504040204" pitchFamily="34" charset="-120"/>
                  <a:ea typeface="微軟正黑體" panose="020B0604030504040204" pitchFamily="34" charset="-120"/>
                </a:rPr>
                <a:t>，取得</a:t>
              </a:r>
              <a:r>
                <a:rPr lang="zh-TW" altLang="en-US" b="1" dirty="0">
                  <a:solidFill>
                    <a:srgbClr val="0000FF"/>
                  </a:solidFill>
                  <a:latin typeface="微軟正黑體" panose="020B0604030504040204" pitchFamily="34" charset="-120"/>
                  <a:ea typeface="微軟正黑體" panose="020B0604030504040204" pitchFamily="34" charset="-120"/>
                </a:rPr>
                <a:t>全國技能競賽</a:t>
              </a:r>
              <a:r>
                <a:rPr lang="zh-TW" altLang="en-US" dirty="0">
                  <a:latin typeface="微軟正黑體" panose="020B0604030504040204" pitchFamily="34" charset="-120"/>
                  <a:ea typeface="微軟正黑體" panose="020B0604030504040204" pitchFamily="34" charset="-120"/>
                </a:rPr>
                <a:t>各職類「</a:t>
              </a:r>
              <a:r>
                <a:rPr lang="zh-TW" altLang="en-US" b="1" dirty="0">
                  <a:solidFill>
                    <a:srgbClr val="0000FF"/>
                  </a:solidFill>
                  <a:latin typeface="微軟正黑體" panose="020B0604030504040204" pitchFamily="34" charset="-120"/>
                  <a:ea typeface="微軟正黑體" panose="020B0604030504040204" pitchFamily="34" charset="-120"/>
                </a:rPr>
                <a:t>青少年組</a:t>
              </a:r>
              <a:r>
                <a:rPr lang="zh-TW" altLang="en-US" dirty="0">
                  <a:latin typeface="微軟正黑體" panose="020B0604030504040204" pitchFamily="34" charset="-120"/>
                  <a:ea typeface="微軟正黑體" panose="020B0604030504040204" pitchFamily="34" charset="-120"/>
                </a:rPr>
                <a:t>」獲優勝名次</a:t>
              </a:r>
              <a:r>
                <a:rPr lang="zh-TW" altLang="en-US" sz="2000" b="1" u="sng" dirty="0">
                  <a:solidFill>
                    <a:srgbClr val="C00000"/>
                  </a:solidFill>
                  <a:latin typeface="微軟正黑體" panose="020B0604030504040204" pitchFamily="34" charset="-120"/>
                  <a:ea typeface="微軟正黑體" panose="020B0604030504040204" pitchFamily="34" charset="-120"/>
                </a:rPr>
                <a:t>不予參加</a:t>
              </a:r>
              <a:r>
                <a:rPr lang="zh-TW" altLang="en-US" sz="2000" b="1" dirty="0">
                  <a:solidFill>
                    <a:srgbClr val="C00000"/>
                  </a:solidFill>
                  <a:latin typeface="微軟正黑體" panose="020B0604030504040204" pitchFamily="34" charset="-120"/>
                  <a:ea typeface="微軟正黑體" panose="020B0604030504040204" pitchFamily="34" charset="-120"/>
                </a:rPr>
                <a:t>四技二專</a:t>
              </a:r>
              <a:r>
                <a:rPr lang="zh-TW" altLang="en-US" sz="2000" b="1" u="sng" dirty="0">
                  <a:solidFill>
                    <a:srgbClr val="C00000"/>
                  </a:solidFill>
                  <a:latin typeface="微軟正黑體" panose="020B0604030504040204" pitchFamily="34" charset="-120"/>
                  <a:ea typeface="微軟正黑體" panose="020B0604030504040204" pitchFamily="34" charset="-120"/>
                </a:rPr>
                <a:t>技優保送</a:t>
              </a:r>
              <a:r>
                <a:rPr lang="zh-TW" altLang="en-US" b="1" dirty="0">
                  <a:solidFill>
                    <a:srgbClr val="C00000"/>
                  </a:solidFill>
                  <a:latin typeface="微軟正黑體" panose="020B0604030504040204" pitchFamily="34" charset="-120"/>
                  <a:ea typeface="微軟正黑體" panose="020B0604030504040204" pitchFamily="34" charset="-120"/>
                </a:rPr>
                <a:t>入學招生管道</a:t>
              </a:r>
              <a:r>
                <a:rPr lang="zh-TW" altLang="en-US" dirty="0">
                  <a:latin typeface="微軟正黑體" panose="020B0604030504040204" pitchFamily="34" charset="-120"/>
                  <a:ea typeface="微軟正黑體" panose="020B0604030504040204" pitchFamily="34" charset="-120"/>
                </a:rPr>
                <a:t>。</a:t>
              </a:r>
            </a:p>
          </p:txBody>
        </p:sp>
        <p:cxnSp>
          <p:nvCxnSpPr>
            <p:cNvPr id="31" name="Straight Connector 93">
              <a:extLst>
                <a:ext uri="{FF2B5EF4-FFF2-40B4-BE49-F238E27FC236}">
                  <a16:creationId xmlns:a16="http://schemas.microsoft.com/office/drawing/2014/main" id="{EF3606F6-C452-4501-A2DF-076409BB05CD}"/>
                </a:ext>
              </a:extLst>
            </p:cNvPr>
            <p:cNvCxnSpPr>
              <a:cxnSpLocks/>
            </p:cNvCxnSpPr>
            <p:nvPr/>
          </p:nvCxnSpPr>
          <p:spPr>
            <a:xfrm>
              <a:off x="3110533" y="1132798"/>
              <a:ext cx="0" cy="1027482"/>
            </a:xfrm>
            <a:prstGeom prst="line">
              <a:avLst/>
            </a:prstGeom>
            <a:ln w="762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32" name="Straight Connector 116">
              <a:extLst>
                <a:ext uri="{FF2B5EF4-FFF2-40B4-BE49-F238E27FC236}">
                  <a16:creationId xmlns:a16="http://schemas.microsoft.com/office/drawing/2014/main" id="{E4ADF2C0-2030-4E34-8890-08AB50F9F25B}"/>
                </a:ext>
              </a:extLst>
            </p:cNvPr>
            <p:cNvCxnSpPr/>
            <p:nvPr/>
          </p:nvCxnSpPr>
          <p:spPr>
            <a:xfrm>
              <a:off x="2153272" y="1622419"/>
              <a:ext cx="847235" cy="1050"/>
            </a:xfrm>
            <a:prstGeom prst="line">
              <a:avLst/>
            </a:prstGeom>
            <a:ln>
              <a:solidFill>
                <a:schemeClr val="bg2">
                  <a:lumMod val="75000"/>
                </a:schemeClr>
              </a:solidFill>
              <a:prstDash val="lgDash"/>
              <a:tailEnd type="stealth"/>
            </a:ln>
          </p:spPr>
          <p:style>
            <a:lnRef idx="1">
              <a:schemeClr val="accent1"/>
            </a:lnRef>
            <a:fillRef idx="0">
              <a:schemeClr val="accent1"/>
            </a:fillRef>
            <a:effectRef idx="0">
              <a:schemeClr val="accent1"/>
            </a:effectRef>
            <a:fontRef idx="minor">
              <a:schemeClr val="tx1"/>
            </a:fontRef>
          </p:style>
        </p:cxnSp>
        <p:cxnSp>
          <p:nvCxnSpPr>
            <p:cNvPr id="33" name="Straight Connector 97">
              <a:extLst>
                <a:ext uri="{FF2B5EF4-FFF2-40B4-BE49-F238E27FC236}">
                  <a16:creationId xmlns:a16="http://schemas.microsoft.com/office/drawing/2014/main" id="{5793FB16-CA49-4396-92C3-D8B27658FA53}"/>
                </a:ext>
              </a:extLst>
            </p:cNvPr>
            <p:cNvCxnSpPr>
              <a:cxnSpLocks/>
            </p:cNvCxnSpPr>
            <p:nvPr/>
          </p:nvCxnSpPr>
          <p:spPr>
            <a:xfrm>
              <a:off x="3110533" y="2586858"/>
              <a:ext cx="0" cy="1345649"/>
            </a:xfrm>
            <a:prstGeom prst="line">
              <a:avLst/>
            </a:prstGeom>
            <a:ln w="762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34" name="Straight Connector 118">
              <a:extLst>
                <a:ext uri="{FF2B5EF4-FFF2-40B4-BE49-F238E27FC236}">
                  <a16:creationId xmlns:a16="http://schemas.microsoft.com/office/drawing/2014/main" id="{8F2E653D-A76F-4477-B9A4-67CBA051C8EB}"/>
                </a:ext>
              </a:extLst>
            </p:cNvPr>
            <p:cNvCxnSpPr/>
            <p:nvPr/>
          </p:nvCxnSpPr>
          <p:spPr>
            <a:xfrm>
              <a:off x="2152800" y="3119730"/>
              <a:ext cx="847235" cy="1050"/>
            </a:xfrm>
            <a:prstGeom prst="line">
              <a:avLst/>
            </a:prstGeom>
            <a:ln>
              <a:solidFill>
                <a:schemeClr val="bg2">
                  <a:lumMod val="75000"/>
                </a:schemeClr>
              </a:solidFill>
              <a:prstDash val="lgDash"/>
              <a:tailEnd type="stealth"/>
            </a:ln>
          </p:spPr>
          <p:style>
            <a:lnRef idx="1">
              <a:schemeClr val="accent1"/>
            </a:lnRef>
            <a:fillRef idx="0">
              <a:schemeClr val="accent1"/>
            </a:fillRef>
            <a:effectRef idx="0">
              <a:schemeClr val="accent1"/>
            </a:effectRef>
            <a:fontRef idx="minor">
              <a:schemeClr val="tx1"/>
            </a:fontRef>
          </p:style>
        </p:cxnSp>
        <p:grpSp>
          <p:nvGrpSpPr>
            <p:cNvPr id="37" name="组合 7">
              <a:extLst>
                <a:ext uri="{FF2B5EF4-FFF2-40B4-BE49-F238E27FC236}">
                  <a16:creationId xmlns:a16="http://schemas.microsoft.com/office/drawing/2014/main" id="{8E55C092-5C77-49B4-B76B-BC9745E14044}"/>
                </a:ext>
              </a:extLst>
            </p:cNvPr>
            <p:cNvGrpSpPr/>
            <p:nvPr/>
          </p:nvGrpSpPr>
          <p:grpSpPr>
            <a:xfrm>
              <a:off x="770388" y="1367436"/>
              <a:ext cx="1899258" cy="569433"/>
              <a:chOff x="0" y="194743"/>
              <a:chExt cx="3126179" cy="569433"/>
            </a:xfrm>
          </p:grpSpPr>
          <p:sp>
            <p:nvSpPr>
              <p:cNvPr id="38" name="圆角矩形 8">
                <a:extLst>
                  <a:ext uri="{FF2B5EF4-FFF2-40B4-BE49-F238E27FC236}">
                    <a16:creationId xmlns:a16="http://schemas.microsoft.com/office/drawing/2014/main" id="{C835577C-7006-404E-8E09-6E7A4DA96F34}"/>
                  </a:ext>
                </a:extLst>
              </p:cNvPr>
              <p:cNvSpPr/>
              <p:nvPr/>
            </p:nvSpPr>
            <p:spPr>
              <a:xfrm>
                <a:off x="173209" y="194743"/>
                <a:ext cx="2952970" cy="569433"/>
              </a:xfrm>
              <a:prstGeom prst="roundRect">
                <a:avLst>
                  <a:gd name="adj" fmla="val 9976"/>
                </a:avLst>
              </a:prstGeom>
              <a:solidFill>
                <a:schemeClr val="accent6">
                  <a:lumMod val="40000"/>
                  <a:lumOff val="60000"/>
                </a:schemeClr>
              </a:solidFill>
              <a:ln w="19050">
                <a:gradFill flip="none" rotWithShape="1">
                  <a:gsLst>
                    <a:gs pos="9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39" name="组合 9">
                <a:extLst>
                  <a:ext uri="{FF2B5EF4-FFF2-40B4-BE49-F238E27FC236}">
                    <a16:creationId xmlns:a16="http://schemas.microsoft.com/office/drawing/2014/main" id="{F5D5D6CA-BA04-4500-8827-FD1236FCD450}"/>
                  </a:ext>
                </a:extLst>
              </p:cNvPr>
              <p:cNvGrpSpPr/>
              <p:nvPr/>
            </p:nvGrpSpPr>
            <p:grpSpPr>
              <a:xfrm>
                <a:off x="0" y="290669"/>
                <a:ext cx="424561" cy="355906"/>
                <a:chOff x="469900" y="728859"/>
                <a:chExt cx="424561" cy="355906"/>
              </a:xfrm>
            </p:grpSpPr>
            <p:sp>
              <p:nvSpPr>
                <p:cNvPr id="40" name="椭圆 10">
                  <a:extLst>
                    <a:ext uri="{FF2B5EF4-FFF2-40B4-BE49-F238E27FC236}">
                      <a16:creationId xmlns:a16="http://schemas.microsoft.com/office/drawing/2014/main" id="{1EF512E9-2BCE-4870-9265-A2001F0C6D27}"/>
                    </a:ext>
                  </a:extLst>
                </p:cNvPr>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1" name="椭圆 11">
                  <a:extLst>
                    <a:ext uri="{FF2B5EF4-FFF2-40B4-BE49-F238E27FC236}">
                      <a16:creationId xmlns:a16="http://schemas.microsoft.com/office/drawing/2014/main" id="{B8E90250-B29A-4A92-A495-826171D0AD30}"/>
                    </a:ext>
                  </a:extLst>
                </p:cNvPr>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2" name="椭圆 12">
                  <a:extLst>
                    <a:ext uri="{FF2B5EF4-FFF2-40B4-BE49-F238E27FC236}">
                      <a16:creationId xmlns:a16="http://schemas.microsoft.com/office/drawing/2014/main" id="{8C941934-8E1F-4918-A5BA-EB7C2986A255}"/>
                    </a:ext>
                  </a:extLst>
                </p:cNvPr>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3" name="椭圆 13">
                  <a:extLst>
                    <a:ext uri="{FF2B5EF4-FFF2-40B4-BE49-F238E27FC236}">
                      <a16:creationId xmlns:a16="http://schemas.microsoft.com/office/drawing/2014/main" id="{FF653DDD-94B5-4FCF-B5D6-D1C4B6F8CF3C}"/>
                    </a:ext>
                  </a:extLst>
                </p:cNvPr>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4" name="圆角矩形 14">
                  <a:extLst>
                    <a:ext uri="{FF2B5EF4-FFF2-40B4-BE49-F238E27FC236}">
                      <a16:creationId xmlns:a16="http://schemas.microsoft.com/office/drawing/2014/main" id="{71F769F8-B4F7-4C92-8994-698326011872}"/>
                    </a:ext>
                  </a:extLst>
                </p:cNvPr>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5" name="圆角矩形 15">
                  <a:extLst>
                    <a:ext uri="{FF2B5EF4-FFF2-40B4-BE49-F238E27FC236}">
                      <a16:creationId xmlns:a16="http://schemas.microsoft.com/office/drawing/2014/main" id="{27B2652F-C611-4D5E-ACA8-BB78BCC194C1}"/>
                    </a:ext>
                  </a:extLst>
                </p:cNvPr>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6" name="圆角矩形 16">
                  <a:extLst>
                    <a:ext uri="{FF2B5EF4-FFF2-40B4-BE49-F238E27FC236}">
                      <a16:creationId xmlns:a16="http://schemas.microsoft.com/office/drawing/2014/main" id="{37E20930-7511-4659-AB2F-D94DFCCDD7CA}"/>
                    </a:ext>
                  </a:extLst>
                </p:cNvPr>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7" name="圆角矩形 17">
                  <a:extLst>
                    <a:ext uri="{FF2B5EF4-FFF2-40B4-BE49-F238E27FC236}">
                      <a16:creationId xmlns:a16="http://schemas.microsoft.com/office/drawing/2014/main" id="{0958836C-3EC0-4724-9C8F-6433BCC226A9}"/>
                    </a:ext>
                  </a:extLst>
                </p:cNvPr>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48" name="组合 7">
              <a:extLst>
                <a:ext uri="{FF2B5EF4-FFF2-40B4-BE49-F238E27FC236}">
                  <a16:creationId xmlns:a16="http://schemas.microsoft.com/office/drawing/2014/main" id="{63D3B058-0E4D-4BFD-91AD-CB3F5AAC6F9F}"/>
                </a:ext>
              </a:extLst>
            </p:cNvPr>
            <p:cNvGrpSpPr/>
            <p:nvPr/>
          </p:nvGrpSpPr>
          <p:grpSpPr>
            <a:xfrm>
              <a:off x="738963" y="2845384"/>
              <a:ext cx="1905363" cy="569433"/>
              <a:chOff x="0" y="194743"/>
              <a:chExt cx="3126179" cy="569433"/>
            </a:xfrm>
          </p:grpSpPr>
          <p:sp>
            <p:nvSpPr>
              <p:cNvPr id="49" name="圆角矩形 8">
                <a:extLst>
                  <a:ext uri="{FF2B5EF4-FFF2-40B4-BE49-F238E27FC236}">
                    <a16:creationId xmlns:a16="http://schemas.microsoft.com/office/drawing/2014/main" id="{DAD79BE1-4311-4E4C-ADF4-CA6DCC7CC8DE}"/>
                  </a:ext>
                </a:extLst>
              </p:cNvPr>
              <p:cNvSpPr/>
              <p:nvPr/>
            </p:nvSpPr>
            <p:spPr>
              <a:xfrm>
                <a:off x="173209" y="194743"/>
                <a:ext cx="2952970" cy="569433"/>
              </a:xfrm>
              <a:prstGeom prst="roundRect">
                <a:avLst>
                  <a:gd name="adj" fmla="val 9976"/>
                </a:avLst>
              </a:prstGeom>
              <a:solidFill>
                <a:srgbClr val="D7AFFF"/>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50" name="组合 9">
                <a:extLst>
                  <a:ext uri="{FF2B5EF4-FFF2-40B4-BE49-F238E27FC236}">
                    <a16:creationId xmlns:a16="http://schemas.microsoft.com/office/drawing/2014/main" id="{FFADA899-415A-41AB-AC72-E7F505001FD8}"/>
                  </a:ext>
                </a:extLst>
              </p:cNvPr>
              <p:cNvGrpSpPr/>
              <p:nvPr/>
            </p:nvGrpSpPr>
            <p:grpSpPr>
              <a:xfrm>
                <a:off x="0" y="290669"/>
                <a:ext cx="424561" cy="355906"/>
                <a:chOff x="469900" y="728859"/>
                <a:chExt cx="424561" cy="355906"/>
              </a:xfrm>
            </p:grpSpPr>
            <p:sp>
              <p:nvSpPr>
                <p:cNvPr id="51" name="椭圆 10">
                  <a:extLst>
                    <a:ext uri="{FF2B5EF4-FFF2-40B4-BE49-F238E27FC236}">
                      <a16:creationId xmlns:a16="http://schemas.microsoft.com/office/drawing/2014/main" id="{7F9E4239-F568-4C10-AD87-ABCE0648A7A9}"/>
                    </a:ext>
                  </a:extLst>
                </p:cNvPr>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2" name="椭圆 11">
                  <a:extLst>
                    <a:ext uri="{FF2B5EF4-FFF2-40B4-BE49-F238E27FC236}">
                      <a16:creationId xmlns:a16="http://schemas.microsoft.com/office/drawing/2014/main" id="{F80B0160-D0C9-4ED8-8EC1-6C19FCDD05D0}"/>
                    </a:ext>
                  </a:extLst>
                </p:cNvPr>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3" name="椭圆 12">
                  <a:extLst>
                    <a:ext uri="{FF2B5EF4-FFF2-40B4-BE49-F238E27FC236}">
                      <a16:creationId xmlns:a16="http://schemas.microsoft.com/office/drawing/2014/main" id="{C449F81F-D9AB-4F66-B818-98A72732B8BC}"/>
                    </a:ext>
                  </a:extLst>
                </p:cNvPr>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4" name="椭圆 13">
                  <a:extLst>
                    <a:ext uri="{FF2B5EF4-FFF2-40B4-BE49-F238E27FC236}">
                      <a16:creationId xmlns:a16="http://schemas.microsoft.com/office/drawing/2014/main" id="{99BB253D-A50D-45DE-A0F9-6E0730B77B0E}"/>
                    </a:ext>
                  </a:extLst>
                </p:cNvPr>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5" name="圆角矩形 14">
                  <a:extLst>
                    <a:ext uri="{FF2B5EF4-FFF2-40B4-BE49-F238E27FC236}">
                      <a16:creationId xmlns:a16="http://schemas.microsoft.com/office/drawing/2014/main" id="{B27C72ED-E7DD-4704-91A5-9F540238B977}"/>
                    </a:ext>
                  </a:extLst>
                </p:cNvPr>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6" name="圆角矩形 15">
                  <a:extLst>
                    <a:ext uri="{FF2B5EF4-FFF2-40B4-BE49-F238E27FC236}">
                      <a16:creationId xmlns:a16="http://schemas.microsoft.com/office/drawing/2014/main" id="{0800860A-E4AD-41E3-B91F-8B1B0D022939}"/>
                    </a:ext>
                  </a:extLst>
                </p:cNvPr>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7" name="圆角矩形 16">
                  <a:extLst>
                    <a:ext uri="{FF2B5EF4-FFF2-40B4-BE49-F238E27FC236}">
                      <a16:creationId xmlns:a16="http://schemas.microsoft.com/office/drawing/2014/main" id="{CBF8705A-0294-43CE-9AE2-96139257E0E6}"/>
                    </a:ext>
                  </a:extLst>
                </p:cNvPr>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8" name="圆角矩形 17">
                  <a:extLst>
                    <a:ext uri="{FF2B5EF4-FFF2-40B4-BE49-F238E27FC236}">
                      <a16:creationId xmlns:a16="http://schemas.microsoft.com/office/drawing/2014/main" id="{8C125E40-0220-44D0-BA4D-CB9FE0394E79}"/>
                    </a:ext>
                  </a:extLst>
                </p:cNvPr>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sp>
          <p:nvSpPr>
            <p:cNvPr id="59" name="Rectangle 199">
              <a:extLst>
                <a:ext uri="{FF2B5EF4-FFF2-40B4-BE49-F238E27FC236}">
                  <a16:creationId xmlns:a16="http://schemas.microsoft.com/office/drawing/2014/main" id="{8FFE5A68-8A4B-4ABD-A95E-693CA8A15F7E}"/>
                </a:ext>
              </a:extLst>
            </p:cNvPr>
            <p:cNvSpPr txBox="1">
              <a:spLocks noChangeArrowheads="1"/>
            </p:cNvSpPr>
            <p:nvPr/>
          </p:nvSpPr>
          <p:spPr>
            <a:xfrm>
              <a:off x="1065257" y="1353967"/>
              <a:ext cx="1474699" cy="5826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sz="2500" b="1" spc="-75" dirty="0">
                  <a:solidFill>
                    <a:srgbClr val="C00000"/>
                  </a:solidFill>
                  <a:latin typeface="微軟正黑體" panose="020B0604030504040204" pitchFamily="34" charset="-120"/>
                  <a:ea typeface="微軟正黑體" panose="020B0604030504040204" pitchFamily="34" charset="-120"/>
                </a:rPr>
                <a:t>技優保送</a:t>
              </a:r>
            </a:p>
          </p:txBody>
        </p:sp>
        <p:sp>
          <p:nvSpPr>
            <p:cNvPr id="60" name="Rectangle 199">
              <a:extLst>
                <a:ext uri="{FF2B5EF4-FFF2-40B4-BE49-F238E27FC236}">
                  <a16:creationId xmlns:a16="http://schemas.microsoft.com/office/drawing/2014/main" id="{4A4B7465-428D-4549-9E03-7AEE14615380}"/>
                </a:ext>
              </a:extLst>
            </p:cNvPr>
            <p:cNvSpPr txBox="1">
              <a:spLocks noChangeArrowheads="1"/>
            </p:cNvSpPr>
            <p:nvPr/>
          </p:nvSpPr>
          <p:spPr>
            <a:xfrm>
              <a:off x="1083545" y="2849711"/>
              <a:ext cx="1474699" cy="5826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sz="2500" b="1" spc="-75" dirty="0">
                  <a:solidFill>
                    <a:srgbClr val="C00000"/>
                  </a:solidFill>
                  <a:latin typeface="微軟正黑體" panose="020B0604030504040204" pitchFamily="34" charset="-120"/>
                  <a:ea typeface="微軟正黑體" panose="020B0604030504040204" pitchFamily="34" charset="-120"/>
                </a:rPr>
                <a:t>技優甄審</a:t>
              </a:r>
            </a:p>
          </p:txBody>
        </p:sp>
        <p:sp>
          <p:nvSpPr>
            <p:cNvPr id="61" name="文字方塊 60">
              <a:extLst>
                <a:ext uri="{FF2B5EF4-FFF2-40B4-BE49-F238E27FC236}">
                  <a16:creationId xmlns:a16="http://schemas.microsoft.com/office/drawing/2014/main" id="{96643301-6503-4FAF-901C-3A617B1456CF}"/>
                </a:ext>
              </a:extLst>
            </p:cNvPr>
            <p:cNvSpPr txBox="1"/>
            <p:nvPr/>
          </p:nvSpPr>
          <p:spPr>
            <a:xfrm>
              <a:off x="3196615" y="2525894"/>
              <a:ext cx="8102492" cy="1334083"/>
            </a:xfrm>
            <a:prstGeom prst="rect">
              <a:avLst/>
            </a:prstGeom>
            <a:noFill/>
          </p:spPr>
          <p:txBody>
            <a:bodyPr wrap="square" rtlCol="0">
              <a:spAutoFit/>
            </a:bodyPr>
            <a:lstStyle/>
            <a:p>
              <a:pPr marL="285750" lvl="0" indent="-285750" algn="just">
                <a:lnSpc>
                  <a:spcPct val="150000"/>
                </a:lnSpc>
                <a:buClr>
                  <a:srgbClr val="C00000"/>
                </a:buClr>
                <a:buFont typeface="Wingdings" panose="05000000000000000000" pitchFamily="2" charset="2"/>
                <a:buChar char="Ø"/>
                <a:tabLst>
                  <a:tab pos="180340" algn="l"/>
                </a:tabLst>
              </a:pPr>
              <a:r>
                <a:rPr lang="zh-TW" alt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rPr>
                <a:t>自</a:t>
              </a:r>
              <a:r>
                <a:rPr lang="en-US" altLang="zh-TW" sz="2000" b="1" u="sng" kern="100" dirty="0">
                  <a:solidFill>
                    <a:srgbClr val="C00000"/>
                  </a:solidFill>
                  <a:effectLst/>
                  <a:latin typeface="微軟正黑體" panose="020B0604030504040204" pitchFamily="34" charset="-120"/>
                  <a:ea typeface="微軟正黑體" panose="020B0604030504040204" pitchFamily="34" charset="-120"/>
                </a:rPr>
                <a:t>116</a:t>
              </a:r>
              <a:r>
                <a:rPr lang="zh-TW" altLang="zh-TW" sz="2000" b="1" u="sng" kern="100" dirty="0">
                  <a:solidFill>
                    <a:srgbClr val="C00000"/>
                  </a:solidFill>
                  <a:effectLst/>
                  <a:latin typeface="微軟正黑體" panose="020B0604030504040204" pitchFamily="34" charset="-120"/>
                  <a:ea typeface="微軟正黑體" panose="020B0604030504040204" pitchFamily="34" charset="-120"/>
                  <a:cs typeface="Times New Roman" panose="02020603050405020304" pitchFamily="18" charset="0"/>
                </a:rPr>
                <a:t>學年度招生起</a:t>
              </a:r>
              <a:r>
                <a:rPr lang="zh-TW" alt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rPr>
                <a:t>，取得</a:t>
              </a:r>
              <a:r>
                <a:rPr lang="zh-TW" altLang="zh-TW" sz="1800" b="1" kern="100" dirty="0">
                  <a:solidFill>
                    <a:srgbClr val="0000FF"/>
                  </a:solidFill>
                  <a:effectLst/>
                  <a:latin typeface="微軟正黑體" panose="020B0604030504040204" pitchFamily="34" charset="-120"/>
                  <a:ea typeface="微軟正黑體" panose="020B0604030504040204" pitchFamily="34" charset="-120"/>
                  <a:cs typeface="Times New Roman" panose="02020603050405020304" pitchFamily="18" charset="0"/>
                </a:rPr>
                <a:t>全國技能競賽（含分區賽）</a:t>
              </a:r>
              <a:r>
                <a:rPr lang="zh-TW" alt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rPr>
                <a:t>各職類「</a:t>
              </a:r>
              <a:r>
                <a:rPr lang="zh-TW" altLang="zh-TW" sz="1800" b="1" kern="100" dirty="0">
                  <a:solidFill>
                    <a:srgbClr val="0000FF"/>
                  </a:solidFill>
                  <a:effectLst/>
                  <a:latin typeface="微軟正黑體" panose="020B0604030504040204" pitchFamily="34" charset="-120"/>
                  <a:ea typeface="微軟正黑體" panose="020B0604030504040204" pitchFamily="34" charset="-120"/>
                  <a:cs typeface="Times New Roman" panose="02020603050405020304" pitchFamily="18" charset="0"/>
                </a:rPr>
                <a:t>青少年組</a:t>
              </a:r>
              <a:r>
                <a:rPr lang="zh-TW" alt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rPr>
                <a:t>」獲優勝名次，得參加四技二專技優甄審入學招生管道，</a:t>
              </a:r>
              <a:r>
                <a:rPr lang="zh-TW" altLang="zh-TW" sz="1800" b="1" u="sng" kern="100" dirty="0">
                  <a:solidFill>
                    <a:srgbClr val="C00000"/>
                  </a:solidFill>
                  <a:effectLst/>
                  <a:latin typeface="微軟正黑體" panose="020B0604030504040204" pitchFamily="34" charset="-120"/>
                  <a:ea typeface="微軟正黑體" panose="020B0604030504040204" pitchFamily="34" charset="-120"/>
                  <a:cs typeface="Times New Roman" panose="02020603050405020304" pitchFamily="18" charset="0"/>
                </a:rPr>
                <a:t>優待加分比率</a:t>
              </a:r>
              <a:r>
                <a:rPr lang="zh-TW" alt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rPr>
                <a:t>以當學年度四技二專技優甄審入學招生簡章公告為準。</a:t>
              </a:r>
              <a:endParaRPr lang="zh-TW" altLang="en-US" dirty="0">
                <a:latin typeface="微軟正黑體" panose="020B0604030504040204" pitchFamily="34" charset="-120"/>
                <a:ea typeface="微軟正黑體" panose="020B0604030504040204" pitchFamily="34" charset="-120"/>
              </a:endParaRPr>
            </a:p>
          </p:txBody>
        </p:sp>
      </p:grpSp>
    </p:spTree>
    <p:extLst>
      <p:ext uri="{BB962C8B-B14F-4D97-AF65-F5344CB8AC3E}">
        <p14:creationId xmlns:p14="http://schemas.microsoft.com/office/powerpoint/2010/main" val="42320793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5"/>
          <p:cNvSpPr>
            <a:spLocks noGrp="1" noChangeArrowheads="1"/>
          </p:cNvSpPr>
          <p:nvPr>
            <p:ph type="ctrTitle"/>
          </p:nvPr>
        </p:nvSpPr>
        <p:spPr>
          <a:xfrm>
            <a:off x="2207568" y="1340386"/>
            <a:ext cx="2071702" cy="433388"/>
          </a:xfrm>
        </p:spPr>
        <p:txBody>
          <a:bodyPr/>
          <a:lstStyle/>
          <a:p>
            <a:pPr eaLnBrk="1" hangingPunct="1"/>
            <a:r>
              <a:rPr lang="en-US" altLang="zh-TW" dirty="0">
                <a:solidFill>
                  <a:srgbClr val="CC0000"/>
                </a:solidFill>
                <a:latin typeface="Times New Roman" panose="02020603050405020304" pitchFamily="18" charset="0"/>
                <a:ea typeface="微軟正黑體" pitchFamily="34" charset="-120"/>
                <a:cs typeface="Times New Roman" panose="02020603050405020304" pitchFamily="18" charset="0"/>
              </a:rPr>
              <a:t>115</a:t>
            </a:r>
            <a:r>
              <a:rPr lang="zh-TW" altLang="en-US" dirty="0">
                <a:solidFill>
                  <a:srgbClr val="CC0000"/>
                </a:solidFill>
                <a:latin typeface="標楷體" panose="03000509000000000000" pitchFamily="65" charset="-120"/>
                <a:ea typeface="標楷體" panose="03000509000000000000" pitchFamily="65" charset="-120"/>
              </a:rPr>
              <a:t>學年度</a:t>
            </a:r>
          </a:p>
        </p:txBody>
      </p:sp>
      <p:sp>
        <p:nvSpPr>
          <p:cNvPr id="3" name="投影片編號版面配置區 2">
            <a:extLst>
              <a:ext uri="{FF2B5EF4-FFF2-40B4-BE49-F238E27FC236}">
                <a16:creationId xmlns:a16="http://schemas.microsoft.com/office/drawing/2014/main" id="{213EA92D-F902-4D87-807F-714BE59DBF2B}"/>
              </a:ext>
            </a:extLst>
          </p:cNvPr>
          <p:cNvSpPr>
            <a:spLocks noGrp="1"/>
          </p:cNvSpPr>
          <p:nvPr>
            <p:ph type="sldNum" sz="quarter" idx="12"/>
          </p:nvPr>
        </p:nvSpPr>
        <p:spPr/>
        <p:txBody>
          <a:bodyPr/>
          <a:lstStyle/>
          <a:p>
            <a:pPr>
              <a:defRPr/>
            </a:pPr>
            <a:fld id="{2D028B07-F53B-470D-8197-700B4ADE5F7E}" type="slidenum">
              <a:rPr lang="zh-TW" altLang="en-US" smtClean="0"/>
              <a:pPr>
                <a:defRPr/>
              </a:pPr>
              <a:t>42</a:t>
            </a:fld>
            <a:endParaRPr lang="en-US" altLang="zh-TW" dirty="0"/>
          </a:p>
        </p:txBody>
      </p:sp>
      <p:sp>
        <p:nvSpPr>
          <p:cNvPr id="13316" name="Rectangle 7"/>
          <p:cNvSpPr>
            <a:spLocks noChangeArrowheads="1"/>
          </p:cNvSpPr>
          <p:nvPr/>
        </p:nvSpPr>
        <p:spPr bwMode="auto">
          <a:xfrm>
            <a:off x="2136130" y="1845211"/>
            <a:ext cx="7859740" cy="1098550"/>
          </a:xfrm>
          <a:prstGeom prst="rect">
            <a:avLst/>
          </a:prstGeom>
          <a:noFill/>
          <a:ln w="9525">
            <a:noFill/>
            <a:miter lim="800000"/>
            <a:headEnd/>
            <a:tailEnd/>
          </a:ln>
        </p:spPr>
        <p:txBody>
          <a:bodyPr anchor="ctr"/>
          <a:lstStyle/>
          <a:p>
            <a:r>
              <a:rPr lang="zh-TW" altLang="en-US" sz="4000" dirty="0">
                <a:solidFill>
                  <a:srgbClr val="CC0000"/>
                </a:solidFill>
                <a:latin typeface="標楷體" panose="03000509000000000000" pitchFamily="65" charset="-120"/>
                <a:ea typeface="標楷體" panose="03000509000000000000" pitchFamily="65" charset="-120"/>
              </a:rPr>
              <a:t>科技校院四年制及專科學校二年制日間部聯合登記分發入學招生</a:t>
            </a:r>
            <a:endParaRPr lang="en-US" altLang="zh-TW" sz="4000" dirty="0">
              <a:solidFill>
                <a:srgbClr val="CC0000"/>
              </a:solidFill>
              <a:latin typeface="標楷體" panose="03000509000000000000" pitchFamily="65" charset="-120"/>
              <a:ea typeface="標楷體" panose="03000509000000000000" pitchFamily="65" charset="-120"/>
            </a:endParaRPr>
          </a:p>
        </p:txBody>
      </p:sp>
      <p:sp>
        <p:nvSpPr>
          <p:cNvPr id="7" name="文字方塊 1"/>
          <p:cNvSpPr txBox="1">
            <a:spLocks noChangeArrowheads="1"/>
          </p:cNvSpPr>
          <p:nvPr/>
        </p:nvSpPr>
        <p:spPr bwMode="auto">
          <a:xfrm>
            <a:off x="2278870" y="3305274"/>
            <a:ext cx="7747000" cy="708025"/>
          </a:xfrm>
          <a:prstGeom prst="rect">
            <a:avLst/>
          </a:prstGeom>
          <a:noFill/>
          <a:ln w="9525">
            <a:noFill/>
            <a:miter lim="800000"/>
            <a:headEnd/>
            <a:tailEnd/>
          </a:ln>
        </p:spPr>
        <p:txBody>
          <a:bodyPr>
            <a:spAutoFit/>
          </a:bodyPr>
          <a:lstStyle/>
          <a:p>
            <a:pPr algn="r"/>
            <a:r>
              <a:rPr lang="zh-TW" altLang="en-US" sz="4000" dirty="0">
                <a:solidFill>
                  <a:srgbClr val="0000CC"/>
                </a:solidFill>
                <a:latin typeface="標楷體" panose="03000509000000000000" pitchFamily="65" charset="-120"/>
                <a:ea typeface="標楷體" panose="03000509000000000000" pitchFamily="65" charset="-120"/>
              </a:rPr>
              <a:t>招生宣導說明會</a:t>
            </a:r>
          </a:p>
        </p:txBody>
      </p:sp>
      <p:sp>
        <p:nvSpPr>
          <p:cNvPr id="8" name="Rectangle 6">
            <a:extLst>
              <a:ext uri="{FF2B5EF4-FFF2-40B4-BE49-F238E27FC236}">
                <a16:creationId xmlns:a16="http://schemas.microsoft.com/office/drawing/2014/main" id="{4197C1A0-A2CF-47AF-A5A8-E67E254C3D48}"/>
              </a:ext>
            </a:extLst>
          </p:cNvPr>
          <p:cNvSpPr txBox="1">
            <a:spLocks noChangeArrowheads="1"/>
          </p:cNvSpPr>
          <p:nvPr/>
        </p:nvSpPr>
        <p:spPr bwMode="auto">
          <a:xfrm>
            <a:off x="-19818" y="5842272"/>
            <a:ext cx="12191377" cy="50405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Tx/>
              <a:buNone/>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a:lstStyle>
          <a:p>
            <a:pPr eaLnBrk="1" hangingPunct="1"/>
            <a:r>
              <a:rPr lang="en-US" altLang="zh-TW" sz="3600" b="1" dirty="0">
                <a:effectLst>
                  <a:glow rad="127000">
                    <a:schemeClr val="bg1">
                      <a:alpha val="80000"/>
                    </a:schemeClr>
                  </a:glow>
                </a:effectLst>
                <a:latin typeface="Book Antiqua" panose="02040602050305030304" pitchFamily="18" charset="0"/>
                <a:ea typeface="華康儷楷書" panose="03000509000000000000" pitchFamily="65" charset="-120"/>
                <a:cs typeface="華康儷楷書" panose="03000509000000000000" pitchFamily="65" charset="-120"/>
              </a:rPr>
              <a:t>114</a:t>
            </a:r>
            <a:r>
              <a:rPr lang="zh-TW" altLang="en-US" sz="3300" b="1" dirty="0">
                <a:effectLst>
                  <a:glow rad="127000">
                    <a:schemeClr val="bg1">
                      <a:alpha val="80000"/>
                    </a:schemeClr>
                  </a:glow>
                </a:effectLst>
                <a:latin typeface="Book Antiqua" panose="02040602050305030304" pitchFamily="18" charset="0"/>
                <a:ea typeface="華康儷楷書" panose="03000509000000000000" pitchFamily="65" charset="-120"/>
                <a:cs typeface="華康儷楷書" panose="03000509000000000000" pitchFamily="65" charset="-120"/>
              </a:rPr>
              <a:t>  </a:t>
            </a:r>
            <a:r>
              <a:rPr lang="zh-TW" altLang="en-US" sz="2800" dirty="0">
                <a:solidFill>
                  <a:schemeClr val="tx1">
                    <a:lumMod val="85000"/>
                    <a:lumOff val="15000"/>
                  </a:schemeClr>
                </a:solidFill>
                <a:latin typeface="華康隸書體W7" panose="03000709000000000000" pitchFamily="65" charset="-120"/>
                <a:ea typeface="華康隸書體W7" panose="03000709000000000000" pitchFamily="65" charset="-120"/>
              </a:rPr>
              <a:t>年</a:t>
            </a:r>
            <a:r>
              <a:rPr lang="zh-TW" altLang="en-US" sz="3300" b="1" dirty="0">
                <a:effectLst>
                  <a:glow rad="127000">
                    <a:schemeClr val="bg1">
                      <a:alpha val="80000"/>
                    </a:schemeClr>
                  </a:glow>
                </a:effectLst>
                <a:latin typeface="Book Antiqua" panose="02040602050305030304" pitchFamily="18" charset="0"/>
                <a:ea typeface="華康儷楷書" panose="03000509000000000000" pitchFamily="65" charset="-120"/>
                <a:cs typeface="華康儷楷書" panose="03000509000000000000" pitchFamily="65" charset="-120"/>
              </a:rPr>
              <a:t>  </a:t>
            </a:r>
            <a:r>
              <a:rPr lang="en-US" altLang="zh-TW" sz="3600" b="1" dirty="0">
                <a:effectLst>
                  <a:glow rad="127000">
                    <a:schemeClr val="bg1">
                      <a:alpha val="80000"/>
                    </a:schemeClr>
                  </a:glow>
                </a:effectLst>
                <a:latin typeface="Book Antiqua" panose="02040602050305030304" pitchFamily="18" charset="0"/>
                <a:ea typeface="華康儷楷書" panose="03000509000000000000" pitchFamily="65" charset="-120"/>
                <a:cs typeface="華康儷楷書" panose="03000509000000000000" pitchFamily="65" charset="-120"/>
              </a:rPr>
              <a:t>12</a:t>
            </a:r>
            <a:r>
              <a:rPr lang="zh-TW" altLang="en-US" sz="3300" b="1" dirty="0">
                <a:effectLst>
                  <a:glow rad="127000">
                    <a:schemeClr val="bg1">
                      <a:alpha val="80000"/>
                    </a:schemeClr>
                  </a:glow>
                </a:effectLst>
                <a:latin typeface="Book Antiqua" panose="02040602050305030304" pitchFamily="18" charset="0"/>
                <a:ea typeface="華康儷楷書" panose="03000509000000000000" pitchFamily="65" charset="-120"/>
                <a:cs typeface="華康儷楷書" panose="03000509000000000000" pitchFamily="65" charset="-120"/>
              </a:rPr>
              <a:t> </a:t>
            </a:r>
            <a:r>
              <a:rPr lang="en-US" altLang="zh-TW" sz="3300" b="1" dirty="0">
                <a:effectLst>
                  <a:glow rad="127000">
                    <a:schemeClr val="bg1">
                      <a:alpha val="80000"/>
                    </a:schemeClr>
                  </a:glow>
                </a:effectLst>
                <a:latin typeface="Book Antiqua" panose="02040602050305030304" pitchFamily="18" charset="0"/>
                <a:ea typeface="華康儷楷書" panose="03000509000000000000" pitchFamily="65" charset="-120"/>
                <a:cs typeface="華康儷楷書" panose="03000509000000000000" pitchFamily="65" charset="-120"/>
              </a:rPr>
              <a:t> </a:t>
            </a:r>
            <a:r>
              <a:rPr lang="zh-TW" altLang="en-US" sz="2800" dirty="0">
                <a:solidFill>
                  <a:schemeClr val="tx1">
                    <a:lumMod val="85000"/>
                    <a:lumOff val="15000"/>
                  </a:schemeClr>
                </a:solidFill>
                <a:latin typeface="華康隸書體W7" panose="03000709000000000000" pitchFamily="65" charset="-120"/>
                <a:ea typeface="華康隸書體W7" panose="03000709000000000000" pitchFamily="65" charset="-120"/>
              </a:rPr>
              <a:t>月</a:t>
            </a:r>
          </a:p>
        </p:txBody>
      </p:sp>
      <p:sp>
        <p:nvSpPr>
          <p:cNvPr id="9" name="副標題 2">
            <a:extLst>
              <a:ext uri="{FF2B5EF4-FFF2-40B4-BE49-F238E27FC236}">
                <a16:creationId xmlns:a16="http://schemas.microsoft.com/office/drawing/2014/main" id="{87C98DA3-784B-4DF3-B44E-18CB142549EF}"/>
              </a:ext>
            </a:extLst>
          </p:cNvPr>
          <p:cNvSpPr txBox="1">
            <a:spLocks/>
          </p:cNvSpPr>
          <p:nvPr/>
        </p:nvSpPr>
        <p:spPr bwMode="auto">
          <a:xfrm>
            <a:off x="2694447" y="5419378"/>
            <a:ext cx="6729717" cy="67492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Tx/>
              <a:buNone/>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a:lstStyle>
          <a:p>
            <a:pPr>
              <a:spcBef>
                <a:spcPts val="1200"/>
              </a:spcBef>
              <a:spcAft>
                <a:spcPts val="1200"/>
              </a:spcAft>
            </a:pPr>
            <a:r>
              <a:rPr lang="zh-TW" altLang="en-US" sz="3000" dirty="0">
                <a:solidFill>
                  <a:schemeClr val="tx1">
                    <a:lumMod val="85000"/>
                    <a:lumOff val="15000"/>
                  </a:schemeClr>
                </a:solidFill>
                <a:latin typeface="華康隸書體W7" panose="03000709000000000000" pitchFamily="65" charset="-120"/>
                <a:ea typeface="華康隸書體W7" panose="03000709000000000000" pitchFamily="65" charset="-120"/>
              </a:rPr>
              <a:t>技專校院招生委員會聯合會</a:t>
            </a:r>
          </a:p>
        </p:txBody>
      </p:sp>
      <p:pic>
        <p:nvPicPr>
          <p:cNvPr id="10" name="圖片 9">
            <a:extLst>
              <a:ext uri="{FF2B5EF4-FFF2-40B4-BE49-F238E27FC236}">
                <a16:creationId xmlns:a16="http://schemas.microsoft.com/office/drawing/2014/main" id="{1980FF1E-617A-4AF2-8BB0-B92E1C92FBD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377905" y="5137572"/>
            <a:ext cx="1295930" cy="1238534"/>
          </a:xfrm>
          <a:prstGeom prst="rect">
            <a:avLst/>
          </a:prstGeo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5"/>
          <p:cNvSpPr>
            <a:spLocks noGrp="1" noChangeArrowheads="1"/>
          </p:cNvSpPr>
          <p:nvPr>
            <p:ph type="title"/>
          </p:nvPr>
        </p:nvSpPr>
        <p:spPr>
          <a:xfrm>
            <a:off x="551384" y="188640"/>
            <a:ext cx="7834312" cy="777875"/>
          </a:xfrm>
        </p:spPr>
        <p:txBody>
          <a:bodyPr/>
          <a:lstStyle/>
          <a:p>
            <a:pPr eaLnBrk="1" hangingPunct="1"/>
            <a:r>
              <a:rPr lang="zh-TW" altLang="en-US" sz="3600" dirty="0">
                <a:latin typeface="標楷體" pitchFamily="65" charset="-120"/>
                <a:ea typeface="標楷體" pitchFamily="65" charset="-120"/>
              </a:rPr>
              <a:t>說明內容</a:t>
            </a:r>
            <a:endParaRPr lang="zh-TW" altLang="en-US" sz="3600" dirty="0">
              <a:ea typeface="華康儷中黑" pitchFamily="49" charset="-120"/>
            </a:endParaRPr>
          </a:p>
        </p:txBody>
      </p:sp>
      <p:sp>
        <p:nvSpPr>
          <p:cNvPr id="3" name="投影片編號版面配置區 2">
            <a:extLst>
              <a:ext uri="{FF2B5EF4-FFF2-40B4-BE49-F238E27FC236}">
                <a16:creationId xmlns:a16="http://schemas.microsoft.com/office/drawing/2014/main" id="{63168070-7C1D-4879-904C-5E6B2769334B}"/>
              </a:ext>
            </a:extLst>
          </p:cNvPr>
          <p:cNvSpPr>
            <a:spLocks noGrp="1"/>
          </p:cNvSpPr>
          <p:nvPr>
            <p:ph type="sldNum" sz="quarter" idx="12"/>
          </p:nvPr>
        </p:nvSpPr>
        <p:spPr/>
        <p:txBody>
          <a:bodyPr/>
          <a:lstStyle/>
          <a:p>
            <a:pPr>
              <a:defRPr/>
            </a:pPr>
            <a:fld id="{AA39E74D-A58A-46CC-986A-EE1885732F1F}" type="slidenum">
              <a:rPr lang="zh-TW" altLang="en-US" smtClean="0"/>
              <a:pPr>
                <a:defRPr/>
              </a:pPr>
              <a:t>43</a:t>
            </a:fld>
            <a:endParaRPr lang="en-US" altLang="zh-TW" dirty="0"/>
          </a:p>
        </p:txBody>
      </p:sp>
      <p:sp>
        <p:nvSpPr>
          <p:cNvPr id="6" name="Rectangle 3"/>
          <p:cNvSpPr txBox="1">
            <a:spLocks noChangeArrowheads="1"/>
          </p:cNvSpPr>
          <p:nvPr/>
        </p:nvSpPr>
        <p:spPr bwMode="auto">
          <a:xfrm>
            <a:off x="3359696" y="1844824"/>
            <a:ext cx="5472608" cy="2088231"/>
          </a:xfrm>
          <a:prstGeom prst="rect">
            <a:avLst/>
          </a:prstGeom>
          <a:noFill/>
          <a:ln w="9525">
            <a:noFill/>
            <a:miter lim="800000"/>
            <a:headEnd/>
            <a:tailEnd/>
          </a:ln>
        </p:spPr>
        <p:txBody>
          <a:bodyPr/>
          <a:lstStyle/>
          <a:p>
            <a:pPr marL="992188" indent="-992188">
              <a:lnSpc>
                <a:spcPct val="150000"/>
              </a:lnSpc>
              <a:spcBef>
                <a:spcPct val="10000"/>
              </a:spcBef>
              <a:buClr>
                <a:schemeClr val="tx1"/>
              </a:buClr>
              <a:tabLst>
                <a:tab pos="992188" algn="l"/>
              </a:tabLst>
            </a:pPr>
            <a:r>
              <a:rPr lang="zh-TW" altLang="en-US" sz="3200" dirty="0">
                <a:latin typeface="Times New Roman" pitchFamily="18" charset="0"/>
                <a:ea typeface="標楷體" pitchFamily="65" charset="-120"/>
              </a:rPr>
              <a:t>一、招生重要日程及作業流程</a:t>
            </a:r>
            <a:endParaRPr lang="en-US" altLang="zh-TW" sz="3200" dirty="0">
              <a:latin typeface="Times New Roman" pitchFamily="18" charset="0"/>
              <a:ea typeface="標楷體" pitchFamily="65" charset="-120"/>
            </a:endParaRPr>
          </a:p>
          <a:p>
            <a:pPr marL="992188" indent="-992188">
              <a:lnSpc>
                <a:spcPct val="150000"/>
              </a:lnSpc>
              <a:spcBef>
                <a:spcPct val="10000"/>
              </a:spcBef>
              <a:buClr>
                <a:schemeClr val="tx1"/>
              </a:buClr>
              <a:tabLst>
                <a:tab pos="992188" algn="l"/>
              </a:tabLst>
            </a:pPr>
            <a:r>
              <a:rPr lang="zh-TW" altLang="en-US" sz="3200" dirty="0">
                <a:latin typeface="Times New Roman" pitchFamily="18" charset="0"/>
                <a:ea typeface="標楷體" pitchFamily="65" charset="-120"/>
              </a:rPr>
              <a:t>二、招生學校資料查詢系統</a:t>
            </a:r>
            <a:endParaRPr lang="en-US" altLang="zh-TW" sz="3200" dirty="0">
              <a:latin typeface="Times New Roman" pitchFamily="18" charset="0"/>
              <a:ea typeface="標楷體" pitchFamily="65" charset="-120"/>
            </a:endParaRPr>
          </a:p>
          <a:p>
            <a:pPr marL="992188" indent="-992188">
              <a:lnSpc>
                <a:spcPct val="150000"/>
              </a:lnSpc>
              <a:spcBef>
                <a:spcPct val="10000"/>
              </a:spcBef>
              <a:buClr>
                <a:schemeClr val="tx1"/>
              </a:buClr>
              <a:tabLst>
                <a:tab pos="992188" algn="l"/>
              </a:tabLst>
            </a:pPr>
            <a:r>
              <a:rPr lang="zh-TW" altLang="en-US" sz="3200" dirty="0">
                <a:latin typeface="Times New Roman" pitchFamily="18" charset="0"/>
                <a:ea typeface="標楷體" pitchFamily="65" charset="-120"/>
              </a:rPr>
              <a:t>三、招生作業說明</a:t>
            </a:r>
            <a:endParaRPr lang="en-US" altLang="zh-TW" sz="3200" dirty="0">
              <a:latin typeface="Times New Roman" pitchFamily="18" charset="0"/>
              <a:ea typeface="標楷體" pitchFamily="65" charset="-120"/>
            </a:endParaRPr>
          </a:p>
          <a:p>
            <a:pPr marL="992188" indent="-992188">
              <a:lnSpc>
                <a:spcPct val="150000"/>
              </a:lnSpc>
              <a:spcBef>
                <a:spcPct val="10000"/>
              </a:spcBef>
              <a:buClr>
                <a:schemeClr val="tx1"/>
              </a:buClr>
              <a:tabLst>
                <a:tab pos="992188" algn="l"/>
              </a:tabLst>
            </a:pPr>
            <a:r>
              <a:rPr lang="zh-TW" altLang="en-US" sz="3200" dirty="0">
                <a:latin typeface="Times New Roman" pitchFamily="18" charset="0"/>
                <a:ea typeface="標楷體" pitchFamily="65" charset="-120"/>
              </a:rPr>
              <a:t>四、意見與交流</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FAD13508-B102-D9CF-DCE2-FF244985AE88}"/>
              </a:ext>
            </a:extLst>
          </p:cNvPr>
          <p:cNvSpPr>
            <a:spLocks noGrp="1"/>
          </p:cNvSpPr>
          <p:nvPr>
            <p:ph type="sldNum" sz="quarter" idx="12"/>
          </p:nvPr>
        </p:nvSpPr>
        <p:spPr/>
        <p:txBody>
          <a:bodyPr/>
          <a:lstStyle/>
          <a:p>
            <a:pPr>
              <a:defRPr/>
            </a:pPr>
            <a:fld id="{D6E7D69F-96D9-4765-93F8-08A349A252CE}" type="slidenum">
              <a:rPr lang="zh-TW" altLang="en-US" smtClean="0"/>
              <a:pPr>
                <a:defRPr/>
              </a:pPr>
              <a:t>44</a:t>
            </a:fld>
            <a:endParaRPr lang="en-US" altLang="zh-TW" dirty="0"/>
          </a:p>
        </p:txBody>
      </p:sp>
      <p:sp>
        <p:nvSpPr>
          <p:cNvPr id="4" name="文字方塊 3">
            <a:extLst>
              <a:ext uri="{FF2B5EF4-FFF2-40B4-BE49-F238E27FC236}">
                <a16:creationId xmlns:a16="http://schemas.microsoft.com/office/drawing/2014/main" id="{42BC125F-7705-C442-0584-97E4E0F4FE85}"/>
              </a:ext>
            </a:extLst>
          </p:cNvPr>
          <p:cNvSpPr txBox="1"/>
          <p:nvPr/>
        </p:nvSpPr>
        <p:spPr>
          <a:xfrm>
            <a:off x="2783632" y="3013501"/>
            <a:ext cx="6976963" cy="830997"/>
          </a:xfrm>
          <a:prstGeom prst="rect">
            <a:avLst/>
          </a:prstGeom>
          <a:noFill/>
        </p:spPr>
        <p:txBody>
          <a:bodyPr wrap="square">
            <a:spAutoFit/>
          </a:bodyPr>
          <a:lstStyle/>
          <a:p>
            <a:pPr algn="ctr"/>
            <a:r>
              <a:rPr lang="zh-TW" altLang="en-US" sz="4800" dirty="0">
                <a:latin typeface="Times New Roman" pitchFamily="18" charset="0"/>
                <a:ea typeface="標楷體" pitchFamily="65" charset="-120"/>
              </a:rPr>
              <a:t>招生重要日程及作業流程</a:t>
            </a:r>
            <a:endParaRPr lang="zh-TW" altLang="en-US" sz="4800" dirty="0"/>
          </a:p>
        </p:txBody>
      </p:sp>
      <p:cxnSp>
        <p:nvCxnSpPr>
          <p:cNvPr id="7" name="直線接點 6">
            <a:extLst>
              <a:ext uri="{FF2B5EF4-FFF2-40B4-BE49-F238E27FC236}">
                <a16:creationId xmlns:a16="http://schemas.microsoft.com/office/drawing/2014/main" id="{66EF0B88-BC0A-CED6-2EAE-B18229AE14F2}"/>
              </a:ext>
            </a:extLst>
          </p:cNvPr>
          <p:cNvCxnSpPr>
            <a:cxnSpLocks/>
          </p:cNvCxnSpPr>
          <p:nvPr/>
        </p:nvCxnSpPr>
        <p:spPr>
          <a:xfrm>
            <a:off x="3403141" y="3954159"/>
            <a:ext cx="5737944" cy="0"/>
          </a:xfrm>
          <a:prstGeom prst="line">
            <a:avLst/>
          </a:prstGeom>
          <a:ln w="38100">
            <a:solidFill>
              <a:srgbClr val="EE7A8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7938795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txBox="1">
            <a:spLocks noChangeArrowheads="1"/>
          </p:cNvSpPr>
          <p:nvPr/>
        </p:nvSpPr>
        <p:spPr bwMode="auto">
          <a:xfrm>
            <a:off x="263352" y="314893"/>
            <a:ext cx="8326437" cy="563563"/>
          </a:xfrm>
          <a:prstGeom prst="rect">
            <a:avLst/>
          </a:prstGeom>
          <a:noFill/>
          <a:ln w="9525">
            <a:noFill/>
            <a:miter lim="800000"/>
            <a:headEnd/>
            <a:tailEnd/>
          </a:ln>
        </p:spPr>
        <p:txBody>
          <a:bodyPr anchor="ctr"/>
          <a:lstStyle/>
          <a:p>
            <a:r>
              <a:rPr lang="zh-TW" altLang="en-US" sz="2800" dirty="0">
                <a:solidFill>
                  <a:schemeClr val="tx2"/>
                </a:solidFill>
                <a:latin typeface="標楷體" pitchFamily="65" charset="-120"/>
                <a:ea typeface="標楷體" pitchFamily="65" charset="-120"/>
              </a:rPr>
              <a:t>一、招生重要日程及作業流程</a:t>
            </a:r>
            <a:r>
              <a:rPr lang="en-US" altLang="zh-TW" sz="2800" dirty="0">
                <a:solidFill>
                  <a:schemeClr val="tx2"/>
                </a:solidFill>
                <a:latin typeface="Times New Roman" panose="02020603050405020304" pitchFamily="18" charset="0"/>
                <a:ea typeface="標楷體" pitchFamily="65" charset="-120"/>
                <a:cs typeface="Times New Roman" panose="02020603050405020304" pitchFamily="18" charset="0"/>
              </a:rPr>
              <a:t>(1/3)</a:t>
            </a:r>
            <a:endParaRPr lang="zh-TW" altLang="en-US" sz="2800" dirty="0">
              <a:solidFill>
                <a:schemeClr val="tx2"/>
              </a:solidFill>
              <a:latin typeface="Times New Roman" panose="02020603050405020304" pitchFamily="18" charset="0"/>
              <a:ea typeface="標楷體" pitchFamily="65" charset="-120"/>
              <a:cs typeface="Times New Roman" panose="02020603050405020304" pitchFamily="18" charset="0"/>
            </a:endParaRPr>
          </a:p>
        </p:txBody>
      </p:sp>
      <p:graphicFrame>
        <p:nvGraphicFramePr>
          <p:cNvPr id="5" name="Group 45"/>
          <p:cNvGraphicFramePr>
            <a:graphicFrameLocks/>
          </p:cNvGraphicFramePr>
          <p:nvPr/>
        </p:nvGraphicFramePr>
        <p:xfrm>
          <a:off x="1981200" y="1209028"/>
          <a:ext cx="8176422" cy="5172300"/>
        </p:xfrm>
        <a:graphic>
          <a:graphicData uri="http://schemas.openxmlformats.org/drawingml/2006/table">
            <a:tbl>
              <a:tblPr/>
              <a:tblGrid>
                <a:gridCol w="4247332">
                  <a:extLst>
                    <a:ext uri="{9D8B030D-6E8A-4147-A177-3AD203B41FA5}">
                      <a16:colId xmlns:a16="http://schemas.microsoft.com/office/drawing/2014/main" val="20000"/>
                    </a:ext>
                  </a:extLst>
                </a:gridCol>
                <a:gridCol w="3929090">
                  <a:extLst>
                    <a:ext uri="{9D8B030D-6E8A-4147-A177-3AD203B41FA5}">
                      <a16:colId xmlns:a16="http://schemas.microsoft.com/office/drawing/2014/main" val="20001"/>
                    </a:ext>
                  </a:extLst>
                </a:gridCol>
              </a:tblGrid>
              <a:tr h="363996">
                <a:tc>
                  <a:txBody>
                    <a:bodyPr/>
                    <a:lstStyle/>
                    <a:p>
                      <a:pPr marL="0" marR="0" lvl="0" indent="0" algn="ctr" defTabSz="914400" rtl="0" eaLnBrk="1" fontAlgn="base" latinLnBrk="0" hangingPunct="1">
                        <a:lnSpc>
                          <a:spcPct val="100000"/>
                        </a:lnSpc>
                        <a:spcBef>
                          <a:spcPct val="20000"/>
                        </a:spcBef>
                        <a:spcAft>
                          <a:spcPct val="0"/>
                        </a:spcAft>
                        <a:buClr>
                          <a:schemeClr val="accent1"/>
                        </a:buClr>
                        <a:buSzTx/>
                        <a:buFont typeface="Wingdings" pitchFamily="2" charset="2"/>
                        <a:buNone/>
                        <a:tabLst/>
                      </a:pPr>
                      <a:r>
                        <a:rPr kumimoji="1" lang="zh-TW" altLang="en-US" sz="1800" b="1" i="0" u="none" strike="noStrike" cap="none" normalizeH="0" baseline="0" dirty="0">
                          <a:ln>
                            <a:noFill/>
                          </a:ln>
                          <a:solidFill>
                            <a:schemeClr val="tx1"/>
                          </a:solidFill>
                          <a:effectLst/>
                          <a:latin typeface="Times New Roman" pitchFamily="18" charset="0"/>
                          <a:ea typeface="標楷體" pitchFamily="65" charset="-120"/>
                        </a:rPr>
                        <a:t>項目</a:t>
                      </a:r>
                    </a:p>
                  </a:txBody>
                  <a:tcPr marL="90004" marR="90004" marT="46779" marB="46779"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Tx/>
                        <a:buFont typeface="Wingdings" pitchFamily="2" charset="2"/>
                        <a:buNone/>
                        <a:tabLst/>
                      </a:pPr>
                      <a:r>
                        <a:rPr kumimoji="1" lang="zh-TW" altLang="en-US" sz="1800" b="1" i="0" u="none" strike="noStrike" cap="none" normalizeH="0" baseline="0" dirty="0">
                          <a:ln>
                            <a:noFill/>
                          </a:ln>
                          <a:solidFill>
                            <a:schemeClr val="tx1"/>
                          </a:solidFill>
                          <a:effectLst/>
                          <a:latin typeface="Times New Roman" pitchFamily="18" charset="0"/>
                          <a:ea typeface="標楷體" pitchFamily="65" charset="-120"/>
                        </a:rPr>
                        <a:t>時程</a:t>
                      </a:r>
                    </a:p>
                  </a:txBody>
                  <a:tcPr marL="90004" marR="90004" marT="46779" marB="46779"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extLst>
                  <a:ext uri="{0D108BD9-81ED-4DB2-BD59-A6C34878D82A}">
                    <a16:rowId xmlns:a16="http://schemas.microsoft.com/office/drawing/2014/main" val="10000"/>
                  </a:ext>
                </a:extLst>
              </a:tr>
              <a:tr h="363996">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itchFamily="2" charset="2"/>
                        <a:buNone/>
                        <a:tabLst/>
                        <a:defRPr/>
                      </a:pPr>
                      <a:r>
                        <a:rPr kumimoji="1" lang="zh-TW" altLang="en-US" sz="1800" b="1" i="0" u="none" strike="noStrike" cap="none" normalizeH="0" baseline="0" dirty="0">
                          <a:ln>
                            <a:noFill/>
                          </a:ln>
                          <a:solidFill>
                            <a:schemeClr val="tx1"/>
                          </a:solidFill>
                          <a:effectLst/>
                          <a:latin typeface="Times New Roman" pitchFamily="18" charset="0"/>
                          <a:ea typeface="標楷體" pitchFamily="65" charset="-120"/>
                        </a:rPr>
                        <a:t>高中職免登記資格審查勾選作業</a:t>
                      </a:r>
                      <a:endParaRPr kumimoji="1" lang="en-US" altLang="zh-TW" sz="1800" b="1" i="0" u="none" strike="noStrike" cap="none" normalizeH="0" baseline="0" dirty="0">
                        <a:ln>
                          <a:noFill/>
                        </a:ln>
                        <a:solidFill>
                          <a:schemeClr val="tx1"/>
                        </a:solidFill>
                        <a:effectLst/>
                        <a:latin typeface="Times New Roman" pitchFamily="18" charset="0"/>
                        <a:ea typeface="標楷體" pitchFamily="65" charset="-120"/>
                      </a:endParaRPr>
                    </a:p>
                  </a:txBody>
                  <a:tcPr marL="90004" marR="90004" marT="46779" marB="46779"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itchFamily="2" charset="2"/>
                        <a:buNone/>
                        <a:tabLst/>
                        <a:defRPr/>
                      </a:pPr>
                      <a:r>
                        <a:rPr kumimoji="1" lang="en-US" altLang="zh-TW" sz="1700" b="1" i="0" u="none" strike="noStrike" cap="none" normalizeH="0" baseline="0" dirty="0">
                          <a:ln>
                            <a:noFill/>
                          </a:ln>
                          <a:solidFill>
                            <a:schemeClr val="tx1"/>
                          </a:solidFill>
                          <a:effectLst/>
                          <a:latin typeface="Times New Roman" pitchFamily="18" charset="0"/>
                          <a:ea typeface="標楷體" pitchFamily="65" charset="-120"/>
                          <a:cs typeface="Arial Unicode MS" pitchFamily="34" charset="-120"/>
                        </a:rPr>
                        <a:t>115.5.4(</a:t>
                      </a:r>
                      <a:r>
                        <a:rPr kumimoji="1" lang="zh-TW" altLang="en-US" sz="1700" b="1" i="0" u="none" strike="noStrike" cap="none" normalizeH="0" baseline="0" dirty="0">
                          <a:ln>
                            <a:noFill/>
                          </a:ln>
                          <a:solidFill>
                            <a:schemeClr val="tx1"/>
                          </a:solidFill>
                          <a:effectLst/>
                          <a:latin typeface="Times New Roman" pitchFamily="18" charset="0"/>
                          <a:ea typeface="標楷體" pitchFamily="65" charset="-120"/>
                          <a:cs typeface="Arial Unicode MS" pitchFamily="34" charset="-120"/>
                        </a:rPr>
                        <a:t>一</a:t>
                      </a:r>
                      <a:r>
                        <a:rPr kumimoji="1" lang="en-US" altLang="zh-TW" sz="1700" b="1" i="0" u="none" strike="noStrike" cap="none" normalizeH="0" baseline="0" dirty="0">
                          <a:ln>
                            <a:noFill/>
                          </a:ln>
                          <a:solidFill>
                            <a:schemeClr val="tx1"/>
                          </a:solidFill>
                          <a:effectLst/>
                          <a:latin typeface="Times New Roman" pitchFamily="18" charset="0"/>
                          <a:ea typeface="標楷體" pitchFamily="65" charset="-120"/>
                          <a:cs typeface="Arial Unicode MS" pitchFamily="34" charset="-120"/>
                        </a:rPr>
                        <a:t>)10</a:t>
                      </a:r>
                      <a:r>
                        <a:rPr kumimoji="1" lang="zh-TW" altLang="en-US" sz="1700" b="1" i="0" u="none" strike="noStrike" cap="none" normalizeH="0" baseline="0" dirty="0">
                          <a:ln>
                            <a:noFill/>
                          </a:ln>
                          <a:solidFill>
                            <a:schemeClr val="tx1"/>
                          </a:solidFill>
                          <a:effectLst/>
                          <a:latin typeface="Times New Roman" pitchFamily="18" charset="0"/>
                          <a:ea typeface="標楷體" pitchFamily="65" charset="-120"/>
                          <a:cs typeface="Arial Unicode MS" pitchFamily="34" charset="-120"/>
                        </a:rPr>
                        <a:t>：</a:t>
                      </a:r>
                      <a:r>
                        <a:rPr kumimoji="1" lang="en-US" altLang="zh-TW" sz="1700" b="1" i="0" u="none" strike="noStrike" cap="none" normalizeH="0" baseline="0" dirty="0">
                          <a:ln>
                            <a:noFill/>
                          </a:ln>
                          <a:solidFill>
                            <a:schemeClr val="tx1"/>
                          </a:solidFill>
                          <a:effectLst/>
                          <a:latin typeface="Times New Roman" pitchFamily="18" charset="0"/>
                          <a:ea typeface="標楷體" pitchFamily="65" charset="-120"/>
                          <a:cs typeface="Arial Unicode MS" pitchFamily="34" charset="-120"/>
                        </a:rPr>
                        <a:t>00~115.5.8(</a:t>
                      </a:r>
                      <a:r>
                        <a:rPr kumimoji="1" lang="zh-TW" altLang="en-US" sz="1700" b="1" i="0" u="none" strike="noStrike" cap="none" normalizeH="0" baseline="0" dirty="0">
                          <a:ln>
                            <a:noFill/>
                          </a:ln>
                          <a:solidFill>
                            <a:schemeClr val="tx1"/>
                          </a:solidFill>
                          <a:effectLst/>
                          <a:latin typeface="Times New Roman" pitchFamily="18" charset="0"/>
                          <a:ea typeface="標楷體" pitchFamily="65" charset="-120"/>
                          <a:cs typeface="Arial Unicode MS" pitchFamily="34" charset="-120"/>
                        </a:rPr>
                        <a:t>五</a:t>
                      </a:r>
                      <a:r>
                        <a:rPr kumimoji="1" lang="en-US" altLang="zh-TW" sz="1700" b="1" i="0" u="none" strike="noStrike" cap="none" normalizeH="0" baseline="0" dirty="0">
                          <a:ln>
                            <a:noFill/>
                          </a:ln>
                          <a:solidFill>
                            <a:schemeClr val="tx1"/>
                          </a:solidFill>
                          <a:effectLst/>
                          <a:latin typeface="Times New Roman" pitchFamily="18" charset="0"/>
                          <a:ea typeface="標楷體" pitchFamily="65" charset="-120"/>
                          <a:cs typeface="Arial Unicode MS" pitchFamily="34" charset="-120"/>
                        </a:rPr>
                        <a:t>)17</a:t>
                      </a:r>
                      <a:r>
                        <a:rPr kumimoji="1" lang="zh-TW" altLang="en-US" sz="1700" b="1" i="0" u="none" strike="noStrike" cap="none" normalizeH="0" baseline="0" dirty="0">
                          <a:ln>
                            <a:noFill/>
                          </a:ln>
                          <a:solidFill>
                            <a:schemeClr val="tx1"/>
                          </a:solidFill>
                          <a:effectLst/>
                          <a:latin typeface="Times New Roman" pitchFamily="18" charset="0"/>
                          <a:ea typeface="標楷體" pitchFamily="65" charset="-120"/>
                          <a:cs typeface="Arial Unicode MS" pitchFamily="34" charset="-120"/>
                        </a:rPr>
                        <a:t>：</a:t>
                      </a:r>
                      <a:r>
                        <a:rPr kumimoji="1" lang="en-US" altLang="zh-TW" sz="1700" b="1" i="0" u="none" strike="noStrike" cap="none" normalizeH="0" baseline="0" dirty="0">
                          <a:ln>
                            <a:noFill/>
                          </a:ln>
                          <a:solidFill>
                            <a:schemeClr val="tx1"/>
                          </a:solidFill>
                          <a:effectLst/>
                          <a:latin typeface="Times New Roman" pitchFamily="18" charset="0"/>
                          <a:ea typeface="標楷體" pitchFamily="65" charset="-120"/>
                          <a:cs typeface="Arial Unicode MS" pitchFamily="34" charset="-120"/>
                        </a:rPr>
                        <a:t>00</a:t>
                      </a:r>
                    </a:p>
                  </a:txBody>
                  <a:tcPr marL="90004" marR="90004" marT="46779" marB="46779"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63996">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itchFamily="2" charset="2"/>
                        <a:buNone/>
                        <a:tabLst/>
                        <a:defRPr/>
                      </a:pPr>
                      <a:r>
                        <a:rPr kumimoji="1" lang="zh-TW" altLang="en-US" sz="1800" b="1" i="0" u="none" strike="noStrike" cap="none" normalizeH="0" baseline="0" dirty="0">
                          <a:ln>
                            <a:noFill/>
                          </a:ln>
                          <a:solidFill>
                            <a:schemeClr val="tx1"/>
                          </a:solidFill>
                          <a:effectLst/>
                          <a:latin typeface="Times New Roman" pitchFamily="18" charset="0"/>
                          <a:ea typeface="標楷體" pitchFamily="65" charset="-120"/>
                        </a:rPr>
                        <a:t>考生資格審查登錄及繳件</a:t>
                      </a:r>
                    </a:p>
                  </a:txBody>
                  <a:tcPr marL="90004" marR="90004" marT="46779" marB="46779"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itchFamily="2" charset="2"/>
                        <a:buNone/>
                        <a:tabLst/>
                        <a:defRPr/>
                      </a:pPr>
                      <a:r>
                        <a:rPr kumimoji="1" lang="en-US" altLang="zh-TW" sz="1700" b="1" i="0" u="none" strike="noStrike" cap="none" normalizeH="0" baseline="0" dirty="0">
                          <a:ln>
                            <a:noFill/>
                          </a:ln>
                          <a:solidFill>
                            <a:schemeClr val="tx1"/>
                          </a:solidFill>
                          <a:effectLst/>
                          <a:latin typeface="Times New Roman" pitchFamily="18" charset="0"/>
                          <a:ea typeface="標楷體" pitchFamily="65" charset="-120"/>
                          <a:cs typeface="Arial Unicode MS" pitchFamily="34" charset="-120"/>
                        </a:rPr>
                        <a:t>115.5.14(</a:t>
                      </a:r>
                      <a:r>
                        <a:rPr kumimoji="1" lang="zh-TW" altLang="en-US" sz="1700" b="1" i="0" u="none" strike="noStrike" cap="none" normalizeH="0" baseline="0" dirty="0">
                          <a:ln>
                            <a:noFill/>
                          </a:ln>
                          <a:solidFill>
                            <a:schemeClr val="tx1"/>
                          </a:solidFill>
                          <a:effectLst/>
                          <a:latin typeface="Times New Roman" pitchFamily="18" charset="0"/>
                          <a:ea typeface="標楷體" pitchFamily="65" charset="-120"/>
                          <a:cs typeface="Arial Unicode MS" pitchFamily="34" charset="-120"/>
                        </a:rPr>
                        <a:t>四</a:t>
                      </a:r>
                      <a:r>
                        <a:rPr kumimoji="1" lang="en-US" altLang="zh-TW" sz="1700" b="1" i="0" u="none" strike="noStrike" cap="none" normalizeH="0" baseline="0" dirty="0">
                          <a:ln>
                            <a:noFill/>
                          </a:ln>
                          <a:solidFill>
                            <a:schemeClr val="tx1"/>
                          </a:solidFill>
                          <a:effectLst/>
                          <a:latin typeface="Times New Roman" pitchFamily="18" charset="0"/>
                          <a:ea typeface="標楷體" pitchFamily="65" charset="-120"/>
                          <a:cs typeface="Arial Unicode MS" pitchFamily="34" charset="-120"/>
                        </a:rPr>
                        <a:t>)10</a:t>
                      </a:r>
                      <a:r>
                        <a:rPr kumimoji="1" lang="zh-TW" altLang="en-US" sz="1700" b="1" i="0" u="none" strike="noStrike" cap="none" normalizeH="0" baseline="0" dirty="0">
                          <a:ln>
                            <a:noFill/>
                          </a:ln>
                          <a:solidFill>
                            <a:schemeClr val="tx1"/>
                          </a:solidFill>
                          <a:effectLst/>
                          <a:latin typeface="Times New Roman" pitchFamily="18" charset="0"/>
                          <a:ea typeface="標楷體" pitchFamily="65" charset="-120"/>
                          <a:cs typeface="Arial Unicode MS" pitchFamily="34" charset="-120"/>
                        </a:rPr>
                        <a:t>：</a:t>
                      </a:r>
                      <a:r>
                        <a:rPr kumimoji="1" lang="en-US" altLang="zh-TW" sz="1700" b="1" i="0" u="none" strike="noStrike" cap="none" normalizeH="0" baseline="0" dirty="0">
                          <a:ln>
                            <a:noFill/>
                          </a:ln>
                          <a:solidFill>
                            <a:schemeClr val="tx1"/>
                          </a:solidFill>
                          <a:effectLst/>
                          <a:latin typeface="Times New Roman" pitchFamily="18" charset="0"/>
                          <a:ea typeface="標楷體" pitchFamily="65" charset="-120"/>
                          <a:cs typeface="Arial Unicode MS" pitchFamily="34" charset="-120"/>
                        </a:rPr>
                        <a:t>00~115.6.3(</a:t>
                      </a:r>
                      <a:r>
                        <a:rPr kumimoji="1" lang="zh-TW" altLang="en-US" sz="1700" b="1" i="0" u="none" strike="noStrike" cap="none" normalizeH="0" baseline="0" dirty="0">
                          <a:ln>
                            <a:noFill/>
                          </a:ln>
                          <a:solidFill>
                            <a:schemeClr val="tx1"/>
                          </a:solidFill>
                          <a:effectLst/>
                          <a:latin typeface="Times New Roman" pitchFamily="18" charset="0"/>
                          <a:ea typeface="標楷體" pitchFamily="65" charset="-120"/>
                          <a:cs typeface="Arial Unicode MS" pitchFamily="34" charset="-120"/>
                        </a:rPr>
                        <a:t>三</a:t>
                      </a:r>
                      <a:r>
                        <a:rPr kumimoji="1" lang="en-US" altLang="zh-TW" sz="1700" b="1" i="0" u="none" strike="noStrike" cap="none" normalizeH="0" baseline="0" dirty="0">
                          <a:ln>
                            <a:noFill/>
                          </a:ln>
                          <a:solidFill>
                            <a:schemeClr val="tx1"/>
                          </a:solidFill>
                          <a:effectLst/>
                          <a:latin typeface="Times New Roman" pitchFamily="18" charset="0"/>
                          <a:ea typeface="標楷體" pitchFamily="65" charset="-120"/>
                          <a:cs typeface="Arial Unicode MS" pitchFamily="34" charset="-120"/>
                        </a:rPr>
                        <a:t>)17</a:t>
                      </a:r>
                      <a:r>
                        <a:rPr kumimoji="1" lang="zh-TW" altLang="en-US" sz="1700" b="1" i="0" u="none" strike="noStrike" cap="none" normalizeH="0" baseline="0" dirty="0">
                          <a:ln>
                            <a:noFill/>
                          </a:ln>
                          <a:solidFill>
                            <a:schemeClr val="tx1"/>
                          </a:solidFill>
                          <a:effectLst/>
                          <a:latin typeface="Times New Roman" pitchFamily="18" charset="0"/>
                          <a:ea typeface="標楷體" pitchFamily="65" charset="-120"/>
                          <a:cs typeface="Arial Unicode MS" pitchFamily="34" charset="-120"/>
                        </a:rPr>
                        <a:t>：</a:t>
                      </a:r>
                      <a:r>
                        <a:rPr kumimoji="1" lang="en-US" altLang="zh-TW" sz="1700" b="1" i="0" u="none" strike="noStrike" cap="none" normalizeH="0" baseline="0" dirty="0">
                          <a:ln>
                            <a:noFill/>
                          </a:ln>
                          <a:solidFill>
                            <a:schemeClr val="tx1"/>
                          </a:solidFill>
                          <a:effectLst/>
                          <a:latin typeface="Times New Roman" pitchFamily="18" charset="0"/>
                          <a:ea typeface="標楷體" pitchFamily="65" charset="-120"/>
                          <a:cs typeface="Arial Unicode MS" pitchFamily="34" charset="-120"/>
                        </a:rPr>
                        <a:t>00</a:t>
                      </a:r>
                    </a:p>
                  </a:txBody>
                  <a:tcPr marL="90004" marR="90004" marT="46779" marB="46779"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63996">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itchFamily="2" charset="2"/>
                        <a:buNone/>
                        <a:tabLst/>
                      </a:pPr>
                      <a:r>
                        <a:rPr kumimoji="1" lang="zh-TW" altLang="en-US" sz="1800" b="1" i="0" u="none" strike="noStrike" cap="none" normalizeH="0" baseline="0" dirty="0">
                          <a:ln>
                            <a:noFill/>
                          </a:ln>
                          <a:solidFill>
                            <a:schemeClr val="tx1"/>
                          </a:solidFill>
                          <a:effectLst/>
                          <a:latin typeface="Times New Roman" pitchFamily="18" charset="0"/>
                          <a:ea typeface="標楷體" pitchFamily="65" charset="-120"/>
                        </a:rPr>
                        <a:t>資格審查結果公告</a:t>
                      </a:r>
                    </a:p>
                  </a:txBody>
                  <a:tcPr marL="90004" marR="90004" marT="46779" marB="46779"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r>
                        <a:rPr kumimoji="1" lang="en-US" altLang="zh-TW" sz="1700" b="1" i="0" u="none" strike="noStrike" kern="1200" cap="none" normalizeH="0" baseline="0" dirty="0">
                          <a:ln>
                            <a:noFill/>
                          </a:ln>
                          <a:solidFill>
                            <a:schemeClr val="tx1"/>
                          </a:solidFill>
                          <a:effectLst/>
                          <a:latin typeface="Times New Roman" pitchFamily="18" charset="0"/>
                          <a:ea typeface="標楷體" pitchFamily="65" charset="-120"/>
                          <a:cs typeface="Arial Unicode MS" pitchFamily="34" charset="-120"/>
                        </a:rPr>
                        <a:t>115.6.23</a:t>
                      </a:r>
                      <a:r>
                        <a:rPr lang="en-US" altLang="zh-TW" sz="1700" b="1" dirty="0">
                          <a:latin typeface="標楷體" pitchFamily="65" charset="-120"/>
                          <a:ea typeface="標楷體" pitchFamily="65" charset="-120"/>
                        </a:rPr>
                        <a:t>(</a:t>
                      </a:r>
                      <a:r>
                        <a:rPr lang="zh-TW" altLang="en-US" sz="1700" b="1" dirty="0">
                          <a:latin typeface="標楷體" pitchFamily="65" charset="-120"/>
                          <a:ea typeface="標楷體" pitchFamily="65" charset="-120"/>
                        </a:rPr>
                        <a:t>二</a:t>
                      </a:r>
                      <a:r>
                        <a:rPr lang="en-US" altLang="zh-TW" sz="1700" b="1" dirty="0">
                          <a:latin typeface="標楷體" pitchFamily="65" charset="-120"/>
                          <a:ea typeface="標楷體" pitchFamily="65" charset="-120"/>
                        </a:rPr>
                        <a:t>)</a:t>
                      </a:r>
                      <a:r>
                        <a:rPr lang="en-US" altLang="zh-TW" sz="1700" b="1" dirty="0">
                          <a:latin typeface="Times New Roman" pitchFamily="18" charset="0"/>
                          <a:ea typeface="標楷體" pitchFamily="65" charset="-120"/>
                          <a:cs typeface="Times New Roman" pitchFamily="18" charset="0"/>
                        </a:rPr>
                        <a:t>10</a:t>
                      </a:r>
                      <a:r>
                        <a:rPr lang="zh-TW" altLang="en-US" sz="1700" b="1" dirty="0">
                          <a:latin typeface="Times New Roman" pitchFamily="18" charset="0"/>
                          <a:ea typeface="標楷體" pitchFamily="65" charset="-120"/>
                          <a:cs typeface="Times New Roman" pitchFamily="18" charset="0"/>
                        </a:rPr>
                        <a:t>：</a:t>
                      </a:r>
                      <a:r>
                        <a:rPr lang="en-US" altLang="zh-TW" sz="1700" b="1" dirty="0">
                          <a:latin typeface="Times New Roman" pitchFamily="18" charset="0"/>
                          <a:ea typeface="標楷體" pitchFamily="65" charset="-120"/>
                          <a:cs typeface="Times New Roman" pitchFamily="18" charset="0"/>
                        </a:rPr>
                        <a:t>00</a:t>
                      </a:r>
                      <a:r>
                        <a:rPr lang="zh-TW" altLang="en-US" sz="1700" b="1" dirty="0">
                          <a:latin typeface="Times New Roman" pitchFamily="18" charset="0"/>
                          <a:ea typeface="標楷體" pitchFamily="65" charset="-120"/>
                          <a:cs typeface="Times New Roman" pitchFamily="18" charset="0"/>
                        </a:rPr>
                        <a:t>起</a:t>
                      </a:r>
                    </a:p>
                  </a:txBody>
                  <a:tcPr marL="90004" marR="90004" marT="46779" marB="46779"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570330">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itchFamily="2" charset="2"/>
                        <a:buNone/>
                        <a:tabLst/>
                      </a:pPr>
                      <a:r>
                        <a:rPr kumimoji="1" lang="zh-TW" altLang="en-US" sz="1800" b="1" i="0" u="none" strike="noStrike" cap="none" normalizeH="0" baseline="0" dirty="0">
                          <a:ln>
                            <a:noFill/>
                          </a:ln>
                          <a:solidFill>
                            <a:schemeClr val="tx1"/>
                          </a:solidFill>
                          <a:effectLst/>
                          <a:latin typeface="Times New Roman" pitchFamily="18" charset="0"/>
                          <a:ea typeface="標楷體" pitchFamily="65" charset="-120"/>
                        </a:rPr>
                        <a:t>繳費</a:t>
                      </a:r>
                    </a:p>
                  </a:txBody>
                  <a:tcPr marL="90004" marR="90004" marT="46779" marB="46779"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300"/>
                        </a:spcBef>
                        <a:spcAft>
                          <a:spcPct val="0"/>
                        </a:spcAft>
                        <a:buClr>
                          <a:schemeClr val="accent1"/>
                        </a:buClr>
                        <a:buSzTx/>
                        <a:buFont typeface="Wingdings" pitchFamily="2" charset="2"/>
                        <a:buNone/>
                        <a:tabLst/>
                      </a:pPr>
                      <a:r>
                        <a:rPr kumimoji="1" lang="zh-TW" altLang="en-US" sz="1800" b="1" i="0" u="none" strike="noStrike" cap="none" normalizeH="0" baseline="0" dirty="0">
                          <a:ln>
                            <a:noFill/>
                          </a:ln>
                          <a:solidFill>
                            <a:srgbClr val="FF3300"/>
                          </a:solidFill>
                          <a:effectLst/>
                          <a:latin typeface="Times New Roman" pitchFamily="18" charset="0"/>
                          <a:ea typeface="標楷體" pitchFamily="65" charset="-120"/>
                          <a:cs typeface="Arial Unicode MS" pitchFamily="34" charset="-120"/>
                        </a:rPr>
                        <a:t>集體繳費： </a:t>
                      </a:r>
                      <a:endParaRPr kumimoji="1" lang="en-US" altLang="zh-TW" sz="1800" b="1" i="0" u="none" strike="noStrike" cap="none" normalizeH="0" baseline="0" dirty="0">
                        <a:ln>
                          <a:noFill/>
                        </a:ln>
                        <a:solidFill>
                          <a:srgbClr val="FF3300"/>
                        </a:solidFill>
                        <a:effectLst/>
                        <a:latin typeface="Times New Roman" pitchFamily="18" charset="0"/>
                        <a:ea typeface="標楷體" pitchFamily="65" charset="-120"/>
                        <a:cs typeface="Arial Unicode MS" pitchFamily="34" charset="-120"/>
                      </a:endParaRPr>
                    </a:p>
                    <a:p>
                      <a:pPr marL="0" marR="0" lvl="0" indent="0" algn="l" defTabSz="914400" rtl="0" eaLnBrk="1" fontAlgn="base" latinLnBrk="0" hangingPunct="1">
                        <a:lnSpc>
                          <a:spcPct val="100000"/>
                        </a:lnSpc>
                        <a:spcBef>
                          <a:spcPts val="300"/>
                        </a:spcBef>
                        <a:spcAft>
                          <a:spcPct val="0"/>
                        </a:spcAft>
                        <a:buClr>
                          <a:schemeClr val="accent1"/>
                        </a:buClr>
                        <a:buSzTx/>
                        <a:buFont typeface="Wingdings" pitchFamily="2" charset="2"/>
                        <a:buNone/>
                        <a:tabLst/>
                      </a:pPr>
                      <a:r>
                        <a:rPr kumimoji="1" lang="en-US" altLang="zh-TW" sz="1700" b="1" i="0" u="none" strike="noStrike" kern="1200" cap="none" normalizeH="0" baseline="0" dirty="0">
                          <a:ln>
                            <a:noFill/>
                          </a:ln>
                          <a:solidFill>
                            <a:schemeClr val="tx1"/>
                          </a:solidFill>
                          <a:effectLst/>
                          <a:latin typeface="Times New Roman" pitchFamily="18" charset="0"/>
                          <a:ea typeface="標楷體" pitchFamily="65" charset="-120"/>
                          <a:cs typeface="Arial Unicode MS" pitchFamily="34" charset="-120"/>
                        </a:rPr>
                        <a:t>115.7</a:t>
                      </a:r>
                      <a:r>
                        <a:rPr kumimoji="1" lang="en-US" altLang="zh-TW" sz="1700" b="1" i="0" u="none" strike="noStrike" cap="none" normalizeH="0" baseline="0" dirty="0">
                          <a:ln>
                            <a:noFill/>
                          </a:ln>
                          <a:solidFill>
                            <a:schemeClr val="tx1"/>
                          </a:solidFill>
                          <a:effectLst/>
                          <a:latin typeface="Times New Roman" pitchFamily="18" charset="0"/>
                          <a:ea typeface="標楷體" pitchFamily="65" charset="-120"/>
                          <a:cs typeface="Arial Unicode MS" pitchFamily="34" charset="-120"/>
                        </a:rPr>
                        <a:t>.14</a:t>
                      </a:r>
                      <a:r>
                        <a:rPr kumimoji="1" lang="en-US" altLang="zh-TW" sz="1700" b="1" i="0" u="none" strike="noStrike" kern="1200" cap="none" normalizeH="0" baseline="0" dirty="0">
                          <a:ln>
                            <a:noFill/>
                          </a:ln>
                          <a:solidFill>
                            <a:schemeClr val="tx1"/>
                          </a:solidFill>
                          <a:effectLst/>
                          <a:latin typeface="Times New Roman" pitchFamily="18" charset="0"/>
                          <a:ea typeface="標楷體" pitchFamily="65" charset="-120"/>
                          <a:cs typeface="Arial Unicode MS" pitchFamily="34" charset="-120"/>
                        </a:rPr>
                        <a:t>(</a:t>
                      </a:r>
                      <a:r>
                        <a:rPr kumimoji="1" lang="zh-TW" altLang="en-US" sz="1700" b="1" i="0" u="none" strike="noStrike" kern="1200" cap="none" normalizeH="0" baseline="0" dirty="0">
                          <a:ln>
                            <a:noFill/>
                          </a:ln>
                          <a:solidFill>
                            <a:schemeClr val="tx1"/>
                          </a:solidFill>
                          <a:effectLst/>
                          <a:latin typeface="Times New Roman" pitchFamily="18" charset="0"/>
                          <a:ea typeface="標楷體" pitchFamily="65" charset="-120"/>
                          <a:cs typeface="Arial Unicode MS" pitchFamily="34" charset="-120"/>
                        </a:rPr>
                        <a:t>二</a:t>
                      </a:r>
                      <a:r>
                        <a:rPr kumimoji="1" lang="en-US" altLang="zh-TW" sz="1700" b="1" i="0" u="none" strike="noStrike" kern="1200" cap="none" normalizeH="0" baseline="0" dirty="0">
                          <a:ln>
                            <a:noFill/>
                          </a:ln>
                          <a:solidFill>
                            <a:schemeClr val="tx1"/>
                          </a:solidFill>
                          <a:effectLst/>
                          <a:latin typeface="Times New Roman" pitchFamily="18" charset="0"/>
                          <a:ea typeface="標楷體" pitchFamily="65" charset="-120"/>
                          <a:cs typeface="Arial Unicode MS" pitchFamily="34" charset="-120"/>
                        </a:rPr>
                        <a:t>)10</a:t>
                      </a:r>
                      <a:r>
                        <a:rPr kumimoji="1" lang="zh-TW" altLang="en-US" sz="1700" b="1" i="0" u="none" strike="noStrike" kern="1200" cap="none" normalizeH="0" baseline="0" dirty="0">
                          <a:ln>
                            <a:noFill/>
                          </a:ln>
                          <a:solidFill>
                            <a:schemeClr val="tx1"/>
                          </a:solidFill>
                          <a:effectLst/>
                          <a:latin typeface="Times New Roman" pitchFamily="18" charset="0"/>
                          <a:ea typeface="標楷體" pitchFamily="65" charset="-120"/>
                          <a:cs typeface="Arial Unicode MS" pitchFamily="34" charset="-120"/>
                        </a:rPr>
                        <a:t>：</a:t>
                      </a:r>
                      <a:r>
                        <a:rPr kumimoji="1" lang="en-US" altLang="zh-TW" sz="1700" b="1" i="0" u="none" strike="noStrike" kern="1200" cap="none" normalizeH="0" baseline="0" dirty="0">
                          <a:ln>
                            <a:noFill/>
                          </a:ln>
                          <a:solidFill>
                            <a:schemeClr val="tx1"/>
                          </a:solidFill>
                          <a:effectLst/>
                          <a:latin typeface="Times New Roman" pitchFamily="18" charset="0"/>
                          <a:ea typeface="標楷體" pitchFamily="65" charset="-120"/>
                          <a:cs typeface="Arial Unicode MS" pitchFamily="34" charset="-120"/>
                        </a:rPr>
                        <a:t>00</a:t>
                      </a:r>
                      <a:r>
                        <a:rPr kumimoji="1" lang="zh-TW" altLang="en-US" sz="1700" b="1" i="0" u="none" strike="noStrike" kern="1200" cap="none" normalizeH="0" baseline="0" dirty="0">
                          <a:ln>
                            <a:noFill/>
                          </a:ln>
                          <a:solidFill>
                            <a:schemeClr val="tx1"/>
                          </a:solidFill>
                          <a:effectLst/>
                          <a:latin typeface="Times New Roman" pitchFamily="18" charset="0"/>
                          <a:ea typeface="標楷體" pitchFamily="65" charset="-120"/>
                          <a:cs typeface="Arial Unicode MS" pitchFamily="34" charset="-120"/>
                        </a:rPr>
                        <a:t> </a:t>
                      </a:r>
                      <a:r>
                        <a:rPr kumimoji="1" lang="en-US" altLang="zh-TW" sz="1700" b="1" i="0" u="none" strike="noStrike" kern="1200" cap="none" normalizeH="0" baseline="0" dirty="0">
                          <a:ln>
                            <a:noFill/>
                          </a:ln>
                          <a:solidFill>
                            <a:schemeClr val="tx1"/>
                          </a:solidFill>
                          <a:effectLst/>
                          <a:latin typeface="Times New Roman" pitchFamily="18" charset="0"/>
                          <a:ea typeface="標楷體" pitchFamily="65" charset="-120"/>
                          <a:cs typeface="Arial Unicode MS" pitchFamily="34" charset="-120"/>
                        </a:rPr>
                        <a:t>~</a:t>
                      </a:r>
                      <a:r>
                        <a:rPr kumimoji="1" lang="zh-TW" altLang="en-US" sz="1700" b="1" i="0" u="none" strike="noStrike" kern="1200" cap="none" normalizeH="0" baseline="0" dirty="0">
                          <a:ln>
                            <a:noFill/>
                          </a:ln>
                          <a:solidFill>
                            <a:schemeClr val="tx1"/>
                          </a:solidFill>
                          <a:effectLst/>
                          <a:latin typeface="Times New Roman" pitchFamily="18" charset="0"/>
                          <a:ea typeface="標楷體" pitchFamily="65" charset="-120"/>
                          <a:cs typeface="Arial Unicode MS" pitchFamily="34" charset="-120"/>
                        </a:rPr>
                        <a:t> </a:t>
                      </a:r>
                      <a:r>
                        <a:rPr kumimoji="1" lang="en-US" altLang="zh-TW" sz="1700" b="1" i="0" u="none" strike="noStrike" cap="none" normalizeH="0" baseline="0" dirty="0">
                          <a:ln>
                            <a:noFill/>
                          </a:ln>
                          <a:solidFill>
                            <a:schemeClr val="tx1"/>
                          </a:solidFill>
                          <a:effectLst/>
                          <a:latin typeface="Times New Roman" pitchFamily="18" charset="0"/>
                          <a:ea typeface="標楷體" pitchFamily="65" charset="-120"/>
                          <a:cs typeface="Arial Unicode MS" pitchFamily="34" charset="-120"/>
                        </a:rPr>
                        <a:t>115.7.16</a:t>
                      </a:r>
                      <a:r>
                        <a:rPr kumimoji="1" lang="en-US" altLang="zh-TW" sz="1700" b="1" i="0" u="none" strike="noStrike" kern="1200" cap="none" normalizeH="0" baseline="0" dirty="0">
                          <a:ln>
                            <a:noFill/>
                          </a:ln>
                          <a:solidFill>
                            <a:schemeClr val="tx1"/>
                          </a:solidFill>
                          <a:effectLst/>
                          <a:latin typeface="Times New Roman" pitchFamily="18" charset="0"/>
                          <a:ea typeface="標楷體" pitchFamily="65" charset="-120"/>
                          <a:cs typeface="Arial Unicode MS" pitchFamily="34" charset="-120"/>
                        </a:rPr>
                        <a:t>(</a:t>
                      </a:r>
                      <a:r>
                        <a:rPr kumimoji="1" lang="zh-TW" altLang="en-US" sz="1700" b="1" i="0" u="none" strike="noStrike" kern="1200" cap="none" normalizeH="0" baseline="0" dirty="0">
                          <a:ln>
                            <a:noFill/>
                          </a:ln>
                          <a:solidFill>
                            <a:schemeClr val="tx1"/>
                          </a:solidFill>
                          <a:effectLst/>
                          <a:latin typeface="Times New Roman" pitchFamily="18" charset="0"/>
                          <a:ea typeface="標楷體" pitchFamily="65" charset="-120"/>
                          <a:cs typeface="Arial Unicode MS" pitchFamily="34" charset="-120"/>
                        </a:rPr>
                        <a:t>四</a:t>
                      </a:r>
                      <a:r>
                        <a:rPr kumimoji="1" lang="en-US" altLang="zh-TW" sz="1700" b="1" i="0" u="none" strike="noStrike" kern="1200" cap="none" normalizeH="0" baseline="0" dirty="0">
                          <a:ln>
                            <a:noFill/>
                          </a:ln>
                          <a:solidFill>
                            <a:schemeClr val="tx1"/>
                          </a:solidFill>
                          <a:effectLst/>
                          <a:latin typeface="Times New Roman" pitchFamily="18" charset="0"/>
                          <a:ea typeface="標楷體" pitchFamily="65" charset="-120"/>
                          <a:cs typeface="Arial Unicode MS" pitchFamily="34" charset="-120"/>
                        </a:rPr>
                        <a:t>)17</a:t>
                      </a:r>
                      <a:r>
                        <a:rPr kumimoji="1" lang="zh-TW" altLang="en-US" sz="1700" b="1" i="0" u="none" strike="noStrike" kern="1200" cap="none" normalizeH="0" baseline="0" dirty="0">
                          <a:ln>
                            <a:noFill/>
                          </a:ln>
                          <a:solidFill>
                            <a:schemeClr val="tx1"/>
                          </a:solidFill>
                          <a:effectLst/>
                          <a:latin typeface="Times New Roman" pitchFamily="18" charset="0"/>
                          <a:ea typeface="標楷體" pitchFamily="65" charset="-120"/>
                          <a:cs typeface="Arial Unicode MS" pitchFamily="34" charset="-120"/>
                        </a:rPr>
                        <a:t>：</a:t>
                      </a:r>
                      <a:r>
                        <a:rPr kumimoji="1" lang="en-US" altLang="zh-TW" sz="1700" b="1" i="0" u="none" strike="noStrike" kern="1200" cap="none" normalizeH="0" baseline="0" dirty="0">
                          <a:ln>
                            <a:noFill/>
                          </a:ln>
                          <a:solidFill>
                            <a:schemeClr val="tx1"/>
                          </a:solidFill>
                          <a:effectLst/>
                          <a:latin typeface="Times New Roman" pitchFamily="18" charset="0"/>
                          <a:ea typeface="標楷體" pitchFamily="65" charset="-120"/>
                          <a:cs typeface="Arial Unicode MS" pitchFamily="34" charset="-120"/>
                        </a:rPr>
                        <a:t>00</a:t>
                      </a:r>
                      <a:endParaRPr kumimoji="1" lang="en-US" altLang="zh-TW" sz="1700" b="1" i="0" u="none" strike="noStrike" cap="none" normalizeH="0" baseline="0" dirty="0">
                        <a:ln>
                          <a:noFill/>
                        </a:ln>
                        <a:solidFill>
                          <a:schemeClr val="tx1"/>
                        </a:solidFill>
                        <a:effectLst/>
                        <a:latin typeface="Times New Roman" pitchFamily="18" charset="0"/>
                        <a:ea typeface="標楷體" pitchFamily="65" charset="-120"/>
                        <a:cs typeface="Arial Unicode MS" pitchFamily="34" charset="-120"/>
                      </a:endParaRPr>
                    </a:p>
                    <a:p>
                      <a:pPr marL="0" marR="0" lvl="0" indent="0" algn="l" defTabSz="914400" rtl="0" eaLnBrk="1" fontAlgn="base" latinLnBrk="0" hangingPunct="1">
                        <a:lnSpc>
                          <a:spcPct val="100000"/>
                        </a:lnSpc>
                        <a:spcBef>
                          <a:spcPts val="300"/>
                        </a:spcBef>
                        <a:spcAft>
                          <a:spcPct val="0"/>
                        </a:spcAft>
                        <a:buClr>
                          <a:schemeClr val="accent1"/>
                        </a:buClr>
                        <a:buSzTx/>
                        <a:buFont typeface="Wingdings" pitchFamily="2" charset="2"/>
                        <a:buNone/>
                        <a:tabLst/>
                      </a:pPr>
                      <a:r>
                        <a:rPr kumimoji="1" lang="zh-TW" altLang="en-US" sz="1800" b="1" i="0" u="none" strike="noStrike" cap="none" normalizeH="0" baseline="0" dirty="0">
                          <a:ln>
                            <a:noFill/>
                          </a:ln>
                          <a:solidFill>
                            <a:srgbClr val="0000CC"/>
                          </a:solidFill>
                          <a:effectLst/>
                          <a:latin typeface="Times New Roman" pitchFamily="18" charset="0"/>
                          <a:ea typeface="標楷體" pitchFamily="65" charset="-120"/>
                          <a:cs typeface="Arial Unicode MS" pitchFamily="34" charset="-120"/>
                        </a:rPr>
                        <a:t>個別繳費：</a:t>
                      </a:r>
                      <a:endParaRPr kumimoji="1" lang="en-US" altLang="zh-TW" sz="1800" b="1" i="0" u="none" strike="noStrike" cap="none" normalizeH="0" baseline="0" dirty="0">
                        <a:ln>
                          <a:noFill/>
                        </a:ln>
                        <a:solidFill>
                          <a:srgbClr val="0000CC"/>
                        </a:solidFill>
                        <a:effectLst/>
                        <a:latin typeface="Times New Roman" pitchFamily="18" charset="0"/>
                        <a:ea typeface="標楷體" pitchFamily="65" charset="-120"/>
                        <a:cs typeface="Arial Unicode MS" pitchFamily="34" charset="-120"/>
                      </a:endParaRPr>
                    </a:p>
                    <a:p>
                      <a:pPr marL="0" marR="0" lvl="0" indent="0" algn="l" defTabSz="914400" rtl="0" eaLnBrk="1" fontAlgn="base" latinLnBrk="0" hangingPunct="1">
                        <a:lnSpc>
                          <a:spcPct val="100000"/>
                        </a:lnSpc>
                        <a:spcBef>
                          <a:spcPts val="300"/>
                        </a:spcBef>
                        <a:spcAft>
                          <a:spcPct val="0"/>
                        </a:spcAft>
                        <a:buClr>
                          <a:schemeClr val="accent1"/>
                        </a:buClr>
                        <a:buSzTx/>
                        <a:buFont typeface="Wingdings" pitchFamily="2" charset="2"/>
                        <a:buNone/>
                        <a:tabLst/>
                      </a:pPr>
                      <a:r>
                        <a:rPr kumimoji="1" lang="en-US" altLang="zh-TW" sz="1700" b="1" i="0" u="none" strike="noStrike" kern="1200" cap="none" normalizeH="0" baseline="0" dirty="0">
                          <a:ln>
                            <a:noFill/>
                          </a:ln>
                          <a:solidFill>
                            <a:schemeClr val="tx1"/>
                          </a:solidFill>
                          <a:effectLst/>
                          <a:latin typeface="Times New Roman" pitchFamily="18" charset="0"/>
                          <a:ea typeface="標楷體" pitchFamily="65" charset="-120"/>
                          <a:cs typeface="Arial Unicode MS" pitchFamily="34" charset="-120"/>
                        </a:rPr>
                        <a:t>115.7.17(</a:t>
                      </a:r>
                      <a:r>
                        <a:rPr kumimoji="1" lang="zh-TW" altLang="en-US" sz="1700" b="1" i="0" u="none" strike="noStrike" kern="1200" cap="none" normalizeH="0" baseline="0" dirty="0">
                          <a:ln>
                            <a:noFill/>
                          </a:ln>
                          <a:solidFill>
                            <a:schemeClr val="tx1"/>
                          </a:solidFill>
                          <a:effectLst/>
                          <a:latin typeface="Times New Roman" pitchFamily="18" charset="0"/>
                          <a:ea typeface="標楷體" pitchFamily="65" charset="-120"/>
                          <a:cs typeface="Arial Unicode MS" pitchFamily="34" charset="-120"/>
                        </a:rPr>
                        <a:t>五</a:t>
                      </a:r>
                      <a:r>
                        <a:rPr kumimoji="1" lang="en-US" altLang="zh-TW" sz="1700" b="1" i="0" u="none" strike="noStrike" kern="1200" cap="none" normalizeH="0" baseline="0" dirty="0">
                          <a:ln>
                            <a:noFill/>
                          </a:ln>
                          <a:solidFill>
                            <a:schemeClr val="tx1"/>
                          </a:solidFill>
                          <a:effectLst/>
                          <a:latin typeface="Times New Roman" pitchFamily="18" charset="0"/>
                          <a:ea typeface="標楷體" pitchFamily="65" charset="-120"/>
                          <a:cs typeface="Arial Unicode MS" pitchFamily="34" charset="-120"/>
                        </a:rPr>
                        <a:t>)10</a:t>
                      </a:r>
                      <a:r>
                        <a:rPr kumimoji="1" lang="zh-TW" altLang="en-US" sz="1700" b="1" i="0" u="none" strike="noStrike" kern="1200" cap="none" normalizeH="0" baseline="0" dirty="0">
                          <a:ln>
                            <a:noFill/>
                          </a:ln>
                          <a:solidFill>
                            <a:schemeClr val="tx1"/>
                          </a:solidFill>
                          <a:effectLst/>
                          <a:latin typeface="Times New Roman" pitchFamily="18" charset="0"/>
                          <a:ea typeface="標楷體" pitchFamily="65" charset="-120"/>
                          <a:cs typeface="Arial Unicode MS" pitchFamily="34" charset="-120"/>
                        </a:rPr>
                        <a:t>：</a:t>
                      </a:r>
                      <a:r>
                        <a:rPr kumimoji="1" lang="en-US" altLang="zh-TW" sz="1700" b="1" i="0" u="none" strike="noStrike" kern="1200" cap="none" normalizeH="0" baseline="0" dirty="0">
                          <a:ln>
                            <a:noFill/>
                          </a:ln>
                          <a:solidFill>
                            <a:schemeClr val="tx1"/>
                          </a:solidFill>
                          <a:effectLst/>
                          <a:latin typeface="Times New Roman" pitchFamily="18" charset="0"/>
                          <a:ea typeface="標楷體" pitchFamily="65" charset="-120"/>
                          <a:cs typeface="Arial Unicode MS" pitchFamily="34" charset="-120"/>
                        </a:rPr>
                        <a:t>00~115.7.22(</a:t>
                      </a:r>
                      <a:r>
                        <a:rPr kumimoji="1" lang="zh-TW" altLang="en-US" sz="1700" b="1" i="0" u="none" strike="noStrike" kern="1200" cap="none" normalizeH="0" baseline="0" dirty="0">
                          <a:ln>
                            <a:noFill/>
                          </a:ln>
                          <a:solidFill>
                            <a:schemeClr val="tx1"/>
                          </a:solidFill>
                          <a:effectLst/>
                          <a:latin typeface="Times New Roman" pitchFamily="18" charset="0"/>
                          <a:ea typeface="標楷體" pitchFamily="65" charset="-120"/>
                          <a:cs typeface="Arial Unicode MS" pitchFamily="34" charset="-120"/>
                        </a:rPr>
                        <a:t>三</a:t>
                      </a:r>
                      <a:r>
                        <a:rPr kumimoji="1" lang="en-US" altLang="zh-TW" sz="1700" b="1" i="0" u="none" strike="noStrike" kern="1200" cap="none" normalizeH="0" baseline="0" dirty="0">
                          <a:ln>
                            <a:noFill/>
                          </a:ln>
                          <a:solidFill>
                            <a:schemeClr val="tx1"/>
                          </a:solidFill>
                          <a:effectLst/>
                          <a:latin typeface="Times New Roman" pitchFamily="18" charset="0"/>
                          <a:ea typeface="標楷體" pitchFamily="65" charset="-120"/>
                          <a:cs typeface="Arial Unicode MS" pitchFamily="34" charset="-120"/>
                        </a:rPr>
                        <a:t>)24</a:t>
                      </a:r>
                      <a:r>
                        <a:rPr kumimoji="1" lang="zh-TW" altLang="en-US" sz="1700" b="1" i="0" u="none" strike="noStrike" kern="1200" cap="none" normalizeH="0" baseline="0" dirty="0">
                          <a:ln>
                            <a:noFill/>
                          </a:ln>
                          <a:solidFill>
                            <a:schemeClr val="tx1"/>
                          </a:solidFill>
                          <a:effectLst/>
                          <a:latin typeface="Times New Roman" pitchFamily="18" charset="0"/>
                          <a:ea typeface="標楷體" pitchFamily="65" charset="-120"/>
                          <a:cs typeface="Arial Unicode MS" pitchFamily="34" charset="-120"/>
                        </a:rPr>
                        <a:t>：</a:t>
                      </a:r>
                      <a:r>
                        <a:rPr kumimoji="1" lang="en-US" altLang="zh-TW" sz="1700" b="1" i="0" u="none" strike="noStrike" kern="1200" cap="none" normalizeH="0" baseline="0" dirty="0">
                          <a:ln>
                            <a:noFill/>
                          </a:ln>
                          <a:solidFill>
                            <a:schemeClr val="tx1"/>
                          </a:solidFill>
                          <a:effectLst/>
                          <a:latin typeface="Times New Roman" pitchFamily="18" charset="0"/>
                          <a:ea typeface="標楷體" pitchFamily="65" charset="-120"/>
                          <a:cs typeface="Arial Unicode MS" pitchFamily="34" charset="-120"/>
                        </a:rPr>
                        <a:t>00</a:t>
                      </a:r>
                    </a:p>
                    <a:p>
                      <a:pPr marL="0" marR="0" lvl="0" indent="0" algn="l" defTabSz="914400" rtl="0" eaLnBrk="1" fontAlgn="base" latinLnBrk="0" hangingPunct="1">
                        <a:lnSpc>
                          <a:spcPct val="100000"/>
                        </a:lnSpc>
                        <a:spcBef>
                          <a:spcPts val="300"/>
                        </a:spcBef>
                        <a:spcAft>
                          <a:spcPct val="0"/>
                        </a:spcAft>
                        <a:buClr>
                          <a:schemeClr val="accent1"/>
                        </a:buClr>
                        <a:buSzTx/>
                        <a:buFont typeface="Wingdings" pitchFamily="2" charset="2"/>
                        <a:buNone/>
                        <a:tabLst/>
                      </a:pPr>
                      <a:r>
                        <a:rPr kumimoji="1" lang="en-US" altLang="zh-TW" sz="1800" b="1" i="0" u="none" strike="noStrike" cap="none" normalizeH="0" baseline="0" dirty="0">
                          <a:ln>
                            <a:noFill/>
                          </a:ln>
                          <a:solidFill>
                            <a:srgbClr val="0000CC"/>
                          </a:solidFill>
                          <a:effectLst/>
                          <a:latin typeface="Times New Roman" pitchFamily="18" charset="0"/>
                          <a:ea typeface="標楷體" pitchFamily="65" charset="-120"/>
                          <a:cs typeface="Arial Unicode MS" pitchFamily="34" charset="-120"/>
                        </a:rPr>
                        <a:t>【</a:t>
                      </a:r>
                      <a:r>
                        <a:rPr kumimoji="1" lang="zh-TW" altLang="en-US" sz="1800" b="1" i="0" u="none" strike="noStrike" cap="none" normalizeH="0" baseline="0" dirty="0">
                          <a:ln>
                            <a:noFill/>
                          </a:ln>
                          <a:solidFill>
                            <a:srgbClr val="0000CC"/>
                          </a:solidFill>
                          <a:effectLst/>
                          <a:latin typeface="Times New Roman" pitchFamily="18" charset="0"/>
                          <a:ea typeface="標楷體" pitchFamily="65" charset="-120"/>
                          <a:cs typeface="Arial Unicode MS" pitchFamily="34" charset="-120"/>
                        </a:rPr>
                        <a:t>便利商店繳費至</a:t>
                      </a:r>
                      <a:r>
                        <a:rPr kumimoji="1" lang="en-US" altLang="zh-TW" sz="1800" b="1" i="0" u="none" strike="noStrike" cap="none" normalizeH="0" baseline="0" dirty="0">
                          <a:ln>
                            <a:noFill/>
                          </a:ln>
                          <a:solidFill>
                            <a:srgbClr val="0000CC"/>
                          </a:solidFill>
                          <a:effectLst/>
                          <a:latin typeface="Times New Roman" pitchFamily="18" charset="0"/>
                          <a:ea typeface="標楷體" pitchFamily="65" charset="-120"/>
                          <a:cs typeface="Arial Unicode MS" pitchFamily="34" charset="-120"/>
                        </a:rPr>
                        <a:t>115.7.18(</a:t>
                      </a:r>
                      <a:r>
                        <a:rPr kumimoji="1" lang="zh-TW" altLang="en-US" sz="1800" b="1" i="0" u="none" strike="noStrike" cap="none" normalizeH="0" baseline="0" dirty="0">
                          <a:ln>
                            <a:noFill/>
                          </a:ln>
                          <a:solidFill>
                            <a:srgbClr val="0000CC"/>
                          </a:solidFill>
                          <a:effectLst/>
                          <a:latin typeface="Times New Roman" pitchFamily="18" charset="0"/>
                          <a:ea typeface="標楷體" pitchFamily="65" charset="-120"/>
                          <a:cs typeface="Arial Unicode MS" pitchFamily="34" charset="-120"/>
                        </a:rPr>
                        <a:t>六</a:t>
                      </a:r>
                      <a:r>
                        <a:rPr kumimoji="1" lang="en-US" altLang="zh-TW" sz="1800" b="1" i="0" u="none" strike="noStrike" cap="none" normalizeH="0" baseline="0" dirty="0">
                          <a:ln>
                            <a:noFill/>
                          </a:ln>
                          <a:solidFill>
                            <a:srgbClr val="0000CC"/>
                          </a:solidFill>
                          <a:effectLst/>
                          <a:latin typeface="Times New Roman" pitchFamily="18" charset="0"/>
                          <a:ea typeface="標楷體" pitchFamily="65" charset="-120"/>
                          <a:cs typeface="Arial Unicode MS" pitchFamily="34" charset="-120"/>
                        </a:rPr>
                        <a:t>)</a:t>
                      </a:r>
                      <a:r>
                        <a:rPr kumimoji="1" lang="zh-TW" altLang="en-US" sz="1800" b="1" i="0" u="none" strike="noStrike" cap="none" normalizeH="0" baseline="0" dirty="0">
                          <a:ln>
                            <a:noFill/>
                          </a:ln>
                          <a:solidFill>
                            <a:srgbClr val="0000CC"/>
                          </a:solidFill>
                          <a:effectLst/>
                          <a:latin typeface="Times New Roman" pitchFamily="18" charset="0"/>
                          <a:ea typeface="標楷體" pitchFamily="65" charset="-120"/>
                          <a:cs typeface="Arial Unicode MS" pitchFamily="34" charset="-120"/>
                        </a:rPr>
                        <a:t>止</a:t>
                      </a:r>
                      <a:r>
                        <a:rPr kumimoji="1" lang="en-US" altLang="zh-TW" sz="1800" b="1" i="0" u="none" strike="noStrike" cap="none" normalizeH="0" baseline="0" dirty="0">
                          <a:ln>
                            <a:noFill/>
                          </a:ln>
                          <a:solidFill>
                            <a:srgbClr val="0000CC"/>
                          </a:solidFill>
                          <a:effectLst/>
                          <a:latin typeface="Times New Roman" pitchFamily="18" charset="0"/>
                          <a:ea typeface="標楷體" pitchFamily="65" charset="-120"/>
                          <a:cs typeface="Arial Unicode MS" pitchFamily="34" charset="-120"/>
                        </a:rPr>
                        <a:t>】</a:t>
                      </a:r>
                    </a:p>
                  </a:txBody>
                  <a:tcPr marL="90004" marR="90004" marT="46779" marB="46779"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63996">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itchFamily="2" charset="2"/>
                        <a:buNone/>
                        <a:tabLst/>
                      </a:pPr>
                      <a:r>
                        <a:rPr kumimoji="1" lang="zh-TW" altLang="en-US" sz="1800" b="1" i="0" u="none" strike="noStrike" cap="none" spc="-50" normalizeH="0" baseline="0" dirty="0">
                          <a:ln>
                            <a:noFill/>
                          </a:ln>
                          <a:solidFill>
                            <a:schemeClr val="tx1"/>
                          </a:solidFill>
                          <a:effectLst/>
                          <a:latin typeface="Times New Roman" pitchFamily="18" charset="0"/>
                          <a:ea typeface="標楷體" pitchFamily="65" charset="-120"/>
                        </a:rPr>
                        <a:t>實際招生名額公告</a:t>
                      </a:r>
                      <a:endParaRPr kumimoji="1" lang="zh-TW" altLang="en-US" sz="1800" b="1" i="0" u="none" strike="noStrike" cap="none" normalizeH="0" baseline="0" dirty="0">
                        <a:ln>
                          <a:noFill/>
                        </a:ln>
                        <a:solidFill>
                          <a:schemeClr val="tx1"/>
                        </a:solidFill>
                        <a:effectLst/>
                        <a:latin typeface="Times New Roman" pitchFamily="18" charset="0"/>
                        <a:ea typeface="標楷體" pitchFamily="65" charset="-120"/>
                      </a:endParaRPr>
                    </a:p>
                  </a:txBody>
                  <a:tcPr marL="90004" marR="90004" marT="46779" marB="46779"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300"/>
                        </a:spcBef>
                        <a:spcAft>
                          <a:spcPct val="0"/>
                        </a:spcAft>
                        <a:buClr>
                          <a:schemeClr val="accent1"/>
                        </a:buClr>
                        <a:buSzTx/>
                        <a:buFont typeface="Wingdings" pitchFamily="2" charset="2"/>
                        <a:buNone/>
                        <a:tabLst/>
                      </a:pPr>
                      <a:r>
                        <a:rPr kumimoji="1" lang="en-US" altLang="zh-TW" sz="1800" b="1" i="0" u="none" strike="noStrike" kern="1200" cap="none" normalizeH="0" baseline="0" dirty="0">
                          <a:ln>
                            <a:noFill/>
                          </a:ln>
                          <a:solidFill>
                            <a:schemeClr val="tx1"/>
                          </a:solidFill>
                          <a:effectLst/>
                          <a:latin typeface="Times New Roman" pitchFamily="18" charset="0"/>
                          <a:ea typeface="標楷體" pitchFamily="65" charset="-120"/>
                          <a:cs typeface="Arial Unicode MS" pitchFamily="34" charset="-120"/>
                        </a:rPr>
                        <a:t>115.7.27(</a:t>
                      </a:r>
                      <a:r>
                        <a:rPr kumimoji="1" lang="zh-TW" altLang="en-US" sz="1800" b="1" i="0" u="none" strike="noStrike" kern="1200" cap="none" normalizeH="0" baseline="0" dirty="0">
                          <a:ln>
                            <a:noFill/>
                          </a:ln>
                          <a:solidFill>
                            <a:schemeClr val="tx1"/>
                          </a:solidFill>
                          <a:effectLst/>
                          <a:latin typeface="Times New Roman" pitchFamily="18" charset="0"/>
                          <a:ea typeface="標楷體" pitchFamily="65" charset="-120"/>
                          <a:cs typeface="Arial Unicode MS" pitchFamily="34" charset="-120"/>
                        </a:rPr>
                        <a:t>一</a:t>
                      </a:r>
                      <a:r>
                        <a:rPr kumimoji="1" lang="en-US" altLang="zh-TW" sz="1800" b="1" i="0" u="none" strike="noStrike" kern="1200" cap="none" normalizeH="0" baseline="0" dirty="0">
                          <a:ln>
                            <a:noFill/>
                          </a:ln>
                          <a:solidFill>
                            <a:schemeClr val="tx1"/>
                          </a:solidFill>
                          <a:effectLst/>
                          <a:latin typeface="Times New Roman" pitchFamily="18" charset="0"/>
                          <a:ea typeface="標楷體" pitchFamily="65" charset="-120"/>
                          <a:cs typeface="Arial Unicode MS" pitchFamily="34" charset="-120"/>
                        </a:rPr>
                        <a:t>)15</a:t>
                      </a:r>
                      <a:r>
                        <a:rPr kumimoji="1" lang="zh-TW" altLang="en-US" sz="1800" b="1" i="0" u="none" strike="noStrike" kern="1200" cap="none" normalizeH="0" baseline="0" dirty="0">
                          <a:ln>
                            <a:noFill/>
                          </a:ln>
                          <a:solidFill>
                            <a:schemeClr val="tx1"/>
                          </a:solidFill>
                          <a:effectLst/>
                          <a:latin typeface="Times New Roman" pitchFamily="18" charset="0"/>
                          <a:ea typeface="標楷體" pitchFamily="65" charset="-120"/>
                          <a:cs typeface="Arial Unicode MS" pitchFamily="34" charset="-120"/>
                        </a:rPr>
                        <a:t>：</a:t>
                      </a:r>
                      <a:r>
                        <a:rPr kumimoji="1" lang="en-US" altLang="zh-TW" sz="1800" b="1" i="0" u="none" strike="noStrike" kern="1200" cap="none" normalizeH="0" baseline="0" dirty="0">
                          <a:ln>
                            <a:noFill/>
                          </a:ln>
                          <a:solidFill>
                            <a:schemeClr val="tx1"/>
                          </a:solidFill>
                          <a:effectLst/>
                          <a:latin typeface="Times New Roman" pitchFamily="18" charset="0"/>
                          <a:ea typeface="標楷體" pitchFamily="65" charset="-120"/>
                          <a:cs typeface="Arial Unicode MS" pitchFamily="34" charset="-120"/>
                        </a:rPr>
                        <a:t>00</a:t>
                      </a:r>
                      <a:r>
                        <a:rPr kumimoji="1" lang="zh-TW" altLang="en-US" sz="1800" b="1" i="0" u="none" strike="noStrike" kern="1200" cap="none" normalizeH="0" baseline="0" dirty="0">
                          <a:ln>
                            <a:noFill/>
                          </a:ln>
                          <a:solidFill>
                            <a:schemeClr val="tx1"/>
                          </a:solidFill>
                          <a:effectLst/>
                          <a:latin typeface="Times New Roman" pitchFamily="18" charset="0"/>
                          <a:ea typeface="標楷體" pitchFamily="65" charset="-120"/>
                          <a:cs typeface="Arial Unicode MS" pitchFamily="34" charset="-120"/>
                        </a:rPr>
                        <a:t>起</a:t>
                      </a:r>
                      <a:endParaRPr kumimoji="1" lang="en-US" altLang="zh-TW" sz="1800" b="1" i="0" u="none" strike="noStrike" kern="1200" cap="none" normalizeH="0" baseline="0" dirty="0">
                        <a:ln>
                          <a:noFill/>
                        </a:ln>
                        <a:solidFill>
                          <a:schemeClr val="tx1"/>
                        </a:solidFill>
                        <a:effectLst/>
                        <a:latin typeface="Times New Roman" pitchFamily="18" charset="0"/>
                        <a:ea typeface="標楷體" pitchFamily="65" charset="-120"/>
                        <a:cs typeface="Arial Unicode MS" pitchFamily="34" charset="-120"/>
                      </a:endParaRPr>
                    </a:p>
                  </a:txBody>
                  <a:tcPr marL="90004" marR="90004" marT="46779" marB="46779"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476953533"/>
                  </a:ext>
                </a:extLst>
              </a:tr>
              <a:tr h="635421">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itchFamily="2" charset="2"/>
                        <a:buNone/>
                        <a:tabLst/>
                        <a:defRPr/>
                      </a:pPr>
                      <a:r>
                        <a:rPr kumimoji="1" lang="zh-TW" altLang="en-US" sz="1800" b="1" i="0" u="none" strike="noStrike" cap="none" spc="-50" normalizeH="0" baseline="0" dirty="0">
                          <a:ln>
                            <a:noFill/>
                          </a:ln>
                          <a:solidFill>
                            <a:schemeClr val="tx1"/>
                          </a:solidFill>
                          <a:effectLst/>
                          <a:latin typeface="Times New Roman" pitchFamily="18" charset="0"/>
                          <a:ea typeface="標楷體" pitchFamily="65" charset="-120"/>
                        </a:rPr>
                        <a:t>各招生群</a:t>
                      </a:r>
                      <a:r>
                        <a:rPr kumimoji="1" lang="en-US" altLang="zh-TW" sz="1800" b="1" i="0" u="none" strike="noStrike" cap="none" spc="-50" normalizeH="0" baseline="0" dirty="0">
                          <a:ln>
                            <a:noFill/>
                          </a:ln>
                          <a:solidFill>
                            <a:schemeClr val="tx1"/>
                          </a:solidFill>
                          <a:effectLst/>
                          <a:latin typeface="Times New Roman" pitchFamily="18" charset="0"/>
                          <a:ea typeface="標楷體" pitchFamily="65" charset="-120"/>
                        </a:rPr>
                        <a:t>(</a:t>
                      </a:r>
                      <a:r>
                        <a:rPr kumimoji="1" lang="zh-TW" altLang="en-US" sz="1800" b="1" i="0" u="none" strike="noStrike" cap="none" spc="-50" normalizeH="0" baseline="0" dirty="0">
                          <a:ln>
                            <a:noFill/>
                          </a:ln>
                          <a:solidFill>
                            <a:schemeClr val="tx1"/>
                          </a:solidFill>
                          <a:effectLst/>
                          <a:latin typeface="Times New Roman" pitchFamily="18" charset="0"/>
                          <a:ea typeface="標楷體" pitchFamily="65" charset="-120"/>
                        </a:rPr>
                        <a:t>類</a:t>
                      </a:r>
                      <a:r>
                        <a:rPr kumimoji="1" lang="en-US" altLang="zh-TW" sz="1800" b="1" i="0" u="none" strike="noStrike" cap="none" spc="-50" normalizeH="0" baseline="0" dirty="0">
                          <a:ln>
                            <a:noFill/>
                          </a:ln>
                          <a:solidFill>
                            <a:schemeClr val="tx1"/>
                          </a:solidFill>
                          <a:effectLst/>
                          <a:latin typeface="Times New Roman" pitchFamily="18" charset="0"/>
                          <a:ea typeface="標楷體" pitchFamily="65" charset="-120"/>
                        </a:rPr>
                        <a:t>)</a:t>
                      </a:r>
                      <a:r>
                        <a:rPr kumimoji="1" lang="zh-TW" altLang="en-US" sz="1800" b="1" i="0" u="none" strike="noStrike" cap="none" spc="-50" normalizeH="0" baseline="0" dirty="0">
                          <a:ln>
                            <a:noFill/>
                          </a:ln>
                          <a:solidFill>
                            <a:schemeClr val="tx1"/>
                          </a:solidFill>
                          <a:effectLst/>
                          <a:latin typeface="Times New Roman" pitchFamily="18" charset="0"/>
                          <a:ea typeface="標楷體" pitchFamily="65" charset="-120"/>
                        </a:rPr>
                        <a:t>別之校系科</a:t>
                      </a:r>
                      <a:r>
                        <a:rPr kumimoji="1" lang="en-US" altLang="zh-TW" sz="1800" b="1" i="0" u="none" strike="noStrike" cap="none" spc="-50" normalizeH="0" baseline="0" dirty="0">
                          <a:ln>
                            <a:noFill/>
                          </a:ln>
                          <a:solidFill>
                            <a:schemeClr val="tx1"/>
                          </a:solidFill>
                          <a:effectLst/>
                          <a:latin typeface="Times New Roman" pitchFamily="18" charset="0"/>
                          <a:ea typeface="標楷體" pitchFamily="65" charset="-120"/>
                        </a:rPr>
                        <a:t>(</a:t>
                      </a:r>
                      <a:r>
                        <a:rPr kumimoji="1" lang="zh-TW" altLang="en-US" sz="1800" b="1" i="0" u="none" strike="noStrike" cap="none" spc="-50" normalizeH="0" baseline="0" dirty="0">
                          <a:ln>
                            <a:noFill/>
                          </a:ln>
                          <a:solidFill>
                            <a:schemeClr val="tx1"/>
                          </a:solidFill>
                          <a:effectLst/>
                          <a:latin typeface="Times New Roman" pitchFamily="18" charset="0"/>
                          <a:ea typeface="標楷體" pitchFamily="65" charset="-120"/>
                        </a:rPr>
                        <a:t>組</a:t>
                      </a:r>
                      <a:r>
                        <a:rPr kumimoji="1" lang="en-US" altLang="zh-TW" sz="1800" b="1" i="0" u="none" strike="noStrike" cap="none" spc="-50" normalizeH="0" baseline="0" dirty="0">
                          <a:ln>
                            <a:noFill/>
                          </a:ln>
                          <a:solidFill>
                            <a:schemeClr val="tx1"/>
                          </a:solidFill>
                          <a:effectLst/>
                          <a:latin typeface="Times New Roman" pitchFamily="18" charset="0"/>
                          <a:ea typeface="標楷體" pitchFamily="65" charset="-120"/>
                        </a:rPr>
                        <a:t>)</a:t>
                      </a:r>
                      <a:r>
                        <a:rPr kumimoji="1" lang="zh-TW" altLang="en-US" sz="1800" b="1" i="0" u="none" strike="noStrike" cap="none" spc="-50" normalizeH="0" baseline="0" dirty="0">
                          <a:ln>
                            <a:noFill/>
                          </a:ln>
                          <a:solidFill>
                            <a:schemeClr val="tx1"/>
                          </a:solidFill>
                          <a:effectLst/>
                          <a:latin typeface="Times New Roman" pitchFamily="18" charset="0"/>
                          <a:ea typeface="標楷體" pitchFamily="65" charset="-120"/>
                        </a:rPr>
                        <a:t>、學程考科成績權重組合人數累計表公告</a:t>
                      </a:r>
                    </a:p>
                  </a:txBody>
                  <a:tcPr marL="90004" marR="90004" marT="46779" marB="46779"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itchFamily="2" charset="2"/>
                        <a:buNone/>
                        <a:tabLst/>
                        <a:defRPr/>
                      </a:pPr>
                      <a:r>
                        <a:rPr kumimoji="1" lang="en-US" altLang="zh-TW" sz="1800" b="1" i="0" u="none" strike="noStrike" kern="1200" cap="none" normalizeH="0" baseline="0" dirty="0">
                          <a:ln>
                            <a:noFill/>
                          </a:ln>
                          <a:solidFill>
                            <a:schemeClr val="tx1"/>
                          </a:solidFill>
                          <a:effectLst/>
                          <a:latin typeface="Times New Roman" pitchFamily="18" charset="0"/>
                          <a:ea typeface="標楷體" pitchFamily="65" charset="-120"/>
                          <a:cs typeface="Arial Unicode MS" pitchFamily="34" charset="-120"/>
                        </a:rPr>
                        <a:t>115.7.28(</a:t>
                      </a:r>
                      <a:r>
                        <a:rPr kumimoji="1" lang="zh-TW" altLang="en-US" sz="1800" b="1" i="0" u="none" strike="noStrike" kern="1200" cap="none" normalizeH="0" baseline="0" dirty="0">
                          <a:ln>
                            <a:noFill/>
                          </a:ln>
                          <a:solidFill>
                            <a:schemeClr val="tx1"/>
                          </a:solidFill>
                          <a:effectLst/>
                          <a:latin typeface="Times New Roman" pitchFamily="18" charset="0"/>
                          <a:ea typeface="標楷體" pitchFamily="65" charset="-120"/>
                          <a:cs typeface="Arial Unicode MS" pitchFamily="34" charset="-120"/>
                        </a:rPr>
                        <a:t>二</a:t>
                      </a:r>
                      <a:r>
                        <a:rPr kumimoji="1" lang="en-US" altLang="zh-TW" sz="1800" b="1" i="0" u="none" strike="noStrike" kern="1200" cap="none" normalizeH="0" baseline="0" dirty="0">
                          <a:ln>
                            <a:noFill/>
                          </a:ln>
                          <a:solidFill>
                            <a:schemeClr val="tx1"/>
                          </a:solidFill>
                          <a:effectLst/>
                          <a:latin typeface="Times New Roman" pitchFamily="18" charset="0"/>
                          <a:ea typeface="標楷體" pitchFamily="65" charset="-120"/>
                          <a:cs typeface="Arial Unicode MS" pitchFamily="34" charset="-120"/>
                        </a:rPr>
                        <a:t>)10</a:t>
                      </a:r>
                      <a:r>
                        <a:rPr kumimoji="1" lang="zh-TW" altLang="en-US" sz="1800" b="1" i="0" u="none" strike="noStrike" kern="1200" cap="none" normalizeH="0" baseline="0" dirty="0">
                          <a:ln>
                            <a:noFill/>
                          </a:ln>
                          <a:solidFill>
                            <a:schemeClr val="tx1"/>
                          </a:solidFill>
                          <a:effectLst/>
                          <a:latin typeface="Times New Roman" pitchFamily="18" charset="0"/>
                          <a:ea typeface="標楷體" pitchFamily="65" charset="-120"/>
                          <a:cs typeface="Arial Unicode MS" pitchFamily="34" charset="-120"/>
                        </a:rPr>
                        <a:t>：</a:t>
                      </a:r>
                      <a:r>
                        <a:rPr kumimoji="1" lang="en-US" altLang="zh-TW" sz="1800" b="1" i="0" u="none" strike="noStrike" kern="1200" cap="none" normalizeH="0" baseline="0" dirty="0">
                          <a:ln>
                            <a:noFill/>
                          </a:ln>
                          <a:solidFill>
                            <a:schemeClr val="tx1"/>
                          </a:solidFill>
                          <a:effectLst/>
                          <a:latin typeface="Times New Roman" pitchFamily="18" charset="0"/>
                          <a:ea typeface="標楷體" pitchFamily="65" charset="-120"/>
                          <a:cs typeface="Arial Unicode MS" pitchFamily="34" charset="-120"/>
                        </a:rPr>
                        <a:t>00 </a:t>
                      </a:r>
                      <a:r>
                        <a:rPr kumimoji="1" lang="zh-TW" altLang="en-US" sz="1800" b="1" i="0" u="none" strike="noStrike" kern="1200" cap="none" normalizeH="0" baseline="0" dirty="0">
                          <a:ln>
                            <a:noFill/>
                          </a:ln>
                          <a:solidFill>
                            <a:schemeClr val="tx1"/>
                          </a:solidFill>
                          <a:effectLst/>
                          <a:latin typeface="Times New Roman" pitchFamily="18" charset="0"/>
                          <a:ea typeface="標楷體" pitchFamily="65" charset="-120"/>
                          <a:cs typeface="Arial Unicode MS" pitchFamily="34" charset="-120"/>
                        </a:rPr>
                        <a:t>起</a:t>
                      </a:r>
                      <a:endParaRPr kumimoji="1" lang="en-US" altLang="zh-TW" sz="1800" b="1" i="0" u="none" strike="noStrike" kern="1200" cap="none" normalizeH="0" baseline="0" dirty="0">
                        <a:ln>
                          <a:noFill/>
                        </a:ln>
                        <a:solidFill>
                          <a:schemeClr val="tx1"/>
                        </a:solidFill>
                        <a:effectLst/>
                        <a:latin typeface="Times New Roman" pitchFamily="18" charset="0"/>
                        <a:ea typeface="標楷體" pitchFamily="65" charset="-120"/>
                        <a:cs typeface="Arial Unicode MS" pitchFamily="34" charset="-120"/>
                      </a:endParaRPr>
                    </a:p>
                  </a:txBody>
                  <a:tcPr marL="90004" marR="90004" marT="46779" marB="46779"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63996">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itchFamily="2" charset="2"/>
                        <a:buNone/>
                        <a:tabLst/>
                        <a:defRPr/>
                      </a:pPr>
                      <a:r>
                        <a:rPr kumimoji="1" lang="zh-TW" altLang="en-US" sz="1800" b="1" i="0" u="none" strike="noStrike" cap="none" normalizeH="0" baseline="0" dirty="0">
                          <a:ln>
                            <a:noFill/>
                          </a:ln>
                          <a:solidFill>
                            <a:schemeClr val="tx1"/>
                          </a:solidFill>
                          <a:effectLst/>
                          <a:latin typeface="Times New Roman" pitchFamily="18" charset="0"/>
                          <a:ea typeface="標楷體" pitchFamily="65" charset="-120"/>
                        </a:rPr>
                        <a:t>個人總成績查詢</a:t>
                      </a:r>
                    </a:p>
                  </a:txBody>
                  <a:tcPr marL="90004" marR="90004" marT="46779" marB="46779"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itchFamily="2" charset="2"/>
                        <a:buNone/>
                        <a:tabLst/>
                        <a:defRPr/>
                      </a:pPr>
                      <a:endParaRPr kumimoji="1" lang="en-US" altLang="zh-TW" sz="2000" b="1" i="0" u="none" strike="noStrike" kern="1200" cap="none" normalizeH="0" baseline="0" dirty="0">
                        <a:ln>
                          <a:noFill/>
                        </a:ln>
                        <a:solidFill>
                          <a:schemeClr val="tx1"/>
                        </a:solidFill>
                        <a:effectLst/>
                        <a:latin typeface="Times New Roman" pitchFamily="18" charset="0"/>
                        <a:ea typeface="標楷體" pitchFamily="65" charset="-120"/>
                        <a:cs typeface="Arial Unicode MS" pitchFamily="34" charset="-120"/>
                      </a:endParaRPr>
                    </a:p>
                  </a:txBody>
                  <a:tcPr marL="90004" marR="90004" marT="46779" marB="46779"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63996">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itchFamily="2" charset="2"/>
                        <a:buNone/>
                        <a:tabLst/>
                      </a:pPr>
                      <a:r>
                        <a:rPr kumimoji="1" lang="zh-TW" altLang="en-US" sz="1800" b="1" i="0" u="none" strike="noStrike" cap="none" normalizeH="0" baseline="0" dirty="0">
                          <a:ln>
                            <a:noFill/>
                          </a:ln>
                          <a:solidFill>
                            <a:schemeClr val="tx1"/>
                          </a:solidFill>
                          <a:effectLst/>
                          <a:latin typeface="Times New Roman" pitchFamily="18" charset="0"/>
                          <a:ea typeface="標楷體" pitchFamily="65" charset="-120"/>
                        </a:rPr>
                        <a:t>網路選填登記志願</a:t>
                      </a:r>
                    </a:p>
                  </a:txBody>
                  <a:tcPr marL="90004" marR="90004" marT="46779" marB="46779"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itchFamily="2" charset="2"/>
                        <a:buNone/>
                        <a:tabLst/>
                      </a:pPr>
                      <a:r>
                        <a:rPr kumimoji="1" lang="en-US" altLang="zh-TW" sz="1700" b="1" i="0" u="none" strike="noStrike" cap="none" normalizeH="0" baseline="0" dirty="0">
                          <a:ln>
                            <a:noFill/>
                          </a:ln>
                          <a:solidFill>
                            <a:schemeClr val="tx1"/>
                          </a:solidFill>
                          <a:effectLst/>
                          <a:latin typeface="Times New Roman" pitchFamily="18" charset="0"/>
                          <a:ea typeface="標楷體" pitchFamily="65" charset="-120"/>
                          <a:cs typeface="Arial Unicode MS" pitchFamily="34" charset="-120"/>
                        </a:rPr>
                        <a:t>115.7.28</a:t>
                      </a:r>
                      <a:r>
                        <a:rPr kumimoji="1" lang="en-US" altLang="zh-TW" sz="1700" b="1" i="0" u="none" strike="noStrike" kern="1200" cap="none" normalizeH="0" baseline="0" dirty="0">
                          <a:ln>
                            <a:noFill/>
                          </a:ln>
                          <a:solidFill>
                            <a:schemeClr val="tx1"/>
                          </a:solidFill>
                          <a:effectLst/>
                          <a:latin typeface="Times New Roman" pitchFamily="18" charset="0"/>
                          <a:ea typeface="標楷體" pitchFamily="65" charset="-120"/>
                          <a:cs typeface="Arial Unicode MS" pitchFamily="34" charset="-120"/>
                        </a:rPr>
                        <a:t>(</a:t>
                      </a:r>
                      <a:r>
                        <a:rPr kumimoji="1" lang="zh-TW" altLang="en-US" sz="1700" b="1" i="0" u="none" strike="noStrike" kern="1200" cap="none" normalizeH="0" baseline="0" dirty="0">
                          <a:ln>
                            <a:noFill/>
                          </a:ln>
                          <a:solidFill>
                            <a:schemeClr val="tx1"/>
                          </a:solidFill>
                          <a:effectLst/>
                          <a:latin typeface="Times New Roman" pitchFamily="18" charset="0"/>
                          <a:ea typeface="標楷體" pitchFamily="65" charset="-120"/>
                          <a:cs typeface="Arial Unicode MS" pitchFamily="34" charset="-120"/>
                        </a:rPr>
                        <a:t>二</a:t>
                      </a:r>
                      <a:r>
                        <a:rPr kumimoji="1" lang="en-US" altLang="zh-TW" sz="1700" b="1" i="0" u="none" strike="noStrike" kern="1200" cap="none" normalizeH="0" baseline="0" dirty="0">
                          <a:ln>
                            <a:noFill/>
                          </a:ln>
                          <a:solidFill>
                            <a:schemeClr val="tx1"/>
                          </a:solidFill>
                          <a:effectLst/>
                          <a:latin typeface="Times New Roman" pitchFamily="18" charset="0"/>
                          <a:ea typeface="標楷體" pitchFamily="65" charset="-120"/>
                          <a:cs typeface="Arial Unicode MS" pitchFamily="34" charset="-120"/>
                        </a:rPr>
                        <a:t>)10</a:t>
                      </a:r>
                      <a:r>
                        <a:rPr kumimoji="1" lang="zh-TW" altLang="en-US" sz="1700" b="1" i="0" u="none" strike="noStrike" kern="1200" cap="none" normalizeH="0" baseline="0" dirty="0">
                          <a:ln>
                            <a:noFill/>
                          </a:ln>
                          <a:solidFill>
                            <a:schemeClr val="tx1"/>
                          </a:solidFill>
                          <a:effectLst/>
                          <a:latin typeface="Times New Roman" pitchFamily="18" charset="0"/>
                          <a:ea typeface="標楷體" pitchFamily="65" charset="-120"/>
                          <a:cs typeface="Arial Unicode MS" pitchFamily="34" charset="-120"/>
                        </a:rPr>
                        <a:t>：</a:t>
                      </a:r>
                      <a:r>
                        <a:rPr kumimoji="1" lang="en-US" altLang="zh-TW" sz="1700" b="1" i="0" u="none" strike="noStrike" kern="1200" cap="none" normalizeH="0" baseline="0" dirty="0">
                          <a:ln>
                            <a:noFill/>
                          </a:ln>
                          <a:solidFill>
                            <a:schemeClr val="tx1"/>
                          </a:solidFill>
                          <a:effectLst/>
                          <a:latin typeface="Times New Roman" pitchFamily="18" charset="0"/>
                          <a:ea typeface="標楷體" pitchFamily="65" charset="-120"/>
                          <a:cs typeface="Arial Unicode MS" pitchFamily="34" charset="-120"/>
                        </a:rPr>
                        <a:t>00</a:t>
                      </a:r>
                      <a:r>
                        <a:rPr kumimoji="1" lang="en-US" altLang="zh-TW" sz="1700" b="1" i="0" u="none" strike="noStrike" cap="none" normalizeH="0" baseline="0" dirty="0">
                          <a:ln>
                            <a:noFill/>
                          </a:ln>
                          <a:solidFill>
                            <a:schemeClr val="tx1"/>
                          </a:solidFill>
                          <a:effectLst/>
                          <a:latin typeface="Times New Roman" pitchFamily="18" charset="0"/>
                          <a:ea typeface="標楷體" pitchFamily="65" charset="-120"/>
                          <a:cs typeface="Arial Unicode MS" pitchFamily="34" charset="-120"/>
                        </a:rPr>
                        <a:t>~115.7.31(</a:t>
                      </a:r>
                      <a:r>
                        <a:rPr kumimoji="1" lang="zh-TW" altLang="en-US" sz="1700" b="1" i="0" u="none" strike="noStrike" cap="none" normalizeH="0" baseline="0" dirty="0">
                          <a:ln>
                            <a:noFill/>
                          </a:ln>
                          <a:solidFill>
                            <a:schemeClr val="tx1"/>
                          </a:solidFill>
                          <a:effectLst/>
                          <a:latin typeface="Times New Roman" pitchFamily="18" charset="0"/>
                          <a:ea typeface="標楷體" pitchFamily="65" charset="-120"/>
                          <a:cs typeface="Arial Unicode MS" pitchFamily="34" charset="-120"/>
                        </a:rPr>
                        <a:t>五</a:t>
                      </a:r>
                      <a:r>
                        <a:rPr kumimoji="1" lang="en-US" altLang="zh-TW" sz="1700" b="1" i="0" u="none" strike="noStrike" cap="none" normalizeH="0" baseline="0" dirty="0">
                          <a:ln>
                            <a:noFill/>
                          </a:ln>
                          <a:solidFill>
                            <a:schemeClr val="tx1"/>
                          </a:solidFill>
                          <a:effectLst/>
                          <a:latin typeface="Times New Roman" pitchFamily="18" charset="0"/>
                          <a:ea typeface="標楷體" pitchFamily="65" charset="-120"/>
                          <a:cs typeface="Arial Unicode MS" pitchFamily="34" charset="-120"/>
                        </a:rPr>
                        <a:t>)17</a:t>
                      </a:r>
                      <a:r>
                        <a:rPr kumimoji="1" lang="zh-TW" altLang="en-US" sz="1700" b="1" i="0" u="none" strike="noStrike" cap="none" normalizeH="0" baseline="0" dirty="0">
                          <a:ln>
                            <a:noFill/>
                          </a:ln>
                          <a:solidFill>
                            <a:schemeClr val="tx1"/>
                          </a:solidFill>
                          <a:effectLst/>
                          <a:latin typeface="Times New Roman" pitchFamily="18" charset="0"/>
                          <a:ea typeface="標楷體" pitchFamily="65" charset="-120"/>
                          <a:cs typeface="Arial Unicode MS" pitchFamily="34" charset="-120"/>
                        </a:rPr>
                        <a:t>：</a:t>
                      </a:r>
                      <a:r>
                        <a:rPr kumimoji="1" lang="en-US" altLang="zh-TW" sz="1700" b="1" i="0" u="none" strike="noStrike" cap="none" normalizeH="0" baseline="0" dirty="0">
                          <a:ln>
                            <a:noFill/>
                          </a:ln>
                          <a:solidFill>
                            <a:schemeClr val="tx1"/>
                          </a:solidFill>
                          <a:effectLst/>
                          <a:latin typeface="Times New Roman" pitchFamily="18" charset="0"/>
                          <a:ea typeface="標楷體" pitchFamily="65" charset="-120"/>
                          <a:cs typeface="Arial Unicode MS" pitchFamily="34" charset="-120"/>
                        </a:rPr>
                        <a:t>00</a:t>
                      </a:r>
                    </a:p>
                  </a:txBody>
                  <a:tcPr marL="90004" marR="90004" marT="46779" marB="46779"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7"/>
                  </a:ext>
                </a:extLst>
              </a:tr>
              <a:tr h="363996">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itchFamily="2" charset="2"/>
                        <a:buNone/>
                        <a:tabLst/>
                      </a:pPr>
                      <a:r>
                        <a:rPr kumimoji="1" lang="zh-TW" altLang="en-US" sz="1800" b="1" i="0" u="none" strike="noStrike" cap="none" normalizeH="0" baseline="0" dirty="0">
                          <a:ln>
                            <a:noFill/>
                          </a:ln>
                          <a:solidFill>
                            <a:schemeClr val="tx1"/>
                          </a:solidFill>
                          <a:effectLst/>
                          <a:latin typeface="Times New Roman" pitchFamily="18" charset="0"/>
                          <a:ea typeface="標楷體" pitchFamily="65" charset="-120"/>
                        </a:rPr>
                        <a:t>錄取公告及分發結果查詢</a:t>
                      </a:r>
                    </a:p>
                  </a:txBody>
                  <a:tcPr marL="90004" marR="90004" marT="46779" marB="46779"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itchFamily="2" charset="2"/>
                        <a:buNone/>
                        <a:tabLst/>
                      </a:pPr>
                      <a:r>
                        <a:rPr kumimoji="1" lang="en-US" altLang="zh-TW" sz="1800" b="1" i="0" u="none" strike="noStrike" cap="none" normalizeH="0" baseline="0" dirty="0">
                          <a:ln>
                            <a:noFill/>
                          </a:ln>
                          <a:solidFill>
                            <a:schemeClr val="tx1"/>
                          </a:solidFill>
                          <a:effectLst/>
                          <a:latin typeface="Times New Roman" pitchFamily="18" charset="0"/>
                          <a:ea typeface="標楷體" pitchFamily="65" charset="-120"/>
                          <a:cs typeface="Arial Unicode MS" pitchFamily="34" charset="-120"/>
                        </a:rPr>
                        <a:t>115.8.6(</a:t>
                      </a:r>
                      <a:r>
                        <a:rPr kumimoji="1" lang="zh-TW" altLang="en-US" sz="1800" b="1" i="0" u="none" strike="noStrike" cap="none" normalizeH="0" baseline="0" dirty="0">
                          <a:ln>
                            <a:noFill/>
                          </a:ln>
                          <a:solidFill>
                            <a:schemeClr val="tx1"/>
                          </a:solidFill>
                          <a:effectLst/>
                          <a:latin typeface="Times New Roman" pitchFamily="18" charset="0"/>
                          <a:ea typeface="標楷體" pitchFamily="65" charset="-120"/>
                          <a:cs typeface="Arial Unicode MS" pitchFamily="34" charset="-120"/>
                        </a:rPr>
                        <a:t>四</a:t>
                      </a:r>
                      <a:r>
                        <a:rPr kumimoji="1" lang="en-US" altLang="zh-TW" sz="1800" b="1" i="0" u="none" strike="noStrike" cap="none" normalizeH="0" baseline="0" dirty="0">
                          <a:ln>
                            <a:noFill/>
                          </a:ln>
                          <a:solidFill>
                            <a:schemeClr val="tx1"/>
                          </a:solidFill>
                          <a:effectLst/>
                          <a:latin typeface="Times New Roman" pitchFamily="18" charset="0"/>
                          <a:ea typeface="標楷體" pitchFamily="65" charset="-120"/>
                          <a:cs typeface="Arial Unicode MS" pitchFamily="34" charset="-120"/>
                        </a:rPr>
                        <a:t>)10</a:t>
                      </a:r>
                      <a:r>
                        <a:rPr kumimoji="1" lang="zh-TW" altLang="en-US" sz="1800" b="1" i="0" u="none" strike="noStrike" cap="none" normalizeH="0" baseline="0" dirty="0">
                          <a:ln>
                            <a:noFill/>
                          </a:ln>
                          <a:solidFill>
                            <a:schemeClr val="tx1"/>
                          </a:solidFill>
                          <a:effectLst/>
                          <a:latin typeface="Times New Roman" pitchFamily="18" charset="0"/>
                          <a:ea typeface="標楷體" pitchFamily="65" charset="-120"/>
                          <a:cs typeface="Arial Unicode MS" pitchFamily="34" charset="-120"/>
                        </a:rPr>
                        <a:t>：</a:t>
                      </a:r>
                      <a:r>
                        <a:rPr kumimoji="1" lang="en-US" altLang="zh-TW" sz="1800" b="1" i="0" u="none" strike="noStrike" cap="none" normalizeH="0" baseline="0" dirty="0">
                          <a:ln>
                            <a:noFill/>
                          </a:ln>
                          <a:solidFill>
                            <a:schemeClr val="tx1"/>
                          </a:solidFill>
                          <a:effectLst/>
                          <a:latin typeface="Times New Roman" pitchFamily="18" charset="0"/>
                          <a:ea typeface="標楷體" pitchFamily="65" charset="-120"/>
                          <a:cs typeface="Arial Unicode MS" pitchFamily="34" charset="-120"/>
                        </a:rPr>
                        <a:t>00</a:t>
                      </a:r>
                      <a:r>
                        <a:rPr kumimoji="1" lang="zh-TW" altLang="en-US" sz="1800" b="1" i="0" u="none" strike="noStrike" cap="none" normalizeH="0" baseline="0" dirty="0">
                          <a:ln>
                            <a:noFill/>
                          </a:ln>
                          <a:solidFill>
                            <a:schemeClr val="tx1"/>
                          </a:solidFill>
                          <a:effectLst/>
                          <a:latin typeface="Times New Roman" pitchFamily="18" charset="0"/>
                          <a:ea typeface="標楷體" pitchFamily="65" charset="-120"/>
                          <a:cs typeface="Arial Unicode MS" pitchFamily="34" charset="-120"/>
                        </a:rPr>
                        <a:t>起</a:t>
                      </a:r>
                      <a:endParaRPr kumimoji="1" lang="en-US" altLang="zh-TW" sz="1800" b="1" i="0" u="none" strike="noStrike" cap="none" normalizeH="0" baseline="0" dirty="0">
                        <a:ln>
                          <a:noFill/>
                        </a:ln>
                        <a:solidFill>
                          <a:schemeClr val="tx1"/>
                        </a:solidFill>
                        <a:effectLst/>
                        <a:latin typeface="Times New Roman" pitchFamily="18" charset="0"/>
                        <a:ea typeface="標楷體" pitchFamily="65" charset="-120"/>
                        <a:cs typeface="Arial Unicode MS" pitchFamily="34" charset="-120"/>
                      </a:endParaRPr>
                    </a:p>
                  </a:txBody>
                  <a:tcPr marL="90004" marR="90004" marT="46779" marB="46779"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bl>
          </a:graphicData>
        </a:graphic>
      </p:graphicFrame>
      <p:sp>
        <p:nvSpPr>
          <p:cNvPr id="3" name="投影片編號版面配置區 2">
            <a:extLst>
              <a:ext uri="{FF2B5EF4-FFF2-40B4-BE49-F238E27FC236}">
                <a16:creationId xmlns:a16="http://schemas.microsoft.com/office/drawing/2014/main" id="{0E08CFA3-D2EA-4B34-8C5B-1CF989375656}"/>
              </a:ext>
            </a:extLst>
          </p:cNvPr>
          <p:cNvSpPr>
            <a:spLocks noGrp="1"/>
          </p:cNvSpPr>
          <p:nvPr>
            <p:ph type="sldNum" sz="quarter" idx="12"/>
          </p:nvPr>
        </p:nvSpPr>
        <p:spPr/>
        <p:txBody>
          <a:bodyPr/>
          <a:lstStyle/>
          <a:p>
            <a:pPr>
              <a:defRPr/>
            </a:pPr>
            <a:fld id="{AA39E74D-A58A-46CC-986A-EE1885732F1F}" type="slidenum">
              <a:rPr lang="zh-TW" altLang="en-US" smtClean="0"/>
              <a:pPr>
                <a:defRPr/>
              </a:pPr>
              <a:t>45</a:t>
            </a:fld>
            <a:endParaRPr lang="en-US" altLang="zh-TW"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D8B39C17-F994-15C6-9201-13B6EF814FD8}"/>
              </a:ext>
            </a:extLst>
          </p:cNvPr>
          <p:cNvSpPr>
            <a:spLocks noGrp="1"/>
          </p:cNvSpPr>
          <p:nvPr>
            <p:ph type="sldNum" sz="quarter" idx="12"/>
          </p:nvPr>
        </p:nvSpPr>
        <p:spPr>
          <a:xfrm>
            <a:off x="8737599" y="6217409"/>
            <a:ext cx="2844800" cy="476250"/>
          </a:xfrm>
        </p:spPr>
        <p:txBody>
          <a:bodyPr/>
          <a:lstStyle/>
          <a:p>
            <a:pPr>
              <a:defRPr/>
            </a:pPr>
            <a:fld id="{D6E7D69F-96D9-4765-93F8-08A349A252CE}" type="slidenum">
              <a:rPr lang="zh-TW" altLang="en-US" smtClean="0"/>
              <a:pPr>
                <a:defRPr/>
              </a:pPr>
              <a:t>46</a:t>
            </a:fld>
            <a:endParaRPr lang="en-US" altLang="zh-TW" dirty="0"/>
          </a:p>
        </p:txBody>
      </p:sp>
      <p:graphicFrame>
        <p:nvGraphicFramePr>
          <p:cNvPr id="3" name="資料庫圖表 2">
            <a:extLst>
              <a:ext uri="{FF2B5EF4-FFF2-40B4-BE49-F238E27FC236}">
                <a16:creationId xmlns:a16="http://schemas.microsoft.com/office/drawing/2014/main" id="{F13FB5C2-74DB-05CC-F08B-053738A6F570}"/>
              </a:ext>
            </a:extLst>
          </p:cNvPr>
          <p:cNvGraphicFramePr/>
          <p:nvPr/>
        </p:nvGraphicFramePr>
        <p:xfrm>
          <a:off x="1850772" y="2647701"/>
          <a:ext cx="9067180" cy="36724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cxnSp>
        <p:nvCxnSpPr>
          <p:cNvPr id="5" name="直線接點 4">
            <a:extLst>
              <a:ext uri="{FF2B5EF4-FFF2-40B4-BE49-F238E27FC236}">
                <a16:creationId xmlns:a16="http://schemas.microsoft.com/office/drawing/2014/main" id="{311F4E99-A0CA-B5A2-1092-E65181080CF5}"/>
              </a:ext>
            </a:extLst>
          </p:cNvPr>
          <p:cNvCxnSpPr>
            <a:cxnSpLocks/>
            <a:stCxn id="6" idx="0"/>
            <a:endCxn id="7" idx="4"/>
          </p:cNvCxnSpPr>
          <p:nvPr/>
        </p:nvCxnSpPr>
        <p:spPr>
          <a:xfrm flipH="1" flipV="1">
            <a:off x="2493016" y="2988898"/>
            <a:ext cx="2096" cy="1116493"/>
          </a:xfrm>
          <a:prstGeom prst="line">
            <a:avLst/>
          </a:prstGeom>
          <a:ln>
            <a:solidFill>
              <a:schemeClr val="accent2">
                <a:lumMod val="20000"/>
                <a:lumOff val="80000"/>
              </a:schemeClr>
            </a:solidFill>
          </a:ln>
        </p:spPr>
        <p:style>
          <a:lnRef idx="3">
            <a:schemeClr val="accent6"/>
          </a:lnRef>
          <a:fillRef idx="0">
            <a:schemeClr val="accent6"/>
          </a:fillRef>
          <a:effectRef idx="2">
            <a:schemeClr val="accent6"/>
          </a:effectRef>
          <a:fontRef idx="minor">
            <a:schemeClr val="tx1"/>
          </a:fontRef>
        </p:style>
      </p:cxnSp>
      <p:sp>
        <p:nvSpPr>
          <p:cNvPr id="6" name="橢圓 5">
            <a:extLst>
              <a:ext uri="{FF2B5EF4-FFF2-40B4-BE49-F238E27FC236}">
                <a16:creationId xmlns:a16="http://schemas.microsoft.com/office/drawing/2014/main" id="{8C7D0D6D-03DA-BFDA-8BFB-4B1ABEE52E4B}"/>
              </a:ext>
            </a:extLst>
          </p:cNvPr>
          <p:cNvSpPr/>
          <p:nvPr/>
        </p:nvSpPr>
        <p:spPr>
          <a:xfrm>
            <a:off x="2423104" y="4105391"/>
            <a:ext cx="144016" cy="144016"/>
          </a:xfrm>
          <a:prstGeom prst="ellipse">
            <a:avLst/>
          </a:prstGeom>
          <a:solidFill>
            <a:schemeClr val="bg1"/>
          </a:solidFill>
          <a:ln w="28575">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 name="橢圓 6">
            <a:extLst>
              <a:ext uri="{FF2B5EF4-FFF2-40B4-BE49-F238E27FC236}">
                <a16:creationId xmlns:a16="http://schemas.microsoft.com/office/drawing/2014/main" id="{532DE093-F2D0-B523-5A51-2E899D9344C1}"/>
              </a:ext>
            </a:extLst>
          </p:cNvPr>
          <p:cNvSpPr/>
          <p:nvPr/>
        </p:nvSpPr>
        <p:spPr>
          <a:xfrm>
            <a:off x="2421008" y="2844882"/>
            <a:ext cx="144016" cy="144016"/>
          </a:xfrm>
          <a:prstGeom prst="ellipse">
            <a:avLst/>
          </a:prstGeom>
          <a:solidFill>
            <a:schemeClr val="bg1"/>
          </a:solidFill>
          <a:ln w="28575">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21" name="直線接點 20">
            <a:extLst>
              <a:ext uri="{FF2B5EF4-FFF2-40B4-BE49-F238E27FC236}">
                <a16:creationId xmlns:a16="http://schemas.microsoft.com/office/drawing/2014/main" id="{BDA4FD61-1753-C4FC-7E41-80843D38FF5E}"/>
              </a:ext>
            </a:extLst>
          </p:cNvPr>
          <p:cNvCxnSpPr>
            <a:cxnSpLocks/>
            <a:stCxn id="22" idx="0"/>
            <a:endCxn id="23" idx="4"/>
          </p:cNvCxnSpPr>
          <p:nvPr/>
        </p:nvCxnSpPr>
        <p:spPr>
          <a:xfrm flipV="1">
            <a:off x="5055328" y="2988898"/>
            <a:ext cx="22919" cy="1116493"/>
          </a:xfrm>
          <a:prstGeom prst="line">
            <a:avLst/>
          </a:prstGeom>
          <a:ln>
            <a:solidFill>
              <a:schemeClr val="accent2">
                <a:lumMod val="20000"/>
                <a:lumOff val="80000"/>
              </a:schemeClr>
            </a:solidFill>
          </a:ln>
        </p:spPr>
        <p:style>
          <a:lnRef idx="3">
            <a:schemeClr val="accent6"/>
          </a:lnRef>
          <a:fillRef idx="0">
            <a:schemeClr val="accent6"/>
          </a:fillRef>
          <a:effectRef idx="2">
            <a:schemeClr val="accent6"/>
          </a:effectRef>
          <a:fontRef idx="minor">
            <a:schemeClr val="tx1"/>
          </a:fontRef>
        </p:style>
      </p:cxnSp>
      <p:sp>
        <p:nvSpPr>
          <p:cNvPr id="22" name="橢圓 21">
            <a:extLst>
              <a:ext uri="{FF2B5EF4-FFF2-40B4-BE49-F238E27FC236}">
                <a16:creationId xmlns:a16="http://schemas.microsoft.com/office/drawing/2014/main" id="{44D79AD9-20BA-4A32-A8B8-FC2835380825}"/>
              </a:ext>
            </a:extLst>
          </p:cNvPr>
          <p:cNvSpPr/>
          <p:nvPr/>
        </p:nvSpPr>
        <p:spPr>
          <a:xfrm>
            <a:off x="4983320" y="4105391"/>
            <a:ext cx="144016" cy="144016"/>
          </a:xfrm>
          <a:prstGeom prst="ellipse">
            <a:avLst/>
          </a:prstGeom>
          <a:solidFill>
            <a:schemeClr val="bg1"/>
          </a:solidFill>
          <a:ln w="28575">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3" name="橢圓 22">
            <a:extLst>
              <a:ext uri="{FF2B5EF4-FFF2-40B4-BE49-F238E27FC236}">
                <a16:creationId xmlns:a16="http://schemas.microsoft.com/office/drawing/2014/main" id="{ED266C14-D079-26B7-52B9-BCF26CFB7F2E}"/>
              </a:ext>
            </a:extLst>
          </p:cNvPr>
          <p:cNvSpPr/>
          <p:nvPr/>
        </p:nvSpPr>
        <p:spPr>
          <a:xfrm>
            <a:off x="5006239" y="2844882"/>
            <a:ext cx="144016" cy="144016"/>
          </a:xfrm>
          <a:prstGeom prst="ellipse">
            <a:avLst/>
          </a:prstGeom>
          <a:solidFill>
            <a:schemeClr val="bg1"/>
          </a:solidFill>
          <a:ln w="28575">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24" name="直線接點 23">
            <a:extLst>
              <a:ext uri="{FF2B5EF4-FFF2-40B4-BE49-F238E27FC236}">
                <a16:creationId xmlns:a16="http://schemas.microsoft.com/office/drawing/2014/main" id="{0D7F3E91-2F3B-7EF1-5CCD-E03F8C92E088}"/>
              </a:ext>
            </a:extLst>
          </p:cNvPr>
          <p:cNvCxnSpPr>
            <a:cxnSpLocks/>
            <a:stCxn id="25" idx="0"/>
            <a:endCxn id="26" idx="4"/>
          </p:cNvCxnSpPr>
          <p:nvPr/>
        </p:nvCxnSpPr>
        <p:spPr>
          <a:xfrm flipV="1">
            <a:off x="6308099" y="3861048"/>
            <a:ext cx="0" cy="244343"/>
          </a:xfrm>
          <a:prstGeom prst="line">
            <a:avLst/>
          </a:prstGeom>
          <a:ln>
            <a:solidFill>
              <a:schemeClr val="accent2">
                <a:lumMod val="20000"/>
                <a:lumOff val="80000"/>
              </a:schemeClr>
            </a:solidFill>
          </a:ln>
        </p:spPr>
        <p:style>
          <a:lnRef idx="3">
            <a:schemeClr val="accent6"/>
          </a:lnRef>
          <a:fillRef idx="0">
            <a:schemeClr val="accent6"/>
          </a:fillRef>
          <a:effectRef idx="2">
            <a:schemeClr val="accent6"/>
          </a:effectRef>
          <a:fontRef idx="minor">
            <a:schemeClr val="tx1"/>
          </a:fontRef>
        </p:style>
      </p:cxnSp>
      <p:sp>
        <p:nvSpPr>
          <p:cNvPr id="25" name="橢圓 24">
            <a:extLst>
              <a:ext uri="{FF2B5EF4-FFF2-40B4-BE49-F238E27FC236}">
                <a16:creationId xmlns:a16="http://schemas.microsoft.com/office/drawing/2014/main" id="{6A8EBE59-83D1-53CE-C97D-5E8829271155}"/>
              </a:ext>
            </a:extLst>
          </p:cNvPr>
          <p:cNvSpPr/>
          <p:nvPr/>
        </p:nvSpPr>
        <p:spPr>
          <a:xfrm>
            <a:off x="6236091" y="4105391"/>
            <a:ext cx="144016" cy="144016"/>
          </a:xfrm>
          <a:prstGeom prst="ellipse">
            <a:avLst/>
          </a:prstGeom>
          <a:solidFill>
            <a:schemeClr val="bg1"/>
          </a:solidFill>
          <a:ln w="28575">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6" name="橢圓 25">
            <a:extLst>
              <a:ext uri="{FF2B5EF4-FFF2-40B4-BE49-F238E27FC236}">
                <a16:creationId xmlns:a16="http://schemas.microsoft.com/office/drawing/2014/main" id="{B8A68F48-0752-8A43-69A3-2CE4040973CB}"/>
              </a:ext>
            </a:extLst>
          </p:cNvPr>
          <p:cNvSpPr/>
          <p:nvPr/>
        </p:nvSpPr>
        <p:spPr>
          <a:xfrm>
            <a:off x="6236091" y="3717032"/>
            <a:ext cx="144016" cy="144016"/>
          </a:xfrm>
          <a:prstGeom prst="ellipse">
            <a:avLst/>
          </a:prstGeom>
          <a:solidFill>
            <a:schemeClr val="bg1"/>
          </a:solidFill>
          <a:ln w="28575">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27" name="直線接點 26">
            <a:extLst>
              <a:ext uri="{FF2B5EF4-FFF2-40B4-BE49-F238E27FC236}">
                <a16:creationId xmlns:a16="http://schemas.microsoft.com/office/drawing/2014/main" id="{CB3F2179-F65C-3D48-0038-7A48A4A6F697}"/>
              </a:ext>
            </a:extLst>
          </p:cNvPr>
          <p:cNvCxnSpPr>
            <a:cxnSpLocks/>
            <a:stCxn id="28" idx="0"/>
            <a:endCxn id="29" idx="4"/>
          </p:cNvCxnSpPr>
          <p:nvPr/>
        </p:nvCxnSpPr>
        <p:spPr>
          <a:xfrm flipH="1" flipV="1">
            <a:off x="7603580" y="3087544"/>
            <a:ext cx="822" cy="1017847"/>
          </a:xfrm>
          <a:prstGeom prst="line">
            <a:avLst/>
          </a:prstGeom>
          <a:ln>
            <a:solidFill>
              <a:schemeClr val="accent2">
                <a:lumMod val="20000"/>
                <a:lumOff val="80000"/>
              </a:schemeClr>
            </a:solidFill>
          </a:ln>
        </p:spPr>
        <p:style>
          <a:lnRef idx="3">
            <a:schemeClr val="accent6"/>
          </a:lnRef>
          <a:fillRef idx="0">
            <a:schemeClr val="accent6"/>
          </a:fillRef>
          <a:effectRef idx="2">
            <a:schemeClr val="accent6"/>
          </a:effectRef>
          <a:fontRef idx="minor">
            <a:schemeClr val="tx1"/>
          </a:fontRef>
        </p:style>
      </p:cxnSp>
      <p:sp>
        <p:nvSpPr>
          <p:cNvPr id="28" name="橢圓 27">
            <a:extLst>
              <a:ext uri="{FF2B5EF4-FFF2-40B4-BE49-F238E27FC236}">
                <a16:creationId xmlns:a16="http://schemas.microsoft.com/office/drawing/2014/main" id="{899A402C-1A14-89F7-0CD0-6F3304A429FC}"/>
              </a:ext>
            </a:extLst>
          </p:cNvPr>
          <p:cNvSpPr/>
          <p:nvPr/>
        </p:nvSpPr>
        <p:spPr>
          <a:xfrm>
            <a:off x="7532394" y="4105391"/>
            <a:ext cx="144016" cy="144016"/>
          </a:xfrm>
          <a:prstGeom prst="ellipse">
            <a:avLst/>
          </a:prstGeom>
          <a:solidFill>
            <a:schemeClr val="bg1"/>
          </a:solidFill>
          <a:ln w="28575">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9" name="橢圓 28">
            <a:extLst>
              <a:ext uri="{FF2B5EF4-FFF2-40B4-BE49-F238E27FC236}">
                <a16:creationId xmlns:a16="http://schemas.microsoft.com/office/drawing/2014/main" id="{F299F301-501E-08C8-455D-0851CE4B6BCE}"/>
              </a:ext>
            </a:extLst>
          </p:cNvPr>
          <p:cNvSpPr/>
          <p:nvPr/>
        </p:nvSpPr>
        <p:spPr>
          <a:xfrm>
            <a:off x="7531572" y="2943528"/>
            <a:ext cx="144016" cy="144016"/>
          </a:xfrm>
          <a:prstGeom prst="ellipse">
            <a:avLst/>
          </a:prstGeom>
          <a:solidFill>
            <a:schemeClr val="bg1"/>
          </a:solidFill>
          <a:ln w="28575">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30" name="直線接點 29">
            <a:extLst>
              <a:ext uri="{FF2B5EF4-FFF2-40B4-BE49-F238E27FC236}">
                <a16:creationId xmlns:a16="http://schemas.microsoft.com/office/drawing/2014/main" id="{D0ACD42F-7DE2-E639-5593-EC80115BE2EF}"/>
              </a:ext>
            </a:extLst>
          </p:cNvPr>
          <p:cNvCxnSpPr>
            <a:cxnSpLocks/>
            <a:stCxn id="31" idx="0"/>
            <a:endCxn id="32" idx="4"/>
          </p:cNvCxnSpPr>
          <p:nvPr/>
        </p:nvCxnSpPr>
        <p:spPr>
          <a:xfrm flipH="1" flipV="1">
            <a:off x="9231370" y="2904482"/>
            <a:ext cx="1484" cy="1200909"/>
          </a:xfrm>
          <a:prstGeom prst="line">
            <a:avLst/>
          </a:prstGeom>
          <a:ln>
            <a:solidFill>
              <a:schemeClr val="accent2">
                <a:lumMod val="20000"/>
                <a:lumOff val="80000"/>
              </a:schemeClr>
            </a:solidFill>
          </a:ln>
        </p:spPr>
        <p:style>
          <a:lnRef idx="3">
            <a:schemeClr val="accent6"/>
          </a:lnRef>
          <a:fillRef idx="0">
            <a:schemeClr val="accent6"/>
          </a:fillRef>
          <a:effectRef idx="2">
            <a:schemeClr val="accent6"/>
          </a:effectRef>
          <a:fontRef idx="minor">
            <a:schemeClr val="tx1"/>
          </a:fontRef>
        </p:style>
      </p:cxnSp>
      <p:sp>
        <p:nvSpPr>
          <p:cNvPr id="31" name="橢圓 30">
            <a:extLst>
              <a:ext uri="{FF2B5EF4-FFF2-40B4-BE49-F238E27FC236}">
                <a16:creationId xmlns:a16="http://schemas.microsoft.com/office/drawing/2014/main" id="{DDBA6728-8942-D538-9E74-4B150CC41CF9}"/>
              </a:ext>
            </a:extLst>
          </p:cNvPr>
          <p:cNvSpPr/>
          <p:nvPr/>
        </p:nvSpPr>
        <p:spPr>
          <a:xfrm>
            <a:off x="9160846" y="4105391"/>
            <a:ext cx="144016" cy="144016"/>
          </a:xfrm>
          <a:prstGeom prst="ellipse">
            <a:avLst/>
          </a:prstGeom>
          <a:solidFill>
            <a:schemeClr val="bg1"/>
          </a:solidFill>
          <a:ln w="28575">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2" name="橢圓 31">
            <a:extLst>
              <a:ext uri="{FF2B5EF4-FFF2-40B4-BE49-F238E27FC236}">
                <a16:creationId xmlns:a16="http://schemas.microsoft.com/office/drawing/2014/main" id="{81417A95-69AF-5167-2E19-1CA0DD47F628}"/>
              </a:ext>
            </a:extLst>
          </p:cNvPr>
          <p:cNvSpPr/>
          <p:nvPr/>
        </p:nvSpPr>
        <p:spPr>
          <a:xfrm>
            <a:off x="9159362" y="2760466"/>
            <a:ext cx="144016" cy="144016"/>
          </a:xfrm>
          <a:prstGeom prst="ellipse">
            <a:avLst/>
          </a:prstGeom>
          <a:solidFill>
            <a:schemeClr val="bg1"/>
          </a:solidFill>
          <a:ln w="28575">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33" name="直線接點 32">
            <a:extLst>
              <a:ext uri="{FF2B5EF4-FFF2-40B4-BE49-F238E27FC236}">
                <a16:creationId xmlns:a16="http://schemas.microsoft.com/office/drawing/2014/main" id="{488ABED7-DDBD-05DE-4458-494673ABB885}"/>
              </a:ext>
            </a:extLst>
          </p:cNvPr>
          <p:cNvCxnSpPr>
            <a:cxnSpLocks/>
            <a:stCxn id="34" idx="0"/>
            <a:endCxn id="35" idx="4"/>
          </p:cNvCxnSpPr>
          <p:nvPr/>
        </p:nvCxnSpPr>
        <p:spPr>
          <a:xfrm flipH="1" flipV="1">
            <a:off x="8879031" y="2121456"/>
            <a:ext cx="14550" cy="1983935"/>
          </a:xfrm>
          <a:prstGeom prst="line">
            <a:avLst/>
          </a:prstGeom>
          <a:ln>
            <a:solidFill>
              <a:schemeClr val="accent2">
                <a:lumMod val="20000"/>
                <a:lumOff val="80000"/>
              </a:schemeClr>
            </a:solidFill>
          </a:ln>
        </p:spPr>
        <p:style>
          <a:lnRef idx="3">
            <a:schemeClr val="accent6"/>
          </a:lnRef>
          <a:fillRef idx="0">
            <a:schemeClr val="accent6"/>
          </a:fillRef>
          <a:effectRef idx="2">
            <a:schemeClr val="accent6"/>
          </a:effectRef>
          <a:fontRef idx="minor">
            <a:schemeClr val="tx1"/>
          </a:fontRef>
        </p:style>
      </p:cxnSp>
      <p:sp>
        <p:nvSpPr>
          <p:cNvPr id="34" name="橢圓 33">
            <a:extLst>
              <a:ext uri="{FF2B5EF4-FFF2-40B4-BE49-F238E27FC236}">
                <a16:creationId xmlns:a16="http://schemas.microsoft.com/office/drawing/2014/main" id="{85B4E78C-19B5-DCFC-53D6-9EC9066149E6}"/>
              </a:ext>
            </a:extLst>
          </p:cNvPr>
          <p:cNvSpPr/>
          <p:nvPr/>
        </p:nvSpPr>
        <p:spPr>
          <a:xfrm>
            <a:off x="8821573" y="4105391"/>
            <a:ext cx="144016" cy="144016"/>
          </a:xfrm>
          <a:prstGeom prst="ellipse">
            <a:avLst/>
          </a:prstGeom>
          <a:solidFill>
            <a:schemeClr val="bg1"/>
          </a:solidFill>
          <a:ln w="28575">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5" name="橢圓 34">
            <a:extLst>
              <a:ext uri="{FF2B5EF4-FFF2-40B4-BE49-F238E27FC236}">
                <a16:creationId xmlns:a16="http://schemas.microsoft.com/office/drawing/2014/main" id="{C745A8DD-F910-56AF-35D2-957D089D1C45}"/>
              </a:ext>
            </a:extLst>
          </p:cNvPr>
          <p:cNvSpPr/>
          <p:nvPr/>
        </p:nvSpPr>
        <p:spPr>
          <a:xfrm>
            <a:off x="8807023" y="1977440"/>
            <a:ext cx="144016" cy="144016"/>
          </a:xfrm>
          <a:prstGeom prst="ellipse">
            <a:avLst/>
          </a:prstGeom>
          <a:solidFill>
            <a:schemeClr val="bg1"/>
          </a:solidFill>
          <a:ln w="28575">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36" name="直線接點 35">
            <a:extLst>
              <a:ext uri="{FF2B5EF4-FFF2-40B4-BE49-F238E27FC236}">
                <a16:creationId xmlns:a16="http://schemas.microsoft.com/office/drawing/2014/main" id="{54F36F1A-C811-8318-A43C-F00A7173BFB6}"/>
              </a:ext>
            </a:extLst>
          </p:cNvPr>
          <p:cNvCxnSpPr>
            <a:cxnSpLocks/>
            <a:stCxn id="37" idx="0"/>
            <a:endCxn id="38" idx="4"/>
          </p:cNvCxnSpPr>
          <p:nvPr/>
        </p:nvCxnSpPr>
        <p:spPr>
          <a:xfrm flipV="1">
            <a:off x="8554309" y="3618694"/>
            <a:ext cx="0" cy="486697"/>
          </a:xfrm>
          <a:prstGeom prst="line">
            <a:avLst/>
          </a:prstGeom>
          <a:ln>
            <a:solidFill>
              <a:schemeClr val="accent2">
                <a:lumMod val="20000"/>
                <a:lumOff val="80000"/>
              </a:schemeClr>
            </a:solidFill>
          </a:ln>
        </p:spPr>
        <p:style>
          <a:lnRef idx="3">
            <a:schemeClr val="accent6"/>
          </a:lnRef>
          <a:fillRef idx="0">
            <a:schemeClr val="accent6"/>
          </a:fillRef>
          <a:effectRef idx="2">
            <a:schemeClr val="accent6"/>
          </a:effectRef>
          <a:fontRef idx="minor">
            <a:schemeClr val="tx1"/>
          </a:fontRef>
        </p:style>
      </p:cxnSp>
      <p:sp>
        <p:nvSpPr>
          <p:cNvPr id="37" name="橢圓 36">
            <a:extLst>
              <a:ext uri="{FF2B5EF4-FFF2-40B4-BE49-F238E27FC236}">
                <a16:creationId xmlns:a16="http://schemas.microsoft.com/office/drawing/2014/main" id="{C698D49B-9DEE-67B4-DE1C-5748A45A7939}"/>
              </a:ext>
            </a:extLst>
          </p:cNvPr>
          <p:cNvSpPr/>
          <p:nvPr/>
        </p:nvSpPr>
        <p:spPr>
          <a:xfrm>
            <a:off x="8482301" y="4105391"/>
            <a:ext cx="144016" cy="144016"/>
          </a:xfrm>
          <a:prstGeom prst="ellipse">
            <a:avLst/>
          </a:prstGeom>
          <a:solidFill>
            <a:schemeClr val="bg1"/>
          </a:solidFill>
          <a:ln w="28575">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8" name="橢圓 37">
            <a:extLst>
              <a:ext uri="{FF2B5EF4-FFF2-40B4-BE49-F238E27FC236}">
                <a16:creationId xmlns:a16="http://schemas.microsoft.com/office/drawing/2014/main" id="{EF4203AE-9A90-F237-0595-C0CF421E991A}"/>
              </a:ext>
            </a:extLst>
          </p:cNvPr>
          <p:cNvSpPr/>
          <p:nvPr/>
        </p:nvSpPr>
        <p:spPr>
          <a:xfrm>
            <a:off x="8482301" y="3474678"/>
            <a:ext cx="144016" cy="144016"/>
          </a:xfrm>
          <a:prstGeom prst="ellipse">
            <a:avLst/>
          </a:prstGeom>
          <a:solidFill>
            <a:schemeClr val="bg1"/>
          </a:solidFill>
          <a:ln w="28575">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39" name="直線接點 38">
            <a:extLst>
              <a:ext uri="{FF2B5EF4-FFF2-40B4-BE49-F238E27FC236}">
                <a16:creationId xmlns:a16="http://schemas.microsoft.com/office/drawing/2014/main" id="{CD6934C2-F1D7-1008-5859-F75356897799}"/>
              </a:ext>
            </a:extLst>
          </p:cNvPr>
          <p:cNvCxnSpPr>
            <a:cxnSpLocks/>
            <a:stCxn id="40" idx="0"/>
            <a:endCxn id="41" idx="4"/>
          </p:cNvCxnSpPr>
          <p:nvPr/>
        </p:nvCxnSpPr>
        <p:spPr>
          <a:xfrm flipH="1" flipV="1">
            <a:off x="10151978" y="4010217"/>
            <a:ext cx="1" cy="95174"/>
          </a:xfrm>
          <a:prstGeom prst="line">
            <a:avLst/>
          </a:prstGeom>
          <a:ln>
            <a:solidFill>
              <a:schemeClr val="accent2">
                <a:lumMod val="20000"/>
                <a:lumOff val="80000"/>
              </a:schemeClr>
            </a:solidFill>
          </a:ln>
        </p:spPr>
        <p:style>
          <a:lnRef idx="3">
            <a:schemeClr val="accent6"/>
          </a:lnRef>
          <a:fillRef idx="0">
            <a:schemeClr val="accent6"/>
          </a:fillRef>
          <a:effectRef idx="2">
            <a:schemeClr val="accent6"/>
          </a:effectRef>
          <a:fontRef idx="minor">
            <a:schemeClr val="tx1"/>
          </a:fontRef>
        </p:style>
      </p:cxnSp>
      <p:sp>
        <p:nvSpPr>
          <p:cNvPr id="40" name="橢圓 39">
            <a:extLst>
              <a:ext uri="{FF2B5EF4-FFF2-40B4-BE49-F238E27FC236}">
                <a16:creationId xmlns:a16="http://schemas.microsoft.com/office/drawing/2014/main" id="{5A7AA3E2-BEFE-459F-D8BA-486559A3333B}"/>
              </a:ext>
            </a:extLst>
          </p:cNvPr>
          <p:cNvSpPr/>
          <p:nvPr/>
        </p:nvSpPr>
        <p:spPr>
          <a:xfrm>
            <a:off x="10079971" y="4105391"/>
            <a:ext cx="144016" cy="144016"/>
          </a:xfrm>
          <a:prstGeom prst="ellipse">
            <a:avLst/>
          </a:prstGeom>
          <a:solidFill>
            <a:schemeClr val="bg1"/>
          </a:solidFill>
          <a:ln w="28575">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1" name="橢圓 40">
            <a:extLst>
              <a:ext uri="{FF2B5EF4-FFF2-40B4-BE49-F238E27FC236}">
                <a16:creationId xmlns:a16="http://schemas.microsoft.com/office/drawing/2014/main" id="{707E5977-8994-9E94-7E16-B3C72242186A}"/>
              </a:ext>
            </a:extLst>
          </p:cNvPr>
          <p:cNvSpPr/>
          <p:nvPr/>
        </p:nvSpPr>
        <p:spPr>
          <a:xfrm>
            <a:off x="10079970" y="3866201"/>
            <a:ext cx="144016" cy="144016"/>
          </a:xfrm>
          <a:prstGeom prst="ellipse">
            <a:avLst/>
          </a:prstGeom>
          <a:solidFill>
            <a:schemeClr val="bg1"/>
          </a:solidFill>
          <a:ln w="28575">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09" name="矩形 108">
            <a:extLst>
              <a:ext uri="{FF2B5EF4-FFF2-40B4-BE49-F238E27FC236}">
                <a16:creationId xmlns:a16="http://schemas.microsoft.com/office/drawing/2014/main" id="{B5094C2B-FDB1-142A-49B6-B51A7CD6265E}"/>
              </a:ext>
            </a:extLst>
          </p:cNvPr>
          <p:cNvSpPr/>
          <p:nvPr/>
        </p:nvSpPr>
        <p:spPr>
          <a:xfrm>
            <a:off x="8684681" y="2386359"/>
            <a:ext cx="461975" cy="337627"/>
          </a:xfrm>
          <a:prstGeom prst="rect">
            <a:avLst/>
          </a:prstGeom>
          <a:solidFill>
            <a:srgbClr val="FFFFFF">
              <a:alpha val="4509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10" name="矩形 109">
            <a:extLst>
              <a:ext uri="{FF2B5EF4-FFF2-40B4-BE49-F238E27FC236}">
                <a16:creationId xmlns:a16="http://schemas.microsoft.com/office/drawing/2014/main" id="{80D98112-B0E8-44F8-23ED-CD51D9F96F4A}"/>
              </a:ext>
            </a:extLst>
          </p:cNvPr>
          <p:cNvSpPr/>
          <p:nvPr/>
        </p:nvSpPr>
        <p:spPr>
          <a:xfrm>
            <a:off x="8593799" y="3100238"/>
            <a:ext cx="461975" cy="337627"/>
          </a:xfrm>
          <a:prstGeom prst="rect">
            <a:avLst/>
          </a:prstGeom>
          <a:solidFill>
            <a:srgbClr val="FFFFFF">
              <a:alpha val="4509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25" name="矩形 124">
            <a:extLst>
              <a:ext uri="{FF2B5EF4-FFF2-40B4-BE49-F238E27FC236}">
                <a16:creationId xmlns:a16="http://schemas.microsoft.com/office/drawing/2014/main" id="{C111F29C-A6A7-81C5-4F49-045F0E2F3549}"/>
              </a:ext>
            </a:extLst>
          </p:cNvPr>
          <p:cNvSpPr/>
          <p:nvPr/>
        </p:nvSpPr>
        <p:spPr>
          <a:xfrm>
            <a:off x="9186313" y="3632924"/>
            <a:ext cx="461975" cy="210458"/>
          </a:xfrm>
          <a:prstGeom prst="rect">
            <a:avLst/>
          </a:prstGeom>
          <a:solidFill>
            <a:srgbClr val="FFFFFF">
              <a:alpha val="4509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9" name="文字方塊 78">
            <a:extLst>
              <a:ext uri="{FF2B5EF4-FFF2-40B4-BE49-F238E27FC236}">
                <a16:creationId xmlns:a16="http://schemas.microsoft.com/office/drawing/2014/main" id="{774555DB-E9D3-4B16-AF43-C2497D714436}"/>
              </a:ext>
            </a:extLst>
          </p:cNvPr>
          <p:cNvSpPr txBox="1"/>
          <p:nvPr/>
        </p:nvSpPr>
        <p:spPr>
          <a:xfrm>
            <a:off x="1415480" y="2328571"/>
            <a:ext cx="2155071" cy="523220"/>
          </a:xfrm>
          <a:prstGeom prst="rect">
            <a:avLst/>
          </a:prstGeom>
          <a:noFill/>
        </p:spPr>
        <p:txBody>
          <a:bodyPr wrap="square">
            <a:spAutoFit/>
          </a:bodyPr>
          <a:lstStyle/>
          <a:p>
            <a:pPr algn="ctr">
              <a:defRPr/>
            </a:pPr>
            <a:r>
              <a:rPr lang="en-US" altLang="zh-TW" sz="1400" b="1" dirty="0">
                <a:latin typeface="Times New Roman" panose="02020603050405020304" pitchFamily="18" charset="0"/>
                <a:ea typeface="標楷體" pitchFamily="65" charset="-120"/>
                <a:cs typeface="Times New Roman" panose="02020603050405020304" pitchFamily="18" charset="0"/>
              </a:rPr>
              <a:t>114.12.5~114.12.17</a:t>
            </a:r>
          </a:p>
          <a:p>
            <a:pPr algn="ctr">
              <a:defRPr/>
            </a:pPr>
            <a:r>
              <a:rPr lang="zh-TW" altLang="en-US" sz="1400" b="1" dirty="0">
                <a:latin typeface="Times New Roman" panose="02020603050405020304" pitchFamily="18" charset="0"/>
                <a:ea typeface="標楷體" pitchFamily="65" charset="-120"/>
                <a:cs typeface="Times New Roman" panose="02020603050405020304" pitchFamily="18" charset="0"/>
              </a:rPr>
              <a:t>統測報名</a:t>
            </a:r>
          </a:p>
        </p:txBody>
      </p:sp>
      <p:sp>
        <p:nvSpPr>
          <p:cNvPr id="81" name="文字方塊 80">
            <a:extLst>
              <a:ext uri="{FF2B5EF4-FFF2-40B4-BE49-F238E27FC236}">
                <a16:creationId xmlns:a16="http://schemas.microsoft.com/office/drawing/2014/main" id="{4FDF1A14-ED2A-74BD-3B52-22CE93695F4E}"/>
              </a:ext>
            </a:extLst>
          </p:cNvPr>
          <p:cNvSpPr txBox="1"/>
          <p:nvPr/>
        </p:nvSpPr>
        <p:spPr>
          <a:xfrm>
            <a:off x="4090920" y="2340505"/>
            <a:ext cx="1974653" cy="523220"/>
          </a:xfrm>
          <a:prstGeom prst="rect">
            <a:avLst/>
          </a:prstGeom>
          <a:noFill/>
        </p:spPr>
        <p:txBody>
          <a:bodyPr wrap="square">
            <a:spAutoFit/>
          </a:bodyPr>
          <a:lstStyle/>
          <a:p>
            <a:pPr algn="ctr">
              <a:defRPr/>
            </a:pPr>
            <a:r>
              <a:rPr lang="en-US" altLang="zh-TW" sz="1400" b="1" dirty="0">
                <a:latin typeface="Times New Roman" panose="02020603050405020304" pitchFamily="18" charset="0"/>
                <a:ea typeface="標楷體" pitchFamily="65" charset="-120"/>
                <a:cs typeface="Times New Roman" panose="02020603050405020304" pitchFamily="18" charset="0"/>
              </a:rPr>
              <a:t>115.4.25~115.4.26</a:t>
            </a:r>
          </a:p>
          <a:p>
            <a:pPr algn="ctr">
              <a:defRPr/>
            </a:pPr>
            <a:r>
              <a:rPr lang="zh-TW" altLang="en-US" sz="1400" b="1" dirty="0">
                <a:latin typeface="Times New Roman" panose="02020603050405020304" pitchFamily="18" charset="0"/>
                <a:ea typeface="標楷體" pitchFamily="65" charset="-120"/>
                <a:cs typeface="Times New Roman" panose="02020603050405020304" pitchFamily="18" charset="0"/>
              </a:rPr>
              <a:t>統測考試</a:t>
            </a:r>
          </a:p>
        </p:txBody>
      </p:sp>
      <p:sp>
        <p:nvSpPr>
          <p:cNvPr id="83" name="文字方塊 82">
            <a:extLst>
              <a:ext uri="{FF2B5EF4-FFF2-40B4-BE49-F238E27FC236}">
                <a16:creationId xmlns:a16="http://schemas.microsoft.com/office/drawing/2014/main" id="{237EA477-C747-698E-8A43-6D71E3B2C013}"/>
              </a:ext>
            </a:extLst>
          </p:cNvPr>
          <p:cNvSpPr txBox="1"/>
          <p:nvPr/>
        </p:nvSpPr>
        <p:spPr>
          <a:xfrm>
            <a:off x="5174771" y="3193812"/>
            <a:ext cx="2296626" cy="523220"/>
          </a:xfrm>
          <a:prstGeom prst="rect">
            <a:avLst/>
          </a:prstGeom>
          <a:noFill/>
        </p:spPr>
        <p:txBody>
          <a:bodyPr wrap="square">
            <a:spAutoFit/>
          </a:bodyPr>
          <a:lstStyle/>
          <a:p>
            <a:pPr algn="ctr">
              <a:defRPr/>
            </a:pPr>
            <a:r>
              <a:rPr lang="en-US" altLang="zh-TW" sz="1400" b="1" spc="-100" dirty="0">
                <a:latin typeface="Times New Roman" panose="02020603050405020304" pitchFamily="18" charset="0"/>
                <a:ea typeface="標楷體" pitchFamily="65" charset="-120"/>
                <a:cs typeface="Times New Roman" panose="02020603050405020304" pitchFamily="18" charset="0"/>
              </a:rPr>
              <a:t>115.5.14~115.6.3</a:t>
            </a:r>
          </a:p>
          <a:p>
            <a:pPr algn="ctr">
              <a:defRPr/>
            </a:pPr>
            <a:r>
              <a:rPr lang="zh-TW" altLang="en-US" sz="1400" b="1" spc="-100" dirty="0">
                <a:solidFill>
                  <a:srgbClr val="FF0000"/>
                </a:solidFill>
                <a:latin typeface="Times New Roman" panose="02020603050405020304" pitchFamily="18" charset="0"/>
                <a:ea typeface="標楷體" pitchFamily="65" charset="-120"/>
                <a:cs typeface="Times New Roman" panose="02020603050405020304" pitchFamily="18" charset="0"/>
              </a:rPr>
              <a:t>資格審查登錄</a:t>
            </a:r>
            <a:r>
              <a:rPr lang="en-US" altLang="zh-TW" sz="1400" b="1" spc="-100" dirty="0">
                <a:solidFill>
                  <a:srgbClr val="FF0000"/>
                </a:solidFill>
                <a:latin typeface="Times New Roman" panose="02020603050405020304" pitchFamily="18" charset="0"/>
                <a:ea typeface="標楷體" pitchFamily="65" charset="-120"/>
                <a:cs typeface="Times New Roman" panose="02020603050405020304" pitchFamily="18" charset="0"/>
              </a:rPr>
              <a:t>(</a:t>
            </a:r>
            <a:r>
              <a:rPr lang="zh-TW" altLang="en-US" sz="1400" b="1" spc="-100" dirty="0">
                <a:solidFill>
                  <a:srgbClr val="FF0000"/>
                </a:solidFill>
                <a:latin typeface="Times New Roman" panose="02020603050405020304" pitchFamily="18" charset="0"/>
                <a:ea typeface="標楷體" pitchFamily="65" charset="-120"/>
                <a:cs typeface="Times New Roman" panose="02020603050405020304" pitchFamily="18" charset="0"/>
              </a:rPr>
              <a:t>含特種生</a:t>
            </a:r>
            <a:r>
              <a:rPr lang="en-US" altLang="zh-TW" sz="1400" b="1" spc="-100" dirty="0">
                <a:solidFill>
                  <a:srgbClr val="FF0000"/>
                </a:solidFill>
                <a:latin typeface="Times New Roman" panose="02020603050405020304" pitchFamily="18" charset="0"/>
                <a:ea typeface="標楷體" pitchFamily="65" charset="-120"/>
                <a:cs typeface="Times New Roman" panose="02020603050405020304" pitchFamily="18" charset="0"/>
              </a:rPr>
              <a:t>)</a:t>
            </a:r>
            <a:r>
              <a:rPr lang="zh-TW" altLang="en-US" sz="1400" b="1" spc="-100" dirty="0">
                <a:solidFill>
                  <a:srgbClr val="FF0000"/>
                </a:solidFill>
                <a:latin typeface="Times New Roman" panose="02020603050405020304" pitchFamily="18" charset="0"/>
                <a:ea typeface="標楷體" pitchFamily="65" charset="-120"/>
                <a:cs typeface="Times New Roman" panose="02020603050405020304" pitchFamily="18" charset="0"/>
              </a:rPr>
              <a:t>繳件</a:t>
            </a:r>
            <a:endParaRPr lang="en-US" altLang="zh-TW" sz="1400" b="1" spc="-100" dirty="0">
              <a:solidFill>
                <a:srgbClr val="FF0000"/>
              </a:solidFill>
              <a:latin typeface="Times New Roman" panose="02020603050405020304" pitchFamily="18" charset="0"/>
              <a:ea typeface="標楷體" pitchFamily="65" charset="-120"/>
              <a:cs typeface="Times New Roman" panose="02020603050405020304" pitchFamily="18" charset="0"/>
            </a:endParaRPr>
          </a:p>
        </p:txBody>
      </p:sp>
      <p:sp>
        <p:nvSpPr>
          <p:cNvPr id="87" name="文字方塊 86">
            <a:extLst>
              <a:ext uri="{FF2B5EF4-FFF2-40B4-BE49-F238E27FC236}">
                <a16:creationId xmlns:a16="http://schemas.microsoft.com/office/drawing/2014/main" id="{0E22FEBE-4F4E-17F4-2563-C1BE0481DD9A}"/>
              </a:ext>
            </a:extLst>
          </p:cNvPr>
          <p:cNvSpPr txBox="1"/>
          <p:nvPr/>
        </p:nvSpPr>
        <p:spPr>
          <a:xfrm>
            <a:off x="7005501" y="2216105"/>
            <a:ext cx="1187349" cy="738664"/>
          </a:xfrm>
          <a:prstGeom prst="rect">
            <a:avLst/>
          </a:prstGeom>
          <a:noFill/>
        </p:spPr>
        <p:txBody>
          <a:bodyPr wrap="square">
            <a:spAutoFit/>
          </a:bodyPr>
          <a:lstStyle/>
          <a:p>
            <a:pPr algn="ctr">
              <a:defRPr/>
            </a:pPr>
            <a:r>
              <a:rPr lang="en-US" altLang="zh-TW" sz="1400" b="1" dirty="0">
                <a:latin typeface="Times New Roman" panose="02020603050405020304" pitchFamily="18" charset="0"/>
                <a:ea typeface="標楷體" pitchFamily="65" charset="-120"/>
                <a:cs typeface="Times New Roman" panose="02020603050405020304" pitchFamily="18" charset="0"/>
              </a:rPr>
              <a:t>115.6.23</a:t>
            </a:r>
          </a:p>
          <a:p>
            <a:pPr algn="ctr">
              <a:defRPr/>
            </a:pPr>
            <a:r>
              <a:rPr lang="zh-TW" altLang="en-US" sz="1400" b="1" dirty="0">
                <a:latin typeface="Times New Roman" panose="02020603050405020304" pitchFamily="18" charset="0"/>
                <a:ea typeface="標楷體" pitchFamily="65" charset="-120"/>
                <a:cs typeface="Times New Roman" panose="02020603050405020304" pitchFamily="18" charset="0"/>
              </a:rPr>
              <a:t>資格審查</a:t>
            </a:r>
            <a:endParaRPr lang="en-US" altLang="zh-TW" sz="1400" b="1" dirty="0">
              <a:latin typeface="Times New Roman" panose="02020603050405020304" pitchFamily="18" charset="0"/>
              <a:ea typeface="標楷體" pitchFamily="65" charset="-120"/>
              <a:cs typeface="Times New Roman" panose="02020603050405020304" pitchFamily="18" charset="0"/>
            </a:endParaRPr>
          </a:p>
          <a:p>
            <a:pPr algn="ctr">
              <a:defRPr/>
            </a:pPr>
            <a:r>
              <a:rPr lang="zh-TW" altLang="en-US" sz="1400" b="1" dirty="0">
                <a:latin typeface="Times New Roman" panose="02020603050405020304" pitchFamily="18" charset="0"/>
                <a:ea typeface="標楷體" pitchFamily="65" charset="-120"/>
                <a:cs typeface="Times New Roman" panose="02020603050405020304" pitchFamily="18" charset="0"/>
              </a:rPr>
              <a:t>結果公告</a:t>
            </a:r>
            <a:endParaRPr lang="en-US" altLang="zh-TW" sz="1400" b="1" spc="-100" dirty="0">
              <a:solidFill>
                <a:srgbClr val="FF0000"/>
              </a:solidFill>
              <a:latin typeface="Times New Roman" panose="02020603050405020304" pitchFamily="18" charset="0"/>
              <a:ea typeface="標楷體" pitchFamily="65" charset="-120"/>
              <a:cs typeface="Times New Roman" panose="02020603050405020304" pitchFamily="18" charset="0"/>
            </a:endParaRPr>
          </a:p>
        </p:txBody>
      </p:sp>
      <p:sp>
        <p:nvSpPr>
          <p:cNvPr id="91" name="文字方塊 90">
            <a:extLst>
              <a:ext uri="{FF2B5EF4-FFF2-40B4-BE49-F238E27FC236}">
                <a16:creationId xmlns:a16="http://schemas.microsoft.com/office/drawing/2014/main" id="{0B54B8E6-A481-6778-2D6C-B96F62AB99D8}"/>
              </a:ext>
            </a:extLst>
          </p:cNvPr>
          <p:cNvSpPr txBox="1"/>
          <p:nvPr/>
        </p:nvSpPr>
        <p:spPr>
          <a:xfrm>
            <a:off x="7789899" y="3092293"/>
            <a:ext cx="1528820" cy="416589"/>
          </a:xfrm>
          <a:prstGeom prst="rect">
            <a:avLst/>
          </a:prstGeom>
          <a:noFill/>
        </p:spPr>
        <p:txBody>
          <a:bodyPr wrap="square">
            <a:spAutoFit/>
          </a:bodyPr>
          <a:lstStyle/>
          <a:p>
            <a:pPr algn="ctr">
              <a:lnSpc>
                <a:spcPts val="1200"/>
              </a:lnSpc>
              <a:defRPr/>
            </a:pPr>
            <a:r>
              <a:rPr lang="en-US" altLang="zh-TW" sz="1400" b="1" dirty="0">
                <a:solidFill>
                  <a:schemeClr val="tx1"/>
                </a:solidFill>
                <a:latin typeface="Times New Roman" panose="02020603050405020304" pitchFamily="18" charset="0"/>
                <a:cs typeface="Times New Roman" panose="02020603050405020304" pitchFamily="18" charset="0"/>
              </a:rPr>
              <a:t>115.7.17~115.7.22</a:t>
            </a:r>
          </a:p>
          <a:p>
            <a:pPr algn="ctr">
              <a:lnSpc>
                <a:spcPts val="1200"/>
              </a:lnSpc>
              <a:defRPr/>
            </a:pPr>
            <a:r>
              <a:rPr lang="zh-TW" altLang="en-US" sz="1400" b="1" dirty="0">
                <a:solidFill>
                  <a:schemeClr val="tx1"/>
                </a:solidFill>
                <a:latin typeface="Times New Roman" panose="02020603050405020304" pitchFamily="18" charset="0"/>
                <a:ea typeface="標楷體" pitchFamily="65" charset="-120"/>
                <a:cs typeface="Times New Roman" panose="02020603050405020304" pitchFamily="18" charset="0"/>
              </a:rPr>
              <a:t>個別繳費</a:t>
            </a:r>
            <a:endParaRPr lang="en-US" altLang="zh-TW" sz="1400" b="1" dirty="0">
              <a:solidFill>
                <a:schemeClr val="tx1"/>
              </a:solidFill>
              <a:latin typeface="Times New Roman" panose="02020603050405020304" pitchFamily="18" charset="0"/>
              <a:ea typeface="標楷體" pitchFamily="65" charset="-120"/>
              <a:cs typeface="Times New Roman" panose="02020603050405020304" pitchFamily="18" charset="0"/>
            </a:endParaRPr>
          </a:p>
        </p:txBody>
      </p:sp>
      <p:sp>
        <p:nvSpPr>
          <p:cNvPr id="95" name="文字方塊 94">
            <a:extLst>
              <a:ext uri="{FF2B5EF4-FFF2-40B4-BE49-F238E27FC236}">
                <a16:creationId xmlns:a16="http://schemas.microsoft.com/office/drawing/2014/main" id="{670F0188-20F3-ADB9-8FC3-1BF52B6F10D6}"/>
              </a:ext>
            </a:extLst>
          </p:cNvPr>
          <p:cNvSpPr txBox="1"/>
          <p:nvPr/>
        </p:nvSpPr>
        <p:spPr>
          <a:xfrm>
            <a:off x="7414672" y="1052736"/>
            <a:ext cx="2928719" cy="954107"/>
          </a:xfrm>
          <a:prstGeom prst="rect">
            <a:avLst/>
          </a:prstGeom>
          <a:noFill/>
        </p:spPr>
        <p:txBody>
          <a:bodyPr wrap="square">
            <a:spAutoFit/>
          </a:bodyPr>
          <a:lstStyle/>
          <a:p>
            <a:pPr algn="ctr">
              <a:defRPr/>
            </a:pPr>
            <a:r>
              <a:rPr lang="en-US" altLang="zh-TW" sz="1400" b="1" dirty="0">
                <a:latin typeface="Times New Roman" panose="02020603050405020304" pitchFamily="18" charset="0"/>
                <a:ea typeface="標楷體" pitchFamily="65" charset="-120"/>
                <a:cs typeface="Times New Roman" panose="02020603050405020304" pitchFamily="18" charset="0"/>
              </a:rPr>
              <a:t>115.7.27 </a:t>
            </a:r>
            <a:r>
              <a:rPr lang="zh-TW" altLang="en-US" sz="1400" b="1" spc="-100" dirty="0">
                <a:latin typeface="Times New Roman" panose="02020603050405020304" pitchFamily="18" charset="0"/>
                <a:ea typeface="標楷體" pitchFamily="65" charset="-120"/>
                <a:cs typeface="Times New Roman" panose="02020603050405020304" pitchFamily="18" charset="0"/>
              </a:rPr>
              <a:t>實際招生名額公告</a:t>
            </a:r>
            <a:endParaRPr lang="zh-TW" altLang="en-US" sz="1400" b="1" spc="-100" dirty="0">
              <a:solidFill>
                <a:srgbClr val="0000CC"/>
              </a:solidFill>
              <a:latin typeface="Times New Roman" panose="02020603050405020304" pitchFamily="18" charset="0"/>
              <a:ea typeface="標楷體" pitchFamily="65" charset="-120"/>
              <a:cs typeface="Times New Roman" panose="02020603050405020304" pitchFamily="18" charset="0"/>
            </a:endParaRPr>
          </a:p>
          <a:p>
            <a:pPr algn="ctr"/>
            <a:r>
              <a:rPr lang="en-US" altLang="zh-TW" sz="1400" b="1" dirty="0">
                <a:latin typeface="Times New Roman" panose="02020603050405020304" pitchFamily="18" charset="0"/>
                <a:ea typeface="標楷體" pitchFamily="65" charset="-120"/>
                <a:cs typeface="Times New Roman" panose="02020603050405020304" pitchFamily="18" charset="0"/>
              </a:rPr>
              <a:t>115.7.28</a:t>
            </a:r>
            <a:r>
              <a:rPr lang="zh-TW" altLang="en-US" sz="1400" b="1" dirty="0">
                <a:latin typeface="Times New Roman" panose="02020603050405020304" pitchFamily="18" charset="0"/>
                <a:ea typeface="標楷體" pitchFamily="65" charset="-120"/>
                <a:cs typeface="Times New Roman" panose="02020603050405020304" pitchFamily="18" charset="0"/>
              </a:rPr>
              <a:t> 各招生群</a:t>
            </a:r>
            <a:r>
              <a:rPr lang="en-US" altLang="zh-TW" sz="1400" b="1" dirty="0">
                <a:latin typeface="Times New Roman" panose="02020603050405020304" pitchFamily="18" charset="0"/>
                <a:ea typeface="標楷體" pitchFamily="65" charset="-120"/>
                <a:cs typeface="Times New Roman" panose="02020603050405020304" pitchFamily="18" charset="0"/>
              </a:rPr>
              <a:t>(</a:t>
            </a:r>
            <a:r>
              <a:rPr lang="zh-TW" altLang="en-US" sz="1400" b="1" dirty="0">
                <a:latin typeface="Times New Roman" panose="02020603050405020304" pitchFamily="18" charset="0"/>
                <a:ea typeface="標楷體" pitchFamily="65" charset="-120"/>
                <a:cs typeface="Times New Roman" panose="02020603050405020304" pitchFamily="18" charset="0"/>
              </a:rPr>
              <a:t>類</a:t>
            </a:r>
            <a:r>
              <a:rPr lang="en-US" altLang="zh-TW" sz="1400" b="1" dirty="0">
                <a:latin typeface="Times New Roman" panose="02020603050405020304" pitchFamily="18" charset="0"/>
                <a:ea typeface="標楷體" pitchFamily="65" charset="-120"/>
                <a:cs typeface="Times New Roman" panose="02020603050405020304" pitchFamily="18" charset="0"/>
              </a:rPr>
              <a:t>)</a:t>
            </a:r>
            <a:r>
              <a:rPr lang="zh-TW" altLang="en-US" sz="1400" b="1" dirty="0">
                <a:latin typeface="Times New Roman" panose="02020603050405020304" pitchFamily="18" charset="0"/>
                <a:ea typeface="標楷體" pitchFamily="65" charset="-120"/>
                <a:cs typeface="Times New Roman" panose="02020603050405020304" pitchFamily="18" charset="0"/>
              </a:rPr>
              <a:t>別之校系科</a:t>
            </a:r>
            <a:r>
              <a:rPr lang="en-US" altLang="zh-TW" sz="1400" b="1" dirty="0">
                <a:latin typeface="Times New Roman" panose="02020603050405020304" pitchFamily="18" charset="0"/>
                <a:ea typeface="標楷體" pitchFamily="65" charset="-120"/>
                <a:cs typeface="Times New Roman" panose="02020603050405020304" pitchFamily="18" charset="0"/>
              </a:rPr>
              <a:t>(</a:t>
            </a:r>
            <a:r>
              <a:rPr lang="zh-TW" altLang="en-US" sz="1400" b="1" dirty="0">
                <a:latin typeface="Times New Roman" panose="02020603050405020304" pitchFamily="18" charset="0"/>
                <a:ea typeface="標楷體" pitchFamily="65" charset="-120"/>
                <a:cs typeface="Times New Roman" panose="02020603050405020304" pitchFamily="18" charset="0"/>
              </a:rPr>
              <a:t>組</a:t>
            </a:r>
            <a:r>
              <a:rPr lang="en-US" altLang="zh-TW" sz="1400" b="1" dirty="0">
                <a:latin typeface="Times New Roman" panose="02020603050405020304" pitchFamily="18" charset="0"/>
                <a:ea typeface="標楷體" pitchFamily="65" charset="-120"/>
                <a:cs typeface="Times New Roman" panose="02020603050405020304" pitchFamily="18" charset="0"/>
              </a:rPr>
              <a:t>)</a:t>
            </a:r>
            <a:r>
              <a:rPr lang="zh-TW" altLang="en-US" sz="1400" b="1" dirty="0">
                <a:latin typeface="Times New Roman" panose="02020603050405020304" pitchFamily="18" charset="0"/>
                <a:ea typeface="標楷體" pitchFamily="65" charset="-120"/>
                <a:cs typeface="Times New Roman" panose="02020603050405020304" pitchFamily="18" charset="0"/>
              </a:rPr>
              <a:t>、學程考科成績權重組合人數累計表公告</a:t>
            </a:r>
            <a:r>
              <a:rPr lang="zh-TW" altLang="en-US" sz="1400" dirty="0">
                <a:latin typeface="Times New Roman" panose="02020603050405020304" pitchFamily="18" charset="0"/>
                <a:cs typeface="Times New Roman" panose="02020603050405020304" pitchFamily="18" charset="0"/>
              </a:rPr>
              <a:t>，</a:t>
            </a:r>
            <a:r>
              <a:rPr lang="zh-TW" altLang="en-US" sz="1400" b="1" dirty="0">
                <a:solidFill>
                  <a:srgbClr val="0000CC"/>
                </a:solidFill>
                <a:latin typeface="Times New Roman" panose="02020603050405020304" pitchFamily="18" charset="0"/>
                <a:ea typeface="標楷體" pitchFamily="65" charset="-120"/>
                <a:cs typeface="Times New Roman" panose="02020603050405020304" pitchFamily="18" charset="0"/>
              </a:rPr>
              <a:t>個人總成績查詢 </a:t>
            </a:r>
            <a:endParaRPr lang="zh-TW" altLang="en-US" sz="1400" dirty="0"/>
          </a:p>
        </p:txBody>
      </p:sp>
      <p:sp>
        <p:nvSpPr>
          <p:cNvPr id="102" name="文字方塊 101">
            <a:extLst>
              <a:ext uri="{FF2B5EF4-FFF2-40B4-BE49-F238E27FC236}">
                <a16:creationId xmlns:a16="http://schemas.microsoft.com/office/drawing/2014/main" id="{648EE0B6-4A53-132B-C295-D2EA0069679B}"/>
              </a:ext>
            </a:extLst>
          </p:cNvPr>
          <p:cNvSpPr txBox="1"/>
          <p:nvPr/>
        </p:nvSpPr>
        <p:spPr>
          <a:xfrm>
            <a:off x="8410393" y="2251472"/>
            <a:ext cx="1641954" cy="523220"/>
          </a:xfrm>
          <a:prstGeom prst="rect">
            <a:avLst/>
          </a:prstGeom>
          <a:noFill/>
        </p:spPr>
        <p:txBody>
          <a:bodyPr wrap="square">
            <a:spAutoFit/>
          </a:bodyPr>
          <a:lstStyle/>
          <a:p>
            <a:pPr algn="ctr">
              <a:defRPr/>
            </a:pPr>
            <a:r>
              <a:rPr lang="en-US" altLang="zh-TW" sz="1400" b="1" dirty="0">
                <a:latin typeface="Times New Roman" panose="02020603050405020304" pitchFamily="18" charset="0"/>
                <a:ea typeface="標楷體" pitchFamily="65" charset="-120"/>
                <a:cs typeface="Times New Roman" panose="02020603050405020304" pitchFamily="18" charset="0"/>
              </a:rPr>
              <a:t>115.7.28~115.7.31</a:t>
            </a:r>
          </a:p>
          <a:p>
            <a:pPr algn="ctr">
              <a:defRPr/>
            </a:pPr>
            <a:r>
              <a:rPr lang="zh-TW" altLang="en-US" sz="1400" b="1" dirty="0">
                <a:solidFill>
                  <a:srgbClr val="FF0000"/>
                </a:solidFill>
                <a:latin typeface="Times New Roman" panose="02020603050405020304" pitchFamily="18" charset="0"/>
                <a:ea typeface="標楷體" pitchFamily="65" charset="-120"/>
                <a:cs typeface="Times New Roman" panose="02020603050405020304" pitchFamily="18" charset="0"/>
              </a:rPr>
              <a:t>網路選填登記志願</a:t>
            </a:r>
            <a:endParaRPr lang="zh-TW" altLang="en-US" sz="1400" dirty="0">
              <a:solidFill>
                <a:srgbClr val="FF0000"/>
              </a:solidFill>
              <a:latin typeface="Times New Roman" panose="02020603050405020304" pitchFamily="18" charset="0"/>
              <a:cs typeface="Times New Roman" panose="02020603050405020304" pitchFamily="18" charset="0"/>
            </a:endParaRPr>
          </a:p>
        </p:txBody>
      </p:sp>
      <p:sp>
        <p:nvSpPr>
          <p:cNvPr id="105" name="文字方塊 104">
            <a:extLst>
              <a:ext uri="{FF2B5EF4-FFF2-40B4-BE49-F238E27FC236}">
                <a16:creationId xmlns:a16="http://schemas.microsoft.com/office/drawing/2014/main" id="{73E8535F-814E-686B-913C-26BEAEB0B97B}"/>
              </a:ext>
            </a:extLst>
          </p:cNvPr>
          <p:cNvSpPr txBox="1"/>
          <p:nvPr/>
        </p:nvSpPr>
        <p:spPr>
          <a:xfrm>
            <a:off x="9041307" y="3344292"/>
            <a:ext cx="2221343" cy="523220"/>
          </a:xfrm>
          <a:prstGeom prst="rect">
            <a:avLst/>
          </a:prstGeom>
          <a:noFill/>
        </p:spPr>
        <p:txBody>
          <a:bodyPr wrap="square">
            <a:spAutoFit/>
          </a:bodyPr>
          <a:lstStyle/>
          <a:p>
            <a:pPr algn="ctr">
              <a:defRPr/>
            </a:pPr>
            <a:r>
              <a:rPr lang="en-US" altLang="zh-TW" sz="1400" b="1" dirty="0">
                <a:latin typeface="Times New Roman" panose="02020603050405020304" pitchFamily="18" charset="0"/>
                <a:ea typeface="標楷體" pitchFamily="65" charset="-120"/>
                <a:cs typeface="Times New Roman" panose="02020603050405020304" pitchFamily="18" charset="0"/>
              </a:rPr>
              <a:t>115.8.6</a:t>
            </a:r>
          </a:p>
          <a:p>
            <a:pPr algn="ctr">
              <a:defRPr/>
            </a:pPr>
            <a:r>
              <a:rPr lang="zh-TW" altLang="en-US" sz="1400" b="1" dirty="0">
                <a:solidFill>
                  <a:srgbClr val="FF0000"/>
                </a:solidFill>
                <a:latin typeface="Times New Roman" panose="02020603050405020304" pitchFamily="18" charset="0"/>
                <a:ea typeface="標楷體" pitchFamily="65" charset="-120"/>
                <a:cs typeface="Times New Roman" panose="02020603050405020304" pitchFamily="18" charset="0"/>
              </a:rPr>
              <a:t>錄取公告及分發結果查詢</a:t>
            </a:r>
            <a:endParaRPr lang="zh-TW" altLang="en-US" sz="1400" dirty="0">
              <a:solidFill>
                <a:srgbClr val="FF0000"/>
              </a:solidFill>
              <a:latin typeface="Times New Roman" panose="02020603050405020304" pitchFamily="18" charset="0"/>
              <a:cs typeface="Times New Roman" panose="02020603050405020304" pitchFamily="18" charset="0"/>
            </a:endParaRPr>
          </a:p>
        </p:txBody>
      </p:sp>
      <p:cxnSp>
        <p:nvCxnSpPr>
          <p:cNvPr id="126" name="直線接點 125">
            <a:extLst>
              <a:ext uri="{FF2B5EF4-FFF2-40B4-BE49-F238E27FC236}">
                <a16:creationId xmlns:a16="http://schemas.microsoft.com/office/drawing/2014/main" id="{6E9A9D76-05D5-73F7-125C-4FD02384CFCF}"/>
              </a:ext>
            </a:extLst>
          </p:cNvPr>
          <p:cNvCxnSpPr>
            <a:cxnSpLocks/>
            <a:stCxn id="127" idx="0"/>
            <a:endCxn id="128" idx="4"/>
          </p:cNvCxnSpPr>
          <p:nvPr/>
        </p:nvCxnSpPr>
        <p:spPr>
          <a:xfrm flipH="1" flipV="1">
            <a:off x="5058633" y="4818574"/>
            <a:ext cx="3428" cy="421301"/>
          </a:xfrm>
          <a:prstGeom prst="line">
            <a:avLst/>
          </a:prstGeom>
          <a:ln>
            <a:solidFill>
              <a:schemeClr val="accent1">
                <a:lumMod val="75000"/>
              </a:schemeClr>
            </a:solidFill>
          </a:ln>
        </p:spPr>
        <p:style>
          <a:lnRef idx="3">
            <a:schemeClr val="accent6"/>
          </a:lnRef>
          <a:fillRef idx="0">
            <a:schemeClr val="accent6"/>
          </a:fillRef>
          <a:effectRef idx="2">
            <a:schemeClr val="accent6"/>
          </a:effectRef>
          <a:fontRef idx="minor">
            <a:schemeClr val="tx1"/>
          </a:fontRef>
        </p:style>
      </p:cxnSp>
      <p:sp>
        <p:nvSpPr>
          <p:cNvPr id="127" name="橢圓 126">
            <a:extLst>
              <a:ext uri="{FF2B5EF4-FFF2-40B4-BE49-F238E27FC236}">
                <a16:creationId xmlns:a16="http://schemas.microsoft.com/office/drawing/2014/main" id="{B7EE2FB5-68F5-9F86-9526-F9E92ACA1D55}"/>
              </a:ext>
            </a:extLst>
          </p:cNvPr>
          <p:cNvSpPr/>
          <p:nvPr/>
        </p:nvSpPr>
        <p:spPr>
          <a:xfrm>
            <a:off x="4990053" y="5239875"/>
            <a:ext cx="144016" cy="144016"/>
          </a:xfrm>
          <a:prstGeom prst="ellipse">
            <a:avLst/>
          </a:prstGeom>
          <a:solidFill>
            <a:schemeClr val="bg1"/>
          </a:solidFill>
          <a:ln w="28575">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28" name="橢圓 127">
            <a:extLst>
              <a:ext uri="{FF2B5EF4-FFF2-40B4-BE49-F238E27FC236}">
                <a16:creationId xmlns:a16="http://schemas.microsoft.com/office/drawing/2014/main" id="{AE6AB9CA-B159-2035-7B9A-1AD809BFCE6C}"/>
              </a:ext>
            </a:extLst>
          </p:cNvPr>
          <p:cNvSpPr/>
          <p:nvPr/>
        </p:nvSpPr>
        <p:spPr>
          <a:xfrm>
            <a:off x="4986625" y="4674558"/>
            <a:ext cx="144016" cy="144016"/>
          </a:xfrm>
          <a:prstGeom prst="ellipse">
            <a:avLst/>
          </a:prstGeom>
          <a:solidFill>
            <a:schemeClr val="bg1"/>
          </a:solidFill>
          <a:ln w="28575">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30" name="文字方塊 129">
            <a:extLst>
              <a:ext uri="{FF2B5EF4-FFF2-40B4-BE49-F238E27FC236}">
                <a16:creationId xmlns:a16="http://schemas.microsoft.com/office/drawing/2014/main" id="{9C3902A4-416D-4E46-E8CD-B4123369C147}"/>
              </a:ext>
            </a:extLst>
          </p:cNvPr>
          <p:cNvSpPr txBox="1"/>
          <p:nvPr/>
        </p:nvSpPr>
        <p:spPr>
          <a:xfrm>
            <a:off x="4070815" y="5372581"/>
            <a:ext cx="1969026" cy="523220"/>
          </a:xfrm>
          <a:prstGeom prst="rect">
            <a:avLst/>
          </a:prstGeom>
          <a:noFill/>
        </p:spPr>
        <p:txBody>
          <a:bodyPr wrap="square">
            <a:spAutoFit/>
          </a:bodyPr>
          <a:lstStyle/>
          <a:p>
            <a:pPr algn="ctr">
              <a:defRPr/>
            </a:pPr>
            <a:r>
              <a:rPr lang="en-US" altLang="zh-TW" sz="1400" b="1" dirty="0">
                <a:solidFill>
                  <a:srgbClr val="FF0000"/>
                </a:solidFill>
                <a:latin typeface="Times New Roman" panose="02020603050405020304" pitchFamily="18" charset="0"/>
                <a:ea typeface="標楷體" pitchFamily="65" charset="-120"/>
                <a:cs typeface="Times New Roman" panose="02020603050405020304" pitchFamily="18" charset="0"/>
              </a:rPr>
              <a:t>115.4.1</a:t>
            </a:r>
            <a:r>
              <a:rPr lang="zh-TW" altLang="en-US" sz="1400" b="1" dirty="0">
                <a:solidFill>
                  <a:schemeClr val="tx1"/>
                </a:solidFill>
                <a:latin typeface="Times New Roman" panose="02020603050405020304" pitchFamily="18" charset="0"/>
                <a:ea typeface="標楷體" pitchFamily="65" charset="-120"/>
                <a:cs typeface="Times New Roman" panose="02020603050405020304" pitchFamily="18" charset="0"/>
              </a:rPr>
              <a:t>起</a:t>
            </a:r>
            <a:endParaRPr lang="en-US" altLang="zh-TW" sz="1400" b="1" dirty="0">
              <a:solidFill>
                <a:schemeClr val="tx1"/>
              </a:solidFill>
              <a:latin typeface="Times New Roman" panose="02020603050405020304" pitchFamily="18" charset="0"/>
              <a:ea typeface="標楷體" pitchFamily="65" charset="-120"/>
              <a:cs typeface="Times New Roman" panose="02020603050405020304" pitchFamily="18" charset="0"/>
            </a:endParaRPr>
          </a:p>
          <a:p>
            <a:pPr algn="ctr">
              <a:defRPr/>
            </a:pPr>
            <a:r>
              <a:rPr lang="zh-TW" altLang="en-US" sz="1400" b="1" dirty="0">
                <a:latin typeface="Times New Roman" panose="02020603050405020304" pitchFamily="18" charset="0"/>
                <a:ea typeface="標楷體" pitchFamily="65" charset="-120"/>
                <a:cs typeface="Times New Roman" panose="02020603050405020304" pitchFamily="18" charset="0"/>
              </a:rPr>
              <a:t>參加系統宣導說明會</a:t>
            </a:r>
            <a:endParaRPr lang="en-US" altLang="zh-TW" sz="1400" b="1" dirty="0">
              <a:latin typeface="Times New Roman" panose="02020603050405020304" pitchFamily="18" charset="0"/>
              <a:ea typeface="標楷體" pitchFamily="65" charset="-120"/>
              <a:cs typeface="Times New Roman" panose="02020603050405020304" pitchFamily="18" charset="0"/>
            </a:endParaRPr>
          </a:p>
        </p:txBody>
      </p:sp>
      <p:cxnSp>
        <p:nvCxnSpPr>
          <p:cNvPr id="131" name="直線接點 130">
            <a:extLst>
              <a:ext uri="{FF2B5EF4-FFF2-40B4-BE49-F238E27FC236}">
                <a16:creationId xmlns:a16="http://schemas.microsoft.com/office/drawing/2014/main" id="{E001730B-60BA-492A-79FF-1658D82B55C7}"/>
              </a:ext>
            </a:extLst>
          </p:cNvPr>
          <p:cNvCxnSpPr>
            <a:cxnSpLocks/>
            <a:stCxn id="132" idx="0"/>
            <a:endCxn id="133" idx="4"/>
          </p:cNvCxnSpPr>
          <p:nvPr/>
        </p:nvCxnSpPr>
        <p:spPr>
          <a:xfrm flipH="1" flipV="1">
            <a:off x="6309818" y="4826600"/>
            <a:ext cx="13266" cy="978664"/>
          </a:xfrm>
          <a:prstGeom prst="line">
            <a:avLst/>
          </a:prstGeom>
          <a:ln>
            <a:solidFill>
              <a:schemeClr val="accent1">
                <a:lumMod val="75000"/>
              </a:schemeClr>
            </a:solidFill>
          </a:ln>
        </p:spPr>
        <p:style>
          <a:lnRef idx="3">
            <a:schemeClr val="accent6"/>
          </a:lnRef>
          <a:fillRef idx="0">
            <a:schemeClr val="accent6"/>
          </a:fillRef>
          <a:effectRef idx="2">
            <a:schemeClr val="accent6"/>
          </a:effectRef>
          <a:fontRef idx="minor">
            <a:schemeClr val="tx1"/>
          </a:fontRef>
        </p:style>
      </p:cxnSp>
      <p:sp>
        <p:nvSpPr>
          <p:cNvPr id="132" name="橢圓 131">
            <a:extLst>
              <a:ext uri="{FF2B5EF4-FFF2-40B4-BE49-F238E27FC236}">
                <a16:creationId xmlns:a16="http://schemas.microsoft.com/office/drawing/2014/main" id="{37C62431-5A16-4ACB-9305-3B3DB45EF3CD}"/>
              </a:ext>
            </a:extLst>
          </p:cNvPr>
          <p:cNvSpPr/>
          <p:nvPr/>
        </p:nvSpPr>
        <p:spPr>
          <a:xfrm>
            <a:off x="6251076" y="5805264"/>
            <a:ext cx="144016" cy="144016"/>
          </a:xfrm>
          <a:prstGeom prst="ellipse">
            <a:avLst/>
          </a:prstGeom>
          <a:solidFill>
            <a:schemeClr val="bg1"/>
          </a:solidFill>
          <a:ln w="28575">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33" name="橢圓 132">
            <a:extLst>
              <a:ext uri="{FF2B5EF4-FFF2-40B4-BE49-F238E27FC236}">
                <a16:creationId xmlns:a16="http://schemas.microsoft.com/office/drawing/2014/main" id="{8B681EBF-0336-B0F6-7345-7D94DD288934}"/>
              </a:ext>
            </a:extLst>
          </p:cNvPr>
          <p:cNvSpPr/>
          <p:nvPr/>
        </p:nvSpPr>
        <p:spPr>
          <a:xfrm>
            <a:off x="6237810" y="4682584"/>
            <a:ext cx="144016" cy="144016"/>
          </a:xfrm>
          <a:prstGeom prst="ellipse">
            <a:avLst/>
          </a:prstGeom>
          <a:solidFill>
            <a:schemeClr val="bg1"/>
          </a:solidFill>
          <a:ln w="28575">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35" name="文字方塊 134">
            <a:extLst>
              <a:ext uri="{FF2B5EF4-FFF2-40B4-BE49-F238E27FC236}">
                <a16:creationId xmlns:a16="http://schemas.microsoft.com/office/drawing/2014/main" id="{D2C2DC0E-1265-FAC1-0F98-09EE78D37152}"/>
              </a:ext>
            </a:extLst>
          </p:cNvPr>
          <p:cNvSpPr txBox="1"/>
          <p:nvPr/>
        </p:nvSpPr>
        <p:spPr>
          <a:xfrm>
            <a:off x="5208872" y="5924374"/>
            <a:ext cx="2228423" cy="523220"/>
          </a:xfrm>
          <a:prstGeom prst="rect">
            <a:avLst/>
          </a:prstGeom>
          <a:noFill/>
        </p:spPr>
        <p:txBody>
          <a:bodyPr wrap="square">
            <a:spAutoFit/>
          </a:bodyPr>
          <a:lstStyle/>
          <a:p>
            <a:pPr algn="ctr">
              <a:defRPr/>
            </a:pPr>
            <a:r>
              <a:rPr lang="en-US" altLang="zh-TW" sz="1400" b="1" dirty="0">
                <a:solidFill>
                  <a:srgbClr val="FF0000"/>
                </a:solidFill>
                <a:latin typeface="Times New Roman" panose="02020603050405020304" pitchFamily="18" charset="0"/>
                <a:ea typeface="標楷體" pitchFamily="65" charset="-120"/>
                <a:cs typeface="Times New Roman" panose="02020603050405020304" pitchFamily="18" charset="0"/>
              </a:rPr>
              <a:t>115.5.4~115.5.8</a:t>
            </a:r>
          </a:p>
          <a:p>
            <a:pPr algn="ctr">
              <a:defRPr/>
            </a:pPr>
            <a:r>
              <a:rPr lang="zh-TW" altLang="en-US" sz="1400" b="1" dirty="0">
                <a:latin typeface="Times New Roman" panose="02020603050405020304" pitchFamily="18" charset="0"/>
                <a:ea typeface="標楷體" pitchFamily="65" charset="-120"/>
                <a:cs typeface="Times New Roman" panose="02020603050405020304" pitchFamily="18" charset="0"/>
              </a:rPr>
              <a:t>勾選免登記資格審查名單</a:t>
            </a:r>
            <a:endParaRPr lang="en-US" altLang="zh-TW" sz="1400" b="1" dirty="0">
              <a:latin typeface="Times New Roman" panose="02020603050405020304" pitchFamily="18" charset="0"/>
              <a:ea typeface="標楷體" pitchFamily="65" charset="-120"/>
              <a:cs typeface="Times New Roman" panose="02020603050405020304" pitchFamily="18" charset="0"/>
            </a:endParaRPr>
          </a:p>
        </p:txBody>
      </p:sp>
      <p:cxnSp>
        <p:nvCxnSpPr>
          <p:cNvPr id="136" name="直線接點 135">
            <a:extLst>
              <a:ext uri="{FF2B5EF4-FFF2-40B4-BE49-F238E27FC236}">
                <a16:creationId xmlns:a16="http://schemas.microsoft.com/office/drawing/2014/main" id="{4673B72D-4665-0C28-87DB-03C94A33BC1A}"/>
              </a:ext>
            </a:extLst>
          </p:cNvPr>
          <p:cNvCxnSpPr>
            <a:cxnSpLocks/>
            <a:stCxn id="137" idx="0"/>
            <a:endCxn id="138" idx="4"/>
          </p:cNvCxnSpPr>
          <p:nvPr/>
        </p:nvCxnSpPr>
        <p:spPr>
          <a:xfrm flipV="1">
            <a:off x="8893581" y="4818574"/>
            <a:ext cx="0" cy="607600"/>
          </a:xfrm>
          <a:prstGeom prst="line">
            <a:avLst/>
          </a:prstGeom>
          <a:ln>
            <a:solidFill>
              <a:schemeClr val="accent1">
                <a:lumMod val="75000"/>
              </a:schemeClr>
            </a:solidFill>
          </a:ln>
        </p:spPr>
        <p:style>
          <a:lnRef idx="3">
            <a:schemeClr val="accent6"/>
          </a:lnRef>
          <a:fillRef idx="0">
            <a:schemeClr val="accent6"/>
          </a:fillRef>
          <a:effectRef idx="2">
            <a:schemeClr val="accent6"/>
          </a:effectRef>
          <a:fontRef idx="minor">
            <a:schemeClr val="tx1"/>
          </a:fontRef>
        </p:style>
      </p:cxnSp>
      <p:sp>
        <p:nvSpPr>
          <p:cNvPr id="137" name="橢圓 136">
            <a:extLst>
              <a:ext uri="{FF2B5EF4-FFF2-40B4-BE49-F238E27FC236}">
                <a16:creationId xmlns:a16="http://schemas.microsoft.com/office/drawing/2014/main" id="{6BF287E5-BD4F-30F7-CE37-D5A914359A11}"/>
              </a:ext>
            </a:extLst>
          </p:cNvPr>
          <p:cNvSpPr/>
          <p:nvPr/>
        </p:nvSpPr>
        <p:spPr>
          <a:xfrm>
            <a:off x="8821573" y="5426174"/>
            <a:ext cx="144016" cy="144016"/>
          </a:xfrm>
          <a:prstGeom prst="ellipse">
            <a:avLst/>
          </a:prstGeom>
          <a:solidFill>
            <a:schemeClr val="bg1"/>
          </a:solidFill>
          <a:ln w="28575">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38" name="橢圓 137">
            <a:extLst>
              <a:ext uri="{FF2B5EF4-FFF2-40B4-BE49-F238E27FC236}">
                <a16:creationId xmlns:a16="http://schemas.microsoft.com/office/drawing/2014/main" id="{F1954932-1D6A-FBB3-9CCC-70BDA53C2FFA}"/>
              </a:ext>
            </a:extLst>
          </p:cNvPr>
          <p:cNvSpPr/>
          <p:nvPr/>
        </p:nvSpPr>
        <p:spPr>
          <a:xfrm>
            <a:off x="8821573" y="4674558"/>
            <a:ext cx="144016" cy="144016"/>
          </a:xfrm>
          <a:prstGeom prst="ellipse">
            <a:avLst/>
          </a:prstGeom>
          <a:solidFill>
            <a:schemeClr val="bg1"/>
          </a:solidFill>
          <a:ln w="28575">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40" name="文字方塊 139">
            <a:extLst>
              <a:ext uri="{FF2B5EF4-FFF2-40B4-BE49-F238E27FC236}">
                <a16:creationId xmlns:a16="http://schemas.microsoft.com/office/drawing/2014/main" id="{ABEB7336-AFE6-A423-F838-127D458941A8}"/>
              </a:ext>
            </a:extLst>
          </p:cNvPr>
          <p:cNvSpPr txBox="1"/>
          <p:nvPr/>
        </p:nvSpPr>
        <p:spPr>
          <a:xfrm>
            <a:off x="7910116" y="5543159"/>
            <a:ext cx="1966930" cy="738664"/>
          </a:xfrm>
          <a:prstGeom prst="rect">
            <a:avLst/>
          </a:prstGeom>
          <a:noFill/>
        </p:spPr>
        <p:txBody>
          <a:bodyPr wrap="square">
            <a:spAutoFit/>
          </a:bodyPr>
          <a:lstStyle/>
          <a:p>
            <a:pPr algn="ctr">
              <a:defRPr/>
            </a:pPr>
            <a:r>
              <a:rPr lang="en-US" altLang="zh-TW" sz="1400" b="1" dirty="0">
                <a:solidFill>
                  <a:srgbClr val="FF0000"/>
                </a:solidFill>
                <a:latin typeface="Times New Roman" panose="02020603050405020304" pitchFamily="18" charset="0"/>
                <a:ea typeface="標楷體" pitchFamily="65" charset="-120"/>
                <a:cs typeface="Times New Roman" panose="02020603050405020304" pitchFamily="18" charset="0"/>
              </a:rPr>
              <a:t>115.7.14~115.7.16</a:t>
            </a:r>
          </a:p>
          <a:p>
            <a:pPr algn="ctr">
              <a:defRPr/>
            </a:pPr>
            <a:r>
              <a:rPr lang="zh-TW" altLang="en-US" sz="1400" b="1" dirty="0">
                <a:latin typeface="Times New Roman" panose="02020603050405020304" pitchFamily="18" charset="0"/>
                <a:ea typeface="標楷體" pitchFamily="65" charset="-120"/>
                <a:cs typeface="Times New Roman" panose="02020603050405020304" pitchFamily="18" charset="0"/>
              </a:rPr>
              <a:t>登錄集體繳費意願</a:t>
            </a:r>
            <a:endParaRPr lang="en-US" altLang="zh-TW" sz="1400" b="1" dirty="0">
              <a:latin typeface="Times New Roman" panose="02020603050405020304" pitchFamily="18" charset="0"/>
              <a:ea typeface="標楷體" pitchFamily="65" charset="-120"/>
              <a:cs typeface="Times New Roman" panose="02020603050405020304" pitchFamily="18" charset="0"/>
            </a:endParaRPr>
          </a:p>
          <a:p>
            <a:pPr algn="ctr">
              <a:defRPr/>
            </a:pPr>
            <a:r>
              <a:rPr lang="zh-TW" altLang="en-US" sz="1400" b="1" dirty="0">
                <a:latin typeface="Times New Roman" panose="02020603050405020304" pitchFamily="18" charset="0"/>
                <a:ea typeface="標楷體" pitchFamily="65" charset="-120"/>
                <a:cs typeface="Times New Roman" panose="02020603050405020304" pitchFamily="18" charset="0"/>
              </a:rPr>
              <a:t>勾選集體繳費考生</a:t>
            </a:r>
          </a:p>
        </p:txBody>
      </p:sp>
      <p:sp>
        <p:nvSpPr>
          <p:cNvPr id="143" name="文字方塊 142">
            <a:extLst>
              <a:ext uri="{FF2B5EF4-FFF2-40B4-BE49-F238E27FC236}">
                <a16:creationId xmlns:a16="http://schemas.microsoft.com/office/drawing/2014/main" id="{C21C7607-82BD-7D98-9BB9-04693F0AF485}"/>
              </a:ext>
            </a:extLst>
          </p:cNvPr>
          <p:cNvSpPr txBox="1"/>
          <p:nvPr/>
        </p:nvSpPr>
        <p:spPr>
          <a:xfrm>
            <a:off x="8831295" y="4865191"/>
            <a:ext cx="1351061" cy="523220"/>
          </a:xfrm>
          <a:prstGeom prst="rect">
            <a:avLst/>
          </a:prstGeom>
          <a:noFill/>
        </p:spPr>
        <p:txBody>
          <a:bodyPr wrap="square">
            <a:spAutoFit/>
          </a:bodyPr>
          <a:lstStyle/>
          <a:p>
            <a:pPr algn="ctr">
              <a:defRPr/>
            </a:pPr>
            <a:r>
              <a:rPr lang="en-US" altLang="zh-TW" sz="1400" b="1" spc="-1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115.7.16</a:t>
            </a:r>
            <a:r>
              <a:rPr lang="zh-TW" altLang="en-US" sz="1400" b="1" spc="-1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前</a:t>
            </a:r>
            <a:endParaRPr lang="en-US" altLang="zh-TW" sz="1400" b="1" spc="-1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endParaRPr>
          </a:p>
          <a:p>
            <a:pPr algn="ctr">
              <a:defRPr/>
            </a:pPr>
            <a:r>
              <a:rPr lang="zh-TW" altLang="en-US" sz="1400" b="1" dirty="0">
                <a:latin typeface="Times New Roman" panose="02020603050405020304" pitchFamily="18" charset="0"/>
                <a:ea typeface="標楷體" pitchFamily="65" charset="-120"/>
                <a:cs typeface="Times New Roman" panose="02020603050405020304" pitchFamily="18" charset="0"/>
              </a:rPr>
              <a:t>完成集體繳費</a:t>
            </a:r>
            <a:endParaRPr lang="en-US" altLang="zh-TW" sz="1400" b="1" dirty="0">
              <a:latin typeface="Times New Roman" panose="02020603050405020304" pitchFamily="18" charset="0"/>
              <a:ea typeface="標楷體" pitchFamily="65" charset="-120"/>
              <a:cs typeface="Times New Roman" panose="02020603050405020304" pitchFamily="18" charset="0"/>
            </a:endParaRPr>
          </a:p>
        </p:txBody>
      </p:sp>
      <p:sp>
        <p:nvSpPr>
          <p:cNvPr id="147" name="文字方塊 60">
            <a:extLst>
              <a:ext uri="{FF2B5EF4-FFF2-40B4-BE49-F238E27FC236}">
                <a16:creationId xmlns:a16="http://schemas.microsoft.com/office/drawing/2014/main" id="{4FEFD31C-9BFF-C6F7-9592-4BBAACC3330A}"/>
              </a:ext>
            </a:extLst>
          </p:cNvPr>
          <p:cNvSpPr txBox="1">
            <a:spLocks noChangeArrowheads="1"/>
          </p:cNvSpPr>
          <p:nvPr/>
        </p:nvSpPr>
        <p:spPr bwMode="auto">
          <a:xfrm>
            <a:off x="1052122" y="1394253"/>
            <a:ext cx="492443" cy="666595"/>
          </a:xfrm>
          <a:prstGeom prst="rect">
            <a:avLst/>
          </a:prstGeom>
          <a:solidFill>
            <a:schemeClr val="accent2">
              <a:lumMod val="20000"/>
              <a:lumOff val="80000"/>
            </a:schemeClr>
          </a:solidFill>
          <a:ln w="9525">
            <a:noFill/>
            <a:miter lim="800000"/>
            <a:headEnd/>
            <a:tailEnd/>
          </a:ln>
        </p:spPr>
        <p:txBody>
          <a:bodyPr vert="eaVert" wrap="square">
            <a:spAutoFit/>
          </a:bodyPr>
          <a:lstStyle/>
          <a:p>
            <a:pPr algn="dist"/>
            <a:r>
              <a:rPr lang="zh-TW" altLang="en-US" sz="2000" b="1" dirty="0">
                <a:latin typeface="Times New Roman" panose="02020603050405020304" pitchFamily="18" charset="0"/>
                <a:ea typeface="標楷體" pitchFamily="65" charset="-120"/>
                <a:cs typeface="Times New Roman" panose="02020603050405020304" pitchFamily="18" charset="0"/>
              </a:rPr>
              <a:t>考生</a:t>
            </a:r>
          </a:p>
        </p:txBody>
      </p:sp>
      <p:sp>
        <p:nvSpPr>
          <p:cNvPr id="148" name="文字方塊 61">
            <a:extLst>
              <a:ext uri="{FF2B5EF4-FFF2-40B4-BE49-F238E27FC236}">
                <a16:creationId xmlns:a16="http://schemas.microsoft.com/office/drawing/2014/main" id="{84F11758-A50C-2195-B942-A46B60271D9E}"/>
              </a:ext>
            </a:extLst>
          </p:cNvPr>
          <p:cNvSpPr txBox="1">
            <a:spLocks noChangeArrowheads="1"/>
          </p:cNvSpPr>
          <p:nvPr/>
        </p:nvSpPr>
        <p:spPr bwMode="auto">
          <a:xfrm>
            <a:off x="1052087" y="4982302"/>
            <a:ext cx="492443" cy="1447794"/>
          </a:xfrm>
          <a:prstGeom prst="rect">
            <a:avLst/>
          </a:prstGeom>
          <a:solidFill>
            <a:schemeClr val="accent5">
              <a:lumMod val="90000"/>
            </a:schemeClr>
          </a:solidFill>
          <a:ln w="9525">
            <a:noFill/>
            <a:miter lim="800000"/>
            <a:headEnd/>
            <a:tailEnd/>
          </a:ln>
        </p:spPr>
        <p:txBody>
          <a:bodyPr vert="eaVert" wrap="square">
            <a:spAutoFit/>
          </a:bodyPr>
          <a:lstStyle/>
          <a:p>
            <a:r>
              <a:rPr lang="zh-TW" altLang="en-US" sz="2000" b="1" dirty="0">
                <a:latin typeface="Times New Roman" panose="02020603050405020304" pitchFamily="18" charset="0"/>
                <a:ea typeface="標楷體" pitchFamily="65" charset="-120"/>
                <a:cs typeface="Times New Roman" panose="02020603050405020304" pitchFamily="18" charset="0"/>
              </a:rPr>
              <a:t>高中職學校</a:t>
            </a:r>
          </a:p>
        </p:txBody>
      </p:sp>
      <p:sp>
        <p:nvSpPr>
          <p:cNvPr id="153" name="標題 1">
            <a:extLst>
              <a:ext uri="{FF2B5EF4-FFF2-40B4-BE49-F238E27FC236}">
                <a16:creationId xmlns:a16="http://schemas.microsoft.com/office/drawing/2014/main" id="{69050BF1-B43A-EFF5-2D90-1A0832F3A87A}"/>
              </a:ext>
            </a:extLst>
          </p:cNvPr>
          <p:cNvSpPr txBox="1">
            <a:spLocks/>
          </p:cNvSpPr>
          <p:nvPr/>
        </p:nvSpPr>
        <p:spPr>
          <a:xfrm>
            <a:off x="148445" y="333377"/>
            <a:ext cx="7983538" cy="633413"/>
          </a:xfrm>
          <a:prstGeom prst="rect">
            <a:avLst/>
          </a:prstGeom>
        </p:spPr>
        <p:txBody>
          <a:bodyPr/>
          <a:lstStyle>
            <a:lvl1pPr algn="l" rtl="0" eaLnBrk="1" fontAlgn="base" hangingPunct="1">
              <a:spcBef>
                <a:spcPct val="0"/>
              </a:spcBef>
              <a:spcAft>
                <a:spcPct val="0"/>
              </a:spcAft>
              <a:defRPr kumimoji="1" sz="2800">
                <a:solidFill>
                  <a:schemeClr val="tx2"/>
                </a:solidFill>
                <a:latin typeface="+mj-lt"/>
                <a:ea typeface="+mj-ea"/>
                <a:cs typeface="+mj-cs"/>
              </a:defRPr>
            </a:lvl1pPr>
            <a:lvl2pPr algn="l" rtl="0" eaLnBrk="1" fontAlgn="base" hangingPunct="1">
              <a:spcBef>
                <a:spcPct val="0"/>
              </a:spcBef>
              <a:spcAft>
                <a:spcPct val="0"/>
              </a:spcAft>
              <a:defRPr kumimoji="1" sz="2800">
                <a:solidFill>
                  <a:schemeClr val="tx2"/>
                </a:solidFill>
                <a:latin typeface="Arial" charset="0"/>
                <a:ea typeface="新細明體" charset="-120"/>
              </a:defRPr>
            </a:lvl2pPr>
            <a:lvl3pPr algn="l" rtl="0" eaLnBrk="1" fontAlgn="base" hangingPunct="1">
              <a:spcBef>
                <a:spcPct val="0"/>
              </a:spcBef>
              <a:spcAft>
                <a:spcPct val="0"/>
              </a:spcAft>
              <a:defRPr kumimoji="1" sz="2800">
                <a:solidFill>
                  <a:schemeClr val="tx2"/>
                </a:solidFill>
                <a:latin typeface="Arial" charset="0"/>
                <a:ea typeface="新細明體" charset="-120"/>
              </a:defRPr>
            </a:lvl3pPr>
            <a:lvl4pPr algn="l" rtl="0" eaLnBrk="1" fontAlgn="base" hangingPunct="1">
              <a:spcBef>
                <a:spcPct val="0"/>
              </a:spcBef>
              <a:spcAft>
                <a:spcPct val="0"/>
              </a:spcAft>
              <a:defRPr kumimoji="1" sz="2800">
                <a:solidFill>
                  <a:schemeClr val="tx2"/>
                </a:solidFill>
                <a:latin typeface="Arial" charset="0"/>
                <a:ea typeface="新細明體" charset="-120"/>
              </a:defRPr>
            </a:lvl4pPr>
            <a:lvl5pPr algn="l" rtl="0" eaLnBrk="1" fontAlgn="base" hangingPunct="1">
              <a:spcBef>
                <a:spcPct val="0"/>
              </a:spcBef>
              <a:spcAft>
                <a:spcPct val="0"/>
              </a:spcAft>
              <a:defRPr kumimoji="1" sz="2800">
                <a:solidFill>
                  <a:schemeClr val="tx2"/>
                </a:solidFill>
                <a:latin typeface="Arial" charset="0"/>
                <a:ea typeface="新細明體" charset="-120"/>
              </a:defRPr>
            </a:lvl5pPr>
            <a:lvl6pPr marL="457200" algn="l" rtl="0" eaLnBrk="1" fontAlgn="base" hangingPunct="1">
              <a:spcBef>
                <a:spcPct val="0"/>
              </a:spcBef>
              <a:spcAft>
                <a:spcPct val="0"/>
              </a:spcAft>
              <a:defRPr kumimoji="1" sz="2800">
                <a:solidFill>
                  <a:schemeClr val="tx2"/>
                </a:solidFill>
                <a:latin typeface="Arial" charset="0"/>
                <a:ea typeface="新細明體" charset="-120"/>
              </a:defRPr>
            </a:lvl6pPr>
            <a:lvl7pPr marL="914400" algn="l" rtl="0" eaLnBrk="1" fontAlgn="base" hangingPunct="1">
              <a:spcBef>
                <a:spcPct val="0"/>
              </a:spcBef>
              <a:spcAft>
                <a:spcPct val="0"/>
              </a:spcAft>
              <a:defRPr kumimoji="1" sz="2800">
                <a:solidFill>
                  <a:schemeClr val="tx2"/>
                </a:solidFill>
                <a:latin typeface="Arial" charset="0"/>
                <a:ea typeface="新細明體" charset="-120"/>
              </a:defRPr>
            </a:lvl7pPr>
            <a:lvl8pPr marL="1371600" algn="l" rtl="0" eaLnBrk="1" fontAlgn="base" hangingPunct="1">
              <a:spcBef>
                <a:spcPct val="0"/>
              </a:spcBef>
              <a:spcAft>
                <a:spcPct val="0"/>
              </a:spcAft>
              <a:defRPr kumimoji="1" sz="2800">
                <a:solidFill>
                  <a:schemeClr val="tx2"/>
                </a:solidFill>
                <a:latin typeface="Arial" charset="0"/>
                <a:ea typeface="新細明體" charset="-120"/>
              </a:defRPr>
            </a:lvl8pPr>
            <a:lvl9pPr marL="1828800" algn="l" rtl="0" eaLnBrk="1" fontAlgn="base" hangingPunct="1">
              <a:spcBef>
                <a:spcPct val="0"/>
              </a:spcBef>
              <a:spcAft>
                <a:spcPct val="0"/>
              </a:spcAft>
              <a:defRPr kumimoji="1" sz="2800">
                <a:solidFill>
                  <a:schemeClr val="tx2"/>
                </a:solidFill>
                <a:latin typeface="Arial" charset="0"/>
                <a:ea typeface="新細明體" charset="-120"/>
              </a:defRPr>
            </a:lvl9pPr>
          </a:lstStyle>
          <a:p>
            <a:r>
              <a:rPr lang="zh-TW" altLang="en-US" kern="0" dirty="0">
                <a:latin typeface="Times New Roman" panose="02020603050405020304" pitchFamily="18" charset="0"/>
                <a:ea typeface="標楷體" pitchFamily="65" charset="-120"/>
                <a:cs typeface="Times New Roman" panose="02020603050405020304" pitchFamily="18" charset="0"/>
              </a:rPr>
              <a:t>一、</a:t>
            </a:r>
            <a:r>
              <a:rPr lang="zh-TW" altLang="en-US" kern="0" dirty="0">
                <a:latin typeface="標楷體" pitchFamily="65" charset="-120"/>
                <a:ea typeface="標楷體" pitchFamily="65" charset="-120"/>
              </a:rPr>
              <a:t>招生重要日程及作業流程</a:t>
            </a:r>
            <a:r>
              <a:rPr lang="en-US" altLang="zh-TW" kern="0" dirty="0">
                <a:latin typeface="Times New Roman" panose="02020603050405020304" pitchFamily="18" charset="0"/>
                <a:ea typeface="標楷體" pitchFamily="65" charset="-120"/>
                <a:cs typeface="Times New Roman" panose="02020603050405020304" pitchFamily="18" charset="0"/>
              </a:rPr>
              <a:t>(2/3)</a:t>
            </a:r>
            <a:endParaRPr lang="zh-TW" altLang="en-US" kern="0" dirty="0">
              <a:latin typeface="Times New Roman" panose="02020603050405020304" pitchFamily="18" charset="0"/>
              <a:ea typeface="標楷體" pitchFamily="65" charset="-120"/>
              <a:cs typeface="Times New Roman" panose="02020603050405020304" pitchFamily="18" charset="0"/>
            </a:endParaRPr>
          </a:p>
        </p:txBody>
      </p:sp>
    </p:spTree>
    <p:extLst>
      <p:ext uri="{BB962C8B-B14F-4D97-AF65-F5344CB8AC3E}">
        <p14:creationId xmlns:p14="http://schemas.microsoft.com/office/powerpoint/2010/main" val="58749333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2856" y="1942028"/>
            <a:ext cx="12192000" cy="2123658"/>
          </a:xfrm>
          <a:prstGeom prst="rect">
            <a:avLst/>
          </a:prstGeom>
          <a:solidFill>
            <a:srgbClr val="A679FF"/>
          </a:solidFill>
        </p:spPr>
        <p:txBody>
          <a:bodyPr wrap="square" anchor="ctr">
            <a:spAutoFit/>
          </a:bodyPr>
          <a:lstStyle/>
          <a:p>
            <a:pPr algn="ctr">
              <a:lnSpc>
                <a:spcPct val="110000"/>
              </a:lnSpc>
            </a:pPr>
            <a:r>
              <a:rPr lang="en-US" altLang="zh-TW" sz="4000" b="1" dirty="0">
                <a:solidFill>
                  <a:srgbClr val="0000FF"/>
                </a:solidFill>
                <a:effectLst>
                  <a:glow rad="127000">
                    <a:schemeClr val="bg1">
                      <a:alpha val="80000"/>
                    </a:schemeClr>
                  </a:glow>
                  <a:outerShdw blurRad="38100" dist="38100" dir="2700000" algn="tl">
                    <a:srgbClr val="000000">
                      <a:alpha val="43137"/>
                    </a:srgbClr>
                  </a:outerShdw>
                </a:effectLst>
                <a:latin typeface="Times New Roman" panose="02020603050405020304" pitchFamily="18" charset="0"/>
                <a:ea typeface="標楷體" panose="03000509000000000000" pitchFamily="65" charset="-120"/>
                <a:cs typeface="Times New Roman" panose="02020603050405020304" pitchFamily="18" charset="0"/>
              </a:rPr>
              <a:t>115</a:t>
            </a:r>
            <a:r>
              <a:rPr lang="zh-TW" altLang="en-US" sz="4000" b="1" dirty="0">
                <a:solidFill>
                  <a:srgbClr val="0000FF"/>
                </a:solidFill>
                <a:effectLst>
                  <a:glow rad="127000">
                    <a:schemeClr val="bg1">
                      <a:alpha val="80000"/>
                    </a:schemeClr>
                  </a:glow>
                  <a:outerShdw blurRad="38100" dist="38100" dir="2700000" algn="tl">
                    <a:srgbClr val="000000">
                      <a:alpha val="43137"/>
                    </a:srgbClr>
                  </a:outerShdw>
                </a:effectLst>
                <a:latin typeface="Times New Roman" panose="02020603050405020304" pitchFamily="18" charset="0"/>
                <a:ea typeface="標楷體" panose="03000509000000000000" pitchFamily="65" charset="-120"/>
                <a:cs typeface="Times New Roman" panose="02020603050405020304" pitchFamily="18" charset="0"/>
              </a:rPr>
              <a:t>學年度</a:t>
            </a:r>
            <a:endParaRPr lang="en-US" altLang="zh-TW" sz="4000" b="1" dirty="0">
              <a:solidFill>
                <a:srgbClr val="0000FF"/>
              </a:solidFill>
              <a:effectLst>
                <a:glow rad="127000">
                  <a:schemeClr val="bg1">
                    <a:alpha val="80000"/>
                  </a:schemeClr>
                </a:glow>
                <a:outerShdw blurRad="38100" dist="38100" dir="2700000" algn="tl">
                  <a:srgbClr val="000000">
                    <a:alpha val="43137"/>
                  </a:srgbClr>
                </a:outerShdw>
              </a:effectLst>
              <a:latin typeface="Times New Roman" panose="02020603050405020304" pitchFamily="18" charset="0"/>
              <a:ea typeface="標楷體" panose="03000509000000000000" pitchFamily="65" charset="-120"/>
              <a:cs typeface="Times New Roman" panose="02020603050405020304" pitchFamily="18" charset="0"/>
            </a:endParaRPr>
          </a:p>
          <a:p>
            <a:pPr algn="ctr">
              <a:lnSpc>
                <a:spcPct val="110000"/>
              </a:lnSpc>
            </a:pPr>
            <a:r>
              <a:rPr lang="zh-TW" altLang="en-US" sz="4000" b="1" dirty="0">
                <a:solidFill>
                  <a:srgbClr val="0000FF"/>
                </a:solidFill>
                <a:effectLst>
                  <a:glow rad="127000">
                    <a:schemeClr val="bg1">
                      <a:alpha val="80000"/>
                    </a:schemeClr>
                  </a:glow>
                  <a:outerShdw blurRad="38100" dist="38100" dir="2700000" algn="tl">
                    <a:srgbClr val="000000">
                      <a:alpha val="43137"/>
                    </a:srgbClr>
                  </a:outerShdw>
                </a:effectLst>
                <a:latin typeface="Times New Roman" panose="02020603050405020304" pitchFamily="18" charset="0"/>
                <a:ea typeface="標楷體" panose="03000509000000000000" pitchFamily="65" charset="-120"/>
                <a:cs typeface="Times New Roman" panose="02020603050405020304" pitchFamily="18" charset="0"/>
              </a:rPr>
              <a:t>四技二專</a:t>
            </a:r>
            <a:r>
              <a:rPr lang="zh-TW" altLang="en-US" sz="4000" b="1" dirty="0">
                <a:solidFill>
                  <a:srgbClr val="FF0000"/>
                </a:solidFill>
                <a:effectLst>
                  <a:glow rad="127000">
                    <a:schemeClr val="bg1">
                      <a:alpha val="80000"/>
                    </a:schemeClr>
                  </a:glow>
                  <a:outerShdw blurRad="38100" dist="38100" dir="2700000" algn="tl">
                    <a:srgbClr val="000000">
                      <a:alpha val="43137"/>
                    </a:srgbClr>
                  </a:outerShdw>
                </a:effectLst>
                <a:latin typeface="Times New Roman" panose="02020603050405020304" pitchFamily="18" charset="0"/>
                <a:ea typeface="標楷體" panose="03000509000000000000" pitchFamily="65" charset="-120"/>
                <a:cs typeface="Times New Roman" panose="02020603050405020304" pitchFamily="18" charset="0"/>
              </a:rPr>
              <a:t>技優甄審入學</a:t>
            </a:r>
            <a:r>
              <a:rPr lang="zh-TW" altLang="en-US" sz="4000" b="1" dirty="0">
                <a:solidFill>
                  <a:srgbClr val="0000FF"/>
                </a:solidFill>
                <a:effectLst>
                  <a:glow rad="127000">
                    <a:schemeClr val="bg1">
                      <a:alpha val="80000"/>
                    </a:schemeClr>
                  </a:glow>
                  <a:outerShdw blurRad="38100" dist="38100" dir="2700000" algn="tl">
                    <a:srgbClr val="000000">
                      <a:alpha val="43137"/>
                    </a:srgbClr>
                  </a:outerShdw>
                </a:effectLst>
                <a:latin typeface="Times New Roman" panose="02020603050405020304" pitchFamily="18" charset="0"/>
                <a:ea typeface="標楷體" panose="03000509000000000000" pitchFamily="65" charset="-120"/>
                <a:cs typeface="Times New Roman" panose="02020603050405020304" pitchFamily="18" charset="0"/>
              </a:rPr>
              <a:t>招生</a:t>
            </a:r>
            <a:endParaRPr lang="en-US" altLang="zh-TW" sz="4000" b="1" dirty="0">
              <a:solidFill>
                <a:srgbClr val="0000FF"/>
              </a:solidFill>
              <a:effectLst>
                <a:glow rad="127000">
                  <a:schemeClr val="bg1">
                    <a:alpha val="80000"/>
                  </a:schemeClr>
                </a:glow>
                <a:outerShdw blurRad="38100" dist="38100" dir="2700000" algn="tl">
                  <a:srgbClr val="000000">
                    <a:alpha val="43137"/>
                  </a:srgbClr>
                </a:outerShdw>
              </a:effectLst>
              <a:latin typeface="Times New Roman" panose="02020603050405020304" pitchFamily="18" charset="0"/>
              <a:ea typeface="標楷體" panose="03000509000000000000" pitchFamily="65" charset="-120"/>
              <a:cs typeface="Times New Roman" panose="02020603050405020304" pitchFamily="18" charset="0"/>
            </a:endParaRPr>
          </a:p>
          <a:p>
            <a:pPr algn="ctr">
              <a:lnSpc>
                <a:spcPct val="110000"/>
              </a:lnSpc>
            </a:pPr>
            <a:r>
              <a:rPr lang="zh-TW" altLang="en-US" sz="4000" b="1" dirty="0">
                <a:solidFill>
                  <a:srgbClr val="0000FF"/>
                </a:solidFill>
                <a:effectLst>
                  <a:glow rad="127000">
                    <a:schemeClr val="bg1">
                      <a:alpha val="80000"/>
                    </a:schemeClr>
                  </a:glow>
                  <a:outerShdw blurRad="38100" dist="38100" dir="2700000" algn="tl">
                    <a:srgbClr val="000000">
                      <a:alpha val="43137"/>
                    </a:srgbClr>
                  </a:outerShdw>
                </a:effectLst>
                <a:latin typeface="Times New Roman" panose="02020603050405020304" pitchFamily="18" charset="0"/>
                <a:ea typeface="標楷體" panose="03000509000000000000" pitchFamily="65" charset="-120"/>
                <a:cs typeface="Times New Roman" panose="02020603050405020304" pitchFamily="18" charset="0"/>
              </a:rPr>
              <a:t>試務作業流程</a:t>
            </a:r>
            <a:endParaRPr lang="en-US" altLang="zh-TW" sz="4000" b="1" dirty="0">
              <a:solidFill>
                <a:srgbClr val="0000FF"/>
              </a:solidFill>
              <a:effectLst>
                <a:glow rad="127000">
                  <a:schemeClr val="bg1">
                    <a:alpha val="80000"/>
                  </a:schemeClr>
                </a:glow>
                <a:outerShdw blurRad="38100" dist="38100" dir="2700000" algn="tl">
                  <a:srgbClr val="000000">
                    <a:alpha val="43137"/>
                  </a:srgbClr>
                </a:outerShdw>
              </a:effectLst>
              <a:latin typeface="Times New Roman" panose="02020603050405020304" pitchFamily="18" charset="0"/>
              <a:ea typeface="標楷體" panose="03000509000000000000" pitchFamily="65" charset="-120"/>
              <a:cs typeface="Times New Roman" panose="02020603050405020304" pitchFamily="18" charset="0"/>
            </a:endParaRPr>
          </a:p>
        </p:txBody>
      </p:sp>
      <p:pic>
        <p:nvPicPr>
          <p:cNvPr id="21" name="Picture 2"/>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580660" y="4700465"/>
            <a:ext cx="803380" cy="1235968"/>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矩形 10"/>
          <p:cNvSpPr/>
          <p:nvPr/>
        </p:nvSpPr>
        <p:spPr>
          <a:xfrm>
            <a:off x="-5711" y="1816287"/>
            <a:ext cx="12194855" cy="124008"/>
          </a:xfrm>
          <a:prstGeom prst="rect">
            <a:avLst/>
          </a:prstGeom>
          <a:solidFill>
            <a:srgbClr val="E1E1FF"/>
          </a:solidFill>
        </p:spPr>
        <p:txBody>
          <a:bodyPr wrap="square" anchor="ctr">
            <a:spAutoFit/>
          </a:bodyPr>
          <a:lstStyle/>
          <a:p>
            <a:pPr algn="ctr">
              <a:lnSpc>
                <a:spcPct val="110000"/>
              </a:lnSpc>
            </a:pPr>
            <a:endParaRPr lang="en-US" altLang="zh-TW" sz="4600" b="1" spc="300" dirty="0">
              <a:solidFill>
                <a:srgbClr val="0000FF"/>
              </a:solidFill>
              <a:effectLst>
                <a:glow rad="127000">
                  <a:schemeClr val="bg1">
                    <a:alpha val="80000"/>
                  </a:schemeClr>
                </a:glow>
                <a:outerShdw blurRad="38100" dist="38100" dir="2700000" algn="tl">
                  <a:srgbClr val="000000">
                    <a:alpha val="43137"/>
                  </a:srgbClr>
                </a:outerShdw>
              </a:effectLst>
              <a:latin typeface="Book Antiqua" panose="02040602050305030304" pitchFamily="18" charset="0"/>
              <a:ea typeface="華康儷楷書" panose="03000509000000000000" pitchFamily="65" charset="-120"/>
              <a:cs typeface="華康儷楷書" panose="03000509000000000000" pitchFamily="65" charset="-120"/>
            </a:endParaRPr>
          </a:p>
        </p:txBody>
      </p:sp>
      <p:sp>
        <p:nvSpPr>
          <p:cNvPr id="12" name="矩形 11"/>
          <p:cNvSpPr/>
          <p:nvPr/>
        </p:nvSpPr>
        <p:spPr>
          <a:xfrm>
            <a:off x="-2856" y="4065686"/>
            <a:ext cx="12194855" cy="124008"/>
          </a:xfrm>
          <a:prstGeom prst="rect">
            <a:avLst/>
          </a:prstGeom>
          <a:solidFill>
            <a:srgbClr val="E1E1FF"/>
          </a:solidFill>
        </p:spPr>
        <p:txBody>
          <a:bodyPr wrap="square" anchor="ctr">
            <a:spAutoFit/>
          </a:bodyPr>
          <a:lstStyle/>
          <a:p>
            <a:pPr algn="ctr">
              <a:lnSpc>
                <a:spcPct val="110000"/>
              </a:lnSpc>
            </a:pPr>
            <a:endParaRPr lang="en-US" altLang="zh-TW" sz="4600" b="1" spc="300" dirty="0">
              <a:solidFill>
                <a:srgbClr val="0000FF"/>
              </a:solidFill>
              <a:effectLst>
                <a:glow rad="127000">
                  <a:schemeClr val="bg1">
                    <a:alpha val="80000"/>
                  </a:schemeClr>
                </a:glow>
                <a:outerShdw blurRad="38100" dist="38100" dir="2700000" algn="tl">
                  <a:srgbClr val="000000">
                    <a:alpha val="43137"/>
                  </a:srgbClr>
                </a:outerShdw>
              </a:effectLst>
              <a:latin typeface="Book Antiqua" panose="02040602050305030304" pitchFamily="18" charset="0"/>
              <a:ea typeface="華康儷楷書" panose="03000509000000000000" pitchFamily="65" charset="-120"/>
              <a:cs typeface="華康儷楷書" panose="03000509000000000000" pitchFamily="65" charset="-120"/>
            </a:endParaRPr>
          </a:p>
        </p:txBody>
      </p:sp>
      <p:sp>
        <p:nvSpPr>
          <p:cNvPr id="3" name="矩形 2"/>
          <p:cNvSpPr/>
          <p:nvPr/>
        </p:nvSpPr>
        <p:spPr>
          <a:xfrm>
            <a:off x="-2856" y="21335"/>
            <a:ext cx="12194856" cy="8435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19" name="圖片 1" descr="聯合會logo"/>
          <p:cNvPicPr>
            <a:picLocks noChangeAspect="1" noChangeArrowheads="1"/>
          </p:cNvPicPr>
          <p:nvPr/>
        </p:nvPicPr>
        <p:blipFill>
          <a:blip r:embed="rId4" cstate="print"/>
          <a:srcRect/>
          <a:stretch>
            <a:fillRect/>
          </a:stretch>
        </p:blipFill>
        <p:spPr bwMode="auto">
          <a:xfrm>
            <a:off x="400729" y="167630"/>
            <a:ext cx="3687765" cy="633535"/>
          </a:xfrm>
          <a:prstGeom prst="rect">
            <a:avLst/>
          </a:prstGeom>
          <a:noFill/>
          <a:ln w="9525">
            <a:noFill/>
            <a:miter lim="800000"/>
            <a:headEnd/>
            <a:tailEnd/>
          </a:ln>
        </p:spPr>
      </p:pic>
      <p:sp>
        <p:nvSpPr>
          <p:cNvPr id="2" name="投影片編號版面配置區 1"/>
          <p:cNvSpPr>
            <a:spLocks noGrp="1"/>
          </p:cNvSpPr>
          <p:nvPr>
            <p:ph type="sldNum" sz="quarter" idx="12"/>
          </p:nvPr>
        </p:nvSpPr>
        <p:spPr/>
        <p:txBody>
          <a:bodyPr/>
          <a:lstStyle/>
          <a:p>
            <a:fld id="{BFD9D296-0923-4B30-8558-81C121D8C7E7}" type="slidenum">
              <a:rPr lang="zh-TW" altLang="en-US" smtClean="0"/>
              <a:pPr/>
              <a:t>47</a:t>
            </a:fld>
            <a:endParaRPr lang="zh-TW" altLang="en-US" dirty="0"/>
          </a:p>
        </p:txBody>
      </p:sp>
    </p:spTree>
    <p:extLst>
      <p:ext uri="{BB962C8B-B14F-4D97-AF65-F5344CB8AC3E}">
        <p14:creationId xmlns:p14="http://schemas.microsoft.com/office/powerpoint/2010/main" val="4793963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down)">
                                      <p:cBhvr>
                                        <p:cTn id="7" dur="435">
                                          <p:stCondLst>
                                            <p:cond delay="0"/>
                                          </p:stCondLst>
                                        </p:cTn>
                                        <p:tgtEl>
                                          <p:spTgt spid="21"/>
                                        </p:tgtEl>
                                      </p:cBhvr>
                                    </p:animEffect>
                                    <p:anim calcmode="lin" valueType="num">
                                      <p:cBhvr>
                                        <p:cTn id="8" dur="1366" tmFilter="0,0; 0.14,0.36; 0.43,0.73; 0.71,0.91; 1.0,1.0">
                                          <p:stCondLst>
                                            <p:cond delay="0"/>
                                          </p:stCondLst>
                                        </p:cTn>
                                        <p:tgtEl>
                                          <p:spTgt spid="21"/>
                                        </p:tgtEl>
                                        <p:attrNameLst>
                                          <p:attrName>ppt_x</p:attrName>
                                        </p:attrNameLst>
                                      </p:cBhvr>
                                      <p:tavLst>
                                        <p:tav tm="0">
                                          <p:val>
                                            <p:strVal val="#ppt_x-0.25"/>
                                          </p:val>
                                        </p:tav>
                                        <p:tav tm="100000">
                                          <p:val>
                                            <p:strVal val="#ppt_x"/>
                                          </p:val>
                                        </p:tav>
                                      </p:tavLst>
                                    </p:anim>
                                    <p:anim calcmode="lin" valueType="num">
                                      <p:cBhvr>
                                        <p:cTn id="9" dur="498" tmFilter="0.0,0.0; 0.25,0.07; 0.50,0.2; 0.75,0.467; 1.0,1.0">
                                          <p:stCondLst>
                                            <p:cond delay="0"/>
                                          </p:stCondLst>
                                        </p:cTn>
                                        <p:tgtEl>
                                          <p:spTgt spid="21"/>
                                        </p:tgtEl>
                                        <p:attrNameLst>
                                          <p:attrName>ppt_y</p:attrName>
                                        </p:attrNameLst>
                                      </p:cBhvr>
                                      <p:tavLst>
                                        <p:tav tm="0" fmla="#ppt_y-sin(pi*$)/3">
                                          <p:val>
                                            <p:fltVal val="0.5"/>
                                          </p:val>
                                        </p:tav>
                                        <p:tav tm="100000">
                                          <p:val>
                                            <p:fltVal val="1"/>
                                          </p:val>
                                        </p:tav>
                                      </p:tavLst>
                                    </p:anim>
                                    <p:anim calcmode="lin" valueType="num">
                                      <p:cBhvr>
                                        <p:cTn id="10" dur="498" tmFilter="0, 0; 0.125,0.2665; 0.25,0.4; 0.375,0.465; 0.5,0.5;  0.625,0.535; 0.75,0.6; 0.875,0.7335; 1,1">
                                          <p:stCondLst>
                                            <p:cond delay="498"/>
                                          </p:stCondLst>
                                        </p:cTn>
                                        <p:tgtEl>
                                          <p:spTgt spid="21"/>
                                        </p:tgtEl>
                                        <p:attrNameLst>
                                          <p:attrName>ppt_y</p:attrName>
                                        </p:attrNameLst>
                                      </p:cBhvr>
                                      <p:tavLst>
                                        <p:tav tm="0" fmla="#ppt_y-sin(pi*$)/9">
                                          <p:val>
                                            <p:fltVal val="0"/>
                                          </p:val>
                                        </p:tav>
                                        <p:tav tm="100000">
                                          <p:val>
                                            <p:fltVal val="1"/>
                                          </p:val>
                                        </p:tav>
                                      </p:tavLst>
                                    </p:anim>
                                    <p:anim calcmode="lin" valueType="num">
                                      <p:cBhvr>
                                        <p:cTn id="11" dur="249" tmFilter="0, 0; 0.125,0.2665; 0.25,0.4; 0.375,0.465; 0.5,0.5;  0.625,0.535; 0.75,0.6; 0.875,0.7335; 1,1">
                                          <p:stCondLst>
                                            <p:cond delay="993"/>
                                          </p:stCondLst>
                                        </p:cTn>
                                        <p:tgtEl>
                                          <p:spTgt spid="21"/>
                                        </p:tgtEl>
                                        <p:attrNameLst>
                                          <p:attrName>ppt_y</p:attrName>
                                        </p:attrNameLst>
                                      </p:cBhvr>
                                      <p:tavLst>
                                        <p:tav tm="0" fmla="#ppt_y-sin(pi*$)/27">
                                          <p:val>
                                            <p:fltVal val="0"/>
                                          </p:val>
                                        </p:tav>
                                        <p:tav tm="100000">
                                          <p:val>
                                            <p:fltVal val="1"/>
                                          </p:val>
                                        </p:tav>
                                      </p:tavLst>
                                    </p:anim>
                                    <p:anim calcmode="lin" valueType="num">
                                      <p:cBhvr>
                                        <p:cTn id="12" dur="123" tmFilter="0, 0; 0.125,0.2665; 0.25,0.4; 0.375,0.465; 0.5,0.5;  0.625,0.535; 0.75,0.6; 0.875,0.7335; 1,1">
                                          <p:stCondLst>
                                            <p:cond delay="1242"/>
                                          </p:stCondLst>
                                        </p:cTn>
                                        <p:tgtEl>
                                          <p:spTgt spid="21"/>
                                        </p:tgtEl>
                                        <p:attrNameLst>
                                          <p:attrName>ppt_y</p:attrName>
                                        </p:attrNameLst>
                                      </p:cBhvr>
                                      <p:tavLst>
                                        <p:tav tm="0" fmla="#ppt_y-sin(pi*$)/81">
                                          <p:val>
                                            <p:fltVal val="0"/>
                                          </p:val>
                                        </p:tav>
                                        <p:tav tm="100000">
                                          <p:val>
                                            <p:fltVal val="1"/>
                                          </p:val>
                                        </p:tav>
                                      </p:tavLst>
                                    </p:anim>
                                    <p:animScale>
                                      <p:cBhvr>
                                        <p:cTn id="13" dur="19">
                                          <p:stCondLst>
                                            <p:cond delay="487"/>
                                          </p:stCondLst>
                                        </p:cTn>
                                        <p:tgtEl>
                                          <p:spTgt spid="21"/>
                                        </p:tgtEl>
                                      </p:cBhvr>
                                      <p:to x="100000" y="60000"/>
                                    </p:animScale>
                                    <p:animScale>
                                      <p:cBhvr>
                                        <p:cTn id="14" dur="124" decel="50000">
                                          <p:stCondLst>
                                            <p:cond delay="507"/>
                                          </p:stCondLst>
                                        </p:cTn>
                                        <p:tgtEl>
                                          <p:spTgt spid="21"/>
                                        </p:tgtEl>
                                      </p:cBhvr>
                                      <p:to x="100000" y="100000"/>
                                    </p:animScale>
                                    <p:animScale>
                                      <p:cBhvr>
                                        <p:cTn id="15" dur="19">
                                          <p:stCondLst>
                                            <p:cond delay="984"/>
                                          </p:stCondLst>
                                        </p:cTn>
                                        <p:tgtEl>
                                          <p:spTgt spid="21"/>
                                        </p:tgtEl>
                                      </p:cBhvr>
                                      <p:to x="100000" y="80000"/>
                                    </p:animScale>
                                    <p:animScale>
                                      <p:cBhvr>
                                        <p:cTn id="16" dur="124" decel="50000">
                                          <p:stCondLst>
                                            <p:cond delay="1003"/>
                                          </p:stCondLst>
                                        </p:cTn>
                                        <p:tgtEl>
                                          <p:spTgt spid="21"/>
                                        </p:tgtEl>
                                      </p:cBhvr>
                                      <p:to x="100000" y="100000"/>
                                    </p:animScale>
                                    <p:animScale>
                                      <p:cBhvr>
                                        <p:cTn id="17" dur="19">
                                          <p:stCondLst>
                                            <p:cond delay="1231"/>
                                          </p:stCondLst>
                                        </p:cTn>
                                        <p:tgtEl>
                                          <p:spTgt spid="21"/>
                                        </p:tgtEl>
                                      </p:cBhvr>
                                      <p:to x="100000" y="90000"/>
                                    </p:animScale>
                                    <p:animScale>
                                      <p:cBhvr>
                                        <p:cTn id="18" dur="124" decel="50000">
                                          <p:stCondLst>
                                            <p:cond delay="1251"/>
                                          </p:stCondLst>
                                        </p:cTn>
                                        <p:tgtEl>
                                          <p:spTgt spid="21"/>
                                        </p:tgtEl>
                                      </p:cBhvr>
                                      <p:to x="100000" y="100000"/>
                                    </p:animScale>
                                    <p:animScale>
                                      <p:cBhvr>
                                        <p:cTn id="19" dur="19">
                                          <p:stCondLst>
                                            <p:cond delay="1356"/>
                                          </p:stCondLst>
                                        </p:cTn>
                                        <p:tgtEl>
                                          <p:spTgt spid="21"/>
                                        </p:tgtEl>
                                      </p:cBhvr>
                                      <p:to x="100000" y="95000"/>
                                    </p:animScale>
                                    <p:animScale>
                                      <p:cBhvr>
                                        <p:cTn id="20" dur="124" decel="50000">
                                          <p:stCondLst>
                                            <p:cond delay="1376"/>
                                          </p:stCondLst>
                                        </p:cTn>
                                        <p:tgtEl>
                                          <p:spTgt spid="2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99"/>
          <p:cNvSpPr txBox="1">
            <a:spLocks noChangeArrowheads="1"/>
          </p:cNvSpPr>
          <p:nvPr/>
        </p:nvSpPr>
        <p:spPr>
          <a:xfrm>
            <a:off x="858755" y="119352"/>
            <a:ext cx="11333245" cy="5826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sz="2500" b="1" spc="-75" dirty="0">
                <a:solidFill>
                  <a:prstClr val="black"/>
                </a:solidFill>
                <a:latin typeface="微軟正黑體" panose="020B0604030504040204" pitchFamily="34" charset="-120"/>
                <a:ea typeface="微軟正黑體" panose="020B0604030504040204" pitchFamily="34" charset="-120"/>
              </a:rPr>
              <a:t>技優甄審入學招生作業流程</a:t>
            </a:r>
          </a:p>
        </p:txBody>
      </p:sp>
      <p:graphicFrame>
        <p:nvGraphicFramePr>
          <p:cNvPr id="3" name="表格 3">
            <a:extLst>
              <a:ext uri="{FF2B5EF4-FFF2-40B4-BE49-F238E27FC236}">
                <a16:creationId xmlns:a16="http://schemas.microsoft.com/office/drawing/2014/main" id="{62691E68-3BB8-42E9-A5D6-67B04A62733C}"/>
              </a:ext>
            </a:extLst>
          </p:cNvPr>
          <p:cNvGraphicFramePr>
            <a:graphicFrameLocks noGrp="1"/>
          </p:cNvGraphicFramePr>
          <p:nvPr/>
        </p:nvGraphicFramePr>
        <p:xfrm>
          <a:off x="858755" y="761072"/>
          <a:ext cx="10548378" cy="5947300"/>
        </p:xfrm>
        <a:graphic>
          <a:graphicData uri="http://schemas.openxmlformats.org/drawingml/2006/table">
            <a:tbl>
              <a:tblPr firstRow="1" bandRow="1">
                <a:solidFill>
                  <a:srgbClr val="CCCCFF"/>
                </a:solidFill>
                <a:tableStyleId>{00A15C55-8517-42AA-B614-E9B94910E393}</a:tableStyleId>
              </a:tblPr>
              <a:tblGrid>
                <a:gridCol w="2918916">
                  <a:extLst>
                    <a:ext uri="{9D8B030D-6E8A-4147-A177-3AD203B41FA5}">
                      <a16:colId xmlns:a16="http://schemas.microsoft.com/office/drawing/2014/main" val="889433003"/>
                    </a:ext>
                  </a:extLst>
                </a:gridCol>
                <a:gridCol w="1283855">
                  <a:extLst>
                    <a:ext uri="{9D8B030D-6E8A-4147-A177-3AD203B41FA5}">
                      <a16:colId xmlns:a16="http://schemas.microsoft.com/office/drawing/2014/main" val="686468778"/>
                    </a:ext>
                  </a:extLst>
                </a:gridCol>
                <a:gridCol w="6345607">
                  <a:extLst>
                    <a:ext uri="{9D8B030D-6E8A-4147-A177-3AD203B41FA5}">
                      <a16:colId xmlns:a16="http://schemas.microsoft.com/office/drawing/2014/main" val="3867002060"/>
                    </a:ext>
                  </a:extLst>
                </a:gridCol>
              </a:tblGrid>
              <a:tr h="350979">
                <a:tc gridSpan="2">
                  <a:txBody>
                    <a:bodyPr/>
                    <a:lstStyle/>
                    <a:p>
                      <a:pPr marL="0" marR="0" lvl="0" indent="0" algn="ctr" defTabSz="914400" rtl="0" eaLnBrk="1" fontAlgn="auto" latinLnBrk="0" hangingPunct="1">
                        <a:lnSpc>
                          <a:spcPts val="1700"/>
                        </a:lnSpc>
                        <a:spcBef>
                          <a:spcPts val="0"/>
                        </a:spcBef>
                        <a:spcAft>
                          <a:spcPts val="0"/>
                        </a:spcAft>
                        <a:buClrTx/>
                        <a:buSzTx/>
                        <a:buFontTx/>
                        <a:buNone/>
                        <a:tabLst/>
                        <a:defRPr/>
                      </a:pPr>
                      <a:r>
                        <a:rPr kumimoji="1" lang="zh-TW" altLang="en-US" sz="1800" b="1" u="none" strike="noStrike" cap="none" normalizeH="0" baseline="0" dirty="0">
                          <a:ln>
                            <a:noFill/>
                          </a:ln>
                          <a:solidFill>
                            <a:schemeClr val="bg1"/>
                          </a:solidFill>
                          <a:effectLst/>
                          <a:latin typeface="Times New Roman" panose="02020603050405020304" pitchFamily="18" charset="0"/>
                          <a:ea typeface="微軟正黑體" panose="020B0604030504040204" pitchFamily="34" charset="-120"/>
                          <a:cs typeface="Times New Roman" panose="02020603050405020304" pitchFamily="18" charset="0"/>
                        </a:rPr>
                        <a:t>重要日程</a:t>
                      </a:r>
                      <a:endParaRPr kumimoji="1" lang="zh-TW" altLang="en-US" sz="1800" b="1" i="0" u="none" strike="noStrike" cap="none" normalizeH="0" baseline="0" dirty="0">
                        <a:ln>
                          <a:noFill/>
                        </a:ln>
                        <a:solidFill>
                          <a:schemeClr val="bg1"/>
                        </a:solidFill>
                        <a:effectLst/>
                        <a:latin typeface="Times New Roman" panose="02020603050405020304" pitchFamily="18" charset="0"/>
                        <a:ea typeface="微軟正黑體" panose="020B0604030504040204" pitchFamily="34" charset="-120"/>
                        <a:cs typeface="Times New Roman" panose="02020603050405020304" pitchFamily="18" charset="0"/>
                      </a:endParaRPr>
                    </a:p>
                  </a:txBody>
                  <a:tcPr anchor="ctr">
                    <a:solidFill>
                      <a:srgbClr val="A679FF"/>
                    </a:solidFill>
                  </a:tcPr>
                </a:tc>
                <a:tc hMerge="1">
                  <a:txBody>
                    <a:bodyPr/>
                    <a:lstStyle/>
                    <a:p>
                      <a:endParaRPr lang="zh-TW" altLang="en-US"/>
                    </a:p>
                  </a:txBody>
                  <a:tcPr/>
                </a:tc>
                <a:tc>
                  <a:txBody>
                    <a:bodyPr/>
                    <a:lstStyle/>
                    <a:p>
                      <a:pPr marL="0" marR="0" lvl="0" indent="0" algn="ctr" defTabSz="914400" rtl="0" eaLnBrk="1" fontAlgn="auto" latinLnBrk="0" hangingPunct="1">
                        <a:lnSpc>
                          <a:spcPts val="1700"/>
                        </a:lnSpc>
                        <a:spcBef>
                          <a:spcPts val="0"/>
                        </a:spcBef>
                        <a:spcAft>
                          <a:spcPts val="0"/>
                        </a:spcAft>
                        <a:buClrTx/>
                        <a:buSzTx/>
                        <a:buFontTx/>
                        <a:buNone/>
                        <a:tabLst/>
                        <a:defRPr/>
                      </a:pPr>
                      <a:r>
                        <a:rPr kumimoji="1" lang="zh-TW" altLang="en-US" sz="1800" b="1" u="none" strike="noStrike" kern="1200" cap="none" normalizeH="0" baseline="0" dirty="0">
                          <a:ln>
                            <a:noFill/>
                          </a:ln>
                          <a:solidFill>
                            <a:schemeClr val="bg1"/>
                          </a:solidFill>
                          <a:effectLst/>
                          <a:latin typeface="Times New Roman" panose="02020603050405020304" pitchFamily="18" charset="0"/>
                          <a:ea typeface="微軟正黑體" panose="020B0604030504040204" pitchFamily="34" charset="-120"/>
                          <a:cs typeface="Times New Roman" panose="02020603050405020304" pitchFamily="18" charset="0"/>
                        </a:rPr>
                        <a:t>辦理事項</a:t>
                      </a:r>
                      <a:endParaRPr kumimoji="1" lang="zh-TW" altLang="en-US" sz="1800" b="1" i="0" u="none" strike="noStrike" kern="1200" cap="none" normalizeH="0" baseline="0" dirty="0">
                        <a:ln>
                          <a:noFill/>
                        </a:ln>
                        <a:solidFill>
                          <a:schemeClr val="bg1"/>
                        </a:solidFill>
                        <a:effectLst/>
                        <a:latin typeface="Times New Roman" panose="02020603050405020304" pitchFamily="18" charset="0"/>
                        <a:ea typeface="微軟正黑體" panose="020B0604030504040204" pitchFamily="34" charset="-120"/>
                        <a:cs typeface="Times New Roman" panose="02020603050405020304" pitchFamily="18" charset="0"/>
                      </a:endParaRPr>
                    </a:p>
                  </a:txBody>
                  <a:tcPr anchor="ctr">
                    <a:solidFill>
                      <a:srgbClr val="A679FF"/>
                    </a:solidFill>
                  </a:tcPr>
                </a:tc>
                <a:extLst>
                  <a:ext uri="{0D108BD9-81ED-4DB2-BD59-A6C34878D82A}">
                    <a16:rowId xmlns:a16="http://schemas.microsoft.com/office/drawing/2014/main" val="2159581172"/>
                  </a:ext>
                </a:extLst>
              </a:tr>
              <a:tr h="350979">
                <a:tc gridSpan="2">
                  <a:txBody>
                    <a:bodyPr/>
                    <a:lstStyle/>
                    <a:p>
                      <a:pPr marL="0" marR="0" lvl="0" indent="0" algn="l" defTabSz="914400" rtl="0" eaLnBrk="1" fontAlgn="auto" latinLnBrk="0" hangingPunct="1">
                        <a:lnSpc>
                          <a:spcPts val="1600"/>
                        </a:lnSpc>
                        <a:spcBef>
                          <a:spcPts val="0"/>
                        </a:spcBef>
                        <a:spcAft>
                          <a:spcPts val="0"/>
                        </a:spcAft>
                        <a:buClrTx/>
                        <a:buSzTx/>
                        <a:buFontTx/>
                        <a:buNone/>
                        <a:tabLst/>
                        <a:defRPr/>
                      </a:pPr>
                      <a:r>
                        <a:rPr lang="en-US" altLang="zh-TW" sz="1800" b="1" kern="1200" dirty="0">
                          <a:effectLst/>
                          <a:latin typeface="Times New Roman" panose="02020603050405020304" pitchFamily="18" charset="0"/>
                          <a:ea typeface="微軟正黑體" panose="020B0604030504040204" pitchFamily="34" charset="-120"/>
                          <a:cs typeface="Times New Roman" panose="02020603050405020304" pitchFamily="18" charset="0"/>
                        </a:rPr>
                        <a:t>115.3.11(</a:t>
                      </a:r>
                      <a:r>
                        <a:rPr lang="zh-TW" altLang="en-US" sz="1800" b="1" kern="1200" dirty="0">
                          <a:effectLst/>
                          <a:latin typeface="Times New Roman" panose="02020603050405020304" pitchFamily="18" charset="0"/>
                          <a:ea typeface="微軟正黑體" panose="020B0604030504040204" pitchFamily="34" charset="-120"/>
                          <a:cs typeface="Times New Roman" panose="02020603050405020304" pitchFamily="18" charset="0"/>
                        </a:rPr>
                        <a:t>三</a:t>
                      </a:r>
                      <a:r>
                        <a:rPr lang="en-US" altLang="zh-TW" sz="1800" b="1" kern="1200" dirty="0">
                          <a:effectLst/>
                          <a:latin typeface="Times New Roman" panose="02020603050405020304" pitchFamily="18" charset="0"/>
                          <a:ea typeface="微軟正黑體" panose="020B0604030504040204" pitchFamily="34" charset="-120"/>
                          <a:cs typeface="Times New Roman" panose="02020603050405020304" pitchFamily="18" charset="0"/>
                        </a:rPr>
                        <a:t>)10:00-115.3.18(</a:t>
                      </a:r>
                      <a:r>
                        <a:rPr lang="zh-TW" altLang="en-US" sz="1800" b="1" kern="1200" dirty="0">
                          <a:effectLst/>
                          <a:latin typeface="Times New Roman" panose="02020603050405020304" pitchFamily="18" charset="0"/>
                          <a:ea typeface="微軟正黑體" panose="020B0604030504040204" pitchFamily="34" charset="-120"/>
                          <a:cs typeface="Times New Roman" panose="02020603050405020304" pitchFamily="18" charset="0"/>
                        </a:rPr>
                        <a:t>三</a:t>
                      </a:r>
                      <a:r>
                        <a:rPr lang="en-US" altLang="zh-TW" sz="1800" b="1" kern="1200" dirty="0">
                          <a:effectLst/>
                          <a:latin typeface="Times New Roman" panose="02020603050405020304" pitchFamily="18" charset="0"/>
                          <a:ea typeface="微軟正黑體" panose="020B0604030504040204" pitchFamily="34" charset="-120"/>
                          <a:cs typeface="Times New Roman" panose="02020603050405020304" pitchFamily="18" charset="0"/>
                        </a:rPr>
                        <a:t>)17:00</a:t>
                      </a:r>
                      <a:r>
                        <a:rPr lang="zh-TW" altLang="en-US" sz="1800" b="1" kern="1200" dirty="0">
                          <a:effectLst/>
                          <a:latin typeface="Times New Roman" panose="02020603050405020304" pitchFamily="18" charset="0"/>
                          <a:ea typeface="微軟正黑體" panose="020B0604030504040204" pitchFamily="34" charset="-120"/>
                          <a:cs typeface="Times New Roman" panose="02020603050405020304" pitchFamily="18" charset="0"/>
                        </a:rPr>
                        <a:t>止</a:t>
                      </a:r>
                      <a:endParaRPr lang="zh-TW" altLang="en-US" sz="1800" b="1" kern="1200" dirty="0">
                        <a:solidFill>
                          <a:schemeClr val="tx1"/>
                        </a:solidFill>
                        <a:effectLst/>
                        <a:latin typeface="Times New Roman" panose="02020603050405020304" pitchFamily="18" charset="0"/>
                        <a:ea typeface="微軟正黑體" panose="020B0604030504040204" pitchFamily="34" charset="-120"/>
                        <a:cs typeface="Times New Roman" panose="02020603050405020304" pitchFamily="18" charset="0"/>
                      </a:endParaRPr>
                    </a:p>
                  </a:txBody>
                  <a:tcPr anchor="ctr">
                    <a:solidFill>
                      <a:schemeClr val="bg1"/>
                    </a:solidFill>
                  </a:tcPr>
                </a:tc>
                <a:tc hMerge="1">
                  <a:txBody>
                    <a:bodyPr/>
                    <a:lstStyle/>
                    <a:p>
                      <a:endParaRPr lang="zh-TW" altLang="en-US"/>
                    </a:p>
                  </a:txBody>
                  <a:tcPr/>
                </a:tc>
                <a:tc>
                  <a:txBody>
                    <a:bodyPr/>
                    <a:lstStyle/>
                    <a:p>
                      <a:pPr algn="l">
                        <a:lnSpc>
                          <a:spcPts val="1600"/>
                        </a:lnSpc>
                      </a:pPr>
                      <a:r>
                        <a:rPr lang="zh-TW" altLang="en-US" sz="1800" b="1"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向高級中等學校調查本學年度應屆畢業生資料交換名單</a:t>
                      </a:r>
                      <a:endParaRPr lang="en-US" altLang="zh-TW" sz="1800" b="1"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endParaRPr>
                    </a:p>
                    <a:p>
                      <a:pPr algn="l">
                        <a:lnSpc>
                          <a:spcPts val="1600"/>
                        </a:lnSpc>
                      </a:pPr>
                      <a:r>
                        <a:rPr lang="en-US" altLang="zh-TW" sz="1400" b="1" dirty="0">
                          <a:solidFill>
                            <a:schemeClr val="tx1"/>
                          </a:solidFill>
                          <a:highlight>
                            <a:srgbClr val="FFFF00"/>
                          </a:highlight>
                          <a:latin typeface="Times New Roman" panose="02020603050405020304" pitchFamily="18" charset="0"/>
                          <a:ea typeface="微軟正黑體" panose="020B0604030504040204" pitchFamily="34" charset="-120"/>
                          <a:cs typeface="Times New Roman" panose="02020603050405020304" pitchFamily="18" charset="0"/>
                        </a:rPr>
                        <a:t>110</a:t>
                      </a:r>
                      <a:r>
                        <a:rPr lang="zh-TW" altLang="en-US" sz="1400" b="1" dirty="0">
                          <a:solidFill>
                            <a:schemeClr val="tx1"/>
                          </a:solidFill>
                          <a:highlight>
                            <a:srgbClr val="FFFF00"/>
                          </a:highlight>
                          <a:latin typeface="Times New Roman" panose="02020603050405020304" pitchFamily="18" charset="0"/>
                          <a:ea typeface="微軟正黑體" panose="020B0604030504040204" pitchFamily="34" charset="-120"/>
                          <a:cs typeface="Times New Roman" panose="02020603050405020304" pitchFamily="18" charset="0"/>
                        </a:rPr>
                        <a:t>學年度以後畢業之</a:t>
                      </a:r>
                      <a:r>
                        <a:rPr lang="zh-TW" altLang="en-US" sz="1400" b="1" dirty="0">
                          <a:solidFill>
                            <a:srgbClr val="FF0000"/>
                          </a:solidFill>
                          <a:highlight>
                            <a:srgbClr val="FFFF00"/>
                          </a:highlight>
                          <a:latin typeface="Times New Roman" panose="02020603050405020304" pitchFamily="18" charset="0"/>
                          <a:ea typeface="微軟正黑體" panose="020B0604030504040204" pitchFamily="34" charset="-120"/>
                          <a:cs typeface="Times New Roman" panose="02020603050405020304" pitchFamily="18" charset="0"/>
                        </a:rPr>
                        <a:t>非應屆考生</a:t>
                      </a:r>
                      <a:r>
                        <a:rPr lang="zh-TW" altLang="en-US" sz="1400" b="1" dirty="0">
                          <a:solidFill>
                            <a:schemeClr val="tx1"/>
                          </a:solidFill>
                          <a:highlight>
                            <a:srgbClr val="FFFF00"/>
                          </a:highlight>
                          <a:latin typeface="Times New Roman" panose="02020603050405020304" pitchFamily="18" charset="0"/>
                          <a:ea typeface="微軟正黑體" panose="020B0604030504040204" pitchFamily="34" charset="-120"/>
                          <a:cs typeface="Times New Roman" panose="02020603050405020304" pitchFamily="18" charset="0"/>
                        </a:rPr>
                        <a:t>登錄個人識別資料</a:t>
                      </a:r>
                      <a:endParaRPr lang="en-US" altLang="zh-TW" sz="1400" b="1" dirty="0">
                        <a:solidFill>
                          <a:schemeClr val="tx1"/>
                        </a:solidFill>
                        <a:highlight>
                          <a:srgbClr val="FFFF00"/>
                        </a:highlight>
                        <a:latin typeface="Times New Roman" panose="02020603050405020304" pitchFamily="18" charset="0"/>
                        <a:ea typeface="微軟正黑體" panose="020B0604030504040204" pitchFamily="34" charset="-120"/>
                        <a:cs typeface="Times New Roman" panose="02020603050405020304" pitchFamily="18" charset="0"/>
                      </a:endParaRPr>
                    </a:p>
                  </a:txBody>
                  <a:tcPr anchor="ctr">
                    <a:solidFill>
                      <a:schemeClr val="bg1"/>
                    </a:solidFill>
                  </a:tcPr>
                </a:tc>
                <a:extLst>
                  <a:ext uri="{0D108BD9-81ED-4DB2-BD59-A6C34878D82A}">
                    <a16:rowId xmlns:a16="http://schemas.microsoft.com/office/drawing/2014/main" val="3600306702"/>
                  </a:ext>
                </a:extLst>
              </a:tr>
              <a:tr h="350979">
                <a:tc gridSpan="2">
                  <a:txBody>
                    <a:bodyPr/>
                    <a:lstStyle/>
                    <a:p>
                      <a:pPr marL="0" marR="0" lvl="0" indent="0" algn="l" defTabSz="914400" rtl="0" eaLnBrk="1" fontAlgn="auto" latinLnBrk="0" hangingPunct="1">
                        <a:lnSpc>
                          <a:spcPts val="1600"/>
                        </a:lnSpc>
                        <a:spcBef>
                          <a:spcPts val="0"/>
                        </a:spcBef>
                        <a:spcAft>
                          <a:spcPts val="0"/>
                        </a:spcAft>
                        <a:buClrTx/>
                        <a:buSzTx/>
                        <a:buFontTx/>
                        <a:buNone/>
                        <a:tabLst/>
                        <a:defRPr/>
                      </a:pPr>
                      <a:r>
                        <a:rPr lang="en-US" altLang="zh-TW" sz="1800" b="1" kern="1200" dirty="0">
                          <a:solidFill>
                            <a:schemeClr val="dk1"/>
                          </a:solidFill>
                          <a:effectLst/>
                          <a:latin typeface="Times New Roman" panose="02020603050405020304" pitchFamily="18" charset="0"/>
                          <a:ea typeface="微軟正黑體" panose="020B0604030504040204" pitchFamily="34" charset="-120"/>
                          <a:cs typeface="Times New Roman" panose="02020603050405020304" pitchFamily="18" charset="0"/>
                        </a:rPr>
                        <a:t>115.</a:t>
                      </a:r>
                      <a:r>
                        <a:rPr lang="en-US" altLang="zh-TW" sz="1800" b="1" kern="1200" dirty="0">
                          <a:solidFill>
                            <a:srgbClr val="C00000"/>
                          </a:solidFill>
                          <a:effectLst/>
                          <a:latin typeface="Times New Roman" panose="02020603050405020304" pitchFamily="18" charset="0"/>
                          <a:ea typeface="微軟正黑體" panose="020B0604030504040204" pitchFamily="34" charset="-120"/>
                          <a:cs typeface="Times New Roman" panose="02020603050405020304" pitchFamily="18" charset="0"/>
                        </a:rPr>
                        <a:t>4.10(</a:t>
                      </a:r>
                      <a:r>
                        <a:rPr lang="zh-TW" altLang="en-US" sz="1800" b="1" kern="1200" dirty="0">
                          <a:solidFill>
                            <a:srgbClr val="C00000"/>
                          </a:solidFill>
                          <a:effectLst/>
                          <a:latin typeface="Times New Roman" panose="02020603050405020304" pitchFamily="18" charset="0"/>
                          <a:ea typeface="微軟正黑體" panose="020B0604030504040204" pitchFamily="34" charset="-120"/>
                          <a:cs typeface="Times New Roman" panose="02020603050405020304" pitchFamily="18" charset="0"/>
                        </a:rPr>
                        <a:t>五</a:t>
                      </a:r>
                      <a:r>
                        <a:rPr lang="en-US" altLang="zh-TW" sz="1800" b="1" kern="1200" dirty="0">
                          <a:solidFill>
                            <a:srgbClr val="C00000"/>
                          </a:solidFill>
                          <a:effectLst/>
                          <a:latin typeface="Times New Roman" panose="02020603050405020304" pitchFamily="18" charset="0"/>
                          <a:ea typeface="微軟正黑體" panose="020B0604030504040204" pitchFamily="34" charset="-120"/>
                          <a:cs typeface="Times New Roman" panose="02020603050405020304" pitchFamily="18" charset="0"/>
                        </a:rPr>
                        <a:t>)10:00-</a:t>
                      </a:r>
                      <a:r>
                        <a:rPr lang="en-US" altLang="zh-TW" sz="1800" b="1" kern="1200" dirty="0">
                          <a:effectLst/>
                          <a:latin typeface="Times New Roman" panose="02020603050405020304" pitchFamily="18" charset="0"/>
                          <a:ea typeface="微軟正黑體" panose="020B0604030504040204" pitchFamily="34" charset="-120"/>
                          <a:cs typeface="Times New Roman" panose="02020603050405020304" pitchFamily="18" charset="0"/>
                        </a:rPr>
                        <a:t>115.</a:t>
                      </a:r>
                      <a:r>
                        <a:rPr lang="en-US" altLang="zh-TW" sz="1800" b="1" kern="1200" dirty="0">
                          <a:solidFill>
                            <a:srgbClr val="C00000"/>
                          </a:solidFill>
                          <a:effectLst/>
                          <a:latin typeface="Times New Roman" panose="02020603050405020304" pitchFamily="18" charset="0"/>
                          <a:ea typeface="微軟正黑體" panose="020B0604030504040204" pitchFamily="34" charset="-120"/>
                          <a:cs typeface="Times New Roman" panose="02020603050405020304" pitchFamily="18" charset="0"/>
                        </a:rPr>
                        <a:t>4.15(</a:t>
                      </a:r>
                      <a:r>
                        <a:rPr lang="zh-TW" altLang="en-US" sz="1800" b="1" kern="1200" dirty="0">
                          <a:solidFill>
                            <a:srgbClr val="C00000"/>
                          </a:solidFill>
                          <a:effectLst/>
                          <a:latin typeface="Times New Roman" panose="02020603050405020304" pitchFamily="18" charset="0"/>
                          <a:ea typeface="微軟正黑體" panose="020B0604030504040204" pitchFamily="34" charset="-120"/>
                          <a:cs typeface="Times New Roman" panose="02020603050405020304" pitchFamily="18" charset="0"/>
                        </a:rPr>
                        <a:t>三</a:t>
                      </a:r>
                      <a:r>
                        <a:rPr lang="en-US" altLang="zh-TW" sz="1800" b="1" kern="1200" dirty="0">
                          <a:solidFill>
                            <a:srgbClr val="C00000"/>
                          </a:solidFill>
                          <a:effectLst/>
                          <a:latin typeface="Times New Roman" panose="02020603050405020304" pitchFamily="18" charset="0"/>
                          <a:ea typeface="微軟正黑體" panose="020B0604030504040204" pitchFamily="34" charset="-120"/>
                          <a:cs typeface="Times New Roman" panose="02020603050405020304" pitchFamily="18" charset="0"/>
                        </a:rPr>
                        <a:t>)21:00</a:t>
                      </a:r>
                      <a:r>
                        <a:rPr lang="zh-TW" altLang="en-US" sz="1800" b="1" kern="1200" dirty="0">
                          <a:solidFill>
                            <a:srgbClr val="C00000"/>
                          </a:solidFill>
                          <a:effectLst/>
                          <a:latin typeface="Times New Roman" panose="02020603050405020304" pitchFamily="18" charset="0"/>
                          <a:ea typeface="微軟正黑體" panose="020B0604030504040204" pitchFamily="34" charset="-120"/>
                          <a:cs typeface="Times New Roman" panose="02020603050405020304" pitchFamily="18" charset="0"/>
                        </a:rPr>
                        <a:t>止</a:t>
                      </a:r>
                    </a:p>
                  </a:txBody>
                  <a:tcPr anchor="ctr">
                    <a:solidFill>
                      <a:srgbClr val="EBEBFF"/>
                    </a:solidFill>
                  </a:tcPr>
                </a:tc>
                <a:tc hMerge="1">
                  <a:txBody>
                    <a:bodyPr/>
                    <a:lstStyle/>
                    <a:p>
                      <a:endParaRPr lang="zh-TW" altLang="en-US"/>
                    </a:p>
                  </a:txBody>
                  <a:tcPr/>
                </a:tc>
                <a:tc>
                  <a:txBody>
                    <a:bodyPr/>
                    <a:lstStyle/>
                    <a:p>
                      <a:pPr marL="0" marR="0" lvl="0" indent="0" algn="l" defTabSz="914400" rtl="0" eaLnBrk="1" fontAlgn="auto" latinLnBrk="0" hangingPunct="1">
                        <a:lnSpc>
                          <a:spcPts val="1600"/>
                        </a:lnSpc>
                        <a:spcBef>
                          <a:spcPts val="0"/>
                        </a:spcBef>
                        <a:spcAft>
                          <a:spcPts val="0"/>
                        </a:spcAft>
                        <a:buClrTx/>
                        <a:buSzTx/>
                        <a:buFontTx/>
                        <a:buNone/>
                        <a:tabLst/>
                        <a:defRPr/>
                      </a:pPr>
                      <a:r>
                        <a:rPr lang="zh-TW" altLang="zh-TW" sz="1800" b="1" kern="1200" dirty="0">
                          <a:effectLst/>
                          <a:latin typeface="Times New Roman" panose="02020603050405020304" pitchFamily="18" charset="0"/>
                          <a:ea typeface="微軟正黑體" panose="020B0604030504040204" pitchFamily="34" charset="-120"/>
                          <a:cs typeface="Times New Roman" panose="02020603050405020304" pitchFamily="18" charset="0"/>
                        </a:rPr>
                        <a:t>學習歷程中央資料庫釋出資料</a:t>
                      </a:r>
                      <a:r>
                        <a:rPr lang="en-US" altLang="zh-TW" sz="1800" b="1" kern="1200" dirty="0">
                          <a:effectLst/>
                          <a:latin typeface="Times New Roman" panose="02020603050405020304" pitchFamily="18" charset="0"/>
                          <a:ea typeface="微軟正黑體" panose="020B0604030504040204" pitchFamily="34" charset="-120"/>
                          <a:cs typeface="Times New Roman" panose="02020603050405020304" pitchFamily="18" charset="0"/>
                        </a:rPr>
                        <a:t>(</a:t>
                      </a:r>
                      <a:r>
                        <a:rPr lang="zh-TW" altLang="zh-TW" sz="1800" b="1" kern="1200" dirty="0">
                          <a:effectLst/>
                          <a:latin typeface="Times New Roman" panose="02020603050405020304" pitchFamily="18" charset="0"/>
                          <a:ea typeface="微軟正黑體" panose="020B0604030504040204" pitchFamily="34" charset="-120"/>
                          <a:cs typeface="Times New Roman" panose="02020603050405020304" pitchFamily="18" charset="0"/>
                        </a:rPr>
                        <a:t>檔案</a:t>
                      </a:r>
                      <a:r>
                        <a:rPr lang="en-US" altLang="zh-TW" sz="1800" b="1" kern="1200" dirty="0">
                          <a:effectLst/>
                          <a:latin typeface="Times New Roman" panose="02020603050405020304" pitchFamily="18" charset="0"/>
                          <a:ea typeface="微軟正黑體" panose="020B0604030504040204" pitchFamily="34" charset="-120"/>
                          <a:cs typeface="Times New Roman" panose="02020603050405020304" pitchFamily="18" charset="0"/>
                        </a:rPr>
                        <a:t>)</a:t>
                      </a:r>
                      <a:r>
                        <a:rPr lang="zh-TW" altLang="zh-TW" sz="1800" b="1" kern="1200" dirty="0">
                          <a:effectLst/>
                          <a:latin typeface="Times New Roman" panose="02020603050405020304" pitchFamily="18" charset="0"/>
                          <a:ea typeface="微軟正黑體" panose="020B0604030504040204" pitchFamily="34" charset="-120"/>
                          <a:cs typeface="Times New Roman" panose="02020603050405020304" pitchFamily="18" charset="0"/>
                        </a:rPr>
                        <a:t>查看</a:t>
                      </a:r>
                      <a:r>
                        <a:rPr lang="zh-TW" altLang="en-US" sz="1800" b="1" kern="1200" dirty="0">
                          <a:effectLst/>
                          <a:latin typeface="Times New Roman" panose="02020603050405020304" pitchFamily="18" charset="0"/>
                          <a:ea typeface="微軟正黑體" panose="020B0604030504040204" pitchFamily="34" charset="-120"/>
                          <a:cs typeface="Times New Roman" panose="02020603050405020304" pitchFamily="18" charset="0"/>
                        </a:rPr>
                        <a:t>或</a:t>
                      </a:r>
                      <a:r>
                        <a:rPr lang="zh-TW" altLang="zh-TW" sz="1800" b="1" kern="1200" dirty="0">
                          <a:effectLst/>
                          <a:latin typeface="Times New Roman" panose="02020603050405020304" pitchFamily="18" charset="0"/>
                          <a:ea typeface="微軟正黑體" panose="020B0604030504040204" pitchFamily="34" charset="-120"/>
                          <a:cs typeface="Times New Roman" panose="02020603050405020304" pitchFamily="18" charset="0"/>
                        </a:rPr>
                        <a:t>疑義處理</a:t>
                      </a:r>
                      <a:endParaRPr lang="zh-TW" altLang="en-US" sz="1800" b="1" kern="1200" dirty="0">
                        <a:solidFill>
                          <a:srgbClr val="FF0000"/>
                        </a:solidFill>
                        <a:effectLst/>
                        <a:latin typeface="Times New Roman" panose="02020603050405020304" pitchFamily="18" charset="0"/>
                        <a:ea typeface="微軟正黑體" panose="020B0604030504040204" pitchFamily="34" charset="-120"/>
                        <a:cs typeface="Times New Roman" panose="02020603050405020304" pitchFamily="18" charset="0"/>
                      </a:endParaRPr>
                    </a:p>
                  </a:txBody>
                  <a:tcPr anchor="ctr">
                    <a:solidFill>
                      <a:srgbClr val="EBEBFF"/>
                    </a:solidFill>
                  </a:tcPr>
                </a:tc>
                <a:extLst>
                  <a:ext uri="{0D108BD9-81ED-4DB2-BD59-A6C34878D82A}">
                    <a16:rowId xmlns:a16="http://schemas.microsoft.com/office/drawing/2014/main" val="1454205761"/>
                  </a:ext>
                </a:extLst>
              </a:tr>
              <a:tr h="350979">
                <a:tc gridSpan="2">
                  <a:txBody>
                    <a:bodyPr/>
                    <a:lstStyle/>
                    <a:p>
                      <a:pPr marL="0" marR="0" lvl="0" indent="0" algn="l" defTabSz="914400" rtl="0" eaLnBrk="1" fontAlgn="base" latinLnBrk="0" hangingPunct="1">
                        <a:lnSpc>
                          <a:spcPts val="1600"/>
                        </a:lnSpc>
                        <a:spcBef>
                          <a:spcPts val="0"/>
                        </a:spcBef>
                        <a:spcAft>
                          <a:spcPts val="0"/>
                        </a:spcAft>
                        <a:buClrTx/>
                        <a:buSzTx/>
                        <a:buFontTx/>
                        <a:buNone/>
                        <a:tabLst/>
                      </a:pPr>
                      <a:r>
                        <a:rPr lang="en-US" altLang="zh-TW" sz="1800" b="1" kern="1200" dirty="0">
                          <a:solidFill>
                            <a:schemeClr val="dk1"/>
                          </a:solidFill>
                          <a:effectLst/>
                          <a:latin typeface="Times New Roman" panose="02020603050405020304" pitchFamily="18" charset="0"/>
                          <a:ea typeface="微軟正黑體" panose="020B0604030504040204" pitchFamily="34" charset="-120"/>
                          <a:cs typeface="Times New Roman" panose="02020603050405020304" pitchFamily="18" charset="0"/>
                        </a:rPr>
                        <a:t>115.</a:t>
                      </a:r>
                      <a:r>
                        <a:rPr lang="en-US" altLang="zh-TW" sz="1800" b="1" kern="1200" dirty="0">
                          <a:solidFill>
                            <a:srgbClr val="C00000"/>
                          </a:solidFill>
                          <a:effectLst/>
                          <a:latin typeface="Times New Roman" panose="02020603050405020304" pitchFamily="18" charset="0"/>
                          <a:ea typeface="微軟正黑體" panose="020B0604030504040204" pitchFamily="34" charset="-120"/>
                          <a:cs typeface="Times New Roman" panose="02020603050405020304" pitchFamily="18" charset="0"/>
                        </a:rPr>
                        <a:t>4.13(</a:t>
                      </a:r>
                      <a:r>
                        <a:rPr lang="zh-TW" altLang="en-US" sz="1800" b="1" kern="1200" dirty="0">
                          <a:solidFill>
                            <a:srgbClr val="C00000"/>
                          </a:solidFill>
                          <a:effectLst/>
                          <a:latin typeface="Times New Roman" panose="02020603050405020304" pitchFamily="18" charset="0"/>
                          <a:ea typeface="微軟正黑體" panose="020B0604030504040204" pitchFamily="34" charset="-120"/>
                          <a:cs typeface="Times New Roman" panose="02020603050405020304" pitchFamily="18" charset="0"/>
                        </a:rPr>
                        <a:t>一</a:t>
                      </a:r>
                      <a:r>
                        <a:rPr lang="en-US" altLang="zh-TW" sz="1800" b="1" kern="1200" dirty="0">
                          <a:solidFill>
                            <a:srgbClr val="C00000"/>
                          </a:solidFill>
                          <a:effectLst/>
                          <a:latin typeface="Times New Roman" panose="02020603050405020304" pitchFamily="18" charset="0"/>
                          <a:ea typeface="微軟正黑體" panose="020B0604030504040204" pitchFamily="34" charset="-120"/>
                          <a:cs typeface="Times New Roman" panose="02020603050405020304" pitchFamily="18" charset="0"/>
                        </a:rPr>
                        <a:t>)10:00-</a:t>
                      </a:r>
                      <a:r>
                        <a:rPr lang="en-US" altLang="zh-TW" sz="1800" b="1" kern="1200" dirty="0">
                          <a:effectLst/>
                          <a:latin typeface="Times New Roman" panose="02020603050405020304" pitchFamily="18" charset="0"/>
                          <a:ea typeface="微軟正黑體" panose="020B0604030504040204" pitchFamily="34" charset="-120"/>
                          <a:cs typeface="Times New Roman" panose="02020603050405020304" pitchFamily="18" charset="0"/>
                        </a:rPr>
                        <a:t>115.</a:t>
                      </a:r>
                      <a:r>
                        <a:rPr lang="en-US" altLang="zh-TW" sz="1800" b="1" kern="1200" dirty="0">
                          <a:solidFill>
                            <a:srgbClr val="C00000"/>
                          </a:solidFill>
                          <a:effectLst/>
                          <a:latin typeface="Times New Roman" panose="02020603050405020304" pitchFamily="18" charset="0"/>
                          <a:ea typeface="微軟正黑體" panose="020B0604030504040204" pitchFamily="34" charset="-120"/>
                          <a:cs typeface="Times New Roman" panose="02020603050405020304" pitchFamily="18" charset="0"/>
                        </a:rPr>
                        <a:t>4.15(</a:t>
                      </a:r>
                      <a:r>
                        <a:rPr lang="zh-TW" altLang="en-US" sz="1800" b="1" kern="1200" dirty="0">
                          <a:solidFill>
                            <a:srgbClr val="C00000"/>
                          </a:solidFill>
                          <a:effectLst/>
                          <a:latin typeface="Times New Roman" panose="02020603050405020304" pitchFamily="18" charset="0"/>
                          <a:ea typeface="微軟正黑體" panose="020B0604030504040204" pitchFamily="34" charset="-120"/>
                          <a:cs typeface="Times New Roman" panose="02020603050405020304" pitchFamily="18" charset="0"/>
                        </a:rPr>
                        <a:t>三</a:t>
                      </a:r>
                      <a:r>
                        <a:rPr lang="en-US" altLang="zh-TW" sz="1800" b="1" kern="1200" dirty="0">
                          <a:solidFill>
                            <a:srgbClr val="C00000"/>
                          </a:solidFill>
                          <a:effectLst/>
                          <a:latin typeface="Times New Roman" panose="02020603050405020304" pitchFamily="18" charset="0"/>
                          <a:ea typeface="微軟正黑體" panose="020B0604030504040204" pitchFamily="34" charset="-120"/>
                          <a:cs typeface="Times New Roman" panose="02020603050405020304" pitchFamily="18" charset="0"/>
                        </a:rPr>
                        <a:t>)17:00</a:t>
                      </a:r>
                      <a:r>
                        <a:rPr lang="zh-TW" altLang="en-US" sz="1800" b="1" kern="1200" dirty="0">
                          <a:solidFill>
                            <a:srgbClr val="C00000"/>
                          </a:solidFill>
                          <a:effectLst/>
                          <a:latin typeface="Times New Roman" panose="02020603050405020304" pitchFamily="18" charset="0"/>
                          <a:ea typeface="微軟正黑體" panose="020B0604030504040204" pitchFamily="34" charset="-120"/>
                          <a:cs typeface="Times New Roman" panose="02020603050405020304" pitchFamily="18" charset="0"/>
                        </a:rPr>
                        <a:t>止</a:t>
                      </a:r>
                      <a:endParaRPr lang="en-US" altLang="zh-TW" sz="1800" b="1" kern="1200" dirty="0">
                        <a:solidFill>
                          <a:srgbClr val="C00000"/>
                        </a:solidFill>
                        <a:effectLst/>
                        <a:latin typeface="Times New Roman" panose="02020603050405020304" pitchFamily="18" charset="0"/>
                        <a:ea typeface="微軟正黑體" panose="020B0604030504040204" pitchFamily="34" charset="-120"/>
                        <a:cs typeface="Times New Roman" panose="02020603050405020304" pitchFamily="18" charset="0"/>
                      </a:endParaRPr>
                    </a:p>
                  </a:txBody>
                  <a:tcPr marL="91424" marR="91424" marT="45711" marB="45711" anchor="ctr" horzOverflow="overflow">
                    <a:solidFill>
                      <a:schemeClr val="bg1"/>
                    </a:solidFill>
                  </a:tcPr>
                </a:tc>
                <a:tc hMerge="1">
                  <a:txBody>
                    <a:bodyPr/>
                    <a:lstStyle/>
                    <a:p>
                      <a:endParaRPr lang="zh-TW" altLang="en-US"/>
                    </a:p>
                  </a:txBody>
                  <a:tcPr/>
                </a:tc>
                <a:tc>
                  <a:txBody>
                    <a:bodyPr/>
                    <a:lstStyle/>
                    <a:p>
                      <a:pPr marL="0" marR="0" lvl="0" indent="0" algn="l" defTabSz="914400" rtl="0" eaLnBrk="1" fontAlgn="auto" latinLnBrk="0" hangingPunct="1">
                        <a:lnSpc>
                          <a:spcPts val="1600"/>
                        </a:lnSpc>
                        <a:spcBef>
                          <a:spcPts val="0"/>
                        </a:spcBef>
                        <a:spcAft>
                          <a:spcPts val="0"/>
                        </a:spcAft>
                        <a:buClrTx/>
                        <a:buSzTx/>
                        <a:buFontTx/>
                        <a:buNone/>
                        <a:tabLst/>
                        <a:defRPr/>
                      </a:pPr>
                      <a:r>
                        <a:rPr lang="zh-TW" altLang="zh-TW" sz="1800" b="1" kern="1200" dirty="0">
                          <a:effectLst/>
                          <a:latin typeface="Times New Roman" panose="02020603050405020304" pitchFamily="18" charset="0"/>
                          <a:ea typeface="微軟正黑體" panose="020B0604030504040204" pitchFamily="34" charset="-120"/>
                          <a:cs typeface="Times New Roman" panose="02020603050405020304" pitchFamily="18" charset="0"/>
                        </a:rPr>
                        <a:t>低收入戶、中低收入戶身分網路</a:t>
                      </a:r>
                      <a:r>
                        <a:rPr lang="zh-TW" altLang="zh-TW" sz="1800" b="1" kern="1200" dirty="0">
                          <a:solidFill>
                            <a:srgbClr val="0000FF"/>
                          </a:solidFill>
                          <a:effectLst/>
                          <a:latin typeface="Times New Roman" panose="02020603050405020304" pitchFamily="18" charset="0"/>
                          <a:ea typeface="微軟正黑體" panose="020B0604030504040204" pitchFamily="34" charset="-120"/>
                          <a:cs typeface="Times New Roman" panose="02020603050405020304" pitchFamily="18" charset="0"/>
                        </a:rPr>
                        <a:t>登錄及繳寄</a:t>
                      </a:r>
                      <a:r>
                        <a:rPr lang="zh-TW" altLang="zh-TW" sz="1800" b="1" kern="1200" dirty="0">
                          <a:effectLst/>
                          <a:latin typeface="Times New Roman" panose="02020603050405020304" pitchFamily="18" charset="0"/>
                          <a:ea typeface="微軟正黑體" panose="020B0604030504040204" pitchFamily="34" charset="-120"/>
                          <a:cs typeface="Times New Roman" panose="02020603050405020304" pitchFamily="18" charset="0"/>
                        </a:rPr>
                        <a:t>證明文件</a:t>
                      </a:r>
                      <a:endParaRPr kumimoji="1" lang="en-US" altLang="zh-TW" sz="1800" b="1" i="0" u="none" strike="noStrike" cap="none" normalizeH="0" baseline="0" dirty="0">
                        <a:ln>
                          <a:noFill/>
                        </a:ln>
                        <a:solidFill>
                          <a:srgbClr val="0000FF"/>
                        </a:solidFill>
                        <a:effectLst/>
                        <a:latin typeface="Times New Roman" panose="02020603050405020304" pitchFamily="18" charset="0"/>
                        <a:ea typeface="微軟正黑體" panose="020B0604030504040204" pitchFamily="34" charset="-120"/>
                        <a:cs typeface="Times New Roman" panose="02020603050405020304" pitchFamily="18" charset="0"/>
                      </a:endParaRPr>
                    </a:p>
                  </a:txBody>
                  <a:tcPr anchor="ctr">
                    <a:solidFill>
                      <a:schemeClr val="bg1"/>
                    </a:solidFill>
                  </a:tcPr>
                </a:tc>
                <a:extLst>
                  <a:ext uri="{0D108BD9-81ED-4DB2-BD59-A6C34878D82A}">
                    <a16:rowId xmlns:a16="http://schemas.microsoft.com/office/drawing/2014/main" val="317412811"/>
                  </a:ext>
                </a:extLst>
              </a:tr>
              <a:tr h="614214">
                <a:tc gridSpan="2">
                  <a:txBody>
                    <a:bodyPr/>
                    <a:lstStyle/>
                    <a:p>
                      <a:pPr marL="0" marR="0" lvl="0" indent="0" algn="l" defTabSz="914400" rtl="0" eaLnBrk="1" fontAlgn="base" latinLnBrk="0" hangingPunct="1">
                        <a:lnSpc>
                          <a:spcPts val="1600"/>
                        </a:lnSpc>
                        <a:spcBef>
                          <a:spcPts val="0"/>
                        </a:spcBef>
                        <a:spcAft>
                          <a:spcPts val="0"/>
                        </a:spcAft>
                        <a:buClrTx/>
                        <a:buSzTx/>
                        <a:buFontTx/>
                        <a:buNone/>
                        <a:tabLst/>
                      </a:pPr>
                      <a:r>
                        <a:rPr lang="en-US" altLang="zh-TW" sz="1800" b="1" kern="1200" dirty="0">
                          <a:solidFill>
                            <a:schemeClr val="dk1"/>
                          </a:solidFill>
                          <a:effectLst/>
                          <a:latin typeface="Times New Roman" panose="02020603050405020304" pitchFamily="18" charset="0"/>
                          <a:ea typeface="微軟正黑體" panose="020B0604030504040204" pitchFamily="34" charset="-120"/>
                          <a:cs typeface="Times New Roman" panose="02020603050405020304" pitchFamily="18" charset="0"/>
                        </a:rPr>
                        <a:t>115.</a:t>
                      </a:r>
                      <a:r>
                        <a:rPr lang="en-US" altLang="zh-TW" sz="1800" b="1" kern="1200" dirty="0">
                          <a:solidFill>
                            <a:srgbClr val="C00000"/>
                          </a:solidFill>
                          <a:effectLst/>
                          <a:latin typeface="Times New Roman" panose="02020603050405020304" pitchFamily="18" charset="0"/>
                          <a:ea typeface="微軟正黑體" panose="020B0604030504040204" pitchFamily="34" charset="-120"/>
                          <a:cs typeface="Times New Roman" panose="02020603050405020304" pitchFamily="18" charset="0"/>
                        </a:rPr>
                        <a:t>4.29(</a:t>
                      </a:r>
                      <a:r>
                        <a:rPr lang="zh-TW" altLang="en-US" sz="1800" b="1" kern="1200" dirty="0">
                          <a:solidFill>
                            <a:srgbClr val="C00000"/>
                          </a:solidFill>
                          <a:effectLst/>
                          <a:latin typeface="Times New Roman" panose="02020603050405020304" pitchFamily="18" charset="0"/>
                          <a:ea typeface="微軟正黑體" panose="020B0604030504040204" pitchFamily="34" charset="-120"/>
                          <a:cs typeface="Times New Roman" panose="02020603050405020304" pitchFamily="18" charset="0"/>
                        </a:rPr>
                        <a:t>三</a:t>
                      </a:r>
                      <a:r>
                        <a:rPr lang="en-US" altLang="zh-TW" sz="1800" b="1" kern="1200" dirty="0">
                          <a:solidFill>
                            <a:srgbClr val="C00000"/>
                          </a:solidFill>
                          <a:effectLst/>
                          <a:latin typeface="Times New Roman" panose="02020603050405020304" pitchFamily="18" charset="0"/>
                          <a:ea typeface="微軟正黑體" panose="020B0604030504040204" pitchFamily="34" charset="-120"/>
                          <a:cs typeface="Times New Roman" panose="02020603050405020304" pitchFamily="18" charset="0"/>
                        </a:rPr>
                        <a:t>)10:00-</a:t>
                      </a:r>
                      <a:r>
                        <a:rPr lang="en-US" altLang="zh-TW" sz="1800" b="1" kern="1200" dirty="0">
                          <a:effectLst/>
                          <a:latin typeface="Times New Roman" panose="02020603050405020304" pitchFamily="18" charset="0"/>
                          <a:ea typeface="微軟正黑體" panose="020B0604030504040204" pitchFamily="34" charset="-120"/>
                          <a:cs typeface="Times New Roman" panose="02020603050405020304" pitchFamily="18" charset="0"/>
                        </a:rPr>
                        <a:t>115.</a:t>
                      </a:r>
                      <a:r>
                        <a:rPr lang="en-US" altLang="zh-TW" sz="1800" b="1" kern="1200" dirty="0">
                          <a:solidFill>
                            <a:srgbClr val="C00000"/>
                          </a:solidFill>
                          <a:effectLst/>
                          <a:latin typeface="Times New Roman" panose="02020603050405020304" pitchFamily="18" charset="0"/>
                          <a:ea typeface="微軟正黑體" panose="020B0604030504040204" pitchFamily="34" charset="-120"/>
                          <a:cs typeface="Times New Roman" panose="02020603050405020304" pitchFamily="18" charset="0"/>
                        </a:rPr>
                        <a:t>5.6(</a:t>
                      </a:r>
                      <a:r>
                        <a:rPr lang="zh-TW" altLang="en-US" sz="1800" b="1" kern="1200" dirty="0">
                          <a:solidFill>
                            <a:srgbClr val="C00000"/>
                          </a:solidFill>
                          <a:effectLst/>
                          <a:latin typeface="Times New Roman" panose="02020603050405020304" pitchFamily="18" charset="0"/>
                          <a:ea typeface="微軟正黑體" panose="020B0604030504040204" pitchFamily="34" charset="-120"/>
                          <a:cs typeface="Times New Roman" panose="02020603050405020304" pitchFamily="18" charset="0"/>
                        </a:rPr>
                        <a:t>三</a:t>
                      </a:r>
                      <a:r>
                        <a:rPr lang="en-US" altLang="zh-TW" sz="1800" b="1" kern="1200" dirty="0">
                          <a:solidFill>
                            <a:srgbClr val="C00000"/>
                          </a:solidFill>
                          <a:effectLst/>
                          <a:latin typeface="Times New Roman" panose="02020603050405020304" pitchFamily="18" charset="0"/>
                          <a:ea typeface="微軟正黑體" panose="020B0604030504040204" pitchFamily="34" charset="-120"/>
                          <a:cs typeface="Times New Roman" panose="02020603050405020304" pitchFamily="18" charset="0"/>
                        </a:rPr>
                        <a:t>)17:00</a:t>
                      </a:r>
                      <a:r>
                        <a:rPr lang="zh-TW" altLang="en-US" sz="1800" b="1" kern="1200" dirty="0">
                          <a:solidFill>
                            <a:srgbClr val="C00000"/>
                          </a:solidFill>
                          <a:effectLst/>
                          <a:latin typeface="Times New Roman" panose="02020603050405020304" pitchFamily="18" charset="0"/>
                          <a:ea typeface="微軟正黑體" panose="020B0604030504040204" pitchFamily="34" charset="-120"/>
                          <a:cs typeface="Times New Roman" panose="02020603050405020304" pitchFamily="18" charset="0"/>
                        </a:rPr>
                        <a:t>止</a:t>
                      </a:r>
                      <a:endParaRPr lang="en-US" altLang="zh-TW" sz="1800" b="1" kern="1200" dirty="0">
                        <a:solidFill>
                          <a:srgbClr val="C00000"/>
                        </a:solidFill>
                        <a:effectLst/>
                        <a:latin typeface="Times New Roman" panose="02020603050405020304" pitchFamily="18" charset="0"/>
                        <a:ea typeface="微軟正黑體" panose="020B0604030504040204" pitchFamily="34" charset="-120"/>
                        <a:cs typeface="Times New Roman" panose="02020603050405020304" pitchFamily="18" charset="0"/>
                      </a:endParaRPr>
                    </a:p>
                  </a:txBody>
                  <a:tcPr marL="91424" marR="91424" marT="45711" marB="45711" anchor="ctr" horzOverflow="overflow">
                    <a:solidFill>
                      <a:srgbClr val="EBEBFF"/>
                    </a:solidFill>
                  </a:tcPr>
                </a:tc>
                <a:tc hMerge="1">
                  <a:txBody>
                    <a:bodyPr/>
                    <a:lstStyle/>
                    <a:p>
                      <a:endParaRPr lang="zh-TW" altLang="en-US"/>
                    </a:p>
                  </a:txBody>
                  <a:tcPr/>
                </a:tc>
                <a:tc>
                  <a:txBody>
                    <a:bodyPr/>
                    <a:lstStyle/>
                    <a:p>
                      <a:pPr marL="0" marR="0" lvl="0" indent="0" algn="l" defTabSz="914400" rtl="0" eaLnBrk="1" fontAlgn="base" latinLnBrk="0" hangingPunct="1">
                        <a:lnSpc>
                          <a:spcPts val="1600"/>
                        </a:lnSpc>
                        <a:spcBef>
                          <a:spcPts val="0"/>
                        </a:spcBef>
                        <a:spcAft>
                          <a:spcPts val="0"/>
                        </a:spcAft>
                        <a:buClrTx/>
                        <a:buSzTx/>
                        <a:buFontTx/>
                        <a:buNone/>
                        <a:tabLst/>
                        <a:defRPr/>
                      </a:pPr>
                      <a:r>
                        <a:rPr kumimoji="1" lang="en-US" altLang="zh-TW" sz="1800" b="1" u="none" strike="noStrike" cap="none" normalizeH="0" baseline="0" dirty="0">
                          <a:ln>
                            <a:noFill/>
                          </a:ln>
                          <a:effectLst/>
                          <a:latin typeface="Times New Roman" panose="02020603050405020304" pitchFamily="18" charset="0"/>
                          <a:ea typeface="微軟正黑體" panose="020B0604030504040204" pitchFamily="34" charset="-120"/>
                          <a:cs typeface="Times New Roman" panose="02020603050405020304" pitchFamily="18" charset="0"/>
                        </a:rPr>
                        <a:t>1.</a:t>
                      </a:r>
                      <a:r>
                        <a:rPr kumimoji="1" lang="zh-TW" altLang="en-US" sz="1800" b="1" u="none" strike="noStrike" cap="none" normalizeH="0" baseline="0" dirty="0">
                          <a:ln>
                            <a:noFill/>
                          </a:ln>
                          <a:effectLst/>
                          <a:latin typeface="Times New Roman" panose="02020603050405020304" pitchFamily="18" charset="0"/>
                          <a:ea typeface="微軟正黑體" panose="020B0604030504040204" pitchFamily="34" charset="-120"/>
                          <a:cs typeface="Times New Roman" panose="02020603050405020304" pitchFamily="18" charset="0"/>
                        </a:rPr>
                        <a:t>繳交報名費       </a:t>
                      </a:r>
                      <a:r>
                        <a:rPr kumimoji="1" lang="zh-TW" altLang="en-US" sz="1800" b="1" u="none" strike="noStrike" kern="1200" cap="none" normalizeH="0" baseline="0" dirty="0">
                          <a:ln>
                            <a:noFill/>
                          </a:ln>
                          <a:effectLst/>
                          <a:latin typeface="Times New Roman" panose="02020603050405020304" pitchFamily="18" charset="0"/>
                          <a:ea typeface="微軟正黑體" panose="020B0604030504040204" pitchFamily="34" charset="-120"/>
                          <a:cs typeface="Times New Roman" panose="02020603050405020304" pitchFamily="18" charset="0"/>
                        </a:rPr>
                        <a:t>報名費須於</a:t>
                      </a:r>
                      <a:r>
                        <a:rPr kumimoji="1" lang="en-US" altLang="zh-TW" sz="1800" b="1" u="sng" strike="noStrike" kern="1200" cap="none" normalizeH="0" baseline="0" dirty="0">
                          <a:ln>
                            <a:noFill/>
                          </a:ln>
                          <a:solidFill>
                            <a:srgbClr val="C00000"/>
                          </a:solidFill>
                          <a:effectLst/>
                          <a:latin typeface="Times New Roman" panose="02020603050405020304" pitchFamily="18" charset="0"/>
                          <a:ea typeface="微軟正黑體" panose="020B0604030504040204" pitchFamily="34" charset="-120"/>
                          <a:cs typeface="Times New Roman" panose="02020603050405020304" pitchFamily="18" charset="0"/>
                        </a:rPr>
                        <a:t>115.5.5(</a:t>
                      </a:r>
                      <a:r>
                        <a:rPr kumimoji="1" lang="zh-TW" altLang="en-US" sz="1800" b="1" u="sng" strike="noStrike" kern="1200" cap="none" normalizeH="0" baseline="0" dirty="0">
                          <a:ln>
                            <a:noFill/>
                          </a:ln>
                          <a:solidFill>
                            <a:srgbClr val="C00000"/>
                          </a:solidFill>
                          <a:effectLst/>
                          <a:latin typeface="Times New Roman" panose="02020603050405020304" pitchFamily="18" charset="0"/>
                          <a:ea typeface="微軟正黑體" panose="020B0604030504040204" pitchFamily="34" charset="-120"/>
                          <a:cs typeface="Times New Roman" panose="02020603050405020304" pitchFamily="18" charset="0"/>
                        </a:rPr>
                        <a:t>二</a:t>
                      </a:r>
                      <a:r>
                        <a:rPr kumimoji="1" lang="en-US" altLang="zh-TW" sz="1800" b="1" u="sng" strike="noStrike" kern="1200" cap="none" normalizeH="0" baseline="0" dirty="0">
                          <a:ln>
                            <a:noFill/>
                          </a:ln>
                          <a:solidFill>
                            <a:srgbClr val="C00000"/>
                          </a:solidFill>
                          <a:effectLst/>
                          <a:latin typeface="Times New Roman" panose="02020603050405020304" pitchFamily="18" charset="0"/>
                          <a:ea typeface="微軟正黑體" panose="020B0604030504040204" pitchFamily="34" charset="-120"/>
                          <a:cs typeface="Times New Roman" panose="02020603050405020304" pitchFamily="18" charset="0"/>
                        </a:rPr>
                        <a:t>)24:00</a:t>
                      </a:r>
                      <a:r>
                        <a:rPr kumimoji="1" lang="zh-TW" altLang="en-US" sz="1800" b="1" u="sng" strike="noStrike" kern="1200" cap="none" normalizeH="0" baseline="0" dirty="0">
                          <a:ln>
                            <a:noFill/>
                          </a:ln>
                          <a:solidFill>
                            <a:srgbClr val="C00000"/>
                          </a:solidFill>
                          <a:effectLst/>
                          <a:latin typeface="Times New Roman" panose="02020603050405020304" pitchFamily="18" charset="0"/>
                          <a:ea typeface="微軟正黑體" panose="020B0604030504040204" pitchFamily="34" charset="-120"/>
                          <a:cs typeface="Times New Roman" panose="02020603050405020304" pitchFamily="18" charset="0"/>
                        </a:rPr>
                        <a:t>前</a:t>
                      </a:r>
                      <a:r>
                        <a:rPr kumimoji="1" lang="zh-TW" altLang="en-US" sz="1800" b="1" u="none" strike="noStrike" kern="1200" cap="none" normalizeH="0" baseline="0" dirty="0">
                          <a:ln>
                            <a:noFill/>
                          </a:ln>
                          <a:effectLst/>
                          <a:latin typeface="Times New Roman" panose="02020603050405020304" pitchFamily="18" charset="0"/>
                          <a:ea typeface="微軟正黑體" panose="020B0604030504040204" pitchFamily="34" charset="-120"/>
                          <a:cs typeface="Times New Roman" panose="02020603050405020304" pitchFamily="18" charset="0"/>
                        </a:rPr>
                        <a:t>完成繳費</a:t>
                      </a:r>
                      <a:endParaRPr kumimoji="1" lang="en-US" altLang="zh-TW" sz="1800" b="1" u="none" strike="noStrike" cap="none" normalizeH="0" baseline="0" dirty="0">
                        <a:ln>
                          <a:noFill/>
                        </a:ln>
                        <a:effectLst/>
                        <a:latin typeface="Times New Roman" panose="02020603050405020304" pitchFamily="18" charset="0"/>
                        <a:ea typeface="微軟正黑體" panose="020B0604030504040204" pitchFamily="34" charset="-120"/>
                        <a:cs typeface="Times New Roman" panose="02020603050405020304" pitchFamily="18" charset="0"/>
                      </a:endParaRPr>
                    </a:p>
                    <a:p>
                      <a:pPr marL="0" marR="0" lvl="0" indent="0" algn="l" defTabSz="914400" rtl="0" eaLnBrk="1" fontAlgn="base" latinLnBrk="0" hangingPunct="1">
                        <a:lnSpc>
                          <a:spcPts val="1600"/>
                        </a:lnSpc>
                        <a:spcBef>
                          <a:spcPts val="0"/>
                        </a:spcBef>
                        <a:spcAft>
                          <a:spcPts val="0"/>
                        </a:spcAft>
                        <a:buClrTx/>
                        <a:buSzTx/>
                        <a:buFontTx/>
                        <a:buNone/>
                        <a:tabLst/>
                      </a:pPr>
                      <a:r>
                        <a:rPr kumimoji="1" lang="en-US" altLang="zh-TW" sz="1800" b="1" u="none" strike="noStrike" cap="none" normalizeH="0" baseline="0" dirty="0">
                          <a:ln>
                            <a:noFill/>
                          </a:ln>
                          <a:effectLst/>
                          <a:latin typeface="Times New Roman" panose="02020603050405020304" pitchFamily="18" charset="0"/>
                          <a:ea typeface="微軟正黑體" panose="020B0604030504040204" pitchFamily="34" charset="-120"/>
                          <a:cs typeface="Times New Roman" panose="02020603050405020304" pitchFamily="18" charset="0"/>
                        </a:rPr>
                        <a:t>2.</a:t>
                      </a:r>
                      <a:r>
                        <a:rPr kumimoji="1" lang="zh-TW" altLang="en-US" sz="1800" b="1" u="none" strike="noStrike" cap="none" normalizeH="0" baseline="0" dirty="0">
                          <a:ln>
                            <a:noFill/>
                          </a:ln>
                          <a:solidFill>
                            <a:srgbClr val="0000FF"/>
                          </a:solidFill>
                          <a:effectLst/>
                          <a:latin typeface="Times New Roman" panose="02020603050405020304" pitchFamily="18" charset="0"/>
                          <a:ea typeface="微軟正黑體" panose="020B0604030504040204" pitchFamily="34" charset="-120"/>
                          <a:cs typeface="Times New Roman" panose="02020603050405020304" pitchFamily="18" charset="0"/>
                        </a:rPr>
                        <a:t>資格審查資料登錄及繳件</a:t>
                      </a:r>
                      <a:endParaRPr kumimoji="1" lang="en-US" altLang="zh-TW" sz="1800" b="1" u="none" strike="noStrike" cap="none" normalizeH="0" baseline="0" dirty="0">
                        <a:ln>
                          <a:noFill/>
                        </a:ln>
                        <a:solidFill>
                          <a:srgbClr val="0000FF"/>
                        </a:solidFill>
                        <a:effectLst/>
                        <a:latin typeface="Times New Roman" panose="02020603050405020304" pitchFamily="18" charset="0"/>
                        <a:ea typeface="微軟正黑體" panose="020B0604030504040204" pitchFamily="34" charset="-120"/>
                        <a:cs typeface="Times New Roman" panose="02020603050405020304" pitchFamily="18" charset="0"/>
                      </a:endParaRPr>
                    </a:p>
                  </a:txBody>
                  <a:tcPr anchor="ctr">
                    <a:solidFill>
                      <a:srgbClr val="EBEBFF"/>
                    </a:solidFill>
                  </a:tcPr>
                </a:tc>
                <a:extLst>
                  <a:ext uri="{0D108BD9-81ED-4DB2-BD59-A6C34878D82A}">
                    <a16:rowId xmlns:a16="http://schemas.microsoft.com/office/drawing/2014/main" val="996428431"/>
                  </a:ext>
                </a:extLst>
              </a:tr>
              <a:tr h="350979">
                <a:tc gridSpan="2">
                  <a:txBody>
                    <a:bodyPr/>
                    <a:lstStyle/>
                    <a:p>
                      <a:pPr marL="0" marR="0" lvl="0" indent="0" algn="l" defTabSz="914400" rtl="0" eaLnBrk="1" fontAlgn="base" latinLnBrk="0" hangingPunct="1">
                        <a:lnSpc>
                          <a:spcPts val="1600"/>
                        </a:lnSpc>
                        <a:spcBef>
                          <a:spcPts val="0"/>
                        </a:spcBef>
                        <a:spcAft>
                          <a:spcPts val="0"/>
                        </a:spcAft>
                        <a:buClrTx/>
                        <a:buSzTx/>
                        <a:buFontTx/>
                        <a:buNone/>
                        <a:tabLst/>
                      </a:pPr>
                      <a:r>
                        <a:rPr lang="en-US" altLang="zh-TW" sz="1800" b="1" kern="1200" dirty="0">
                          <a:solidFill>
                            <a:schemeClr val="dk1"/>
                          </a:solidFill>
                          <a:effectLst/>
                          <a:latin typeface="Times New Roman" panose="02020603050405020304" pitchFamily="18" charset="0"/>
                          <a:ea typeface="微軟正黑體" panose="020B0604030504040204" pitchFamily="34" charset="-120"/>
                          <a:cs typeface="Times New Roman" panose="02020603050405020304" pitchFamily="18" charset="0"/>
                        </a:rPr>
                        <a:t>115.5.15(</a:t>
                      </a:r>
                      <a:r>
                        <a:rPr lang="zh-TW" altLang="en-US" sz="1800" b="1" kern="1200" dirty="0">
                          <a:solidFill>
                            <a:schemeClr val="dk1"/>
                          </a:solidFill>
                          <a:effectLst/>
                          <a:latin typeface="Times New Roman" panose="02020603050405020304" pitchFamily="18" charset="0"/>
                          <a:ea typeface="微軟正黑體" panose="020B0604030504040204" pitchFamily="34" charset="-120"/>
                          <a:cs typeface="Times New Roman" panose="02020603050405020304" pitchFamily="18" charset="0"/>
                        </a:rPr>
                        <a:t>五</a:t>
                      </a:r>
                      <a:r>
                        <a:rPr lang="en-US" altLang="zh-TW" sz="1800" b="1" kern="1200" dirty="0">
                          <a:solidFill>
                            <a:schemeClr val="dk1"/>
                          </a:solidFill>
                          <a:effectLst/>
                          <a:latin typeface="Times New Roman" panose="02020603050405020304" pitchFamily="18" charset="0"/>
                          <a:ea typeface="微軟正黑體" panose="020B0604030504040204" pitchFamily="34" charset="-120"/>
                          <a:cs typeface="Times New Roman" panose="02020603050405020304" pitchFamily="18" charset="0"/>
                        </a:rPr>
                        <a:t>)10:00</a:t>
                      </a:r>
                      <a:r>
                        <a:rPr lang="zh-TW" altLang="en-US" sz="1800" b="1" kern="1200" dirty="0">
                          <a:solidFill>
                            <a:schemeClr val="dk1"/>
                          </a:solidFill>
                          <a:effectLst/>
                          <a:latin typeface="Times New Roman" panose="02020603050405020304" pitchFamily="18" charset="0"/>
                          <a:ea typeface="微軟正黑體" panose="020B0604030504040204" pitchFamily="34" charset="-120"/>
                          <a:cs typeface="Times New Roman" panose="02020603050405020304" pitchFamily="18" charset="0"/>
                        </a:rPr>
                        <a:t>起</a:t>
                      </a:r>
                      <a:endParaRPr lang="en-US" altLang="zh-TW" sz="1800" b="1" kern="1200" dirty="0">
                        <a:solidFill>
                          <a:schemeClr val="dk1"/>
                        </a:solidFill>
                        <a:effectLst/>
                        <a:latin typeface="Times New Roman" panose="02020603050405020304" pitchFamily="18" charset="0"/>
                        <a:ea typeface="微軟正黑體" panose="020B0604030504040204" pitchFamily="34" charset="-120"/>
                        <a:cs typeface="Times New Roman" panose="02020603050405020304" pitchFamily="18" charset="0"/>
                      </a:endParaRPr>
                    </a:p>
                  </a:txBody>
                  <a:tcPr marL="91424" marR="91424" marT="45711" marB="45711" anchor="ctr" horzOverflow="overflow">
                    <a:solidFill>
                      <a:schemeClr val="bg1"/>
                    </a:solidFill>
                  </a:tcPr>
                </a:tc>
                <a:tc hMerge="1">
                  <a:txBody>
                    <a:bodyPr/>
                    <a:lstStyle/>
                    <a:p>
                      <a:endParaRPr lang="zh-TW" altLang="en-US"/>
                    </a:p>
                  </a:txBody>
                  <a:tcPr/>
                </a:tc>
                <a:tc>
                  <a:txBody>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1" lang="zh-TW" altLang="en-US" sz="1800" b="1" u="none" strike="noStrike" kern="1200" cap="none" normalizeH="0" baseline="0" dirty="0">
                          <a:ln>
                            <a:noFill/>
                          </a:ln>
                          <a:effectLst/>
                          <a:latin typeface="Times New Roman" panose="02020603050405020304" pitchFamily="18" charset="0"/>
                          <a:ea typeface="微軟正黑體" panose="020B0604030504040204" pitchFamily="34" charset="-120"/>
                          <a:cs typeface="Times New Roman" panose="02020603050405020304" pitchFamily="18" charset="0"/>
                        </a:rPr>
                        <a:t>資格審查結果查詢</a:t>
                      </a:r>
                      <a:endParaRPr kumimoji="1" lang="zh-TW" altLang="en-US" sz="1800" b="1" i="0" u="none" strike="noStrike" kern="1200" cap="none" normalizeH="0" baseline="0" dirty="0">
                        <a:ln>
                          <a:noFill/>
                        </a:ln>
                        <a:solidFill>
                          <a:schemeClr val="tx1"/>
                        </a:solidFill>
                        <a:effectLst/>
                        <a:latin typeface="Times New Roman" panose="02020603050405020304" pitchFamily="18" charset="0"/>
                        <a:ea typeface="微軟正黑體" panose="020B0604030504040204" pitchFamily="34" charset="-120"/>
                        <a:cs typeface="Times New Roman" panose="02020603050405020304" pitchFamily="18" charset="0"/>
                      </a:endParaRPr>
                    </a:p>
                  </a:txBody>
                  <a:tcPr anchor="ctr">
                    <a:solidFill>
                      <a:schemeClr val="bg1"/>
                    </a:solidFill>
                  </a:tcPr>
                </a:tc>
                <a:extLst>
                  <a:ext uri="{0D108BD9-81ED-4DB2-BD59-A6C34878D82A}">
                    <a16:rowId xmlns:a16="http://schemas.microsoft.com/office/drawing/2014/main" val="4254040887"/>
                  </a:ext>
                </a:extLst>
              </a:tr>
              <a:tr h="350979">
                <a:tc gridSpan="2">
                  <a:txBody>
                    <a:bodyPr/>
                    <a:lstStyle/>
                    <a:p>
                      <a:pPr marL="0" marR="0" lvl="0" indent="0" algn="l" defTabSz="914400" rtl="0" eaLnBrk="1" fontAlgn="base" latinLnBrk="0" hangingPunct="1">
                        <a:lnSpc>
                          <a:spcPts val="1600"/>
                        </a:lnSpc>
                        <a:spcBef>
                          <a:spcPts val="0"/>
                        </a:spcBef>
                        <a:spcAft>
                          <a:spcPts val="0"/>
                        </a:spcAft>
                        <a:buClrTx/>
                        <a:buSzTx/>
                        <a:buFontTx/>
                        <a:buNone/>
                        <a:tabLst/>
                      </a:pPr>
                      <a:r>
                        <a:rPr lang="en-US" altLang="zh-TW" sz="1800" b="1" kern="1200" dirty="0">
                          <a:solidFill>
                            <a:schemeClr val="dk1"/>
                          </a:solidFill>
                          <a:effectLst/>
                          <a:latin typeface="Times New Roman" panose="02020603050405020304" pitchFamily="18" charset="0"/>
                          <a:ea typeface="微軟正黑體" panose="020B0604030504040204" pitchFamily="34" charset="-120"/>
                          <a:cs typeface="Times New Roman" panose="02020603050405020304" pitchFamily="18" charset="0"/>
                        </a:rPr>
                        <a:t>115.</a:t>
                      </a:r>
                      <a:r>
                        <a:rPr lang="en-US" altLang="zh-TW" sz="1800" b="1" kern="1200" dirty="0">
                          <a:solidFill>
                            <a:srgbClr val="C00000"/>
                          </a:solidFill>
                          <a:effectLst/>
                          <a:latin typeface="Times New Roman" panose="02020603050405020304" pitchFamily="18" charset="0"/>
                          <a:ea typeface="微軟正黑體" panose="020B0604030504040204" pitchFamily="34" charset="-120"/>
                          <a:cs typeface="Times New Roman" panose="02020603050405020304" pitchFamily="18" charset="0"/>
                        </a:rPr>
                        <a:t>5.18(</a:t>
                      </a:r>
                      <a:r>
                        <a:rPr lang="zh-TW" altLang="en-US" sz="1800" b="1" kern="1200" dirty="0">
                          <a:solidFill>
                            <a:srgbClr val="C00000"/>
                          </a:solidFill>
                          <a:effectLst/>
                          <a:latin typeface="Times New Roman" panose="02020603050405020304" pitchFamily="18" charset="0"/>
                          <a:ea typeface="微軟正黑體" panose="020B0604030504040204" pitchFamily="34" charset="-120"/>
                          <a:cs typeface="Times New Roman" panose="02020603050405020304" pitchFamily="18" charset="0"/>
                        </a:rPr>
                        <a:t>一</a:t>
                      </a:r>
                      <a:r>
                        <a:rPr lang="en-US" altLang="zh-TW" sz="1800" b="1" kern="1200" dirty="0">
                          <a:solidFill>
                            <a:srgbClr val="C00000"/>
                          </a:solidFill>
                          <a:effectLst/>
                          <a:latin typeface="Times New Roman" panose="02020603050405020304" pitchFamily="18" charset="0"/>
                          <a:ea typeface="微軟正黑體" panose="020B0604030504040204" pitchFamily="34" charset="-120"/>
                          <a:cs typeface="Times New Roman" panose="02020603050405020304" pitchFamily="18" charset="0"/>
                        </a:rPr>
                        <a:t>)10:00-</a:t>
                      </a:r>
                      <a:r>
                        <a:rPr lang="en-US" altLang="zh-TW" sz="1800" b="1" kern="1200" dirty="0">
                          <a:effectLst/>
                          <a:latin typeface="Times New Roman" panose="02020603050405020304" pitchFamily="18" charset="0"/>
                          <a:ea typeface="微軟正黑體" panose="020B0604030504040204" pitchFamily="34" charset="-120"/>
                          <a:cs typeface="Times New Roman" panose="02020603050405020304" pitchFamily="18" charset="0"/>
                        </a:rPr>
                        <a:t>115.</a:t>
                      </a:r>
                      <a:r>
                        <a:rPr lang="en-US" altLang="zh-TW" sz="1800" b="1" kern="1200" dirty="0">
                          <a:solidFill>
                            <a:srgbClr val="C00000"/>
                          </a:solidFill>
                          <a:effectLst/>
                          <a:latin typeface="Times New Roman" panose="02020603050405020304" pitchFamily="18" charset="0"/>
                          <a:ea typeface="微軟正黑體" panose="020B0604030504040204" pitchFamily="34" charset="-120"/>
                          <a:cs typeface="Times New Roman" panose="02020603050405020304" pitchFamily="18" charset="0"/>
                        </a:rPr>
                        <a:t>5.22(</a:t>
                      </a:r>
                      <a:r>
                        <a:rPr lang="zh-TW" altLang="en-US" sz="1800" b="1" kern="1200" dirty="0">
                          <a:solidFill>
                            <a:srgbClr val="C00000"/>
                          </a:solidFill>
                          <a:effectLst/>
                          <a:latin typeface="Times New Roman" panose="02020603050405020304" pitchFamily="18" charset="0"/>
                          <a:ea typeface="微軟正黑體" panose="020B0604030504040204" pitchFamily="34" charset="-120"/>
                          <a:cs typeface="Times New Roman" panose="02020603050405020304" pitchFamily="18" charset="0"/>
                        </a:rPr>
                        <a:t>五</a:t>
                      </a:r>
                      <a:r>
                        <a:rPr lang="en-US" altLang="zh-TW" sz="1800" b="1" kern="1200" dirty="0">
                          <a:solidFill>
                            <a:srgbClr val="C00000"/>
                          </a:solidFill>
                          <a:effectLst/>
                          <a:latin typeface="Times New Roman" panose="02020603050405020304" pitchFamily="18" charset="0"/>
                          <a:ea typeface="微軟正黑體" panose="020B0604030504040204" pitchFamily="34" charset="-120"/>
                          <a:cs typeface="Times New Roman" panose="02020603050405020304" pitchFamily="18" charset="0"/>
                        </a:rPr>
                        <a:t>)17:00</a:t>
                      </a:r>
                      <a:r>
                        <a:rPr lang="zh-TW" altLang="en-US" sz="1800" b="1" kern="1200" dirty="0">
                          <a:solidFill>
                            <a:srgbClr val="C00000"/>
                          </a:solidFill>
                          <a:effectLst/>
                          <a:latin typeface="Times New Roman" panose="02020603050405020304" pitchFamily="18" charset="0"/>
                          <a:ea typeface="微軟正黑體" panose="020B0604030504040204" pitchFamily="34" charset="-120"/>
                          <a:cs typeface="Times New Roman" panose="02020603050405020304" pitchFamily="18" charset="0"/>
                        </a:rPr>
                        <a:t>止</a:t>
                      </a:r>
                      <a:endParaRPr lang="en-US" altLang="zh-TW" sz="1800" b="1" kern="1200" dirty="0">
                        <a:solidFill>
                          <a:srgbClr val="C00000"/>
                        </a:solidFill>
                        <a:effectLst/>
                        <a:latin typeface="Times New Roman" panose="02020603050405020304" pitchFamily="18" charset="0"/>
                        <a:ea typeface="微軟正黑體" panose="020B0604030504040204" pitchFamily="34" charset="-120"/>
                        <a:cs typeface="Times New Roman" panose="02020603050405020304" pitchFamily="18" charset="0"/>
                      </a:endParaRPr>
                    </a:p>
                  </a:txBody>
                  <a:tcPr marL="91424" marR="91424" marT="45711" marB="45711" anchor="ctr" horzOverflow="overflow">
                    <a:solidFill>
                      <a:srgbClr val="EBEBFF"/>
                    </a:solidFill>
                  </a:tcPr>
                </a:tc>
                <a:tc hMerge="1">
                  <a:txBody>
                    <a:bodyPr/>
                    <a:lstStyle/>
                    <a:p>
                      <a:endParaRPr lang="zh-TW" altLang="en-US"/>
                    </a:p>
                  </a:txBody>
                  <a:tcPr/>
                </a:tc>
                <a:tc>
                  <a:txBody>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1" lang="zh-TW" altLang="en-US" sz="1800" b="1" u="none" strike="noStrike" cap="none" normalizeH="0" baseline="0" dirty="0">
                          <a:ln>
                            <a:noFill/>
                          </a:ln>
                          <a:solidFill>
                            <a:srgbClr val="C00000"/>
                          </a:solidFill>
                          <a:effectLst/>
                          <a:latin typeface="Times New Roman" panose="02020603050405020304" pitchFamily="18" charset="0"/>
                          <a:ea typeface="微軟正黑體" panose="020B0604030504040204" pitchFamily="34" charset="-120"/>
                          <a:cs typeface="Times New Roman" panose="02020603050405020304" pitchFamily="18" charset="0"/>
                        </a:rPr>
                        <a:t>網路報名</a:t>
                      </a:r>
                      <a:r>
                        <a:rPr kumimoji="1" lang="en-US" altLang="zh-TW" sz="1800" b="1" u="none" strike="noStrike" cap="none" normalizeH="0" baseline="0" dirty="0">
                          <a:ln>
                            <a:noFill/>
                          </a:ln>
                          <a:effectLst/>
                          <a:latin typeface="Times New Roman" panose="02020603050405020304" pitchFamily="18" charset="0"/>
                          <a:ea typeface="微軟正黑體" panose="020B0604030504040204" pitchFamily="34" charset="-120"/>
                          <a:cs typeface="Times New Roman" panose="02020603050405020304" pitchFamily="18" charset="0"/>
                        </a:rPr>
                        <a:t>(</a:t>
                      </a:r>
                      <a:r>
                        <a:rPr kumimoji="1" lang="zh-TW" altLang="en-US" sz="1800" b="1" u="none" strike="noStrike" cap="none" normalizeH="0" baseline="0" dirty="0">
                          <a:ln>
                            <a:noFill/>
                          </a:ln>
                          <a:effectLst/>
                          <a:latin typeface="Times New Roman" panose="02020603050405020304" pitchFamily="18" charset="0"/>
                          <a:ea typeface="微軟正黑體" panose="020B0604030504040204" pitchFamily="34" charset="-120"/>
                          <a:cs typeface="Times New Roman" panose="02020603050405020304" pitchFamily="18" charset="0"/>
                        </a:rPr>
                        <a:t>至多選擇 </a:t>
                      </a:r>
                      <a:r>
                        <a:rPr kumimoji="1" lang="en-US" altLang="zh-TW" sz="1800" b="1" u="none" strike="noStrike" cap="none" normalizeH="0" baseline="0" dirty="0">
                          <a:ln>
                            <a:noFill/>
                          </a:ln>
                          <a:solidFill>
                            <a:srgbClr val="C00000"/>
                          </a:solidFill>
                          <a:effectLst/>
                          <a:latin typeface="Times New Roman" panose="02020603050405020304" pitchFamily="18" charset="0"/>
                          <a:ea typeface="微軟正黑體" panose="020B0604030504040204" pitchFamily="34" charset="-120"/>
                          <a:cs typeface="Times New Roman" panose="02020603050405020304" pitchFamily="18" charset="0"/>
                        </a:rPr>
                        <a:t>5</a:t>
                      </a:r>
                      <a:r>
                        <a:rPr kumimoji="1" lang="zh-TW" altLang="en-US" sz="1800" b="1" u="none" strike="noStrike" cap="none" normalizeH="0" baseline="0" dirty="0">
                          <a:ln>
                            <a:noFill/>
                          </a:ln>
                          <a:solidFill>
                            <a:srgbClr val="C00000"/>
                          </a:solidFill>
                          <a:effectLst/>
                          <a:latin typeface="Times New Roman" panose="02020603050405020304" pitchFamily="18" charset="0"/>
                          <a:ea typeface="微軟正黑體" panose="020B0604030504040204" pitchFamily="34" charset="-120"/>
                          <a:cs typeface="Times New Roman" panose="02020603050405020304" pitchFamily="18" charset="0"/>
                        </a:rPr>
                        <a:t>個</a:t>
                      </a:r>
                      <a:r>
                        <a:rPr kumimoji="1" lang="zh-TW" altLang="en-US" sz="1800" b="1" u="none" strike="noStrike" cap="none" normalizeH="0" baseline="0" dirty="0">
                          <a:ln>
                            <a:noFill/>
                          </a:ln>
                          <a:effectLst/>
                          <a:latin typeface="Times New Roman" panose="02020603050405020304" pitchFamily="18" charset="0"/>
                          <a:ea typeface="微軟正黑體" panose="020B0604030504040204" pitchFamily="34" charset="-120"/>
                          <a:cs typeface="Times New Roman" panose="02020603050405020304" pitchFamily="18" charset="0"/>
                        </a:rPr>
                        <a:t>校系科組學程</a:t>
                      </a:r>
                      <a:r>
                        <a:rPr kumimoji="1" lang="en-US" altLang="zh-TW" sz="1800" b="1" u="none" strike="noStrike" cap="none" normalizeH="0" baseline="0" dirty="0">
                          <a:ln>
                            <a:noFill/>
                          </a:ln>
                          <a:effectLst/>
                          <a:latin typeface="Times New Roman" panose="02020603050405020304" pitchFamily="18" charset="0"/>
                          <a:ea typeface="微軟正黑體" panose="020B0604030504040204" pitchFamily="34" charset="-120"/>
                          <a:cs typeface="Times New Roman" panose="02020603050405020304" pitchFamily="18" charset="0"/>
                        </a:rPr>
                        <a:t>)</a:t>
                      </a:r>
                      <a:endParaRPr kumimoji="1" lang="zh-TW" altLang="en-US" sz="1800" b="1" i="0" u="none" strike="noStrike" kern="1200" cap="none" normalizeH="0" baseline="0" dirty="0">
                        <a:ln>
                          <a:noFill/>
                        </a:ln>
                        <a:solidFill>
                          <a:srgbClr val="FF0000"/>
                        </a:solidFill>
                        <a:effectLst/>
                        <a:latin typeface="Times New Roman" panose="02020603050405020304" pitchFamily="18" charset="0"/>
                        <a:ea typeface="微軟正黑體" panose="020B0604030504040204" pitchFamily="34" charset="-120"/>
                        <a:cs typeface="Times New Roman" panose="02020603050405020304" pitchFamily="18" charset="0"/>
                      </a:endParaRPr>
                    </a:p>
                  </a:txBody>
                  <a:tcPr anchor="ctr">
                    <a:solidFill>
                      <a:srgbClr val="EBEBFF"/>
                    </a:solidFill>
                  </a:tcPr>
                </a:tc>
                <a:extLst>
                  <a:ext uri="{0D108BD9-81ED-4DB2-BD59-A6C34878D82A}">
                    <a16:rowId xmlns:a16="http://schemas.microsoft.com/office/drawing/2014/main" val="3657806069"/>
                  </a:ext>
                </a:extLst>
              </a:tr>
              <a:tr h="538900">
                <a:tc gridSpan="2">
                  <a:txBody>
                    <a:bodyPr/>
                    <a:lstStyle/>
                    <a:p>
                      <a:pPr marL="0" marR="0" lvl="0" indent="0" algn="l" defTabSz="914400" rtl="0" eaLnBrk="1" fontAlgn="base" latinLnBrk="0" hangingPunct="1">
                        <a:lnSpc>
                          <a:spcPts val="1600"/>
                        </a:lnSpc>
                        <a:spcBef>
                          <a:spcPts val="0"/>
                        </a:spcBef>
                        <a:spcAft>
                          <a:spcPts val="0"/>
                        </a:spcAft>
                        <a:buClrTx/>
                        <a:buSzTx/>
                        <a:buFontTx/>
                        <a:buNone/>
                        <a:tabLst/>
                        <a:defRPr/>
                      </a:pPr>
                      <a:r>
                        <a:rPr kumimoji="1" lang="zh-TW" altLang="en-US" sz="1800" b="1" u="none" strike="noStrike" kern="1200" cap="none" normalizeH="0" baseline="0" dirty="0">
                          <a:ln>
                            <a:noFill/>
                          </a:ln>
                          <a:solidFill>
                            <a:srgbClr val="C00000"/>
                          </a:solidFill>
                          <a:effectLst/>
                          <a:latin typeface="Times New Roman" panose="02020603050405020304" pitchFamily="18" charset="0"/>
                          <a:ea typeface="微軟正黑體" panose="020B0604030504040204" pitchFamily="34" charset="-120"/>
                          <a:cs typeface="Times New Roman" panose="02020603050405020304" pitchFamily="18" charset="0"/>
                        </a:rPr>
                        <a:t>各校自訂 </a:t>
                      </a:r>
                      <a:endParaRPr kumimoji="1" lang="en-US" altLang="zh-TW" sz="1800" b="1" u="none" strike="noStrike" kern="1200" cap="none" normalizeH="0" baseline="0" dirty="0">
                        <a:ln>
                          <a:noFill/>
                        </a:ln>
                        <a:solidFill>
                          <a:srgbClr val="C00000"/>
                        </a:solidFill>
                        <a:effectLst/>
                        <a:latin typeface="Times New Roman" panose="02020603050405020304" pitchFamily="18" charset="0"/>
                        <a:ea typeface="微軟正黑體" panose="020B0604030504040204" pitchFamily="34" charset="-120"/>
                        <a:cs typeface="Times New Roman" panose="02020603050405020304" pitchFamily="18" charset="0"/>
                      </a:endParaRPr>
                    </a:p>
                    <a:p>
                      <a:pPr marL="0" marR="0" lvl="0" indent="0" algn="l" defTabSz="914400" rtl="0" eaLnBrk="1" fontAlgn="base" latinLnBrk="0" hangingPunct="1">
                        <a:lnSpc>
                          <a:spcPts val="1600"/>
                        </a:lnSpc>
                        <a:spcBef>
                          <a:spcPts val="0"/>
                        </a:spcBef>
                        <a:spcAft>
                          <a:spcPts val="0"/>
                        </a:spcAft>
                        <a:buClrTx/>
                        <a:buSzTx/>
                        <a:buFontTx/>
                        <a:buNone/>
                        <a:tabLst/>
                        <a:defRPr/>
                      </a:pPr>
                      <a:r>
                        <a:rPr kumimoji="1" lang="en-US" altLang="zh-TW" sz="1800" b="1" u="none" strike="noStrike" kern="1200" cap="none" normalizeH="0" baseline="0" dirty="0">
                          <a:ln>
                            <a:noFill/>
                          </a:ln>
                          <a:effectLst/>
                          <a:latin typeface="Times New Roman" panose="02020603050405020304" pitchFamily="18" charset="0"/>
                          <a:ea typeface="微軟正黑體" panose="020B0604030504040204" pitchFamily="34" charset="-120"/>
                          <a:cs typeface="Times New Roman" panose="02020603050405020304" pitchFamily="18" charset="0"/>
                        </a:rPr>
                        <a:t>115.</a:t>
                      </a:r>
                      <a:r>
                        <a:rPr kumimoji="1" lang="en-US" altLang="zh-TW" sz="1800" b="1" u="none" strike="noStrike" kern="1200" cap="none" normalizeH="0" baseline="0" dirty="0">
                          <a:ln>
                            <a:noFill/>
                          </a:ln>
                          <a:solidFill>
                            <a:srgbClr val="C00000"/>
                          </a:solidFill>
                          <a:effectLst/>
                          <a:latin typeface="Times New Roman" panose="02020603050405020304" pitchFamily="18" charset="0"/>
                          <a:ea typeface="微軟正黑體" panose="020B0604030504040204" pitchFamily="34" charset="-120"/>
                          <a:cs typeface="Times New Roman" panose="02020603050405020304" pitchFamily="18" charset="0"/>
                        </a:rPr>
                        <a:t>6.4(</a:t>
                      </a:r>
                      <a:r>
                        <a:rPr kumimoji="1" lang="zh-TW" altLang="en-US" sz="1800" b="1" u="none" strike="noStrike" kern="1200" cap="none" normalizeH="0" baseline="0" dirty="0">
                          <a:ln>
                            <a:noFill/>
                          </a:ln>
                          <a:solidFill>
                            <a:srgbClr val="C00000"/>
                          </a:solidFill>
                          <a:effectLst/>
                          <a:latin typeface="Times New Roman" panose="02020603050405020304" pitchFamily="18" charset="0"/>
                          <a:ea typeface="微軟正黑體" panose="020B0604030504040204" pitchFamily="34" charset="-120"/>
                          <a:cs typeface="Times New Roman" panose="02020603050405020304" pitchFamily="18" charset="0"/>
                        </a:rPr>
                        <a:t>四</a:t>
                      </a:r>
                      <a:r>
                        <a:rPr kumimoji="1" lang="en-US" altLang="zh-TW" sz="1800" b="1" u="none" strike="noStrike" kern="1200" cap="none" normalizeH="0" baseline="0" dirty="0">
                          <a:ln>
                            <a:noFill/>
                          </a:ln>
                          <a:solidFill>
                            <a:srgbClr val="C00000"/>
                          </a:solidFill>
                          <a:effectLst/>
                          <a:latin typeface="Times New Roman" panose="02020603050405020304" pitchFamily="18" charset="0"/>
                          <a:ea typeface="微軟正黑體" panose="020B0604030504040204" pitchFamily="34" charset="-120"/>
                          <a:cs typeface="Times New Roman" panose="02020603050405020304" pitchFamily="18" charset="0"/>
                        </a:rPr>
                        <a:t>)10:00-</a:t>
                      </a:r>
                      <a:r>
                        <a:rPr kumimoji="1" lang="en-US" altLang="zh-TW" sz="1800" b="1" u="none" strike="noStrike" kern="1200" cap="none" normalizeH="0" baseline="0" dirty="0">
                          <a:ln>
                            <a:noFill/>
                          </a:ln>
                          <a:effectLst/>
                          <a:latin typeface="Times New Roman" panose="02020603050405020304" pitchFamily="18" charset="0"/>
                          <a:ea typeface="微軟正黑體" panose="020B0604030504040204" pitchFamily="34" charset="-120"/>
                          <a:cs typeface="Times New Roman" panose="02020603050405020304" pitchFamily="18" charset="0"/>
                        </a:rPr>
                        <a:t>115.</a:t>
                      </a:r>
                      <a:r>
                        <a:rPr kumimoji="1" lang="en-US" altLang="zh-TW" sz="1800" b="1" u="none" strike="noStrike" kern="1200" cap="none" normalizeH="0" baseline="0" dirty="0">
                          <a:ln>
                            <a:noFill/>
                          </a:ln>
                          <a:solidFill>
                            <a:srgbClr val="C00000"/>
                          </a:solidFill>
                          <a:effectLst/>
                          <a:latin typeface="Times New Roman" panose="02020603050405020304" pitchFamily="18" charset="0"/>
                          <a:ea typeface="微軟正黑體" panose="020B0604030504040204" pitchFamily="34" charset="-120"/>
                          <a:cs typeface="Times New Roman" panose="02020603050405020304" pitchFamily="18" charset="0"/>
                        </a:rPr>
                        <a:t>6.9(</a:t>
                      </a:r>
                      <a:r>
                        <a:rPr kumimoji="1" lang="zh-TW" altLang="en-US" sz="1800" b="1" u="none" strike="noStrike" kern="1200" cap="none" normalizeH="0" baseline="0" dirty="0">
                          <a:ln>
                            <a:noFill/>
                          </a:ln>
                          <a:solidFill>
                            <a:srgbClr val="C00000"/>
                          </a:solidFill>
                          <a:effectLst/>
                          <a:latin typeface="Times New Roman" panose="02020603050405020304" pitchFamily="18" charset="0"/>
                          <a:ea typeface="微軟正黑體" panose="020B0604030504040204" pitchFamily="34" charset="-120"/>
                          <a:cs typeface="Times New Roman" panose="02020603050405020304" pitchFamily="18" charset="0"/>
                        </a:rPr>
                        <a:t>二</a:t>
                      </a:r>
                      <a:r>
                        <a:rPr kumimoji="1" lang="en-US" altLang="zh-TW" sz="1800" b="1" u="none" strike="noStrike" kern="1200" cap="none" normalizeH="0" baseline="0" dirty="0">
                          <a:ln>
                            <a:noFill/>
                          </a:ln>
                          <a:solidFill>
                            <a:srgbClr val="C00000"/>
                          </a:solidFill>
                          <a:effectLst/>
                          <a:latin typeface="Times New Roman" panose="02020603050405020304" pitchFamily="18" charset="0"/>
                          <a:ea typeface="微軟正黑體" panose="020B0604030504040204" pitchFamily="34" charset="-120"/>
                          <a:cs typeface="Times New Roman" panose="02020603050405020304" pitchFamily="18" charset="0"/>
                        </a:rPr>
                        <a:t>)21:00</a:t>
                      </a:r>
                      <a:r>
                        <a:rPr lang="zh-TW" altLang="en-US" sz="1800" b="1" kern="1200" dirty="0">
                          <a:solidFill>
                            <a:srgbClr val="C00000"/>
                          </a:solidFill>
                          <a:effectLst/>
                          <a:latin typeface="Times New Roman" panose="02020603050405020304" pitchFamily="18" charset="0"/>
                          <a:ea typeface="微軟正黑體" panose="020B0604030504040204" pitchFamily="34" charset="-120"/>
                          <a:cs typeface="Times New Roman" panose="02020603050405020304" pitchFamily="18" charset="0"/>
                        </a:rPr>
                        <a:t>止</a:t>
                      </a:r>
                      <a:endParaRPr kumimoji="1" lang="en-US" altLang="zh-TW" sz="1800" b="1" i="0" u="none" strike="noStrike" kern="1200" cap="none" normalizeH="0" baseline="0" dirty="0">
                        <a:ln>
                          <a:noFill/>
                        </a:ln>
                        <a:solidFill>
                          <a:srgbClr val="C00000"/>
                        </a:solidFill>
                        <a:effectLst/>
                        <a:latin typeface="Times New Roman" panose="02020603050405020304" pitchFamily="18" charset="0"/>
                        <a:ea typeface="微軟正黑體" panose="020B0604030504040204" pitchFamily="34" charset="-120"/>
                        <a:cs typeface="Times New Roman" panose="02020603050405020304" pitchFamily="18" charset="0"/>
                      </a:endParaRPr>
                    </a:p>
                  </a:txBody>
                  <a:tcPr anchor="ctr">
                    <a:solidFill>
                      <a:schemeClr val="bg1"/>
                    </a:solidFill>
                  </a:tcPr>
                </a:tc>
                <a:tc hMerge="1">
                  <a:txBody>
                    <a:bodyPr/>
                    <a:lstStyle/>
                    <a:p>
                      <a:endParaRPr lang="zh-TW" altLang="en-US"/>
                    </a:p>
                  </a:txBody>
                  <a:tcPr/>
                </a:tc>
                <a:tc>
                  <a:txBody>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1" lang="zh-TW" altLang="en-US" sz="1800" b="1" u="none" strike="noStrike" cap="none" normalizeH="0" baseline="0" dirty="0">
                          <a:ln>
                            <a:noFill/>
                          </a:ln>
                          <a:solidFill>
                            <a:srgbClr val="C00000"/>
                          </a:solidFill>
                          <a:effectLst/>
                          <a:latin typeface="Times New Roman" panose="02020603050405020304" pitchFamily="18" charset="0"/>
                          <a:ea typeface="微軟正黑體" panose="020B0604030504040204" pitchFamily="34" charset="-120"/>
                          <a:cs typeface="Times New Roman" panose="02020603050405020304" pitchFamily="18" charset="0"/>
                        </a:rPr>
                        <a:t>網路上傳</a:t>
                      </a:r>
                      <a:r>
                        <a:rPr kumimoji="1" lang="en-US" altLang="zh-TW" sz="1800" b="1" u="none" strike="noStrike" cap="none" normalizeH="0" baseline="0" dirty="0">
                          <a:ln>
                            <a:noFill/>
                          </a:ln>
                          <a:solidFill>
                            <a:srgbClr val="C00000"/>
                          </a:solidFill>
                          <a:effectLst/>
                          <a:latin typeface="Times New Roman" panose="02020603050405020304" pitchFamily="18" charset="0"/>
                          <a:ea typeface="微軟正黑體" panose="020B0604030504040204" pitchFamily="34" charset="-120"/>
                          <a:cs typeface="Times New Roman" panose="02020603050405020304" pitchFamily="18" charset="0"/>
                        </a:rPr>
                        <a:t>(</a:t>
                      </a:r>
                      <a:r>
                        <a:rPr kumimoji="1" lang="zh-TW" altLang="en-US" sz="1800" b="1" u="none" strike="noStrike" cap="none" normalizeH="0" baseline="0" dirty="0">
                          <a:ln>
                            <a:noFill/>
                          </a:ln>
                          <a:solidFill>
                            <a:srgbClr val="C00000"/>
                          </a:solidFill>
                          <a:effectLst/>
                          <a:latin typeface="Times New Roman" panose="02020603050405020304" pitchFamily="18" charset="0"/>
                          <a:ea typeface="微軟正黑體" panose="020B0604030504040204" pitchFamily="34" charset="-120"/>
                          <a:cs typeface="Times New Roman" panose="02020603050405020304" pitchFamily="18" charset="0"/>
                        </a:rPr>
                        <a:t>或勾選</a:t>
                      </a:r>
                      <a:r>
                        <a:rPr kumimoji="1" lang="en-US" altLang="zh-TW" sz="1800" b="1" u="none" strike="noStrike" cap="none" normalizeH="0" baseline="0" dirty="0">
                          <a:ln>
                            <a:noFill/>
                          </a:ln>
                          <a:solidFill>
                            <a:srgbClr val="C00000"/>
                          </a:solidFill>
                          <a:effectLst/>
                          <a:latin typeface="Times New Roman" panose="02020603050405020304" pitchFamily="18" charset="0"/>
                          <a:ea typeface="微軟正黑體" panose="020B0604030504040204" pitchFamily="34" charset="-120"/>
                          <a:cs typeface="Times New Roman" panose="02020603050405020304" pitchFamily="18" charset="0"/>
                        </a:rPr>
                        <a:t>)</a:t>
                      </a:r>
                      <a:r>
                        <a:rPr kumimoji="1" lang="zh-TW" altLang="en-US" sz="1800" b="1" u="none" strike="noStrike" cap="none" normalizeH="0" baseline="0" dirty="0">
                          <a:ln>
                            <a:noFill/>
                          </a:ln>
                          <a:solidFill>
                            <a:srgbClr val="C00000"/>
                          </a:solidFill>
                          <a:effectLst/>
                          <a:latin typeface="Times New Roman" panose="02020603050405020304" pitchFamily="18" charset="0"/>
                          <a:ea typeface="微軟正黑體" panose="020B0604030504040204" pitchFamily="34" charset="-120"/>
                          <a:cs typeface="Times New Roman" panose="02020603050405020304" pitchFamily="18" charset="0"/>
                        </a:rPr>
                        <a:t>學習歷程備審資料</a:t>
                      </a:r>
                      <a:endParaRPr kumimoji="1" lang="zh-TW" altLang="en-US" sz="1800" b="1" i="0" u="none" strike="noStrike" cap="none" normalizeH="0" baseline="0" dirty="0">
                        <a:ln>
                          <a:noFill/>
                        </a:ln>
                        <a:solidFill>
                          <a:srgbClr val="C00000"/>
                        </a:solidFill>
                        <a:effectLst/>
                        <a:latin typeface="Times New Roman" panose="02020603050405020304" pitchFamily="18" charset="0"/>
                        <a:ea typeface="微軟正黑體" panose="020B0604030504040204" pitchFamily="34" charset="-120"/>
                        <a:cs typeface="Times New Roman" panose="02020603050405020304" pitchFamily="18" charset="0"/>
                      </a:endParaRPr>
                    </a:p>
                  </a:txBody>
                  <a:tcPr anchor="ctr">
                    <a:solidFill>
                      <a:schemeClr val="bg1"/>
                    </a:solidFill>
                  </a:tcPr>
                </a:tc>
                <a:extLst>
                  <a:ext uri="{0D108BD9-81ED-4DB2-BD59-A6C34878D82A}">
                    <a16:rowId xmlns:a16="http://schemas.microsoft.com/office/drawing/2014/main" val="2850604454"/>
                  </a:ext>
                </a:extLst>
              </a:tr>
              <a:tr h="538900">
                <a:tc gridSpan="2">
                  <a:txBody>
                    <a:bodyPr/>
                    <a:lstStyle/>
                    <a:p>
                      <a:pPr marL="0" marR="0" lvl="0" indent="0" algn="l" defTabSz="914400" rtl="0" eaLnBrk="1" fontAlgn="base" latinLnBrk="0" hangingPunct="1">
                        <a:lnSpc>
                          <a:spcPts val="1600"/>
                        </a:lnSpc>
                        <a:spcBef>
                          <a:spcPts val="0"/>
                        </a:spcBef>
                        <a:spcAft>
                          <a:spcPts val="0"/>
                        </a:spcAft>
                        <a:buClrTx/>
                        <a:buSzTx/>
                        <a:buFontTx/>
                        <a:buNone/>
                        <a:tabLst/>
                        <a:defRPr/>
                      </a:pPr>
                      <a:r>
                        <a:rPr kumimoji="1" lang="zh-TW" altLang="en-US" sz="1800" b="1" u="none" strike="noStrike" kern="1200" cap="none" normalizeH="0" baseline="0" dirty="0">
                          <a:ln>
                            <a:noFill/>
                          </a:ln>
                          <a:solidFill>
                            <a:srgbClr val="C00000"/>
                          </a:solidFill>
                          <a:effectLst/>
                          <a:latin typeface="Times New Roman" panose="02020603050405020304" pitchFamily="18" charset="0"/>
                          <a:ea typeface="微軟正黑體" panose="020B0604030504040204" pitchFamily="34" charset="-120"/>
                          <a:cs typeface="Times New Roman" panose="02020603050405020304" pitchFamily="18" charset="0"/>
                        </a:rPr>
                        <a:t>各校自訂 </a:t>
                      </a:r>
                      <a:endParaRPr kumimoji="1" lang="en-US" altLang="zh-TW" sz="1800" b="1" u="none" strike="noStrike" kern="1200" cap="none" normalizeH="0" baseline="0" dirty="0">
                        <a:ln>
                          <a:noFill/>
                        </a:ln>
                        <a:solidFill>
                          <a:srgbClr val="C00000"/>
                        </a:solidFill>
                        <a:effectLst/>
                        <a:latin typeface="Times New Roman" panose="02020603050405020304" pitchFamily="18" charset="0"/>
                        <a:ea typeface="微軟正黑體" panose="020B0604030504040204" pitchFamily="34" charset="-120"/>
                        <a:cs typeface="Times New Roman" panose="02020603050405020304" pitchFamily="18" charset="0"/>
                      </a:endParaRPr>
                    </a:p>
                    <a:p>
                      <a:pPr marL="0" marR="0" lvl="0" indent="0" algn="l" defTabSz="914400" rtl="0" eaLnBrk="1" fontAlgn="base" latinLnBrk="0" hangingPunct="1">
                        <a:lnSpc>
                          <a:spcPts val="1600"/>
                        </a:lnSpc>
                        <a:spcBef>
                          <a:spcPts val="0"/>
                        </a:spcBef>
                        <a:spcAft>
                          <a:spcPts val="0"/>
                        </a:spcAft>
                        <a:buClrTx/>
                        <a:buSzTx/>
                        <a:buFontTx/>
                        <a:buNone/>
                        <a:tabLst/>
                        <a:defRPr/>
                      </a:pPr>
                      <a:r>
                        <a:rPr kumimoji="1" lang="en-US" altLang="zh-TW" sz="1800" b="1" u="none" strike="noStrike" kern="1200" cap="none" normalizeH="0" baseline="0" dirty="0">
                          <a:ln>
                            <a:noFill/>
                          </a:ln>
                          <a:effectLst/>
                          <a:latin typeface="Times New Roman" panose="02020603050405020304" pitchFamily="18" charset="0"/>
                          <a:ea typeface="微軟正黑體" panose="020B0604030504040204" pitchFamily="34" charset="-120"/>
                          <a:cs typeface="Times New Roman" panose="02020603050405020304" pitchFamily="18" charset="0"/>
                        </a:rPr>
                        <a:t>115.</a:t>
                      </a:r>
                      <a:r>
                        <a:rPr kumimoji="1" lang="en-US" altLang="zh-TW" sz="1800" b="1" u="none" strike="noStrike" kern="1200" cap="none" normalizeH="0" baseline="0" dirty="0">
                          <a:ln>
                            <a:noFill/>
                          </a:ln>
                          <a:solidFill>
                            <a:schemeClr val="tx1"/>
                          </a:solidFill>
                          <a:effectLst/>
                          <a:latin typeface="Times New Roman" panose="02020603050405020304" pitchFamily="18" charset="0"/>
                          <a:ea typeface="微軟正黑體" panose="020B0604030504040204" pitchFamily="34" charset="-120"/>
                          <a:cs typeface="Times New Roman" panose="02020603050405020304" pitchFamily="18" charset="0"/>
                        </a:rPr>
                        <a:t>6.4(</a:t>
                      </a:r>
                      <a:r>
                        <a:rPr kumimoji="1" lang="zh-TW" altLang="en-US" sz="1800" b="1" u="none" strike="noStrike" kern="1200" cap="none" normalizeH="0" baseline="0" dirty="0">
                          <a:ln>
                            <a:noFill/>
                          </a:ln>
                          <a:solidFill>
                            <a:schemeClr val="tx1"/>
                          </a:solidFill>
                          <a:effectLst/>
                          <a:latin typeface="Times New Roman" panose="02020603050405020304" pitchFamily="18" charset="0"/>
                          <a:ea typeface="微軟正黑體" panose="020B0604030504040204" pitchFamily="34" charset="-120"/>
                          <a:cs typeface="Times New Roman" panose="02020603050405020304" pitchFamily="18" charset="0"/>
                        </a:rPr>
                        <a:t>四</a:t>
                      </a:r>
                      <a:r>
                        <a:rPr kumimoji="1" lang="en-US" altLang="zh-TW" sz="1800" b="1" u="none" strike="noStrike" kern="1200" cap="none" normalizeH="0" baseline="0" dirty="0">
                          <a:ln>
                            <a:noFill/>
                          </a:ln>
                          <a:solidFill>
                            <a:schemeClr val="tx1"/>
                          </a:solidFill>
                          <a:effectLst/>
                          <a:latin typeface="Times New Roman" panose="02020603050405020304" pitchFamily="18" charset="0"/>
                          <a:ea typeface="微軟正黑體" panose="020B0604030504040204" pitchFamily="34" charset="-120"/>
                          <a:cs typeface="Times New Roman" panose="02020603050405020304" pitchFamily="18" charset="0"/>
                        </a:rPr>
                        <a:t>)10:00-</a:t>
                      </a:r>
                      <a:r>
                        <a:rPr kumimoji="1" lang="en-US" altLang="zh-TW" sz="1800" b="1" u="none" strike="noStrike" kern="1200" cap="none" normalizeH="0" baseline="0" dirty="0">
                          <a:ln>
                            <a:noFill/>
                          </a:ln>
                          <a:effectLst/>
                          <a:latin typeface="Times New Roman" panose="02020603050405020304" pitchFamily="18" charset="0"/>
                          <a:ea typeface="微軟正黑體" panose="020B0604030504040204" pitchFamily="34" charset="-120"/>
                          <a:cs typeface="Times New Roman" panose="02020603050405020304" pitchFamily="18" charset="0"/>
                        </a:rPr>
                        <a:t>115.</a:t>
                      </a:r>
                      <a:r>
                        <a:rPr kumimoji="1" lang="en-US" altLang="zh-TW" sz="1800" b="1" u="none" strike="noStrike" kern="1200" cap="none" normalizeH="0" baseline="0" dirty="0">
                          <a:ln>
                            <a:noFill/>
                          </a:ln>
                          <a:solidFill>
                            <a:srgbClr val="C00000"/>
                          </a:solidFill>
                          <a:effectLst/>
                          <a:latin typeface="Times New Roman" panose="02020603050405020304" pitchFamily="18" charset="0"/>
                          <a:ea typeface="微軟正黑體" panose="020B0604030504040204" pitchFamily="34" charset="-120"/>
                          <a:cs typeface="Times New Roman" panose="02020603050405020304" pitchFamily="18" charset="0"/>
                        </a:rPr>
                        <a:t>6.9(</a:t>
                      </a:r>
                      <a:r>
                        <a:rPr kumimoji="1" lang="zh-TW" altLang="en-US" sz="1800" b="1" u="none" strike="noStrike" kern="1200" cap="none" normalizeH="0" baseline="0" dirty="0">
                          <a:ln>
                            <a:noFill/>
                          </a:ln>
                          <a:solidFill>
                            <a:srgbClr val="C00000"/>
                          </a:solidFill>
                          <a:effectLst/>
                          <a:latin typeface="Times New Roman" panose="02020603050405020304" pitchFamily="18" charset="0"/>
                          <a:ea typeface="微軟正黑體" panose="020B0604030504040204" pitchFamily="34" charset="-120"/>
                          <a:cs typeface="Times New Roman" panose="02020603050405020304" pitchFamily="18" charset="0"/>
                        </a:rPr>
                        <a:t>二</a:t>
                      </a:r>
                      <a:r>
                        <a:rPr kumimoji="1" lang="en-US" altLang="zh-TW" sz="1800" b="1" u="none" strike="noStrike" kern="1200" cap="none" normalizeH="0" baseline="0" dirty="0">
                          <a:ln>
                            <a:noFill/>
                          </a:ln>
                          <a:solidFill>
                            <a:srgbClr val="C00000"/>
                          </a:solidFill>
                          <a:effectLst/>
                          <a:latin typeface="Times New Roman" panose="02020603050405020304" pitchFamily="18" charset="0"/>
                          <a:ea typeface="微軟正黑體" panose="020B0604030504040204" pitchFamily="34" charset="-120"/>
                          <a:cs typeface="Times New Roman" panose="02020603050405020304" pitchFamily="18" charset="0"/>
                        </a:rPr>
                        <a:t>)24:00</a:t>
                      </a:r>
                      <a:r>
                        <a:rPr lang="zh-TW" altLang="en-US" sz="1800" b="1" kern="1200" dirty="0">
                          <a:solidFill>
                            <a:srgbClr val="C00000"/>
                          </a:solidFill>
                          <a:effectLst/>
                          <a:latin typeface="Times New Roman" panose="02020603050405020304" pitchFamily="18" charset="0"/>
                          <a:ea typeface="微軟正黑體" panose="020B0604030504040204" pitchFamily="34" charset="-120"/>
                          <a:cs typeface="Times New Roman" panose="02020603050405020304" pitchFamily="18" charset="0"/>
                        </a:rPr>
                        <a:t>止</a:t>
                      </a:r>
                      <a:endParaRPr kumimoji="1" lang="en-US" altLang="zh-TW" sz="1800" b="1" i="0" u="none" strike="noStrike" kern="1200" cap="none" normalizeH="0" baseline="0" dirty="0">
                        <a:ln>
                          <a:noFill/>
                        </a:ln>
                        <a:solidFill>
                          <a:srgbClr val="C00000"/>
                        </a:solidFill>
                        <a:effectLst/>
                        <a:latin typeface="Times New Roman" panose="02020603050405020304" pitchFamily="18" charset="0"/>
                        <a:ea typeface="微軟正黑體" panose="020B0604030504040204" pitchFamily="34" charset="-120"/>
                        <a:cs typeface="Times New Roman" panose="02020603050405020304" pitchFamily="18" charset="0"/>
                      </a:endParaRPr>
                    </a:p>
                  </a:txBody>
                  <a:tcPr anchor="ctr">
                    <a:solidFill>
                      <a:srgbClr val="EBEBFF"/>
                    </a:solidFill>
                  </a:tcPr>
                </a:tc>
                <a:tc hMerge="1">
                  <a:txBody>
                    <a:bodyPr/>
                    <a:lstStyle/>
                    <a:p>
                      <a:endParaRPr lang="zh-TW" altLang="en-US"/>
                    </a:p>
                  </a:txBody>
                  <a:tcPr/>
                </a:tc>
                <a:tc>
                  <a:txBody>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1" lang="zh-TW" altLang="en-US" sz="1800" b="1" u="none" strike="noStrike" cap="none" normalizeH="0" baseline="0" dirty="0">
                          <a:ln>
                            <a:noFill/>
                          </a:ln>
                          <a:effectLst/>
                          <a:latin typeface="Times New Roman" panose="02020603050405020304" pitchFamily="18" charset="0"/>
                          <a:ea typeface="微軟正黑體" panose="020B0604030504040204" pitchFamily="34" charset="-120"/>
                          <a:cs typeface="Times New Roman" panose="02020603050405020304" pitchFamily="18" charset="0"/>
                        </a:rPr>
                        <a:t>依各甄審學校繳費方式與規定進行</a:t>
                      </a:r>
                      <a:r>
                        <a:rPr kumimoji="1" lang="zh-TW" altLang="en-US" sz="1800" b="1" u="none" strike="noStrike" cap="none" normalizeH="0" baseline="0" dirty="0">
                          <a:ln>
                            <a:noFill/>
                          </a:ln>
                          <a:solidFill>
                            <a:srgbClr val="C00000"/>
                          </a:solidFill>
                          <a:effectLst/>
                          <a:latin typeface="Times New Roman" panose="02020603050405020304" pitchFamily="18" charset="0"/>
                          <a:ea typeface="微軟正黑體" panose="020B0604030504040204" pitchFamily="34" charset="-120"/>
                          <a:cs typeface="Times New Roman" panose="02020603050405020304" pitchFamily="18" charset="0"/>
                        </a:rPr>
                        <a:t>繳交甄審費</a:t>
                      </a:r>
                      <a:endParaRPr kumimoji="1" lang="zh-TW" altLang="en-US" sz="1800" b="1" i="0" u="none" strike="noStrike" cap="none" normalizeH="0" baseline="0" dirty="0">
                        <a:ln>
                          <a:noFill/>
                        </a:ln>
                        <a:solidFill>
                          <a:srgbClr val="C00000"/>
                        </a:solidFill>
                        <a:effectLst/>
                        <a:latin typeface="Times New Roman" panose="02020603050405020304" pitchFamily="18" charset="0"/>
                        <a:ea typeface="微軟正黑體" panose="020B0604030504040204" pitchFamily="34" charset="-120"/>
                        <a:cs typeface="Times New Roman" panose="02020603050405020304" pitchFamily="18" charset="0"/>
                      </a:endParaRPr>
                    </a:p>
                  </a:txBody>
                  <a:tcPr anchor="ctr">
                    <a:solidFill>
                      <a:srgbClr val="EBEBFF"/>
                    </a:solidFill>
                  </a:tcPr>
                </a:tc>
                <a:extLst>
                  <a:ext uri="{0D108BD9-81ED-4DB2-BD59-A6C34878D82A}">
                    <a16:rowId xmlns:a16="http://schemas.microsoft.com/office/drawing/2014/main" val="1078917051"/>
                  </a:ext>
                </a:extLst>
              </a:tr>
              <a:tr h="316538">
                <a:tc>
                  <a:txBody>
                    <a:bodyPr/>
                    <a:lstStyle/>
                    <a:p>
                      <a:pPr marL="0" marR="0" lvl="0" indent="0" algn="l" defTabSz="914400" rtl="0" eaLnBrk="1" fontAlgn="base" latinLnBrk="0" hangingPunct="1">
                        <a:lnSpc>
                          <a:spcPts val="1600"/>
                        </a:lnSpc>
                        <a:spcBef>
                          <a:spcPts val="0"/>
                        </a:spcBef>
                        <a:spcAft>
                          <a:spcPts val="0"/>
                        </a:spcAft>
                        <a:buClrTx/>
                        <a:buSzTx/>
                        <a:buFontTx/>
                        <a:buNone/>
                        <a:tabLst/>
                        <a:defRPr/>
                      </a:pPr>
                      <a:r>
                        <a:rPr kumimoji="1" lang="en-US" altLang="zh-TW" sz="1800" b="1" u="none" strike="noStrike" kern="1200" cap="none" normalizeH="0" baseline="0" dirty="0">
                          <a:ln>
                            <a:noFill/>
                          </a:ln>
                          <a:effectLst/>
                          <a:latin typeface="Times New Roman" panose="02020603050405020304" pitchFamily="18" charset="0"/>
                          <a:ea typeface="微軟正黑體" panose="020B0604030504040204" pitchFamily="34" charset="-120"/>
                          <a:cs typeface="Times New Roman" panose="02020603050405020304" pitchFamily="18" charset="0"/>
                        </a:rPr>
                        <a:t>115.6.12(</a:t>
                      </a:r>
                      <a:r>
                        <a:rPr kumimoji="1" lang="zh-TW" altLang="en-US" sz="1800" b="1" u="none" strike="noStrike" kern="1200" cap="none" normalizeH="0" baseline="0" dirty="0">
                          <a:ln>
                            <a:noFill/>
                          </a:ln>
                          <a:effectLst/>
                          <a:latin typeface="Times New Roman" panose="02020603050405020304" pitchFamily="18" charset="0"/>
                          <a:ea typeface="微軟正黑體" panose="020B0604030504040204" pitchFamily="34" charset="-120"/>
                          <a:cs typeface="Times New Roman" panose="02020603050405020304" pitchFamily="18" charset="0"/>
                        </a:rPr>
                        <a:t>五</a:t>
                      </a:r>
                      <a:r>
                        <a:rPr kumimoji="1" lang="en-US" altLang="zh-TW" sz="1800" b="1" u="none" strike="noStrike" kern="1200" cap="none" normalizeH="0" baseline="0" dirty="0">
                          <a:ln>
                            <a:noFill/>
                          </a:ln>
                          <a:effectLst/>
                          <a:latin typeface="Times New Roman" panose="02020603050405020304" pitchFamily="18" charset="0"/>
                          <a:ea typeface="微軟正黑體" panose="020B0604030504040204" pitchFamily="34" charset="-120"/>
                          <a:cs typeface="Times New Roman" panose="02020603050405020304" pitchFamily="18" charset="0"/>
                        </a:rPr>
                        <a:t>)-115.6.21(</a:t>
                      </a:r>
                      <a:r>
                        <a:rPr kumimoji="1" lang="zh-TW" altLang="en-US" sz="1800" b="1" u="none" strike="noStrike" kern="1200" cap="none" normalizeH="0" baseline="0" dirty="0">
                          <a:ln>
                            <a:noFill/>
                          </a:ln>
                          <a:effectLst/>
                          <a:latin typeface="Times New Roman" panose="02020603050405020304" pitchFamily="18" charset="0"/>
                          <a:ea typeface="微軟正黑體" panose="020B0604030504040204" pitchFamily="34" charset="-120"/>
                          <a:cs typeface="Times New Roman" panose="02020603050405020304" pitchFamily="18" charset="0"/>
                        </a:rPr>
                        <a:t>日</a:t>
                      </a:r>
                      <a:r>
                        <a:rPr kumimoji="1" lang="en-US" altLang="zh-TW" sz="1800" b="1" u="none" strike="noStrike" kern="1200" cap="none" normalizeH="0" baseline="0" dirty="0">
                          <a:ln>
                            <a:noFill/>
                          </a:ln>
                          <a:effectLst/>
                          <a:latin typeface="Times New Roman" panose="02020603050405020304" pitchFamily="18" charset="0"/>
                          <a:ea typeface="微軟正黑體" panose="020B0604030504040204" pitchFamily="34" charset="-120"/>
                          <a:cs typeface="Times New Roman" panose="02020603050405020304" pitchFamily="18" charset="0"/>
                        </a:rPr>
                        <a:t>) </a:t>
                      </a:r>
                      <a:endParaRPr kumimoji="1" lang="en-US" altLang="zh-TW" sz="1800" b="1" u="none" strike="noStrike" kern="1200" cap="none" normalizeH="0" baseline="0" dirty="0">
                        <a:ln>
                          <a:noFill/>
                        </a:ln>
                        <a:solidFill>
                          <a:srgbClr val="C00000"/>
                        </a:solidFill>
                        <a:effectLst/>
                        <a:latin typeface="Times New Roman" panose="02020603050405020304" pitchFamily="18" charset="0"/>
                        <a:ea typeface="微軟正黑體" panose="020B0604030504040204" pitchFamily="34" charset="-120"/>
                        <a:cs typeface="Times New Roman" panose="02020603050405020304" pitchFamily="18" charset="0"/>
                      </a:endParaRPr>
                    </a:p>
                  </a:txBody>
                  <a:tcPr anchor="ctr">
                    <a:solidFill>
                      <a:schemeClr val="bg1"/>
                    </a:solidFill>
                  </a:tcPr>
                </a:tc>
                <a:tc>
                  <a:txBody>
                    <a:bodyPr/>
                    <a:lstStyle/>
                    <a:p>
                      <a:pPr marL="0" marR="0" lvl="0" indent="0" algn="l" defTabSz="914400" rtl="0" eaLnBrk="1" fontAlgn="base" latinLnBrk="0" hangingPunct="1">
                        <a:lnSpc>
                          <a:spcPts val="1600"/>
                        </a:lnSpc>
                        <a:spcBef>
                          <a:spcPts val="0"/>
                        </a:spcBef>
                        <a:spcAft>
                          <a:spcPts val="0"/>
                        </a:spcAft>
                        <a:buClrTx/>
                        <a:buSzTx/>
                        <a:buFontTx/>
                        <a:buNone/>
                        <a:tabLst/>
                        <a:defRPr/>
                      </a:pPr>
                      <a:r>
                        <a:rPr kumimoji="1" lang="zh-TW" altLang="en-US" sz="1800" b="1" u="none" strike="noStrike" kern="1200" cap="none" normalizeH="0" baseline="0" dirty="0">
                          <a:ln>
                            <a:noFill/>
                          </a:ln>
                          <a:solidFill>
                            <a:srgbClr val="0000FF"/>
                          </a:solidFill>
                          <a:effectLst/>
                          <a:latin typeface="Times New Roman" panose="02020603050405020304" pitchFamily="18" charset="0"/>
                          <a:ea typeface="微軟正黑體" panose="020B0604030504040204" pitchFamily="34" charset="-120"/>
                          <a:cs typeface="Times New Roman" panose="02020603050405020304" pitchFamily="18" charset="0"/>
                        </a:rPr>
                        <a:t>各校自訂 </a:t>
                      </a:r>
                      <a:endParaRPr kumimoji="1" lang="en-US" altLang="zh-TW" sz="1800" b="1" u="none" strike="noStrike" kern="1200" cap="none" normalizeH="0" baseline="0" dirty="0">
                        <a:ln>
                          <a:noFill/>
                        </a:ln>
                        <a:solidFill>
                          <a:srgbClr val="0000FF"/>
                        </a:solidFill>
                        <a:effectLst/>
                        <a:latin typeface="Times New Roman" panose="02020603050405020304" pitchFamily="18" charset="0"/>
                        <a:ea typeface="微軟正黑體" panose="020B0604030504040204" pitchFamily="34" charset="-120"/>
                        <a:cs typeface="Times New Roman" panose="02020603050405020304" pitchFamily="18" charset="0"/>
                      </a:endParaRPr>
                    </a:p>
                  </a:txBody>
                  <a:tcPr anchor="ctr">
                    <a:solidFill>
                      <a:schemeClr val="bg1"/>
                    </a:solidFill>
                  </a:tcPr>
                </a:tc>
                <a:tc>
                  <a:txBody>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1" lang="zh-TW" altLang="en-US" sz="1800" b="1" u="none" strike="noStrike" cap="none" normalizeH="0" baseline="0" dirty="0">
                          <a:ln>
                            <a:noFill/>
                          </a:ln>
                          <a:effectLst/>
                          <a:latin typeface="Times New Roman" panose="02020603050405020304" pitchFamily="18" charset="0"/>
                          <a:ea typeface="微軟正黑體" panose="020B0604030504040204" pitchFamily="34" charset="-120"/>
                          <a:cs typeface="Times New Roman" panose="02020603050405020304" pitchFamily="18" charset="0"/>
                        </a:rPr>
                        <a:t>各甄審學校進行指定項目甄審</a:t>
                      </a:r>
                      <a:endParaRPr kumimoji="1" lang="zh-TW" altLang="en-US" sz="1800" b="1" i="0" u="none" strike="noStrike" cap="none" normalizeH="0" baseline="0" dirty="0">
                        <a:ln>
                          <a:noFill/>
                        </a:ln>
                        <a:solidFill>
                          <a:srgbClr val="000000"/>
                        </a:solidFill>
                        <a:effectLst/>
                        <a:latin typeface="Times New Roman" panose="02020603050405020304" pitchFamily="18" charset="0"/>
                        <a:ea typeface="微軟正黑體" panose="020B0604030504040204" pitchFamily="34" charset="-120"/>
                        <a:cs typeface="Times New Roman" panose="02020603050405020304" pitchFamily="18" charset="0"/>
                      </a:endParaRPr>
                    </a:p>
                  </a:txBody>
                  <a:tcPr anchor="ctr">
                    <a:solidFill>
                      <a:schemeClr val="bg1"/>
                    </a:solidFill>
                  </a:tcPr>
                </a:tc>
                <a:extLst>
                  <a:ext uri="{0D108BD9-81ED-4DB2-BD59-A6C34878D82A}">
                    <a16:rowId xmlns:a16="http://schemas.microsoft.com/office/drawing/2014/main" val="3084400623"/>
                  </a:ext>
                </a:extLst>
              </a:tr>
              <a:tr h="316538">
                <a:tc>
                  <a:txBody>
                    <a:bodyPr/>
                    <a:lstStyle/>
                    <a:p>
                      <a:pPr marL="0" marR="0" lvl="0" indent="0" algn="l" defTabSz="914400" rtl="0" eaLnBrk="1" fontAlgn="base" latinLnBrk="0" hangingPunct="1">
                        <a:lnSpc>
                          <a:spcPts val="1600"/>
                        </a:lnSpc>
                        <a:spcBef>
                          <a:spcPts val="0"/>
                        </a:spcBef>
                        <a:spcAft>
                          <a:spcPts val="0"/>
                        </a:spcAft>
                        <a:buClrTx/>
                        <a:buSzTx/>
                        <a:buFontTx/>
                        <a:buNone/>
                        <a:tabLst/>
                        <a:defRPr/>
                      </a:pPr>
                      <a:r>
                        <a:rPr kumimoji="1" lang="en-US" altLang="zh-TW" sz="1800" b="1" u="none" strike="noStrike" kern="1200" cap="none" normalizeH="0" baseline="0" dirty="0">
                          <a:ln>
                            <a:noFill/>
                          </a:ln>
                          <a:effectLst/>
                          <a:latin typeface="Times New Roman" panose="02020603050405020304" pitchFamily="18" charset="0"/>
                          <a:ea typeface="微軟正黑體" panose="020B0604030504040204" pitchFamily="34" charset="-120"/>
                          <a:cs typeface="Times New Roman" panose="02020603050405020304" pitchFamily="18" charset="0"/>
                        </a:rPr>
                        <a:t>115.6.23(</a:t>
                      </a:r>
                      <a:r>
                        <a:rPr kumimoji="1" lang="zh-TW" altLang="en-US" sz="1800" b="1" u="none" strike="noStrike" kern="1200" cap="none" normalizeH="0" baseline="0" dirty="0">
                          <a:ln>
                            <a:noFill/>
                          </a:ln>
                          <a:effectLst/>
                          <a:latin typeface="Times New Roman" panose="02020603050405020304" pitchFamily="18" charset="0"/>
                          <a:ea typeface="微軟正黑體" panose="020B0604030504040204" pitchFamily="34" charset="-120"/>
                          <a:cs typeface="Times New Roman" panose="02020603050405020304" pitchFamily="18" charset="0"/>
                        </a:rPr>
                        <a:t>二</a:t>
                      </a:r>
                      <a:r>
                        <a:rPr kumimoji="1" lang="en-US" altLang="zh-TW" sz="1800" b="1" u="none" strike="noStrike" kern="1200" cap="none" normalizeH="0" baseline="0" dirty="0">
                          <a:ln>
                            <a:noFill/>
                          </a:ln>
                          <a:effectLst/>
                          <a:latin typeface="Times New Roman" panose="02020603050405020304" pitchFamily="18" charset="0"/>
                          <a:ea typeface="微軟正黑體" panose="020B0604030504040204" pitchFamily="34" charset="-120"/>
                          <a:cs typeface="Times New Roman" panose="02020603050405020304" pitchFamily="18" charset="0"/>
                        </a:rPr>
                        <a:t>)10:00</a:t>
                      </a:r>
                      <a:r>
                        <a:rPr kumimoji="1" lang="zh-TW" altLang="en-US" sz="1800" b="1" u="none" strike="noStrike" kern="1200" cap="none" normalizeH="0" baseline="0" dirty="0">
                          <a:ln>
                            <a:noFill/>
                          </a:ln>
                          <a:effectLst/>
                          <a:latin typeface="Times New Roman" panose="02020603050405020304" pitchFamily="18" charset="0"/>
                          <a:ea typeface="微軟正黑體" panose="020B0604030504040204" pitchFamily="34" charset="-120"/>
                          <a:cs typeface="Times New Roman" panose="02020603050405020304" pitchFamily="18" charset="0"/>
                        </a:rPr>
                        <a:t>前</a:t>
                      </a:r>
                      <a:endParaRPr kumimoji="1" lang="en-US" altLang="zh-TW" sz="1800" b="1" u="none" strike="noStrike" kern="1200" cap="none" normalizeH="0" baseline="0" dirty="0">
                        <a:ln>
                          <a:noFill/>
                        </a:ln>
                        <a:solidFill>
                          <a:srgbClr val="C00000"/>
                        </a:solidFill>
                        <a:effectLst/>
                        <a:latin typeface="Times New Roman" panose="02020603050405020304" pitchFamily="18" charset="0"/>
                        <a:ea typeface="微軟正黑體" panose="020B0604030504040204" pitchFamily="34" charset="-120"/>
                        <a:cs typeface="Times New Roman" panose="02020603050405020304" pitchFamily="18" charset="0"/>
                      </a:endParaRPr>
                    </a:p>
                  </a:txBody>
                  <a:tcPr anchor="ctr">
                    <a:solidFill>
                      <a:srgbClr val="EBEBFF"/>
                    </a:solidFill>
                  </a:tcPr>
                </a:tc>
                <a:tc>
                  <a:txBody>
                    <a:bodyPr/>
                    <a:lstStyle/>
                    <a:p>
                      <a:pPr marL="0" marR="0" lvl="0" indent="0" algn="l" defTabSz="914400" rtl="0" eaLnBrk="1" fontAlgn="base" latinLnBrk="0" hangingPunct="1">
                        <a:lnSpc>
                          <a:spcPts val="1600"/>
                        </a:lnSpc>
                        <a:spcBef>
                          <a:spcPts val="0"/>
                        </a:spcBef>
                        <a:spcAft>
                          <a:spcPts val="0"/>
                        </a:spcAft>
                        <a:buClrTx/>
                        <a:buSzTx/>
                        <a:buFontTx/>
                        <a:buNone/>
                        <a:tabLst/>
                        <a:defRPr/>
                      </a:pPr>
                      <a:r>
                        <a:rPr kumimoji="1" lang="zh-TW" altLang="en-US" sz="1800" b="1" u="none" strike="noStrike" kern="1200" cap="none" normalizeH="0" baseline="0" dirty="0">
                          <a:ln>
                            <a:noFill/>
                          </a:ln>
                          <a:solidFill>
                            <a:srgbClr val="0000FF"/>
                          </a:solidFill>
                          <a:effectLst/>
                          <a:latin typeface="Times New Roman" panose="02020603050405020304" pitchFamily="18" charset="0"/>
                          <a:ea typeface="微軟正黑體" panose="020B0604030504040204" pitchFamily="34" charset="-120"/>
                          <a:cs typeface="Times New Roman" panose="02020603050405020304" pitchFamily="18" charset="0"/>
                        </a:rPr>
                        <a:t>各校自訂 </a:t>
                      </a:r>
                      <a:endParaRPr kumimoji="1" lang="en-US" altLang="zh-TW" sz="1800" b="1" u="none" strike="noStrike" kern="1200" cap="none" normalizeH="0" baseline="0" dirty="0">
                        <a:ln>
                          <a:noFill/>
                        </a:ln>
                        <a:solidFill>
                          <a:srgbClr val="0000FF"/>
                        </a:solidFill>
                        <a:effectLst/>
                        <a:latin typeface="Times New Roman" panose="02020603050405020304" pitchFamily="18" charset="0"/>
                        <a:ea typeface="微軟正黑體" panose="020B0604030504040204" pitchFamily="34" charset="-120"/>
                        <a:cs typeface="Times New Roman" panose="02020603050405020304" pitchFamily="18" charset="0"/>
                      </a:endParaRPr>
                    </a:p>
                  </a:txBody>
                  <a:tcPr anchor="ctr">
                    <a:solidFill>
                      <a:srgbClr val="EBEBFF"/>
                    </a:solidFill>
                  </a:tcPr>
                </a:tc>
                <a:tc>
                  <a:txBody>
                    <a:bodyPr/>
                    <a:lstStyle/>
                    <a:p>
                      <a:pPr algn="l">
                        <a:lnSpc>
                          <a:spcPts val="1600"/>
                        </a:lnSpc>
                      </a:pPr>
                      <a:r>
                        <a:rPr kumimoji="1" lang="zh-TW" altLang="en-US" sz="1800" b="1" u="none" strike="noStrike" kern="1200" cap="none" normalizeH="0" baseline="0" dirty="0">
                          <a:ln>
                            <a:noFill/>
                          </a:ln>
                          <a:effectLst/>
                          <a:latin typeface="Times New Roman" panose="02020603050405020304" pitchFamily="18" charset="0"/>
                          <a:ea typeface="微軟正黑體" panose="020B0604030504040204" pitchFamily="34" charset="-120"/>
                          <a:cs typeface="Times New Roman" panose="02020603050405020304" pitchFamily="18" charset="0"/>
                        </a:rPr>
                        <a:t>本</a:t>
                      </a:r>
                      <a:r>
                        <a:rPr kumimoji="1" lang="zh-TW" altLang="zh-TW" sz="1800" b="1" u="none" strike="noStrike" kern="1200" cap="none" normalizeH="0" baseline="0" dirty="0">
                          <a:ln>
                            <a:noFill/>
                          </a:ln>
                          <a:effectLst/>
                          <a:latin typeface="Times New Roman" panose="02020603050405020304" pitchFamily="18" charset="0"/>
                          <a:ea typeface="微軟正黑體" panose="020B0604030504040204" pitchFamily="34" charset="-120"/>
                          <a:cs typeface="Times New Roman" panose="02020603050405020304" pitchFamily="18" charset="0"/>
                        </a:rPr>
                        <a:t>委員會網站</a:t>
                      </a:r>
                      <a:r>
                        <a:rPr kumimoji="1" lang="zh-TW" altLang="en-US" sz="1800" b="1" u="none" strike="noStrike" kern="1200" cap="none" normalizeH="0" baseline="0" dirty="0">
                          <a:ln>
                            <a:noFill/>
                          </a:ln>
                          <a:effectLst/>
                          <a:latin typeface="Times New Roman" panose="02020603050405020304" pitchFamily="18" charset="0"/>
                          <a:ea typeface="微軟正黑體" panose="020B0604030504040204" pitchFamily="34" charset="-120"/>
                          <a:cs typeface="Times New Roman" panose="02020603050405020304" pitchFamily="18" charset="0"/>
                        </a:rPr>
                        <a:t>提供查詢</a:t>
                      </a:r>
                      <a:r>
                        <a:rPr kumimoji="1" lang="zh-TW" altLang="zh-TW" sz="1800" b="1" u="none" strike="noStrike" kern="1200" cap="none" normalizeH="0" baseline="0" dirty="0">
                          <a:ln>
                            <a:noFill/>
                          </a:ln>
                          <a:effectLst/>
                          <a:latin typeface="Times New Roman" panose="02020603050405020304" pitchFamily="18" charset="0"/>
                          <a:ea typeface="微軟正黑體" panose="020B0604030504040204" pitchFamily="34" charset="-120"/>
                          <a:cs typeface="Times New Roman" panose="02020603050405020304" pitchFamily="18" charset="0"/>
                        </a:rPr>
                        <a:t>甄審</a:t>
                      </a:r>
                      <a:r>
                        <a:rPr kumimoji="1" lang="zh-TW" altLang="en-US" sz="1800" b="1" u="none" strike="noStrike" kern="1200" cap="none" normalizeH="0" baseline="0" dirty="0">
                          <a:ln>
                            <a:noFill/>
                          </a:ln>
                          <a:effectLst/>
                          <a:latin typeface="Times New Roman" panose="02020603050405020304" pitchFamily="18" charset="0"/>
                          <a:ea typeface="微軟正黑體" panose="020B0604030504040204" pitchFamily="34" charset="-120"/>
                          <a:cs typeface="Times New Roman" panose="02020603050405020304" pitchFamily="18" charset="0"/>
                        </a:rPr>
                        <a:t>總</a:t>
                      </a:r>
                      <a:r>
                        <a:rPr kumimoji="1" lang="zh-TW" altLang="zh-TW" sz="1800" b="1" u="none" strike="noStrike" kern="1200" cap="none" normalizeH="0" baseline="0" dirty="0">
                          <a:ln>
                            <a:noFill/>
                          </a:ln>
                          <a:effectLst/>
                          <a:latin typeface="Times New Roman" panose="02020603050405020304" pitchFamily="18" charset="0"/>
                          <a:ea typeface="微軟正黑體" panose="020B0604030504040204" pitchFamily="34" charset="-120"/>
                          <a:cs typeface="Times New Roman" panose="02020603050405020304" pitchFamily="18" charset="0"/>
                        </a:rPr>
                        <a:t>成績</a:t>
                      </a:r>
                      <a:endParaRPr lang="zh-TW" altLang="en-US" sz="1800" b="1"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endParaRPr>
                    </a:p>
                  </a:txBody>
                  <a:tcPr anchor="ctr">
                    <a:solidFill>
                      <a:srgbClr val="EBEBFF"/>
                    </a:solidFill>
                  </a:tcPr>
                </a:tc>
                <a:extLst>
                  <a:ext uri="{0D108BD9-81ED-4DB2-BD59-A6C34878D82A}">
                    <a16:rowId xmlns:a16="http://schemas.microsoft.com/office/drawing/2014/main" val="2587919438"/>
                  </a:ext>
                </a:extLst>
              </a:tr>
              <a:tr h="316538">
                <a:tc>
                  <a:txBody>
                    <a:bodyPr/>
                    <a:lstStyle/>
                    <a:p>
                      <a:pPr marL="0" marR="0" lvl="0" indent="0" algn="l" defTabSz="914400" rtl="0" eaLnBrk="1" fontAlgn="base" latinLnBrk="0" hangingPunct="1">
                        <a:lnSpc>
                          <a:spcPts val="1600"/>
                        </a:lnSpc>
                        <a:spcBef>
                          <a:spcPts val="0"/>
                        </a:spcBef>
                        <a:spcAft>
                          <a:spcPts val="0"/>
                        </a:spcAft>
                        <a:buClrTx/>
                        <a:buSzTx/>
                        <a:buFontTx/>
                        <a:buNone/>
                        <a:tabLst/>
                        <a:defRPr/>
                      </a:pPr>
                      <a:r>
                        <a:rPr kumimoji="1" lang="en-US" altLang="zh-TW" sz="1800" b="1" u="none" strike="noStrike" kern="1200" cap="none" normalizeH="0" baseline="0" dirty="0">
                          <a:ln>
                            <a:noFill/>
                          </a:ln>
                          <a:effectLst/>
                          <a:latin typeface="Times New Roman" panose="02020603050405020304" pitchFamily="18" charset="0"/>
                          <a:ea typeface="微軟正黑體" panose="020B0604030504040204" pitchFamily="34" charset="-120"/>
                          <a:cs typeface="Times New Roman" panose="02020603050405020304" pitchFamily="18" charset="0"/>
                        </a:rPr>
                        <a:t>115.6.25(</a:t>
                      </a:r>
                      <a:r>
                        <a:rPr kumimoji="1" lang="zh-TW" altLang="en-US" sz="1800" b="1" u="none" strike="noStrike" kern="1200" cap="none" normalizeH="0" baseline="0" dirty="0">
                          <a:ln>
                            <a:noFill/>
                          </a:ln>
                          <a:effectLst/>
                          <a:latin typeface="Times New Roman" panose="02020603050405020304" pitchFamily="18" charset="0"/>
                          <a:ea typeface="微軟正黑體" panose="020B0604030504040204" pitchFamily="34" charset="-120"/>
                          <a:cs typeface="Times New Roman" panose="02020603050405020304" pitchFamily="18" charset="0"/>
                        </a:rPr>
                        <a:t>四</a:t>
                      </a:r>
                      <a:r>
                        <a:rPr kumimoji="1" lang="en-US" altLang="zh-TW" sz="1800" b="1" u="none" strike="noStrike" kern="1200" cap="none" normalizeH="0" baseline="0" dirty="0">
                          <a:ln>
                            <a:noFill/>
                          </a:ln>
                          <a:effectLst/>
                          <a:latin typeface="Times New Roman" panose="02020603050405020304" pitchFamily="18" charset="0"/>
                          <a:ea typeface="微軟正黑體" panose="020B0604030504040204" pitchFamily="34" charset="-120"/>
                          <a:cs typeface="Times New Roman" panose="02020603050405020304" pitchFamily="18" charset="0"/>
                        </a:rPr>
                        <a:t>)10:00</a:t>
                      </a:r>
                      <a:r>
                        <a:rPr kumimoji="1" lang="zh-TW" altLang="en-US" sz="1800" b="1" u="none" strike="noStrike" kern="1200" cap="none" normalizeH="0" baseline="0" dirty="0">
                          <a:ln>
                            <a:noFill/>
                          </a:ln>
                          <a:effectLst/>
                          <a:latin typeface="Times New Roman" panose="02020603050405020304" pitchFamily="18" charset="0"/>
                          <a:ea typeface="微軟正黑體" panose="020B0604030504040204" pitchFamily="34" charset="-120"/>
                          <a:cs typeface="Times New Roman" panose="02020603050405020304" pitchFamily="18" charset="0"/>
                        </a:rPr>
                        <a:t>前</a:t>
                      </a:r>
                      <a:endParaRPr kumimoji="1" lang="en-US" altLang="zh-TW" sz="1800" b="1" i="0" u="none" strike="noStrike" kern="1200" cap="none" normalizeH="0" baseline="0" dirty="0">
                        <a:ln>
                          <a:noFill/>
                        </a:ln>
                        <a:solidFill>
                          <a:srgbClr val="C00000"/>
                        </a:solidFill>
                        <a:effectLst/>
                        <a:latin typeface="Times New Roman" panose="02020603050405020304" pitchFamily="18" charset="0"/>
                        <a:ea typeface="微軟正黑體" panose="020B0604030504040204" pitchFamily="34" charset="-120"/>
                        <a:cs typeface="Times New Roman" panose="02020603050405020304" pitchFamily="18" charset="0"/>
                      </a:endParaRPr>
                    </a:p>
                  </a:txBody>
                  <a:tcPr anchor="ctr">
                    <a:solidFill>
                      <a:schemeClr val="bg1"/>
                    </a:solidFill>
                  </a:tcPr>
                </a:tc>
                <a:tc>
                  <a:txBody>
                    <a:bodyPr/>
                    <a:lstStyle/>
                    <a:p>
                      <a:pPr marL="0" marR="0" lvl="0" indent="0" algn="l" defTabSz="914400" rtl="0" eaLnBrk="1" fontAlgn="base" latinLnBrk="0" hangingPunct="1">
                        <a:lnSpc>
                          <a:spcPts val="1600"/>
                        </a:lnSpc>
                        <a:spcBef>
                          <a:spcPts val="0"/>
                        </a:spcBef>
                        <a:spcAft>
                          <a:spcPts val="0"/>
                        </a:spcAft>
                        <a:buClrTx/>
                        <a:buSzTx/>
                        <a:buFontTx/>
                        <a:buNone/>
                        <a:tabLst/>
                        <a:defRPr/>
                      </a:pPr>
                      <a:r>
                        <a:rPr kumimoji="1" lang="zh-TW" altLang="en-US" sz="1800" b="1" u="none" strike="noStrike" kern="1200" cap="none" normalizeH="0" baseline="0" dirty="0">
                          <a:ln>
                            <a:noFill/>
                          </a:ln>
                          <a:solidFill>
                            <a:srgbClr val="0000FF"/>
                          </a:solidFill>
                          <a:effectLst/>
                          <a:latin typeface="Times New Roman" panose="02020603050405020304" pitchFamily="18" charset="0"/>
                          <a:ea typeface="微軟正黑體" panose="020B0604030504040204" pitchFamily="34" charset="-120"/>
                          <a:cs typeface="Times New Roman" panose="02020603050405020304" pitchFamily="18" charset="0"/>
                        </a:rPr>
                        <a:t>各校自訂 </a:t>
                      </a:r>
                      <a:endParaRPr kumimoji="1" lang="en-US" altLang="zh-TW" sz="1800" b="1" i="0" u="none" strike="noStrike" kern="1200" cap="none" normalizeH="0" baseline="0" dirty="0">
                        <a:ln>
                          <a:noFill/>
                        </a:ln>
                        <a:solidFill>
                          <a:srgbClr val="0000FF"/>
                        </a:solidFill>
                        <a:effectLst/>
                        <a:latin typeface="Times New Roman" panose="02020603050405020304" pitchFamily="18" charset="0"/>
                        <a:ea typeface="微軟正黑體" panose="020B0604030504040204" pitchFamily="34" charset="-120"/>
                        <a:cs typeface="Times New Roman" panose="02020603050405020304" pitchFamily="18" charset="0"/>
                      </a:endParaRPr>
                    </a:p>
                  </a:txBody>
                  <a:tcPr anchor="ctr">
                    <a:solidFill>
                      <a:schemeClr val="bg1"/>
                    </a:solidFill>
                  </a:tcPr>
                </a:tc>
                <a:tc>
                  <a:txBody>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1" lang="zh-TW" altLang="en-US" sz="1800" b="1" u="none" strike="noStrike" kern="1200" cap="none" normalizeH="0" baseline="0" dirty="0">
                          <a:ln>
                            <a:noFill/>
                          </a:ln>
                          <a:effectLst/>
                          <a:latin typeface="Times New Roman" panose="02020603050405020304" pitchFamily="18" charset="0"/>
                          <a:ea typeface="微軟正黑體" panose="020B0604030504040204" pitchFamily="34" charset="-120"/>
                          <a:cs typeface="Times New Roman" panose="02020603050405020304" pitchFamily="18" charset="0"/>
                        </a:rPr>
                        <a:t>各甄審學校網站公告錄取正取生、備取生名單</a:t>
                      </a:r>
                      <a:endParaRPr kumimoji="1" lang="zh-TW" altLang="en-US" sz="1800" b="1" i="0" u="none" strike="noStrike" kern="1200" cap="none" normalizeH="0" baseline="0" dirty="0">
                        <a:ln>
                          <a:noFill/>
                        </a:ln>
                        <a:solidFill>
                          <a:srgbClr val="000000"/>
                        </a:solidFill>
                        <a:effectLst/>
                        <a:latin typeface="Times New Roman" panose="02020603050405020304" pitchFamily="18" charset="0"/>
                        <a:ea typeface="微軟正黑體" panose="020B0604030504040204" pitchFamily="34" charset="-120"/>
                        <a:cs typeface="Times New Roman" panose="02020603050405020304" pitchFamily="18" charset="0"/>
                      </a:endParaRPr>
                    </a:p>
                  </a:txBody>
                  <a:tcPr anchor="ctr">
                    <a:solidFill>
                      <a:schemeClr val="bg1"/>
                    </a:solidFill>
                  </a:tcPr>
                </a:tc>
                <a:extLst>
                  <a:ext uri="{0D108BD9-81ED-4DB2-BD59-A6C34878D82A}">
                    <a16:rowId xmlns:a16="http://schemas.microsoft.com/office/drawing/2014/main" val="2076606536"/>
                  </a:ext>
                </a:extLst>
              </a:tr>
              <a:tr h="350979">
                <a:tc gridSpan="2">
                  <a:txBody>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1" lang="en-US" altLang="zh-TW" sz="1800" b="1" u="none" strike="noStrike" kern="1200" cap="none" normalizeH="0" baseline="0" dirty="0">
                          <a:ln>
                            <a:noFill/>
                          </a:ln>
                          <a:effectLst/>
                          <a:latin typeface="Times New Roman" panose="02020603050405020304" pitchFamily="18" charset="0"/>
                          <a:ea typeface="微軟正黑體" panose="020B0604030504040204" pitchFamily="34" charset="-120"/>
                          <a:cs typeface="Times New Roman" panose="02020603050405020304" pitchFamily="18" charset="0"/>
                        </a:rPr>
                        <a:t>115.</a:t>
                      </a:r>
                      <a:r>
                        <a:rPr kumimoji="1" lang="en-US" altLang="zh-TW" sz="1800" b="1" u="none" strike="noStrike" kern="1200" cap="none" normalizeH="0" baseline="0" dirty="0">
                          <a:ln>
                            <a:noFill/>
                          </a:ln>
                          <a:solidFill>
                            <a:srgbClr val="C00000"/>
                          </a:solidFill>
                          <a:effectLst/>
                          <a:latin typeface="Times New Roman" panose="02020603050405020304" pitchFamily="18" charset="0"/>
                          <a:ea typeface="微軟正黑體" panose="020B0604030504040204" pitchFamily="34" charset="-120"/>
                          <a:cs typeface="Times New Roman" panose="02020603050405020304" pitchFamily="18" charset="0"/>
                        </a:rPr>
                        <a:t>7.1(</a:t>
                      </a:r>
                      <a:r>
                        <a:rPr kumimoji="1" lang="zh-TW" altLang="en-US" sz="1800" b="1" u="none" strike="noStrike" kern="1200" cap="none" normalizeH="0" baseline="0" dirty="0">
                          <a:ln>
                            <a:noFill/>
                          </a:ln>
                          <a:solidFill>
                            <a:srgbClr val="C00000"/>
                          </a:solidFill>
                          <a:effectLst/>
                          <a:latin typeface="Times New Roman" panose="02020603050405020304" pitchFamily="18" charset="0"/>
                          <a:ea typeface="微軟正黑體" panose="020B0604030504040204" pitchFamily="34" charset="-120"/>
                          <a:cs typeface="Times New Roman" panose="02020603050405020304" pitchFamily="18" charset="0"/>
                        </a:rPr>
                        <a:t>三</a:t>
                      </a:r>
                      <a:r>
                        <a:rPr kumimoji="1" lang="en-US" altLang="zh-TW" sz="1800" b="1" u="none" strike="noStrike" kern="1200" cap="none" normalizeH="0" baseline="0" dirty="0">
                          <a:ln>
                            <a:noFill/>
                          </a:ln>
                          <a:solidFill>
                            <a:srgbClr val="C00000"/>
                          </a:solidFill>
                          <a:effectLst/>
                          <a:latin typeface="Times New Roman" panose="02020603050405020304" pitchFamily="18" charset="0"/>
                          <a:ea typeface="微軟正黑體" panose="020B0604030504040204" pitchFamily="34" charset="-120"/>
                          <a:cs typeface="Times New Roman" panose="02020603050405020304" pitchFamily="18" charset="0"/>
                        </a:rPr>
                        <a:t>)10:00-</a:t>
                      </a:r>
                      <a:r>
                        <a:rPr kumimoji="1" lang="en-US" altLang="zh-TW" sz="1800" b="1" u="none" strike="noStrike" kern="1200" cap="none" normalizeH="0" baseline="0" dirty="0">
                          <a:ln>
                            <a:noFill/>
                          </a:ln>
                          <a:effectLst/>
                          <a:latin typeface="Times New Roman" panose="02020603050405020304" pitchFamily="18" charset="0"/>
                          <a:ea typeface="微軟正黑體" panose="020B0604030504040204" pitchFamily="34" charset="-120"/>
                          <a:cs typeface="Times New Roman" panose="02020603050405020304" pitchFamily="18" charset="0"/>
                        </a:rPr>
                        <a:t>115.</a:t>
                      </a:r>
                      <a:r>
                        <a:rPr kumimoji="1" lang="en-US" altLang="zh-TW" sz="1800" b="1" u="none" strike="noStrike" kern="1200" cap="none" normalizeH="0" baseline="0" dirty="0">
                          <a:ln>
                            <a:noFill/>
                          </a:ln>
                          <a:solidFill>
                            <a:srgbClr val="C00000"/>
                          </a:solidFill>
                          <a:effectLst/>
                          <a:latin typeface="Times New Roman" panose="02020603050405020304" pitchFamily="18" charset="0"/>
                          <a:ea typeface="微軟正黑體" panose="020B0604030504040204" pitchFamily="34" charset="-120"/>
                          <a:cs typeface="Times New Roman" panose="02020603050405020304" pitchFamily="18" charset="0"/>
                        </a:rPr>
                        <a:t>7.3(</a:t>
                      </a:r>
                      <a:r>
                        <a:rPr kumimoji="1" lang="zh-TW" altLang="en-US" sz="1800" b="1" u="none" strike="noStrike" kern="1200" cap="none" normalizeH="0" baseline="0" dirty="0">
                          <a:ln>
                            <a:noFill/>
                          </a:ln>
                          <a:solidFill>
                            <a:srgbClr val="C00000"/>
                          </a:solidFill>
                          <a:effectLst/>
                          <a:latin typeface="Times New Roman" panose="02020603050405020304" pitchFamily="18" charset="0"/>
                          <a:ea typeface="微軟正黑體" panose="020B0604030504040204" pitchFamily="34" charset="-120"/>
                          <a:cs typeface="Times New Roman" panose="02020603050405020304" pitchFamily="18" charset="0"/>
                        </a:rPr>
                        <a:t>五</a:t>
                      </a:r>
                      <a:r>
                        <a:rPr kumimoji="1" lang="en-US" altLang="zh-TW" sz="1800" b="1" u="none" strike="noStrike" kern="1200" cap="none" normalizeH="0" baseline="0" dirty="0">
                          <a:ln>
                            <a:noFill/>
                          </a:ln>
                          <a:solidFill>
                            <a:srgbClr val="C00000"/>
                          </a:solidFill>
                          <a:effectLst/>
                          <a:latin typeface="Times New Roman" panose="02020603050405020304" pitchFamily="18" charset="0"/>
                          <a:ea typeface="微軟正黑體" panose="020B0604030504040204" pitchFamily="34" charset="-120"/>
                          <a:cs typeface="Times New Roman" panose="02020603050405020304" pitchFamily="18" charset="0"/>
                        </a:rPr>
                        <a:t>)17:00</a:t>
                      </a:r>
                      <a:r>
                        <a:rPr lang="zh-TW" altLang="en-US" sz="1800" b="1" kern="1200" dirty="0">
                          <a:solidFill>
                            <a:srgbClr val="C00000"/>
                          </a:solidFill>
                          <a:effectLst/>
                          <a:latin typeface="Times New Roman" panose="02020603050405020304" pitchFamily="18" charset="0"/>
                          <a:ea typeface="微軟正黑體" panose="020B0604030504040204" pitchFamily="34" charset="-120"/>
                          <a:cs typeface="Times New Roman" panose="02020603050405020304" pitchFamily="18" charset="0"/>
                        </a:rPr>
                        <a:t>止</a:t>
                      </a:r>
                      <a:endParaRPr kumimoji="1" lang="en-US" altLang="zh-TW" sz="1800" b="1" i="0" u="none" strike="noStrike" kern="1200" cap="none" normalizeH="0" baseline="0" dirty="0">
                        <a:ln>
                          <a:noFill/>
                        </a:ln>
                        <a:solidFill>
                          <a:srgbClr val="C00000"/>
                        </a:solidFill>
                        <a:effectLst/>
                        <a:latin typeface="Times New Roman" panose="02020603050405020304" pitchFamily="18" charset="0"/>
                        <a:ea typeface="微軟正黑體" panose="020B0604030504040204" pitchFamily="34" charset="-120"/>
                        <a:cs typeface="Times New Roman" panose="02020603050405020304" pitchFamily="18" charset="0"/>
                      </a:endParaRPr>
                    </a:p>
                  </a:txBody>
                  <a:tcPr anchor="ctr">
                    <a:solidFill>
                      <a:srgbClr val="EBEBFF"/>
                    </a:solidFill>
                  </a:tcPr>
                </a:tc>
                <a:tc hMerge="1">
                  <a:txBody>
                    <a:bodyPr/>
                    <a:lstStyle/>
                    <a:p>
                      <a:endParaRPr lang="zh-TW" altLang="en-US"/>
                    </a:p>
                  </a:txBody>
                  <a:tcPr/>
                </a:tc>
                <a:tc>
                  <a:txBody>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1" lang="zh-TW" altLang="en-US" sz="1800" b="1" u="none" strike="noStrike" kern="1200" cap="none" normalizeH="0" baseline="0" dirty="0">
                          <a:ln>
                            <a:noFill/>
                          </a:ln>
                          <a:effectLst/>
                          <a:latin typeface="Times New Roman" panose="02020603050405020304" pitchFamily="18" charset="0"/>
                          <a:ea typeface="微軟正黑體" panose="020B0604030504040204" pitchFamily="34" charset="-120"/>
                          <a:cs typeface="Times New Roman" panose="02020603050405020304" pitchFamily="18" charset="0"/>
                        </a:rPr>
                        <a:t>正取生、備取生</a:t>
                      </a:r>
                      <a:r>
                        <a:rPr kumimoji="1" lang="zh-TW" altLang="en-US" sz="1800" b="1" u="none" strike="noStrike" kern="1200" cap="none" normalizeH="0" baseline="0" dirty="0">
                          <a:ln>
                            <a:noFill/>
                          </a:ln>
                          <a:solidFill>
                            <a:srgbClr val="C00000"/>
                          </a:solidFill>
                          <a:effectLst/>
                          <a:latin typeface="Times New Roman" panose="02020603050405020304" pitchFamily="18" charset="0"/>
                          <a:ea typeface="微軟正黑體" panose="020B0604030504040204" pitchFamily="34" charset="-120"/>
                          <a:cs typeface="Times New Roman" panose="02020603050405020304" pitchFamily="18" charset="0"/>
                        </a:rPr>
                        <a:t>上網登記就讀志願序</a:t>
                      </a:r>
                      <a:endParaRPr kumimoji="1" lang="zh-TW" altLang="en-US" sz="1800" b="1" i="0" u="none" strike="noStrike" kern="1200" cap="none" normalizeH="0" baseline="0" dirty="0">
                        <a:ln>
                          <a:noFill/>
                        </a:ln>
                        <a:solidFill>
                          <a:srgbClr val="C00000"/>
                        </a:solidFill>
                        <a:effectLst/>
                        <a:latin typeface="Times New Roman" panose="02020603050405020304" pitchFamily="18" charset="0"/>
                        <a:ea typeface="微軟正黑體" panose="020B0604030504040204" pitchFamily="34" charset="-120"/>
                        <a:cs typeface="Times New Roman" panose="02020603050405020304" pitchFamily="18" charset="0"/>
                      </a:endParaRPr>
                    </a:p>
                  </a:txBody>
                  <a:tcPr anchor="ctr">
                    <a:solidFill>
                      <a:srgbClr val="EBEBFF"/>
                    </a:solidFill>
                  </a:tcPr>
                </a:tc>
                <a:extLst>
                  <a:ext uri="{0D108BD9-81ED-4DB2-BD59-A6C34878D82A}">
                    <a16:rowId xmlns:a16="http://schemas.microsoft.com/office/drawing/2014/main" val="164476907"/>
                  </a:ext>
                </a:extLst>
              </a:tr>
              <a:tr h="350979">
                <a:tc gridSpan="2">
                  <a:txBody>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1" lang="en-US" altLang="zh-TW" sz="1800" b="1" u="none" strike="noStrike" kern="1200" cap="none" normalizeH="0" baseline="0" dirty="0">
                          <a:ln>
                            <a:noFill/>
                          </a:ln>
                          <a:effectLst/>
                          <a:latin typeface="Times New Roman" panose="02020603050405020304" pitchFamily="18" charset="0"/>
                          <a:ea typeface="微軟正黑體" panose="020B0604030504040204" pitchFamily="34" charset="-120"/>
                          <a:cs typeface="Times New Roman" panose="02020603050405020304" pitchFamily="18" charset="0"/>
                        </a:rPr>
                        <a:t>115.7.7(</a:t>
                      </a:r>
                      <a:r>
                        <a:rPr kumimoji="1" lang="zh-TW" altLang="en-US" sz="1800" b="1" u="none" strike="noStrike" kern="1200" cap="none" normalizeH="0" baseline="0" dirty="0">
                          <a:ln>
                            <a:noFill/>
                          </a:ln>
                          <a:effectLst/>
                          <a:latin typeface="Times New Roman" panose="02020603050405020304" pitchFamily="18" charset="0"/>
                          <a:ea typeface="微軟正黑體" panose="020B0604030504040204" pitchFamily="34" charset="-120"/>
                          <a:cs typeface="Times New Roman" panose="02020603050405020304" pitchFamily="18" charset="0"/>
                        </a:rPr>
                        <a:t>二</a:t>
                      </a:r>
                      <a:r>
                        <a:rPr kumimoji="1" lang="en-US" altLang="zh-TW" sz="1800" b="1" u="none" strike="noStrike" kern="1200" cap="none" normalizeH="0" baseline="0" dirty="0">
                          <a:ln>
                            <a:noFill/>
                          </a:ln>
                          <a:effectLst/>
                          <a:latin typeface="Times New Roman" panose="02020603050405020304" pitchFamily="18" charset="0"/>
                          <a:ea typeface="微軟正黑體" panose="020B0604030504040204" pitchFamily="34" charset="-120"/>
                          <a:cs typeface="Times New Roman" panose="02020603050405020304" pitchFamily="18" charset="0"/>
                        </a:rPr>
                        <a:t>)10:00</a:t>
                      </a:r>
                      <a:r>
                        <a:rPr kumimoji="1" lang="zh-TW" altLang="en-US" sz="1800" b="1" u="none" strike="noStrike" kern="1200" cap="none" normalizeH="0" baseline="0" dirty="0">
                          <a:ln>
                            <a:noFill/>
                          </a:ln>
                          <a:effectLst/>
                          <a:latin typeface="Times New Roman" panose="02020603050405020304" pitchFamily="18" charset="0"/>
                          <a:ea typeface="微軟正黑體" panose="020B0604030504040204" pitchFamily="34" charset="-120"/>
                          <a:cs typeface="Times New Roman" panose="02020603050405020304" pitchFamily="18" charset="0"/>
                        </a:rPr>
                        <a:t>起</a:t>
                      </a:r>
                      <a:endParaRPr kumimoji="1" lang="en-US" altLang="zh-TW" sz="1800" b="1" i="0" u="none" strike="noStrike" kern="1200" cap="none" normalizeH="0" baseline="0" dirty="0">
                        <a:ln>
                          <a:noFill/>
                        </a:ln>
                        <a:solidFill>
                          <a:srgbClr val="000000"/>
                        </a:solidFill>
                        <a:effectLst/>
                        <a:latin typeface="Times New Roman" panose="02020603050405020304" pitchFamily="18" charset="0"/>
                        <a:ea typeface="微軟正黑體" panose="020B0604030504040204" pitchFamily="34" charset="-120"/>
                        <a:cs typeface="Times New Roman" panose="02020603050405020304" pitchFamily="18" charset="0"/>
                      </a:endParaRPr>
                    </a:p>
                  </a:txBody>
                  <a:tcPr anchor="ctr">
                    <a:solidFill>
                      <a:schemeClr val="bg1"/>
                    </a:solidFill>
                  </a:tcPr>
                </a:tc>
                <a:tc hMerge="1">
                  <a:txBody>
                    <a:bodyPr/>
                    <a:lstStyle/>
                    <a:p>
                      <a:endParaRPr lang="zh-TW" altLang="en-US"/>
                    </a:p>
                  </a:txBody>
                  <a:tcPr/>
                </a:tc>
                <a:tc>
                  <a:txBody>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1" lang="zh-TW" altLang="en-US" sz="1800" b="1" u="none" strike="noStrike" kern="1200" cap="none" normalizeH="0" baseline="0" dirty="0">
                          <a:ln>
                            <a:noFill/>
                          </a:ln>
                          <a:effectLst/>
                          <a:latin typeface="Times New Roman" panose="02020603050405020304" pitchFamily="18" charset="0"/>
                          <a:ea typeface="微軟正黑體" panose="020B0604030504040204" pitchFamily="34" charset="-120"/>
                          <a:cs typeface="Times New Roman" panose="02020603050405020304" pitchFamily="18" charset="0"/>
                        </a:rPr>
                        <a:t>就讀志願序統一</a:t>
                      </a:r>
                      <a:r>
                        <a:rPr kumimoji="1" lang="zh-TW" altLang="en-US" sz="1800" b="1" u="none" strike="noStrike" kern="1200" cap="none" normalizeH="0" baseline="0" dirty="0">
                          <a:ln>
                            <a:noFill/>
                          </a:ln>
                          <a:solidFill>
                            <a:schemeClr val="tx1"/>
                          </a:solidFill>
                          <a:effectLst/>
                          <a:latin typeface="Times New Roman" panose="02020603050405020304" pitchFamily="18" charset="0"/>
                          <a:ea typeface="微軟正黑體" panose="020B0604030504040204" pitchFamily="34" charset="-120"/>
                          <a:cs typeface="Times New Roman" panose="02020603050405020304" pitchFamily="18" charset="0"/>
                        </a:rPr>
                        <a:t>分發放榜</a:t>
                      </a:r>
                      <a:endParaRPr kumimoji="1" lang="zh-TW" altLang="en-US" sz="1800" b="1" i="0" u="none" strike="noStrike" kern="1200" cap="none" normalizeH="0" baseline="0" dirty="0">
                        <a:ln>
                          <a:noFill/>
                        </a:ln>
                        <a:solidFill>
                          <a:schemeClr val="tx1"/>
                        </a:solidFill>
                        <a:effectLst/>
                        <a:latin typeface="Times New Roman" panose="02020603050405020304" pitchFamily="18" charset="0"/>
                        <a:ea typeface="微軟正黑體" panose="020B0604030504040204" pitchFamily="34" charset="-120"/>
                        <a:cs typeface="Times New Roman" panose="02020603050405020304" pitchFamily="18" charset="0"/>
                      </a:endParaRPr>
                    </a:p>
                  </a:txBody>
                  <a:tcPr anchor="ctr">
                    <a:solidFill>
                      <a:schemeClr val="bg1"/>
                    </a:solidFill>
                  </a:tcPr>
                </a:tc>
                <a:extLst>
                  <a:ext uri="{0D108BD9-81ED-4DB2-BD59-A6C34878D82A}">
                    <a16:rowId xmlns:a16="http://schemas.microsoft.com/office/drawing/2014/main" val="2321184197"/>
                  </a:ext>
                </a:extLst>
              </a:tr>
              <a:tr h="350979">
                <a:tc gridSpan="2">
                  <a:txBody>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1" lang="en-US" altLang="zh-TW" sz="1800" b="1" u="none" strike="noStrike" kern="1200" cap="none" normalizeH="0" baseline="0" dirty="0">
                          <a:ln>
                            <a:noFill/>
                          </a:ln>
                          <a:effectLst/>
                          <a:latin typeface="Times New Roman" panose="02020603050405020304" pitchFamily="18" charset="0"/>
                          <a:ea typeface="微軟正黑體" panose="020B0604030504040204" pitchFamily="34" charset="-120"/>
                          <a:cs typeface="Times New Roman" panose="02020603050405020304" pitchFamily="18" charset="0"/>
                        </a:rPr>
                        <a:t>115.</a:t>
                      </a:r>
                      <a:r>
                        <a:rPr kumimoji="1" lang="en-US" altLang="zh-TW" sz="1800" b="1" u="none" strike="noStrike" kern="1200" cap="none" normalizeH="0" baseline="0" dirty="0">
                          <a:ln>
                            <a:noFill/>
                          </a:ln>
                          <a:solidFill>
                            <a:srgbClr val="C00000"/>
                          </a:solidFill>
                          <a:effectLst/>
                          <a:latin typeface="Times New Roman" panose="02020603050405020304" pitchFamily="18" charset="0"/>
                          <a:ea typeface="微軟正黑體" panose="020B0604030504040204" pitchFamily="34" charset="-120"/>
                          <a:cs typeface="Times New Roman" panose="02020603050405020304" pitchFamily="18" charset="0"/>
                        </a:rPr>
                        <a:t>7.15(</a:t>
                      </a:r>
                      <a:r>
                        <a:rPr kumimoji="1" lang="zh-TW" altLang="en-US" sz="1800" b="1" u="none" strike="noStrike" kern="1200" cap="none" normalizeH="0" baseline="0" dirty="0">
                          <a:ln>
                            <a:noFill/>
                          </a:ln>
                          <a:solidFill>
                            <a:srgbClr val="C00000"/>
                          </a:solidFill>
                          <a:effectLst/>
                          <a:latin typeface="Times New Roman" panose="02020603050405020304" pitchFamily="18" charset="0"/>
                          <a:ea typeface="微軟正黑體" panose="020B0604030504040204" pitchFamily="34" charset="-120"/>
                          <a:cs typeface="Times New Roman" panose="02020603050405020304" pitchFamily="18" charset="0"/>
                        </a:rPr>
                        <a:t>三</a:t>
                      </a:r>
                      <a:r>
                        <a:rPr kumimoji="1" lang="en-US" altLang="zh-TW" sz="1800" b="1" u="none" strike="noStrike" kern="1200" cap="none" normalizeH="0" baseline="0" dirty="0">
                          <a:ln>
                            <a:noFill/>
                          </a:ln>
                          <a:solidFill>
                            <a:srgbClr val="C00000"/>
                          </a:solidFill>
                          <a:effectLst/>
                          <a:latin typeface="Times New Roman" panose="02020603050405020304" pitchFamily="18" charset="0"/>
                          <a:ea typeface="微軟正黑體" panose="020B0604030504040204" pitchFamily="34" charset="-120"/>
                          <a:cs typeface="Times New Roman" panose="02020603050405020304" pitchFamily="18" charset="0"/>
                        </a:rPr>
                        <a:t>)12:00</a:t>
                      </a:r>
                      <a:r>
                        <a:rPr kumimoji="1" lang="zh-TW" altLang="en-US" sz="1800" b="1" u="none" strike="noStrike" kern="1200" cap="none" normalizeH="0" baseline="0" dirty="0">
                          <a:ln>
                            <a:noFill/>
                          </a:ln>
                          <a:solidFill>
                            <a:srgbClr val="C00000"/>
                          </a:solidFill>
                          <a:effectLst/>
                          <a:latin typeface="Times New Roman" panose="02020603050405020304" pitchFamily="18" charset="0"/>
                          <a:ea typeface="微軟正黑體" panose="020B0604030504040204" pitchFamily="34" charset="-120"/>
                          <a:cs typeface="Times New Roman" panose="02020603050405020304" pitchFamily="18" charset="0"/>
                        </a:rPr>
                        <a:t>前</a:t>
                      </a:r>
                      <a:endParaRPr kumimoji="1" lang="en-US" altLang="zh-TW" sz="1800" b="1" i="0" u="none" strike="noStrike" kern="1200" cap="none" normalizeH="0" baseline="0" dirty="0">
                        <a:ln>
                          <a:noFill/>
                        </a:ln>
                        <a:solidFill>
                          <a:srgbClr val="C00000"/>
                        </a:solidFill>
                        <a:effectLst/>
                        <a:latin typeface="Times New Roman" panose="02020603050405020304" pitchFamily="18" charset="0"/>
                        <a:ea typeface="微軟正黑體" panose="020B0604030504040204" pitchFamily="34" charset="-120"/>
                        <a:cs typeface="Times New Roman" panose="02020603050405020304" pitchFamily="18" charset="0"/>
                      </a:endParaRPr>
                    </a:p>
                  </a:txBody>
                  <a:tcPr anchor="ctr">
                    <a:solidFill>
                      <a:srgbClr val="EBEBFF"/>
                    </a:solidFill>
                  </a:tcPr>
                </a:tc>
                <a:tc hMerge="1">
                  <a:txBody>
                    <a:bodyPr/>
                    <a:lstStyle/>
                    <a:p>
                      <a:endParaRPr lang="zh-TW" altLang="en-US"/>
                    </a:p>
                  </a:txBody>
                  <a:tcPr/>
                </a:tc>
                <a:tc>
                  <a:txBody>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1" lang="zh-TW" altLang="en-US" sz="1800" b="1" u="none" strike="noStrike" kern="1200" cap="none" spc="-100" normalizeH="0" baseline="0" dirty="0">
                          <a:ln>
                            <a:noFill/>
                          </a:ln>
                          <a:solidFill>
                            <a:srgbClr val="C00000"/>
                          </a:solidFill>
                          <a:effectLst/>
                          <a:latin typeface="Times New Roman" panose="02020603050405020304" pitchFamily="18" charset="0"/>
                          <a:ea typeface="微軟正黑體" panose="020B0604030504040204" pitchFamily="34" charset="-120"/>
                          <a:cs typeface="Times New Roman" panose="02020603050405020304" pitchFamily="18" charset="0"/>
                        </a:rPr>
                        <a:t>報到或聲明放棄錄取</a:t>
                      </a:r>
                      <a:r>
                        <a:rPr kumimoji="1" lang="en-US" altLang="zh-TW" sz="1800" b="1" u="none" strike="noStrike" kern="1200" cap="none" spc="-100" normalizeH="0" baseline="0" dirty="0">
                          <a:ln>
                            <a:noFill/>
                          </a:ln>
                          <a:effectLst/>
                          <a:latin typeface="Times New Roman" panose="02020603050405020304" pitchFamily="18" charset="0"/>
                          <a:ea typeface="微軟正黑體" panose="020B0604030504040204" pitchFamily="34" charset="-120"/>
                          <a:cs typeface="Times New Roman" panose="02020603050405020304" pitchFamily="18" charset="0"/>
                        </a:rPr>
                        <a:t>(</a:t>
                      </a:r>
                      <a:r>
                        <a:rPr kumimoji="1" lang="zh-TW" altLang="en-US" sz="1800" b="1" u="none" strike="noStrike" kern="1200" cap="none" spc="-100" normalizeH="0" baseline="0" dirty="0">
                          <a:ln>
                            <a:noFill/>
                          </a:ln>
                          <a:effectLst/>
                          <a:latin typeface="Times New Roman" panose="02020603050405020304" pitchFamily="18" charset="0"/>
                          <a:ea typeface="微軟正黑體" panose="020B0604030504040204" pitchFamily="34" charset="-120"/>
                          <a:cs typeface="Times New Roman" panose="02020603050405020304" pitchFamily="18" charset="0"/>
                        </a:rPr>
                        <a:t>依各甄審學校規定之報到時間辦理</a:t>
                      </a:r>
                      <a:r>
                        <a:rPr kumimoji="1" lang="en-US" altLang="zh-TW" sz="1800" b="1" u="none" strike="noStrike" kern="1200" cap="none" spc="-100" normalizeH="0" baseline="0" dirty="0">
                          <a:ln>
                            <a:noFill/>
                          </a:ln>
                          <a:effectLst/>
                          <a:latin typeface="Times New Roman" panose="02020603050405020304" pitchFamily="18" charset="0"/>
                          <a:ea typeface="微軟正黑體" panose="020B0604030504040204" pitchFamily="34" charset="-120"/>
                          <a:cs typeface="Times New Roman" panose="02020603050405020304" pitchFamily="18" charset="0"/>
                        </a:rPr>
                        <a:t>)</a:t>
                      </a:r>
                      <a:endParaRPr kumimoji="1" lang="zh-TW" altLang="en-US" sz="1800" b="1" i="0" u="none" strike="noStrike" kern="1200" cap="none" spc="-100" normalizeH="0" baseline="0" dirty="0">
                        <a:ln>
                          <a:noFill/>
                        </a:ln>
                        <a:solidFill>
                          <a:srgbClr val="000000"/>
                        </a:solidFill>
                        <a:effectLst/>
                        <a:latin typeface="Times New Roman" panose="02020603050405020304" pitchFamily="18" charset="0"/>
                        <a:ea typeface="微軟正黑體" panose="020B0604030504040204" pitchFamily="34" charset="-120"/>
                        <a:cs typeface="Times New Roman" panose="02020603050405020304" pitchFamily="18" charset="0"/>
                      </a:endParaRPr>
                    </a:p>
                  </a:txBody>
                  <a:tcPr anchor="ctr">
                    <a:solidFill>
                      <a:srgbClr val="EBEBFF"/>
                    </a:solidFill>
                  </a:tcPr>
                </a:tc>
                <a:extLst>
                  <a:ext uri="{0D108BD9-81ED-4DB2-BD59-A6C34878D82A}">
                    <a16:rowId xmlns:a16="http://schemas.microsoft.com/office/drawing/2014/main" val="146217049"/>
                  </a:ext>
                </a:extLst>
              </a:tr>
            </a:tbl>
          </a:graphicData>
        </a:graphic>
      </p:graphicFrame>
    </p:spTree>
    <p:extLst>
      <p:ext uri="{BB962C8B-B14F-4D97-AF65-F5344CB8AC3E}">
        <p14:creationId xmlns:p14="http://schemas.microsoft.com/office/powerpoint/2010/main" val="193386478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99">
            <a:extLst>
              <a:ext uri="{FF2B5EF4-FFF2-40B4-BE49-F238E27FC236}">
                <a16:creationId xmlns:a16="http://schemas.microsoft.com/office/drawing/2014/main" id="{80C86B06-53DB-4F30-B31F-F33A38F642B6}"/>
              </a:ext>
            </a:extLst>
          </p:cNvPr>
          <p:cNvSpPr txBox="1">
            <a:spLocks noChangeArrowheads="1"/>
          </p:cNvSpPr>
          <p:nvPr/>
        </p:nvSpPr>
        <p:spPr>
          <a:xfrm>
            <a:off x="840059" y="99388"/>
            <a:ext cx="8229600" cy="5826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sz="2500" b="1" spc="-75" dirty="0">
                <a:solidFill>
                  <a:prstClr val="black"/>
                </a:solidFill>
                <a:latin typeface="微軟正黑體" panose="020B0604030504040204" pitchFamily="34" charset="-120"/>
                <a:ea typeface="微軟正黑體" panose="020B0604030504040204" pitchFamily="34" charset="-120"/>
              </a:rPr>
              <a:t>技優甄審入學招生作業流程</a:t>
            </a:r>
          </a:p>
        </p:txBody>
      </p:sp>
      <p:grpSp>
        <p:nvGrpSpPr>
          <p:cNvPr id="40" name="群組 39">
            <a:extLst>
              <a:ext uri="{FF2B5EF4-FFF2-40B4-BE49-F238E27FC236}">
                <a16:creationId xmlns:a16="http://schemas.microsoft.com/office/drawing/2014/main" id="{C2DC5C91-6065-493A-81A1-CE5A1513550D}"/>
              </a:ext>
            </a:extLst>
          </p:cNvPr>
          <p:cNvGrpSpPr/>
          <p:nvPr/>
        </p:nvGrpSpPr>
        <p:grpSpPr>
          <a:xfrm>
            <a:off x="672888" y="728464"/>
            <a:ext cx="11525781" cy="6047566"/>
            <a:chOff x="672888" y="728464"/>
            <a:chExt cx="11525781" cy="6047566"/>
          </a:xfrm>
        </p:grpSpPr>
        <p:sp>
          <p:nvSpPr>
            <p:cNvPr id="45" name="矩形 44">
              <a:extLst>
                <a:ext uri="{FF2B5EF4-FFF2-40B4-BE49-F238E27FC236}">
                  <a16:creationId xmlns:a16="http://schemas.microsoft.com/office/drawing/2014/main" id="{536C1FD2-8BA7-476B-BB64-DD09103AB236}"/>
                </a:ext>
              </a:extLst>
            </p:cNvPr>
            <p:cNvSpPr/>
            <p:nvPr/>
          </p:nvSpPr>
          <p:spPr>
            <a:xfrm>
              <a:off x="750498" y="1380226"/>
              <a:ext cx="1909576" cy="495388"/>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6" name="圆角右箭头 27">
              <a:extLst>
                <a:ext uri="{FF2B5EF4-FFF2-40B4-BE49-F238E27FC236}">
                  <a16:creationId xmlns:a16="http://schemas.microsoft.com/office/drawing/2014/main" id="{DF4415B0-C310-4AEE-87A9-F793A98026BA}"/>
                </a:ext>
              </a:extLst>
            </p:cNvPr>
            <p:cNvSpPr/>
            <p:nvPr/>
          </p:nvSpPr>
          <p:spPr>
            <a:xfrm rot="16200000" flipH="1" flipV="1">
              <a:off x="5615841" y="-1210307"/>
              <a:ext cx="1391666" cy="10944024"/>
            </a:xfrm>
            <a:prstGeom prst="bentArrow">
              <a:avLst>
                <a:gd name="adj1" fmla="val 25820"/>
                <a:gd name="adj2" fmla="val 25000"/>
                <a:gd name="adj3" fmla="val 25000"/>
                <a:gd name="adj4" fmla="val 43750"/>
              </a:avLst>
            </a:prstGeom>
            <a:solidFill>
              <a:srgbClr val="539B9F"/>
            </a:solidFill>
            <a:ln>
              <a:noFill/>
            </a:ln>
            <a:effectLst>
              <a:outerShdw blurRad="40000" dist="23000" dir="5400000" rotWithShape="0">
                <a:srgbClr val="000000">
                  <a:alpha val="20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kumimoji="1" lang="zh-CN" altLang="en-US">
                <a:solidFill>
                  <a:srgbClr val="000000"/>
                </a:solidFill>
              </a:endParaRPr>
            </a:p>
          </p:txBody>
        </p:sp>
        <p:sp>
          <p:nvSpPr>
            <p:cNvPr id="47" name="矩形 46">
              <a:extLst>
                <a:ext uri="{FF2B5EF4-FFF2-40B4-BE49-F238E27FC236}">
                  <a16:creationId xmlns:a16="http://schemas.microsoft.com/office/drawing/2014/main" id="{A3FE8758-D20A-4A67-B819-68C49746A6F7}"/>
                </a:ext>
              </a:extLst>
            </p:cNvPr>
            <p:cNvSpPr/>
            <p:nvPr/>
          </p:nvSpPr>
          <p:spPr>
            <a:xfrm>
              <a:off x="3189663" y="1701444"/>
              <a:ext cx="492017" cy="3016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8" name="矩形 47">
              <a:extLst>
                <a:ext uri="{FF2B5EF4-FFF2-40B4-BE49-F238E27FC236}">
                  <a16:creationId xmlns:a16="http://schemas.microsoft.com/office/drawing/2014/main" id="{C7975677-E3E7-4E60-8D90-E51C8B5921EA}"/>
                </a:ext>
              </a:extLst>
            </p:cNvPr>
            <p:cNvSpPr/>
            <p:nvPr/>
          </p:nvSpPr>
          <p:spPr>
            <a:xfrm>
              <a:off x="3396746" y="1427624"/>
              <a:ext cx="2347184" cy="3016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9" name="圆角右箭头 28">
              <a:extLst>
                <a:ext uri="{FF2B5EF4-FFF2-40B4-BE49-F238E27FC236}">
                  <a16:creationId xmlns:a16="http://schemas.microsoft.com/office/drawing/2014/main" id="{4906D457-AFAC-4364-A10C-9A15750DCCC9}"/>
                </a:ext>
              </a:extLst>
            </p:cNvPr>
            <p:cNvSpPr/>
            <p:nvPr/>
          </p:nvSpPr>
          <p:spPr>
            <a:xfrm rot="5400000" flipH="1">
              <a:off x="5400166" y="-2002044"/>
              <a:ext cx="1391666" cy="10476918"/>
            </a:xfrm>
            <a:prstGeom prst="bentArrow">
              <a:avLst>
                <a:gd name="adj1" fmla="val 25820"/>
                <a:gd name="adj2" fmla="val 25000"/>
                <a:gd name="adj3" fmla="val 25000"/>
                <a:gd name="adj4" fmla="val 43750"/>
              </a:avLst>
            </a:prstGeom>
            <a:solidFill>
              <a:srgbClr val="11C1FF"/>
            </a:solidFill>
            <a:ln>
              <a:noFill/>
            </a:ln>
            <a:effectLst>
              <a:outerShdw blurRad="40000" dist="23000" dir="5400000" rotWithShape="0">
                <a:srgbClr val="000000">
                  <a:alpha val="20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prstClr val="black"/>
                </a:solidFill>
              </a:endParaRPr>
            </a:p>
          </p:txBody>
        </p:sp>
        <p:sp>
          <p:nvSpPr>
            <p:cNvPr id="50" name="圆角右箭头 27">
              <a:extLst>
                <a:ext uri="{FF2B5EF4-FFF2-40B4-BE49-F238E27FC236}">
                  <a16:creationId xmlns:a16="http://schemas.microsoft.com/office/drawing/2014/main" id="{2F4B711F-6A98-485C-85AC-51CD93F7E555}"/>
                </a:ext>
              </a:extLst>
            </p:cNvPr>
            <p:cNvSpPr/>
            <p:nvPr/>
          </p:nvSpPr>
          <p:spPr>
            <a:xfrm rot="16200000" flipH="1" flipV="1">
              <a:off x="4742874" y="-319249"/>
              <a:ext cx="1369814" cy="9140474"/>
            </a:xfrm>
            <a:prstGeom prst="bentArrow">
              <a:avLst>
                <a:gd name="adj1" fmla="val 25820"/>
                <a:gd name="adj2" fmla="val 25000"/>
                <a:gd name="adj3" fmla="val 25000"/>
                <a:gd name="adj4" fmla="val 40736"/>
              </a:avLst>
            </a:prstGeom>
            <a:solidFill>
              <a:srgbClr val="6B6889"/>
            </a:solidFill>
            <a:ln>
              <a:noFill/>
            </a:ln>
            <a:effectLst>
              <a:outerShdw blurRad="40000" dist="23000" dir="5400000" rotWithShape="0">
                <a:srgbClr val="000000">
                  <a:alpha val="20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kumimoji="1" lang="zh-CN" altLang="en-US">
                <a:solidFill>
                  <a:srgbClr val="000000"/>
                </a:solidFill>
              </a:endParaRPr>
            </a:p>
          </p:txBody>
        </p:sp>
        <p:sp>
          <p:nvSpPr>
            <p:cNvPr id="51" name="圆角右箭头 28">
              <a:extLst>
                <a:ext uri="{FF2B5EF4-FFF2-40B4-BE49-F238E27FC236}">
                  <a16:creationId xmlns:a16="http://schemas.microsoft.com/office/drawing/2014/main" id="{C5F32659-5CCA-4632-8584-3BC35827A8F6}"/>
                </a:ext>
              </a:extLst>
            </p:cNvPr>
            <p:cNvSpPr/>
            <p:nvPr/>
          </p:nvSpPr>
          <p:spPr>
            <a:xfrm rot="5400000" flipH="1">
              <a:off x="4352385" y="-971513"/>
              <a:ext cx="1391666" cy="8381351"/>
            </a:xfrm>
            <a:prstGeom prst="bentArrow">
              <a:avLst>
                <a:gd name="adj1" fmla="val 25820"/>
                <a:gd name="adj2" fmla="val 25000"/>
                <a:gd name="adj3" fmla="val 25000"/>
                <a:gd name="adj4" fmla="val 43750"/>
              </a:avLst>
            </a:prstGeom>
            <a:solidFill>
              <a:srgbClr val="436181"/>
            </a:solidFill>
            <a:ln>
              <a:noFill/>
            </a:ln>
            <a:effectLst>
              <a:outerShdw blurRad="40000" dist="23000" dir="5400000" rotWithShape="0">
                <a:srgbClr val="000000">
                  <a:alpha val="20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kumimoji="1" lang="zh-CN" altLang="en-US">
                <a:solidFill>
                  <a:srgbClr val="000000"/>
                </a:solidFill>
              </a:endParaRPr>
            </a:p>
          </p:txBody>
        </p:sp>
        <p:sp>
          <p:nvSpPr>
            <p:cNvPr id="52" name="圆角右箭头 29">
              <a:extLst>
                <a:ext uri="{FF2B5EF4-FFF2-40B4-BE49-F238E27FC236}">
                  <a16:creationId xmlns:a16="http://schemas.microsoft.com/office/drawing/2014/main" id="{0357D6EE-131E-4BEF-99E5-F0DBD0AE3E87}"/>
                </a:ext>
              </a:extLst>
            </p:cNvPr>
            <p:cNvSpPr/>
            <p:nvPr/>
          </p:nvSpPr>
          <p:spPr>
            <a:xfrm rot="16200000" flipH="1" flipV="1">
              <a:off x="3765673" y="618615"/>
              <a:ext cx="1391666" cy="7242890"/>
            </a:xfrm>
            <a:prstGeom prst="bentArrow">
              <a:avLst>
                <a:gd name="adj1" fmla="val 25820"/>
                <a:gd name="adj2" fmla="val 25000"/>
                <a:gd name="adj3" fmla="val 25000"/>
                <a:gd name="adj4" fmla="val 43750"/>
              </a:avLst>
            </a:prstGeom>
            <a:solidFill>
              <a:srgbClr val="F76D68"/>
            </a:solidFill>
            <a:ln>
              <a:noFill/>
            </a:ln>
            <a:effectLst>
              <a:outerShdw blurRad="40000" dist="23000" dir="5400000" rotWithShape="0">
                <a:srgbClr val="000000">
                  <a:alpha val="20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kumimoji="1" lang="zh-CN" altLang="en-US">
                <a:solidFill>
                  <a:srgbClr val="000000"/>
                </a:solidFill>
              </a:endParaRPr>
            </a:p>
          </p:txBody>
        </p:sp>
        <p:sp>
          <p:nvSpPr>
            <p:cNvPr id="53" name="圆角右箭头 30">
              <a:extLst>
                <a:ext uri="{FF2B5EF4-FFF2-40B4-BE49-F238E27FC236}">
                  <a16:creationId xmlns:a16="http://schemas.microsoft.com/office/drawing/2014/main" id="{124ADDB8-7165-4A72-BA79-742A81484CF1}"/>
                </a:ext>
              </a:extLst>
            </p:cNvPr>
            <p:cNvSpPr/>
            <p:nvPr/>
          </p:nvSpPr>
          <p:spPr>
            <a:xfrm rot="5400000" flipH="1">
              <a:off x="3209268" y="149522"/>
              <a:ext cx="1391666" cy="6130084"/>
            </a:xfrm>
            <a:prstGeom prst="bentArrow">
              <a:avLst>
                <a:gd name="adj1" fmla="val 25820"/>
                <a:gd name="adj2" fmla="val 25000"/>
                <a:gd name="adj3" fmla="val 25000"/>
                <a:gd name="adj4" fmla="val 43750"/>
              </a:avLst>
            </a:prstGeom>
            <a:solidFill>
              <a:schemeClr val="accent4"/>
            </a:solidFill>
            <a:ln>
              <a:noFill/>
            </a:ln>
            <a:effectLst>
              <a:outerShdw blurRad="40000" dist="23000" dir="5400000" rotWithShape="0">
                <a:srgbClr val="000000">
                  <a:alpha val="20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kumimoji="1" lang="zh-CN" altLang="en-US">
                <a:solidFill>
                  <a:srgbClr val="000000"/>
                </a:solidFill>
              </a:endParaRPr>
            </a:p>
          </p:txBody>
        </p:sp>
        <p:sp>
          <p:nvSpPr>
            <p:cNvPr id="54" name="圆角右箭头 31">
              <a:extLst>
                <a:ext uri="{FF2B5EF4-FFF2-40B4-BE49-F238E27FC236}">
                  <a16:creationId xmlns:a16="http://schemas.microsoft.com/office/drawing/2014/main" id="{2C507D25-A1CA-4BAE-9107-606091D7E313}"/>
                </a:ext>
              </a:extLst>
            </p:cNvPr>
            <p:cNvSpPr/>
            <p:nvPr/>
          </p:nvSpPr>
          <p:spPr>
            <a:xfrm rot="16200000" flipH="1" flipV="1">
              <a:off x="2428694" y="1973081"/>
              <a:ext cx="1391666" cy="4533964"/>
            </a:xfrm>
            <a:prstGeom prst="bentArrow">
              <a:avLst>
                <a:gd name="adj1" fmla="val 25820"/>
                <a:gd name="adj2" fmla="val 25000"/>
                <a:gd name="adj3" fmla="val 25000"/>
                <a:gd name="adj4" fmla="val 43750"/>
              </a:avLst>
            </a:prstGeom>
            <a:solidFill>
              <a:schemeClr val="accent6">
                <a:lumMod val="75000"/>
              </a:schemeClr>
            </a:solidFill>
            <a:ln>
              <a:noFill/>
            </a:ln>
            <a:effectLst>
              <a:outerShdw blurRad="40000" dist="23000" dir="5400000" rotWithShape="0">
                <a:srgbClr val="000000">
                  <a:alpha val="20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kumimoji="1" lang="zh-CN" altLang="en-US">
                <a:solidFill>
                  <a:srgbClr val="000000"/>
                </a:solidFill>
              </a:endParaRPr>
            </a:p>
          </p:txBody>
        </p:sp>
        <p:sp>
          <p:nvSpPr>
            <p:cNvPr id="55" name="圆角右箭头 32">
              <a:extLst>
                <a:ext uri="{FF2B5EF4-FFF2-40B4-BE49-F238E27FC236}">
                  <a16:creationId xmlns:a16="http://schemas.microsoft.com/office/drawing/2014/main" id="{49BF5875-8BA5-41F7-A603-2969E0259A01}"/>
                </a:ext>
              </a:extLst>
            </p:cNvPr>
            <p:cNvSpPr/>
            <p:nvPr/>
          </p:nvSpPr>
          <p:spPr>
            <a:xfrm rot="5400000" flipH="1">
              <a:off x="1984432" y="1391842"/>
              <a:ext cx="1391666" cy="3645447"/>
            </a:xfrm>
            <a:prstGeom prst="bentArrow">
              <a:avLst>
                <a:gd name="adj1" fmla="val 25820"/>
                <a:gd name="adj2" fmla="val 25000"/>
                <a:gd name="adj3" fmla="val 25000"/>
                <a:gd name="adj4" fmla="val 43750"/>
              </a:avLst>
            </a:prstGeom>
            <a:solidFill>
              <a:srgbClr val="504E67"/>
            </a:solidFill>
            <a:ln>
              <a:noFill/>
            </a:ln>
            <a:effectLst>
              <a:outerShdw blurRad="40000" dist="23000" dir="5400000" rotWithShape="0">
                <a:srgbClr val="000000">
                  <a:alpha val="20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kumimoji="1" lang="zh-CN" altLang="en-US">
                <a:solidFill>
                  <a:srgbClr val="000000"/>
                </a:solidFill>
              </a:endParaRPr>
            </a:p>
          </p:txBody>
        </p:sp>
        <p:sp>
          <p:nvSpPr>
            <p:cNvPr id="56" name="圆角右箭头 33">
              <a:extLst>
                <a:ext uri="{FF2B5EF4-FFF2-40B4-BE49-F238E27FC236}">
                  <a16:creationId xmlns:a16="http://schemas.microsoft.com/office/drawing/2014/main" id="{2895F176-2D0D-49B8-897A-52CD5D8AD0E6}"/>
                </a:ext>
              </a:extLst>
            </p:cNvPr>
            <p:cNvSpPr/>
            <p:nvPr/>
          </p:nvSpPr>
          <p:spPr>
            <a:xfrm rot="16200000" flipH="1" flipV="1">
              <a:off x="1409222" y="2992552"/>
              <a:ext cx="1391666" cy="2495022"/>
            </a:xfrm>
            <a:prstGeom prst="bentArrow">
              <a:avLst>
                <a:gd name="adj1" fmla="val 25820"/>
                <a:gd name="adj2" fmla="val 25000"/>
                <a:gd name="adj3" fmla="val 25000"/>
                <a:gd name="adj4" fmla="val 43750"/>
              </a:avLst>
            </a:prstGeom>
            <a:solidFill>
              <a:srgbClr val="4DAC88"/>
            </a:solidFill>
            <a:ln>
              <a:noFill/>
            </a:ln>
            <a:effectLst>
              <a:outerShdw blurRad="40000" dist="23000" dir="5400000" rotWithShape="0">
                <a:srgbClr val="000000">
                  <a:alpha val="20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kumimoji="1" lang="zh-CN" altLang="en-US">
                <a:solidFill>
                  <a:srgbClr val="000000"/>
                </a:solidFill>
              </a:endParaRPr>
            </a:p>
          </p:txBody>
        </p:sp>
        <p:sp>
          <p:nvSpPr>
            <p:cNvPr id="57" name="圆角右箭头 34">
              <a:extLst>
                <a:ext uri="{FF2B5EF4-FFF2-40B4-BE49-F238E27FC236}">
                  <a16:creationId xmlns:a16="http://schemas.microsoft.com/office/drawing/2014/main" id="{560D8FB8-416F-4D9D-8C49-39B7CD251FA1}"/>
                </a:ext>
              </a:extLst>
            </p:cNvPr>
            <p:cNvSpPr/>
            <p:nvPr/>
          </p:nvSpPr>
          <p:spPr>
            <a:xfrm rot="5400000" flipH="1">
              <a:off x="1049840" y="2300166"/>
              <a:ext cx="1391666" cy="1828801"/>
            </a:xfrm>
            <a:prstGeom prst="bentArrow">
              <a:avLst>
                <a:gd name="adj1" fmla="val 25820"/>
                <a:gd name="adj2" fmla="val 25000"/>
                <a:gd name="adj3" fmla="val 25000"/>
                <a:gd name="adj4" fmla="val 43750"/>
              </a:avLst>
            </a:prstGeom>
            <a:solidFill>
              <a:srgbClr val="C47568"/>
            </a:solidFill>
            <a:ln>
              <a:noFill/>
            </a:ln>
            <a:effectLst>
              <a:outerShdw blurRad="40000" dist="23000" dir="5400000" rotWithShape="0">
                <a:srgbClr val="000000">
                  <a:alpha val="20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kumimoji="1" lang="zh-CN" altLang="en-US">
                <a:solidFill>
                  <a:srgbClr val="000000"/>
                </a:solidFill>
              </a:endParaRPr>
            </a:p>
          </p:txBody>
        </p:sp>
        <p:grpSp>
          <p:nvGrpSpPr>
            <p:cNvPr id="58" name="组 35">
              <a:extLst>
                <a:ext uri="{FF2B5EF4-FFF2-40B4-BE49-F238E27FC236}">
                  <a16:creationId xmlns:a16="http://schemas.microsoft.com/office/drawing/2014/main" id="{574A1F57-65CA-4AA7-B662-78CA79B99AC4}"/>
                </a:ext>
              </a:extLst>
            </p:cNvPr>
            <p:cNvGrpSpPr/>
            <p:nvPr/>
          </p:nvGrpSpPr>
          <p:grpSpPr>
            <a:xfrm>
              <a:off x="672888" y="728464"/>
              <a:ext cx="2898846" cy="1719821"/>
              <a:chOff x="1952594" y="84849"/>
              <a:chExt cx="2305065" cy="1401514"/>
            </a:xfrm>
          </p:grpSpPr>
          <p:sp>
            <p:nvSpPr>
              <p:cNvPr id="59" name="文本框 36">
                <a:extLst>
                  <a:ext uri="{FF2B5EF4-FFF2-40B4-BE49-F238E27FC236}">
                    <a16:creationId xmlns:a16="http://schemas.microsoft.com/office/drawing/2014/main" id="{01410AC8-498E-4F1E-B82C-49F07D828F09}"/>
                  </a:ext>
                </a:extLst>
              </p:cNvPr>
              <p:cNvSpPr txBox="1"/>
              <p:nvPr/>
            </p:nvSpPr>
            <p:spPr>
              <a:xfrm>
                <a:off x="1989795" y="84849"/>
                <a:ext cx="2267864" cy="978168"/>
              </a:xfrm>
              <a:prstGeom prst="rect">
                <a:avLst/>
              </a:prstGeom>
              <a:noFill/>
            </p:spPr>
            <p:txBody>
              <a:bodyPr wrap="none" rtlCol="0" anchor="ctr">
                <a:spAutoFit/>
              </a:bodyPr>
              <a:lstStyle/>
              <a:p>
                <a:pPr defTabSz="609585"/>
                <a:r>
                  <a:rPr kumimoji="1" lang="en-US" altLang="zh-CN" sz="2400" b="1" dirty="0">
                    <a:solidFill>
                      <a:schemeClr val="accent2">
                        <a:lumMod val="75000"/>
                      </a:schemeClr>
                    </a:solidFill>
                    <a:effectLst>
                      <a:outerShdw blurRad="50800" dist="38100" algn="l" rotWithShape="0">
                        <a:prstClr val="black">
                          <a:alpha val="40000"/>
                        </a:prstClr>
                      </a:outerShdw>
                    </a:effectLst>
                    <a:latin typeface="微軟正黑體" panose="020B0604030504040204" pitchFamily="34" charset="-120"/>
                    <a:ea typeface="微軟正黑體" panose="020B0604030504040204" pitchFamily="34" charset="-120"/>
                  </a:rPr>
                  <a:t>1</a:t>
                </a:r>
                <a:r>
                  <a:rPr kumimoji="1" lang="zh-TW" altLang="en-US" sz="1600" b="1" dirty="0">
                    <a:solidFill>
                      <a:schemeClr val="accent2">
                        <a:lumMod val="75000"/>
                      </a:schemeClr>
                    </a:solidFill>
                    <a:latin typeface="微軟正黑體" panose="020B0604030504040204" pitchFamily="34" charset="-120"/>
                    <a:ea typeface="微軟正黑體" panose="020B0604030504040204" pitchFamily="34" charset="-120"/>
                  </a:rPr>
                  <a:t>高級中等學校</a:t>
                </a:r>
                <a:endParaRPr kumimoji="1" lang="en-US" altLang="zh-TW" sz="1600" b="1" dirty="0">
                  <a:solidFill>
                    <a:schemeClr val="accent2">
                      <a:lumMod val="75000"/>
                    </a:schemeClr>
                  </a:solidFill>
                  <a:latin typeface="微軟正黑體" panose="020B0604030504040204" pitchFamily="34" charset="-120"/>
                  <a:ea typeface="微軟正黑體" panose="020B0604030504040204" pitchFamily="34" charset="-120"/>
                </a:endParaRPr>
              </a:p>
              <a:p>
                <a:pPr defTabSz="609585"/>
                <a:r>
                  <a:rPr kumimoji="1" lang="en-US" altLang="zh-TW" sz="1600" b="1" dirty="0">
                    <a:solidFill>
                      <a:schemeClr val="accent2">
                        <a:lumMod val="75000"/>
                      </a:schemeClr>
                    </a:solidFill>
                    <a:latin typeface="微軟正黑體" panose="020B0604030504040204" pitchFamily="34" charset="-120"/>
                    <a:ea typeface="微軟正黑體" panose="020B0604030504040204" pitchFamily="34" charset="-120"/>
                  </a:rPr>
                  <a:t>    </a:t>
                </a:r>
                <a:r>
                  <a:rPr kumimoji="1" lang="zh-TW" altLang="en-US" sz="1600" b="1" dirty="0">
                    <a:solidFill>
                      <a:schemeClr val="accent2">
                        <a:lumMod val="75000"/>
                      </a:schemeClr>
                    </a:solidFill>
                    <a:latin typeface="微軟正黑體" panose="020B0604030504040204" pitchFamily="34" charset="-120"/>
                    <a:ea typeface="微軟正黑體" panose="020B0604030504040204" pitchFamily="34" charset="-120"/>
                  </a:rPr>
                  <a:t>上傳</a:t>
                </a:r>
                <a:r>
                  <a:rPr kumimoji="1" lang="zh-TW" altLang="en-US" sz="1600" b="1" u="sng" dirty="0">
                    <a:solidFill>
                      <a:schemeClr val="accent2">
                        <a:lumMod val="75000"/>
                      </a:schemeClr>
                    </a:solidFill>
                    <a:latin typeface="微軟正黑體" panose="020B0604030504040204" pitchFamily="34" charset="-120"/>
                    <a:ea typeface="微軟正黑體" panose="020B0604030504040204" pitchFamily="34" charset="-120"/>
                  </a:rPr>
                  <a:t>應屆畢業生</a:t>
                </a:r>
                <a:r>
                  <a:rPr kumimoji="1" lang="zh-TW" altLang="en-US" sz="1600" b="1" dirty="0">
                    <a:solidFill>
                      <a:schemeClr val="accent2">
                        <a:lumMod val="75000"/>
                      </a:schemeClr>
                    </a:solidFill>
                    <a:latin typeface="微軟正黑體" panose="020B0604030504040204" pitchFamily="34" charset="-120"/>
                    <a:ea typeface="微軟正黑體" panose="020B0604030504040204" pitchFamily="34" charset="-120"/>
                  </a:rPr>
                  <a:t>識別資料、</a:t>
                </a:r>
                <a:endParaRPr kumimoji="1" lang="en-US" altLang="zh-TW" sz="1600" b="1" dirty="0">
                  <a:solidFill>
                    <a:schemeClr val="accent2">
                      <a:lumMod val="75000"/>
                    </a:schemeClr>
                  </a:solidFill>
                  <a:latin typeface="微軟正黑體" panose="020B0604030504040204" pitchFamily="34" charset="-120"/>
                  <a:ea typeface="微軟正黑體" panose="020B0604030504040204" pitchFamily="34" charset="-120"/>
                </a:endParaRPr>
              </a:p>
              <a:p>
                <a:pPr defTabSz="609585"/>
                <a:r>
                  <a:rPr kumimoji="1" lang="zh-TW" altLang="en-US" sz="1600" b="1" dirty="0">
                    <a:solidFill>
                      <a:srgbClr val="C00000"/>
                    </a:solidFill>
                    <a:latin typeface="微軟正黑體" panose="020B0604030504040204" pitchFamily="34" charset="-120"/>
                    <a:ea typeface="微軟正黑體" panose="020B0604030504040204" pitchFamily="34" charset="-120"/>
                  </a:rPr>
                  <a:t>非應屆畢業考生</a:t>
                </a:r>
                <a:endParaRPr kumimoji="1" lang="en-US" altLang="zh-TW" sz="1600" b="1" dirty="0">
                  <a:solidFill>
                    <a:srgbClr val="C00000"/>
                  </a:solidFill>
                  <a:latin typeface="微軟正黑體" panose="020B0604030504040204" pitchFamily="34" charset="-120"/>
                  <a:ea typeface="微軟正黑體" panose="020B0604030504040204" pitchFamily="34" charset="-120"/>
                </a:endParaRPr>
              </a:p>
              <a:p>
                <a:pPr defTabSz="609585"/>
                <a:r>
                  <a:rPr kumimoji="1" lang="en-US" altLang="zh-TW" sz="1600" b="1" dirty="0">
                    <a:solidFill>
                      <a:schemeClr val="accent2">
                        <a:lumMod val="75000"/>
                      </a:schemeClr>
                    </a:solidFill>
                    <a:latin typeface="微軟正黑體" panose="020B0604030504040204" pitchFamily="34" charset="-120"/>
                    <a:ea typeface="微軟正黑體" panose="020B0604030504040204" pitchFamily="34" charset="-120"/>
                  </a:rPr>
                  <a:t>    </a:t>
                </a:r>
                <a:r>
                  <a:rPr kumimoji="1" lang="zh-TW" altLang="en-US" sz="1600" b="1" dirty="0">
                    <a:solidFill>
                      <a:schemeClr val="accent2">
                        <a:lumMod val="75000"/>
                      </a:schemeClr>
                    </a:solidFill>
                    <a:latin typeface="微軟正黑體" panose="020B0604030504040204" pitchFamily="34" charset="-120"/>
                    <a:ea typeface="微軟正黑體" panose="020B0604030504040204" pitchFamily="34" charset="-120"/>
                  </a:rPr>
                  <a:t>登錄個人識別資料</a:t>
                </a:r>
                <a:endParaRPr kumimoji="1" lang="zh-CN" altLang="en-US" sz="1600" b="1" dirty="0">
                  <a:solidFill>
                    <a:schemeClr val="accent2">
                      <a:lumMod val="75000"/>
                    </a:schemeClr>
                  </a:solidFill>
                  <a:latin typeface="微軟正黑體" panose="020B0604030504040204" pitchFamily="34" charset="-120"/>
                  <a:ea typeface="微軟正黑體" panose="020B0604030504040204" pitchFamily="34" charset="-120"/>
                </a:endParaRPr>
              </a:p>
            </p:txBody>
          </p:sp>
          <p:sp>
            <p:nvSpPr>
              <p:cNvPr id="60" name="文本框 37">
                <a:extLst>
                  <a:ext uri="{FF2B5EF4-FFF2-40B4-BE49-F238E27FC236}">
                    <a16:creationId xmlns:a16="http://schemas.microsoft.com/office/drawing/2014/main" id="{3BD0D1FC-38C0-4978-847D-7F3E45586174}"/>
                  </a:ext>
                </a:extLst>
              </p:cNvPr>
              <p:cNvSpPr txBox="1"/>
              <p:nvPr/>
            </p:nvSpPr>
            <p:spPr>
              <a:xfrm>
                <a:off x="1952594" y="978155"/>
                <a:ext cx="1520158" cy="508208"/>
              </a:xfrm>
              <a:prstGeom prst="rect">
                <a:avLst/>
              </a:prstGeom>
              <a:noFill/>
            </p:spPr>
            <p:txBody>
              <a:bodyPr wrap="square" rtlCol="0" anchor="ctr">
                <a:spAutoFit/>
              </a:bodyPr>
              <a:lstStyle/>
              <a:p>
                <a:pPr defTabSz="609585">
                  <a:lnSpc>
                    <a:spcPct val="130000"/>
                  </a:lnSpc>
                </a:pPr>
                <a:r>
                  <a:rPr kumimoji="1" lang="en-US" altLang="zh-CN" sz="1400" b="1" dirty="0">
                    <a:solidFill>
                      <a:srgbClr val="C47568"/>
                    </a:solidFill>
                    <a:latin typeface="微軟正黑體" panose="020B0604030504040204" pitchFamily="34" charset="-120"/>
                    <a:ea typeface="微軟正黑體" panose="020B0604030504040204" pitchFamily="34" charset="-120"/>
                  </a:rPr>
                  <a:t>11</a:t>
                </a:r>
                <a:r>
                  <a:rPr kumimoji="1" lang="en-US" altLang="zh-TW" sz="1400" b="1" dirty="0">
                    <a:solidFill>
                      <a:srgbClr val="C47568"/>
                    </a:solidFill>
                    <a:latin typeface="微軟正黑體" panose="020B0604030504040204" pitchFamily="34" charset="-120"/>
                    <a:ea typeface="微軟正黑體" panose="020B0604030504040204" pitchFamily="34" charset="-120"/>
                  </a:rPr>
                  <a:t>5</a:t>
                </a:r>
                <a:r>
                  <a:rPr kumimoji="1" lang="en-US" altLang="zh-CN" sz="1400" b="1" dirty="0">
                    <a:solidFill>
                      <a:srgbClr val="C47568"/>
                    </a:solidFill>
                    <a:latin typeface="微軟正黑體" panose="020B0604030504040204" pitchFamily="34" charset="-120"/>
                    <a:ea typeface="微軟正黑體" panose="020B0604030504040204" pitchFamily="34" charset="-120"/>
                  </a:rPr>
                  <a:t>.3.1</a:t>
                </a:r>
                <a:r>
                  <a:rPr kumimoji="1" lang="en-US" altLang="zh-TW" sz="1400" b="1" dirty="0">
                    <a:solidFill>
                      <a:srgbClr val="C47568"/>
                    </a:solidFill>
                    <a:latin typeface="微軟正黑體" panose="020B0604030504040204" pitchFamily="34" charset="-120"/>
                    <a:ea typeface="微軟正黑體" panose="020B0604030504040204" pitchFamily="34" charset="-120"/>
                  </a:rPr>
                  <a:t>1</a:t>
                </a:r>
                <a:r>
                  <a:rPr kumimoji="1" lang="en-US" altLang="zh-CN" sz="1400" b="1" dirty="0">
                    <a:solidFill>
                      <a:srgbClr val="C47568"/>
                    </a:solidFill>
                    <a:latin typeface="微軟正黑體" panose="020B0604030504040204" pitchFamily="34" charset="-120"/>
                    <a:ea typeface="微軟正黑體" panose="020B0604030504040204" pitchFamily="34" charset="-120"/>
                  </a:rPr>
                  <a:t>(</a:t>
                </a:r>
                <a:r>
                  <a:rPr kumimoji="1" lang="zh-TW" altLang="en-US" sz="1400" b="1" dirty="0">
                    <a:solidFill>
                      <a:srgbClr val="C47568"/>
                    </a:solidFill>
                    <a:latin typeface="微軟正黑體" panose="020B0604030504040204" pitchFamily="34" charset="-120"/>
                    <a:ea typeface="微軟正黑體" panose="020B0604030504040204" pitchFamily="34" charset="-120"/>
                  </a:rPr>
                  <a:t>三</a:t>
                </a:r>
                <a:r>
                  <a:rPr kumimoji="1" lang="en-US" altLang="zh-TW" sz="1400" b="1" dirty="0">
                    <a:solidFill>
                      <a:srgbClr val="C47568"/>
                    </a:solidFill>
                    <a:latin typeface="微軟正黑體" panose="020B0604030504040204" pitchFamily="34" charset="-120"/>
                    <a:ea typeface="微軟正黑體" panose="020B0604030504040204" pitchFamily="34" charset="-120"/>
                  </a:rPr>
                  <a:t>)10:00</a:t>
                </a:r>
                <a:r>
                  <a:rPr kumimoji="1" lang="zh-TW" altLang="en-US" sz="1400" b="1" dirty="0">
                    <a:solidFill>
                      <a:srgbClr val="C47568"/>
                    </a:solidFill>
                    <a:latin typeface="微軟正黑體" panose="020B0604030504040204" pitchFamily="34" charset="-120"/>
                    <a:ea typeface="微軟正黑體" panose="020B0604030504040204" pitchFamily="34" charset="-120"/>
                  </a:rPr>
                  <a:t>～</a:t>
                </a:r>
                <a:endParaRPr kumimoji="1" lang="en-US" altLang="zh-TW" sz="1400" b="1" dirty="0">
                  <a:solidFill>
                    <a:srgbClr val="C47568"/>
                  </a:solidFill>
                  <a:latin typeface="微軟正黑體" panose="020B0604030504040204" pitchFamily="34" charset="-120"/>
                  <a:ea typeface="微軟正黑體" panose="020B0604030504040204" pitchFamily="34" charset="-120"/>
                </a:endParaRPr>
              </a:p>
              <a:p>
                <a:pPr defTabSz="609585">
                  <a:lnSpc>
                    <a:spcPct val="130000"/>
                  </a:lnSpc>
                </a:pPr>
                <a:r>
                  <a:rPr kumimoji="1" lang="en-US" altLang="zh-CN" sz="1400" b="1" dirty="0">
                    <a:solidFill>
                      <a:srgbClr val="C47568"/>
                    </a:solidFill>
                    <a:latin typeface="微軟正黑體" panose="020B0604030504040204" pitchFamily="34" charset="-120"/>
                    <a:ea typeface="微軟正黑體" panose="020B0604030504040204" pitchFamily="34" charset="-120"/>
                  </a:rPr>
                  <a:t>11</a:t>
                </a:r>
                <a:r>
                  <a:rPr kumimoji="1" lang="en-US" altLang="zh-TW" sz="1400" b="1" dirty="0">
                    <a:solidFill>
                      <a:srgbClr val="C47568"/>
                    </a:solidFill>
                    <a:latin typeface="微軟正黑體" panose="020B0604030504040204" pitchFamily="34" charset="-120"/>
                    <a:ea typeface="微軟正黑體" panose="020B0604030504040204" pitchFamily="34" charset="-120"/>
                  </a:rPr>
                  <a:t>5</a:t>
                </a:r>
                <a:r>
                  <a:rPr kumimoji="1" lang="en-US" altLang="zh-CN" sz="1400" b="1" dirty="0">
                    <a:solidFill>
                      <a:srgbClr val="C47568"/>
                    </a:solidFill>
                    <a:latin typeface="微軟正黑體" panose="020B0604030504040204" pitchFamily="34" charset="-120"/>
                    <a:ea typeface="微軟正黑體" panose="020B0604030504040204" pitchFamily="34" charset="-120"/>
                  </a:rPr>
                  <a:t>.3.1</a:t>
                </a:r>
                <a:r>
                  <a:rPr kumimoji="1" lang="en-US" altLang="zh-TW" sz="1400" b="1" dirty="0">
                    <a:solidFill>
                      <a:srgbClr val="C47568"/>
                    </a:solidFill>
                    <a:latin typeface="微軟正黑體" panose="020B0604030504040204" pitchFamily="34" charset="-120"/>
                    <a:ea typeface="微軟正黑體" panose="020B0604030504040204" pitchFamily="34" charset="-120"/>
                  </a:rPr>
                  <a:t>8</a:t>
                </a:r>
                <a:r>
                  <a:rPr kumimoji="1" lang="en-US" altLang="zh-CN" sz="1400" b="1" dirty="0">
                    <a:solidFill>
                      <a:srgbClr val="C47568"/>
                    </a:solidFill>
                    <a:latin typeface="微軟正黑體" panose="020B0604030504040204" pitchFamily="34" charset="-120"/>
                    <a:ea typeface="微軟正黑體" panose="020B0604030504040204" pitchFamily="34" charset="-120"/>
                  </a:rPr>
                  <a:t>(</a:t>
                </a:r>
                <a:r>
                  <a:rPr kumimoji="1" lang="zh-TW" altLang="en-US" sz="1400" b="1" dirty="0">
                    <a:solidFill>
                      <a:srgbClr val="C47568"/>
                    </a:solidFill>
                    <a:latin typeface="微軟正黑體" panose="020B0604030504040204" pitchFamily="34" charset="-120"/>
                    <a:ea typeface="微軟正黑體" panose="020B0604030504040204" pitchFamily="34" charset="-120"/>
                  </a:rPr>
                  <a:t>三</a:t>
                </a:r>
                <a:r>
                  <a:rPr kumimoji="1" lang="en-US" altLang="zh-TW" sz="1400" b="1" dirty="0">
                    <a:solidFill>
                      <a:srgbClr val="C47568"/>
                    </a:solidFill>
                    <a:latin typeface="微軟正黑體" panose="020B0604030504040204" pitchFamily="34" charset="-120"/>
                    <a:ea typeface="微軟正黑體" panose="020B0604030504040204" pitchFamily="34" charset="-120"/>
                  </a:rPr>
                  <a:t>)17:00</a:t>
                </a:r>
                <a:r>
                  <a:rPr kumimoji="1" lang="zh-TW" altLang="en-US" sz="1400" b="1" dirty="0">
                    <a:solidFill>
                      <a:srgbClr val="C47568"/>
                    </a:solidFill>
                    <a:latin typeface="微軟正黑體" panose="020B0604030504040204" pitchFamily="34" charset="-120"/>
                    <a:ea typeface="微軟正黑體" panose="020B0604030504040204" pitchFamily="34" charset="-120"/>
                  </a:rPr>
                  <a:t>止</a:t>
                </a:r>
                <a:endParaRPr kumimoji="1" lang="zh-CN" altLang="en-US" sz="1400" b="1" dirty="0">
                  <a:solidFill>
                    <a:srgbClr val="C47568"/>
                  </a:solidFill>
                  <a:latin typeface="微軟正黑體" panose="020B0604030504040204" pitchFamily="34" charset="-120"/>
                  <a:ea typeface="微軟正黑體" panose="020B0604030504040204" pitchFamily="34" charset="-120"/>
                </a:endParaRPr>
              </a:p>
            </p:txBody>
          </p:sp>
        </p:grpSp>
        <p:grpSp>
          <p:nvGrpSpPr>
            <p:cNvPr id="61" name="组 38">
              <a:extLst>
                <a:ext uri="{FF2B5EF4-FFF2-40B4-BE49-F238E27FC236}">
                  <a16:creationId xmlns:a16="http://schemas.microsoft.com/office/drawing/2014/main" id="{80FF7E65-92FD-4C24-B590-24F0086D8A87}"/>
                </a:ext>
              </a:extLst>
            </p:cNvPr>
            <p:cNvGrpSpPr/>
            <p:nvPr/>
          </p:nvGrpSpPr>
          <p:grpSpPr>
            <a:xfrm>
              <a:off x="875082" y="4880685"/>
              <a:ext cx="2906566" cy="1242548"/>
              <a:chOff x="2346173" y="3385377"/>
              <a:chExt cx="2311199" cy="1012572"/>
            </a:xfrm>
          </p:grpSpPr>
          <p:sp>
            <p:nvSpPr>
              <p:cNvPr id="62" name="文本框 39">
                <a:extLst>
                  <a:ext uri="{FF2B5EF4-FFF2-40B4-BE49-F238E27FC236}">
                    <a16:creationId xmlns:a16="http://schemas.microsoft.com/office/drawing/2014/main" id="{F0290F7D-0406-48FF-A599-017949C34EF5}"/>
                  </a:ext>
                </a:extLst>
              </p:cNvPr>
              <p:cNvSpPr txBox="1"/>
              <p:nvPr/>
            </p:nvSpPr>
            <p:spPr>
              <a:xfrm>
                <a:off x="2346173" y="3385377"/>
                <a:ext cx="2311199" cy="601949"/>
              </a:xfrm>
              <a:prstGeom prst="rect">
                <a:avLst/>
              </a:prstGeom>
              <a:noFill/>
            </p:spPr>
            <p:txBody>
              <a:bodyPr wrap="none" rtlCol="0" anchor="ctr">
                <a:spAutoFit/>
              </a:bodyPr>
              <a:lstStyle/>
              <a:p>
                <a:pPr defTabSz="609585"/>
                <a:r>
                  <a:rPr kumimoji="1" lang="en-US" altLang="zh-CN" sz="2400" b="1" dirty="0">
                    <a:solidFill>
                      <a:srgbClr val="4DAC88"/>
                    </a:solidFill>
                    <a:effectLst>
                      <a:outerShdw blurRad="50800" dist="38100" algn="l" rotWithShape="0">
                        <a:prstClr val="black">
                          <a:alpha val="40000"/>
                        </a:prstClr>
                      </a:outerShdw>
                    </a:effectLst>
                    <a:latin typeface="微軟正黑體" panose="020B0604030504040204" pitchFamily="34" charset="-120"/>
                    <a:ea typeface="微軟正黑體" panose="020B0604030504040204" pitchFamily="34" charset="-120"/>
                  </a:rPr>
                  <a:t>2</a:t>
                </a:r>
                <a:r>
                  <a:rPr kumimoji="1" lang="zh-TW" altLang="en-US" sz="1800" b="1" dirty="0">
                    <a:solidFill>
                      <a:srgbClr val="4DAC88"/>
                    </a:solidFill>
                    <a:latin typeface="微軟正黑體" panose="020B0604030504040204" pitchFamily="34" charset="-120"/>
                    <a:ea typeface="微軟正黑體" panose="020B0604030504040204" pitchFamily="34" charset="-120"/>
                  </a:rPr>
                  <a:t>學習歷程中央資料庫釋出</a:t>
                </a:r>
                <a:endParaRPr kumimoji="1" lang="en-US" altLang="zh-TW" sz="1800" b="1" dirty="0">
                  <a:solidFill>
                    <a:srgbClr val="4DAC88"/>
                  </a:solidFill>
                  <a:latin typeface="微軟正黑體" panose="020B0604030504040204" pitchFamily="34" charset="-120"/>
                  <a:ea typeface="微軟正黑體" panose="020B0604030504040204" pitchFamily="34" charset="-120"/>
                </a:endParaRPr>
              </a:p>
              <a:p>
                <a:pPr defTabSz="609585"/>
                <a:r>
                  <a:rPr kumimoji="1" lang="zh-TW" altLang="en-US" sz="1800" b="1" dirty="0">
                    <a:solidFill>
                      <a:srgbClr val="4DAC88"/>
                    </a:solidFill>
                    <a:latin typeface="微軟正黑體" panose="020B0604030504040204" pitchFamily="34" charset="-120"/>
                    <a:ea typeface="微軟正黑體" panose="020B0604030504040204" pitchFamily="34" charset="-120"/>
                  </a:rPr>
                  <a:t>資料</a:t>
                </a:r>
                <a:r>
                  <a:rPr kumimoji="1" lang="en-US" altLang="zh-TW" sz="1800" b="1" dirty="0">
                    <a:solidFill>
                      <a:srgbClr val="4DAC88"/>
                    </a:solidFill>
                    <a:latin typeface="微軟正黑體" panose="020B0604030504040204" pitchFamily="34" charset="-120"/>
                    <a:ea typeface="微軟正黑體" panose="020B0604030504040204" pitchFamily="34" charset="-120"/>
                  </a:rPr>
                  <a:t>(</a:t>
                </a:r>
                <a:r>
                  <a:rPr kumimoji="1" lang="zh-TW" altLang="en-US" sz="1800" b="1" dirty="0">
                    <a:solidFill>
                      <a:srgbClr val="4DAC88"/>
                    </a:solidFill>
                    <a:latin typeface="微軟正黑體" panose="020B0604030504040204" pitchFamily="34" charset="-120"/>
                    <a:ea typeface="微軟正黑體" panose="020B0604030504040204" pitchFamily="34" charset="-120"/>
                  </a:rPr>
                  <a:t>檔案</a:t>
                </a:r>
                <a:r>
                  <a:rPr kumimoji="1" lang="en-US" altLang="zh-TW" sz="1800" b="1" dirty="0">
                    <a:solidFill>
                      <a:srgbClr val="4DAC88"/>
                    </a:solidFill>
                    <a:latin typeface="微軟正黑體" panose="020B0604030504040204" pitchFamily="34" charset="-120"/>
                    <a:ea typeface="微軟正黑體" panose="020B0604030504040204" pitchFamily="34" charset="-120"/>
                  </a:rPr>
                  <a:t>)</a:t>
                </a:r>
                <a:r>
                  <a:rPr kumimoji="1" lang="zh-TW" altLang="en-US" sz="1800" b="1" dirty="0">
                    <a:solidFill>
                      <a:srgbClr val="4DAC88"/>
                    </a:solidFill>
                    <a:latin typeface="微軟正黑體" panose="020B0604030504040204" pitchFamily="34" charset="-120"/>
                    <a:ea typeface="微軟正黑體" panose="020B0604030504040204" pitchFamily="34" charset="-120"/>
                  </a:rPr>
                  <a:t>查看或疑義處理</a:t>
                </a:r>
                <a:endParaRPr kumimoji="1" lang="zh-CN" altLang="en-US" sz="2000" b="1" dirty="0">
                  <a:solidFill>
                    <a:srgbClr val="4DAC88"/>
                  </a:solidFill>
                  <a:latin typeface="微軟正黑體" panose="020B0604030504040204" pitchFamily="34" charset="-120"/>
                  <a:ea typeface="微軟正黑體" panose="020B0604030504040204" pitchFamily="34" charset="-120"/>
                </a:endParaRPr>
              </a:p>
            </p:txBody>
          </p:sp>
          <p:sp>
            <p:nvSpPr>
              <p:cNvPr id="63" name="文本框 40">
                <a:extLst>
                  <a:ext uri="{FF2B5EF4-FFF2-40B4-BE49-F238E27FC236}">
                    <a16:creationId xmlns:a16="http://schemas.microsoft.com/office/drawing/2014/main" id="{095AB57A-E9BF-418C-9528-65099E55EC0E}"/>
                  </a:ext>
                </a:extLst>
              </p:cNvPr>
              <p:cNvSpPr txBox="1"/>
              <p:nvPr/>
            </p:nvSpPr>
            <p:spPr>
              <a:xfrm>
                <a:off x="2351314" y="3889741"/>
                <a:ext cx="1565536" cy="508208"/>
              </a:xfrm>
              <a:prstGeom prst="rect">
                <a:avLst/>
              </a:prstGeom>
              <a:noFill/>
            </p:spPr>
            <p:txBody>
              <a:bodyPr wrap="square" rtlCol="0" anchor="ctr">
                <a:spAutoFit/>
              </a:bodyPr>
              <a:lstStyle/>
              <a:p>
                <a:pPr defTabSz="609585">
                  <a:lnSpc>
                    <a:spcPct val="130000"/>
                  </a:lnSpc>
                </a:pPr>
                <a:r>
                  <a:rPr kumimoji="1" lang="en-US" altLang="zh-CN" sz="1400" b="1" dirty="0">
                    <a:solidFill>
                      <a:srgbClr val="4DAC88"/>
                    </a:solidFill>
                    <a:latin typeface="微軟正黑體" panose="020B0604030504040204" pitchFamily="34" charset="-120"/>
                    <a:ea typeface="微軟正黑體" panose="020B0604030504040204" pitchFamily="34" charset="-120"/>
                  </a:rPr>
                  <a:t>11</a:t>
                </a:r>
                <a:r>
                  <a:rPr kumimoji="1" lang="en-US" altLang="zh-TW" sz="1400" b="1" dirty="0">
                    <a:solidFill>
                      <a:srgbClr val="4DAC88"/>
                    </a:solidFill>
                    <a:latin typeface="微軟正黑體" panose="020B0604030504040204" pitchFamily="34" charset="-120"/>
                    <a:ea typeface="微軟正黑體" panose="020B0604030504040204" pitchFamily="34" charset="-120"/>
                  </a:rPr>
                  <a:t>5</a:t>
                </a:r>
                <a:r>
                  <a:rPr kumimoji="1" lang="en-US" altLang="zh-CN" sz="1400" b="1" dirty="0">
                    <a:solidFill>
                      <a:srgbClr val="4DAC88"/>
                    </a:solidFill>
                    <a:latin typeface="微軟正黑體" panose="020B0604030504040204" pitchFamily="34" charset="-120"/>
                    <a:ea typeface="微軟正黑體" panose="020B0604030504040204" pitchFamily="34" charset="-120"/>
                  </a:rPr>
                  <a:t>.4.1</a:t>
                </a:r>
                <a:r>
                  <a:rPr kumimoji="1" lang="en-US" altLang="zh-TW" sz="1400" b="1" dirty="0">
                    <a:solidFill>
                      <a:srgbClr val="4DAC88"/>
                    </a:solidFill>
                    <a:latin typeface="微軟正黑體" panose="020B0604030504040204" pitchFamily="34" charset="-120"/>
                    <a:ea typeface="微軟正黑體" panose="020B0604030504040204" pitchFamily="34" charset="-120"/>
                  </a:rPr>
                  <a:t>0</a:t>
                </a:r>
                <a:r>
                  <a:rPr kumimoji="1" lang="en-US" altLang="zh-CN" sz="1400" b="1" dirty="0">
                    <a:solidFill>
                      <a:srgbClr val="4DAC88"/>
                    </a:solidFill>
                    <a:latin typeface="微軟正黑體" panose="020B0604030504040204" pitchFamily="34" charset="-120"/>
                    <a:ea typeface="微軟正黑體" panose="020B0604030504040204" pitchFamily="34" charset="-120"/>
                  </a:rPr>
                  <a:t>(</a:t>
                </a:r>
                <a:r>
                  <a:rPr kumimoji="1" lang="zh-TW" altLang="en-US" sz="1400" b="1" dirty="0">
                    <a:solidFill>
                      <a:srgbClr val="4DAC88"/>
                    </a:solidFill>
                    <a:latin typeface="微軟正黑體" panose="020B0604030504040204" pitchFamily="34" charset="-120"/>
                    <a:ea typeface="微軟正黑體" panose="020B0604030504040204" pitchFamily="34" charset="-120"/>
                  </a:rPr>
                  <a:t>五</a:t>
                </a:r>
                <a:r>
                  <a:rPr kumimoji="1" lang="en-US" altLang="zh-TW" sz="1400" b="1" dirty="0">
                    <a:solidFill>
                      <a:srgbClr val="4DAC88"/>
                    </a:solidFill>
                    <a:latin typeface="微軟正黑體" panose="020B0604030504040204" pitchFamily="34" charset="-120"/>
                    <a:ea typeface="微軟正黑體" panose="020B0604030504040204" pitchFamily="34" charset="-120"/>
                  </a:rPr>
                  <a:t>)10:00</a:t>
                </a:r>
                <a:r>
                  <a:rPr kumimoji="1" lang="zh-TW" altLang="en-US" sz="1400" b="1" dirty="0">
                    <a:solidFill>
                      <a:srgbClr val="4DAC88"/>
                    </a:solidFill>
                    <a:latin typeface="微軟正黑體" panose="020B0604030504040204" pitchFamily="34" charset="-120"/>
                    <a:ea typeface="微軟正黑體" panose="020B0604030504040204" pitchFamily="34" charset="-120"/>
                  </a:rPr>
                  <a:t> ～</a:t>
                </a:r>
                <a:endParaRPr kumimoji="1" lang="en-US" altLang="zh-TW" sz="1400" b="1" dirty="0">
                  <a:solidFill>
                    <a:srgbClr val="4DAC88"/>
                  </a:solidFill>
                  <a:latin typeface="微軟正黑體" panose="020B0604030504040204" pitchFamily="34" charset="-120"/>
                  <a:ea typeface="微軟正黑體" panose="020B0604030504040204" pitchFamily="34" charset="-120"/>
                </a:endParaRPr>
              </a:p>
              <a:p>
                <a:pPr defTabSz="609585">
                  <a:lnSpc>
                    <a:spcPct val="130000"/>
                  </a:lnSpc>
                </a:pPr>
                <a:r>
                  <a:rPr kumimoji="1" lang="en-US" altLang="zh-CN" sz="1400" b="1" dirty="0">
                    <a:solidFill>
                      <a:srgbClr val="4DAC88"/>
                    </a:solidFill>
                    <a:latin typeface="微軟正黑體" panose="020B0604030504040204" pitchFamily="34" charset="-120"/>
                    <a:ea typeface="微軟正黑體" panose="020B0604030504040204" pitchFamily="34" charset="-120"/>
                  </a:rPr>
                  <a:t>11</a:t>
                </a:r>
                <a:r>
                  <a:rPr kumimoji="1" lang="en-US" altLang="zh-TW" sz="1400" b="1" dirty="0">
                    <a:solidFill>
                      <a:srgbClr val="4DAC88"/>
                    </a:solidFill>
                    <a:latin typeface="微軟正黑體" panose="020B0604030504040204" pitchFamily="34" charset="-120"/>
                    <a:ea typeface="微軟正黑體" panose="020B0604030504040204" pitchFamily="34" charset="-120"/>
                  </a:rPr>
                  <a:t>5</a:t>
                </a:r>
                <a:r>
                  <a:rPr kumimoji="1" lang="en-US" altLang="zh-CN" sz="1400" b="1" dirty="0">
                    <a:solidFill>
                      <a:srgbClr val="4DAC88"/>
                    </a:solidFill>
                    <a:latin typeface="微軟正黑體" panose="020B0604030504040204" pitchFamily="34" charset="-120"/>
                    <a:ea typeface="微軟正黑體" panose="020B0604030504040204" pitchFamily="34" charset="-120"/>
                  </a:rPr>
                  <a:t>.4.1</a:t>
                </a:r>
                <a:r>
                  <a:rPr kumimoji="1" lang="en-US" altLang="zh-TW" sz="1400" b="1" dirty="0">
                    <a:solidFill>
                      <a:srgbClr val="4DAC88"/>
                    </a:solidFill>
                    <a:latin typeface="微軟正黑體" panose="020B0604030504040204" pitchFamily="34" charset="-120"/>
                    <a:ea typeface="微軟正黑體" panose="020B0604030504040204" pitchFamily="34" charset="-120"/>
                  </a:rPr>
                  <a:t>5</a:t>
                </a:r>
                <a:r>
                  <a:rPr kumimoji="1" lang="en-US" altLang="zh-CN" sz="1400" b="1" dirty="0">
                    <a:solidFill>
                      <a:srgbClr val="4DAC88"/>
                    </a:solidFill>
                    <a:latin typeface="微軟正黑體" panose="020B0604030504040204" pitchFamily="34" charset="-120"/>
                    <a:ea typeface="微軟正黑體" panose="020B0604030504040204" pitchFamily="34" charset="-120"/>
                  </a:rPr>
                  <a:t>(</a:t>
                </a:r>
                <a:r>
                  <a:rPr kumimoji="1" lang="zh-TW" altLang="en-US" sz="1400" b="1" dirty="0">
                    <a:solidFill>
                      <a:srgbClr val="4DAC88"/>
                    </a:solidFill>
                    <a:latin typeface="微軟正黑體" panose="020B0604030504040204" pitchFamily="34" charset="-120"/>
                    <a:ea typeface="微軟正黑體" panose="020B0604030504040204" pitchFamily="34" charset="-120"/>
                  </a:rPr>
                  <a:t>三</a:t>
                </a:r>
                <a:r>
                  <a:rPr kumimoji="1" lang="en-US" altLang="zh-TW" sz="1400" b="1" dirty="0">
                    <a:solidFill>
                      <a:srgbClr val="4DAC88"/>
                    </a:solidFill>
                    <a:latin typeface="微軟正黑體" panose="020B0604030504040204" pitchFamily="34" charset="-120"/>
                    <a:ea typeface="微軟正黑體" panose="020B0604030504040204" pitchFamily="34" charset="-120"/>
                  </a:rPr>
                  <a:t>)21:00</a:t>
                </a:r>
                <a:r>
                  <a:rPr kumimoji="1" lang="zh-TW" altLang="en-US" sz="1400" b="1" dirty="0">
                    <a:solidFill>
                      <a:srgbClr val="4DAC88"/>
                    </a:solidFill>
                    <a:latin typeface="微軟正黑體" panose="020B0604030504040204" pitchFamily="34" charset="-120"/>
                    <a:ea typeface="微軟正黑體" panose="020B0604030504040204" pitchFamily="34" charset="-120"/>
                  </a:rPr>
                  <a:t>止</a:t>
                </a:r>
                <a:endParaRPr kumimoji="1" lang="zh-CN" altLang="en-US" sz="1400" b="1" dirty="0">
                  <a:solidFill>
                    <a:srgbClr val="4DAC88"/>
                  </a:solidFill>
                  <a:latin typeface="微軟正黑體" panose="020B0604030504040204" pitchFamily="34" charset="-120"/>
                  <a:ea typeface="微軟正黑體" panose="020B0604030504040204" pitchFamily="34" charset="-120"/>
                </a:endParaRPr>
              </a:p>
            </p:txBody>
          </p:sp>
        </p:grpSp>
        <p:grpSp>
          <p:nvGrpSpPr>
            <p:cNvPr id="64" name="组 41">
              <a:extLst>
                <a:ext uri="{FF2B5EF4-FFF2-40B4-BE49-F238E27FC236}">
                  <a16:creationId xmlns:a16="http://schemas.microsoft.com/office/drawing/2014/main" id="{A286C74F-285C-4131-9668-D1B8DA9847E4}"/>
                </a:ext>
              </a:extLst>
            </p:cNvPr>
            <p:cNvGrpSpPr/>
            <p:nvPr/>
          </p:nvGrpSpPr>
          <p:grpSpPr>
            <a:xfrm>
              <a:off x="3129207" y="1328951"/>
              <a:ext cx="2675732" cy="1196369"/>
              <a:chOff x="3293979" y="527121"/>
              <a:chExt cx="2127654" cy="974940"/>
            </a:xfrm>
          </p:grpSpPr>
          <p:sp>
            <p:nvSpPr>
              <p:cNvPr id="65" name="文本框 42">
                <a:extLst>
                  <a:ext uri="{FF2B5EF4-FFF2-40B4-BE49-F238E27FC236}">
                    <a16:creationId xmlns:a16="http://schemas.microsoft.com/office/drawing/2014/main" id="{CF36E9A8-F6D9-4C14-865E-17032760C32C}"/>
                  </a:ext>
                </a:extLst>
              </p:cNvPr>
              <p:cNvSpPr txBox="1"/>
              <p:nvPr/>
            </p:nvSpPr>
            <p:spPr>
              <a:xfrm>
                <a:off x="3293979" y="527121"/>
                <a:ext cx="2127654" cy="601949"/>
              </a:xfrm>
              <a:prstGeom prst="rect">
                <a:avLst/>
              </a:prstGeom>
              <a:noFill/>
            </p:spPr>
            <p:txBody>
              <a:bodyPr wrap="none" rtlCol="0" anchor="ctr">
                <a:spAutoFit/>
              </a:bodyPr>
              <a:lstStyle/>
              <a:p>
                <a:pPr defTabSz="609585"/>
                <a:r>
                  <a:rPr kumimoji="1" lang="en-US" altLang="zh-CN" sz="2400" b="1" dirty="0">
                    <a:solidFill>
                      <a:srgbClr val="6B6889">
                        <a:lumMod val="75000"/>
                      </a:srgbClr>
                    </a:solidFill>
                    <a:effectLst>
                      <a:outerShdw blurRad="50800" dist="38100" algn="l" rotWithShape="0">
                        <a:prstClr val="black">
                          <a:alpha val="40000"/>
                        </a:prstClr>
                      </a:outerShdw>
                    </a:effectLst>
                    <a:latin typeface="微軟正黑體" panose="020B0604030504040204" pitchFamily="34" charset="-120"/>
                    <a:ea typeface="微軟正黑體" panose="020B0604030504040204" pitchFamily="34" charset="-120"/>
                  </a:rPr>
                  <a:t>3</a:t>
                </a:r>
                <a:r>
                  <a:rPr kumimoji="1" lang="zh-TW" altLang="en-US" sz="1800" b="1" dirty="0">
                    <a:solidFill>
                      <a:srgbClr val="6B6889">
                        <a:lumMod val="75000"/>
                      </a:srgbClr>
                    </a:solidFill>
                    <a:latin typeface="微軟正黑體" panose="020B0604030504040204" pitchFamily="34" charset="-120"/>
                    <a:ea typeface="微軟正黑體" panose="020B0604030504040204" pitchFamily="34" charset="-120"/>
                  </a:rPr>
                  <a:t>具有低收、中低收入戶</a:t>
                </a:r>
                <a:endParaRPr kumimoji="1" lang="en-US" altLang="zh-TW" sz="1800" b="1" dirty="0">
                  <a:solidFill>
                    <a:srgbClr val="6B6889">
                      <a:lumMod val="75000"/>
                    </a:srgbClr>
                  </a:solidFill>
                  <a:latin typeface="微軟正黑體" panose="020B0604030504040204" pitchFamily="34" charset="-120"/>
                  <a:ea typeface="微軟正黑體" panose="020B0604030504040204" pitchFamily="34" charset="-120"/>
                </a:endParaRPr>
              </a:p>
              <a:p>
                <a:pPr defTabSz="609585"/>
                <a:r>
                  <a:rPr kumimoji="1" lang="zh-TW" altLang="en-US" sz="1800" b="1" dirty="0">
                    <a:solidFill>
                      <a:srgbClr val="6B6889">
                        <a:lumMod val="75000"/>
                      </a:srgbClr>
                    </a:solidFill>
                    <a:latin typeface="微軟正黑體" panose="020B0604030504040204" pitchFamily="34" charset="-120"/>
                    <a:ea typeface="微軟正黑體" panose="020B0604030504040204" pitchFamily="34" charset="-120"/>
                  </a:rPr>
                  <a:t>身分網路登錄及繳寄</a:t>
                </a:r>
                <a:endParaRPr kumimoji="1" lang="zh-CN" altLang="en-US" sz="2000" b="1" dirty="0">
                  <a:solidFill>
                    <a:srgbClr val="6B6889">
                      <a:lumMod val="75000"/>
                    </a:srgbClr>
                  </a:solidFill>
                  <a:latin typeface="微軟正黑體" panose="020B0604030504040204" pitchFamily="34" charset="-120"/>
                  <a:ea typeface="微軟正黑體" panose="020B0604030504040204" pitchFamily="34" charset="-120"/>
                </a:endParaRPr>
              </a:p>
            </p:txBody>
          </p:sp>
          <p:sp>
            <p:nvSpPr>
              <p:cNvPr id="66" name="文本框 43">
                <a:extLst>
                  <a:ext uri="{FF2B5EF4-FFF2-40B4-BE49-F238E27FC236}">
                    <a16:creationId xmlns:a16="http://schemas.microsoft.com/office/drawing/2014/main" id="{EB784F4A-BE30-4653-92CF-A210496E3C0D}"/>
                  </a:ext>
                </a:extLst>
              </p:cNvPr>
              <p:cNvSpPr txBox="1"/>
              <p:nvPr/>
            </p:nvSpPr>
            <p:spPr>
              <a:xfrm>
                <a:off x="3296142" y="993853"/>
                <a:ext cx="1520159" cy="508208"/>
              </a:xfrm>
              <a:prstGeom prst="rect">
                <a:avLst/>
              </a:prstGeom>
              <a:noFill/>
            </p:spPr>
            <p:txBody>
              <a:bodyPr wrap="square" rtlCol="0" anchor="ctr">
                <a:spAutoFit/>
              </a:bodyPr>
              <a:lstStyle/>
              <a:p>
                <a:pPr defTabSz="609585">
                  <a:lnSpc>
                    <a:spcPct val="130000"/>
                  </a:lnSpc>
                </a:pPr>
                <a:r>
                  <a:rPr kumimoji="1" lang="en-US" altLang="zh-CN" sz="1400" b="1" dirty="0">
                    <a:solidFill>
                      <a:srgbClr val="6B6889">
                        <a:lumMod val="75000"/>
                      </a:srgbClr>
                    </a:solidFill>
                    <a:latin typeface="微軟正黑體" panose="020B0604030504040204" pitchFamily="34" charset="-120"/>
                    <a:ea typeface="微軟正黑體" panose="020B0604030504040204" pitchFamily="34" charset="-120"/>
                  </a:rPr>
                  <a:t>11</a:t>
                </a:r>
                <a:r>
                  <a:rPr kumimoji="1" lang="en-US" altLang="zh-TW" sz="1400" b="1" dirty="0">
                    <a:solidFill>
                      <a:srgbClr val="6B6889">
                        <a:lumMod val="75000"/>
                      </a:srgbClr>
                    </a:solidFill>
                    <a:latin typeface="微軟正黑體" panose="020B0604030504040204" pitchFamily="34" charset="-120"/>
                    <a:ea typeface="微軟正黑體" panose="020B0604030504040204" pitchFamily="34" charset="-120"/>
                  </a:rPr>
                  <a:t>5</a:t>
                </a:r>
                <a:r>
                  <a:rPr kumimoji="1" lang="en-US" altLang="zh-CN" sz="1400" b="1" dirty="0">
                    <a:solidFill>
                      <a:srgbClr val="6B6889">
                        <a:lumMod val="75000"/>
                      </a:srgbClr>
                    </a:solidFill>
                    <a:latin typeface="微軟正黑體" panose="020B0604030504040204" pitchFamily="34" charset="-120"/>
                    <a:ea typeface="微軟正黑體" panose="020B0604030504040204" pitchFamily="34" charset="-120"/>
                  </a:rPr>
                  <a:t>.4.1</a:t>
                </a:r>
                <a:r>
                  <a:rPr kumimoji="1" lang="en-US" altLang="zh-TW" sz="1400" b="1" dirty="0">
                    <a:solidFill>
                      <a:srgbClr val="6B6889">
                        <a:lumMod val="75000"/>
                      </a:srgbClr>
                    </a:solidFill>
                    <a:latin typeface="微軟正黑體" panose="020B0604030504040204" pitchFamily="34" charset="-120"/>
                    <a:ea typeface="微軟正黑體" panose="020B0604030504040204" pitchFamily="34" charset="-120"/>
                  </a:rPr>
                  <a:t>3</a:t>
                </a:r>
                <a:r>
                  <a:rPr kumimoji="1" lang="en-US" altLang="zh-CN" sz="1400" b="1" dirty="0">
                    <a:solidFill>
                      <a:srgbClr val="6B6889">
                        <a:lumMod val="75000"/>
                      </a:srgbClr>
                    </a:solidFill>
                    <a:latin typeface="微軟正黑體" panose="020B0604030504040204" pitchFamily="34" charset="-120"/>
                    <a:ea typeface="微軟正黑體" panose="020B0604030504040204" pitchFamily="34" charset="-120"/>
                  </a:rPr>
                  <a:t>(</a:t>
                </a:r>
                <a:r>
                  <a:rPr kumimoji="1" lang="zh-TW" altLang="en-US" sz="1400" b="1" dirty="0">
                    <a:solidFill>
                      <a:srgbClr val="6B6889">
                        <a:lumMod val="75000"/>
                      </a:srgbClr>
                    </a:solidFill>
                    <a:latin typeface="微軟正黑體" panose="020B0604030504040204" pitchFamily="34" charset="-120"/>
                    <a:ea typeface="微軟正黑體" panose="020B0604030504040204" pitchFamily="34" charset="-120"/>
                  </a:rPr>
                  <a:t>一</a:t>
                </a:r>
                <a:r>
                  <a:rPr kumimoji="1" lang="en-US" altLang="zh-TW" sz="1400" b="1" dirty="0">
                    <a:solidFill>
                      <a:srgbClr val="6B6889">
                        <a:lumMod val="75000"/>
                      </a:srgbClr>
                    </a:solidFill>
                    <a:latin typeface="微軟正黑體" panose="020B0604030504040204" pitchFamily="34" charset="-120"/>
                    <a:ea typeface="微軟正黑體" panose="020B0604030504040204" pitchFamily="34" charset="-120"/>
                  </a:rPr>
                  <a:t>)10:00</a:t>
                </a:r>
                <a:r>
                  <a:rPr kumimoji="1" lang="zh-TW" altLang="en-US" sz="1400" b="1" dirty="0">
                    <a:solidFill>
                      <a:srgbClr val="6B6889">
                        <a:lumMod val="75000"/>
                      </a:srgbClr>
                    </a:solidFill>
                    <a:latin typeface="微軟正黑體" panose="020B0604030504040204" pitchFamily="34" charset="-120"/>
                    <a:ea typeface="微軟正黑體" panose="020B0604030504040204" pitchFamily="34" charset="-120"/>
                  </a:rPr>
                  <a:t> ～</a:t>
                </a:r>
                <a:endParaRPr kumimoji="1" lang="en-US" altLang="zh-TW" sz="1400" b="1" dirty="0">
                  <a:solidFill>
                    <a:srgbClr val="6B6889">
                      <a:lumMod val="75000"/>
                    </a:srgbClr>
                  </a:solidFill>
                  <a:latin typeface="微軟正黑體" panose="020B0604030504040204" pitchFamily="34" charset="-120"/>
                  <a:ea typeface="微軟正黑體" panose="020B0604030504040204" pitchFamily="34" charset="-120"/>
                </a:endParaRPr>
              </a:p>
              <a:p>
                <a:pPr defTabSz="609585">
                  <a:lnSpc>
                    <a:spcPct val="130000"/>
                  </a:lnSpc>
                </a:pPr>
                <a:r>
                  <a:rPr kumimoji="1" lang="en-US" altLang="zh-CN" sz="1400" b="1" dirty="0">
                    <a:solidFill>
                      <a:srgbClr val="6B6889">
                        <a:lumMod val="75000"/>
                      </a:srgbClr>
                    </a:solidFill>
                    <a:latin typeface="微軟正黑體" panose="020B0604030504040204" pitchFamily="34" charset="-120"/>
                    <a:ea typeface="微軟正黑體" panose="020B0604030504040204" pitchFamily="34" charset="-120"/>
                  </a:rPr>
                  <a:t>11</a:t>
                </a:r>
                <a:r>
                  <a:rPr kumimoji="1" lang="en-US" altLang="zh-TW" sz="1400" b="1" dirty="0">
                    <a:solidFill>
                      <a:srgbClr val="6B6889">
                        <a:lumMod val="75000"/>
                      </a:srgbClr>
                    </a:solidFill>
                    <a:latin typeface="微軟正黑體" panose="020B0604030504040204" pitchFamily="34" charset="-120"/>
                    <a:ea typeface="微軟正黑體" panose="020B0604030504040204" pitchFamily="34" charset="-120"/>
                  </a:rPr>
                  <a:t>5</a:t>
                </a:r>
                <a:r>
                  <a:rPr kumimoji="1" lang="en-US" altLang="zh-CN" sz="1400" b="1" dirty="0">
                    <a:solidFill>
                      <a:srgbClr val="6B6889">
                        <a:lumMod val="75000"/>
                      </a:srgbClr>
                    </a:solidFill>
                    <a:latin typeface="微軟正黑體" panose="020B0604030504040204" pitchFamily="34" charset="-120"/>
                    <a:ea typeface="微軟正黑體" panose="020B0604030504040204" pitchFamily="34" charset="-120"/>
                  </a:rPr>
                  <a:t>.4.1</a:t>
                </a:r>
                <a:r>
                  <a:rPr kumimoji="1" lang="en-US" altLang="zh-TW" sz="1400" b="1" dirty="0">
                    <a:solidFill>
                      <a:srgbClr val="6B6889">
                        <a:lumMod val="75000"/>
                      </a:srgbClr>
                    </a:solidFill>
                    <a:latin typeface="微軟正黑體" panose="020B0604030504040204" pitchFamily="34" charset="-120"/>
                    <a:ea typeface="微軟正黑體" panose="020B0604030504040204" pitchFamily="34" charset="-120"/>
                  </a:rPr>
                  <a:t>5</a:t>
                </a:r>
                <a:r>
                  <a:rPr kumimoji="1" lang="en-US" altLang="zh-CN" sz="1400" b="1" dirty="0">
                    <a:solidFill>
                      <a:srgbClr val="6B6889">
                        <a:lumMod val="75000"/>
                      </a:srgbClr>
                    </a:solidFill>
                    <a:latin typeface="微軟正黑體" panose="020B0604030504040204" pitchFamily="34" charset="-120"/>
                    <a:ea typeface="微軟正黑體" panose="020B0604030504040204" pitchFamily="34" charset="-120"/>
                  </a:rPr>
                  <a:t>(</a:t>
                </a:r>
                <a:r>
                  <a:rPr kumimoji="1" lang="zh-TW" altLang="en-US" sz="1400" b="1" dirty="0">
                    <a:solidFill>
                      <a:srgbClr val="6B6889">
                        <a:lumMod val="75000"/>
                      </a:srgbClr>
                    </a:solidFill>
                    <a:latin typeface="微軟正黑體" panose="020B0604030504040204" pitchFamily="34" charset="-120"/>
                    <a:ea typeface="微軟正黑體" panose="020B0604030504040204" pitchFamily="34" charset="-120"/>
                  </a:rPr>
                  <a:t>三</a:t>
                </a:r>
                <a:r>
                  <a:rPr kumimoji="1" lang="en-US" altLang="zh-TW" sz="1400" b="1" dirty="0">
                    <a:solidFill>
                      <a:srgbClr val="6B6889">
                        <a:lumMod val="75000"/>
                      </a:srgbClr>
                    </a:solidFill>
                    <a:latin typeface="微軟正黑體" panose="020B0604030504040204" pitchFamily="34" charset="-120"/>
                    <a:ea typeface="微軟正黑體" panose="020B0604030504040204" pitchFamily="34" charset="-120"/>
                  </a:rPr>
                  <a:t>)17:00</a:t>
                </a:r>
                <a:r>
                  <a:rPr kumimoji="1" lang="zh-TW" altLang="en-US" sz="1400" b="1" dirty="0">
                    <a:solidFill>
                      <a:srgbClr val="6B6889">
                        <a:lumMod val="75000"/>
                      </a:srgbClr>
                    </a:solidFill>
                    <a:latin typeface="微軟正黑體" panose="020B0604030504040204" pitchFamily="34" charset="-120"/>
                    <a:ea typeface="微軟正黑體" panose="020B0604030504040204" pitchFamily="34" charset="-120"/>
                  </a:rPr>
                  <a:t>止</a:t>
                </a:r>
                <a:endParaRPr kumimoji="1" lang="zh-CN" altLang="en-US" sz="1400" b="1" dirty="0">
                  <a:solidFill>
                    <a:srgbClr val="6B6889">
                      <a:lumMod val="75000"/>
                    </a:srgbClr>
                  </a:solidFill>
                  <a:latin typeface="微軟正黑體" panose="020B0604030504040204" pitchFamily="34" charset="-120"/>
                  <a:ea typeface="微軟正黑體" panose="020B0604030504040204" pitchFamily="34" charset="-120"/>
                </a:endParaRPr>
              </a:p>
            </p:txBody>
          </p:sp>
        </p:grpSp>
        <p:grpSp>
          <p:nvGrpSpPr>
            <p:cNvPr id="67" name="组 44">
              <a:extLst>
                <a:ext uri="{FF2B5EF4-FFF2-40B4-BE49-F238E27FC236}">
                  <a16:creationId xmlns:a16="http://schemas.microsoft.com/office/drawing/2014/main" id="{E8CE0368-A7FB-48DA-A469-9342026E2BDF}"/>
                </a:ext>
              </a:extLst>
            </p:cNvPr>
            <p:cNvGrpSpPr/>
            <p:nvPr/>
          </p:nvGrpSpPr>
          <p:grpSpPr>
            <a:xfrm>
              <a:off x="4065326" y="4874498"/>
              <a:ext cx="1994120" cy="1243574"/>
              <a:chOff x="4085224" y="3385377"/>
              <a:chExt cx="1585657" cy="1013409"/>
            </a:xfrm>
          </p:grpSpPr>
          <p:sp>
            <p:nvSpPr>
              <p:cNvPr id="68" name="文本框 45">
                <a:extLst>
                  <a:ext uri="{FF2B5EF4-FFF2-40B4-BE49-F238E27FC236}">
                    <a16:creationId xmlns:a16="http://schemas.microsoft.com/office/drawing/2014/main" id="{6D9AD518-28EC-456D-963B-76E5C70CBA68}"/>
                  </a:ext>
                </a:extLst>
              </p:cNvPr>
              <p:cNvSpPr txBox="1"/>
              <p:nvPr/>
            </p:nvSpPr>
            <p:spPr>
              <a:xfrm>
                <a:off x="4093879" y="3385377"/>
                <a:ext cx="1577002" cy="601949"/>
              </a:xfrm>
              <a:prstGeom prst="rect">
                <a:avLst/>
              </a:prstGeom>
              <a:noFill/>
            </p:spPr>
            <p:txBody>
              <a:bodyPr wrap="none" rtlCol="0" anchor="ctr">
                <a:spAutoFit/>
              </a:bodyPr>
              <a:lstStyle/>
              <a:p>
                <a:pPr defTabSz="609585"/>
                <a:r>
                  <a:rPr kumimoji="1" lang="en-US" altLang="zh-CN" sz="2400" b="1" dirty="0">
                    <a:solidFill>
                      <a:schemeClr val="accent6">
                        <a:lumMod val="75000"/>
                      </a:schemeClr>
                    </a:solidFill>
                    <a:effectLst>
                      <a:outerShdw blurRad="50800" dist="38100" algn="l" rotWithShape="0">
                        <a:prstClr val="black">
                          <a:alpha val="40000"/>
                        </a:prstClr>
                      </a:outerShdw>
                    </a:effectLst>
                    <a:latin typeface="微軟正黑體" panose="020B0604030504040204" pitchFamily="34" charset="-120"/>
                    <a:ea typeface="微軟正黑體" panose="020B0604030504040204" pitchFamily="34" charset="-120"/>
                  </a:rPr>
                  <a:t>4</a:t>
                </a:r>
                <a:r>
                  <a:rPr kumimoji="1" lang="zh-TW" altLang="en-US" sz="1800" b="1" dirty="0">
                    <a:solidFill>
                      <a:schemeClr val="accent6">
                        <a:lumMod val="75000"/>
                      </a:schemeClr>
                    </a:solidFill>
                    <a:latin typeface="微軟正黑體" panose="020B0604030504040204" pitchFamily="34" charset="-120"/>
                    <a:ea typeface="微軟正黑體" panose="020B0604030504040204" pitchFamily="34" charset="-120"/>
                  </a:rPr>
                  <a:t>資格審查登錄及</a:t>
                </a:r>
                <a:endParaRPr kumimoji="1" lang="en-US" altLang="zh-TW" sz="1800" b="1" dirty="0">
                  <a:solidFill>
                    <a:schemeClr val="accent6">
                      <a:lumMod val="75000"/>
                    </a:schemeClr>
                  </a:solidFill>
                  <a:latin typeface="微軟正黑體" panose="020B0604030504040204" pitchFamily="34" charset="-120"/>
                  <a:ea typeface="微軟正黑體" panose="020B0604030504040204" pitchFamily="34" charset="-120"/>
                </a:endParaRPr>
              </a:p>
              <a:p>
                <a:pPr defTabSz="609585"/>
                <a:r>
                  <a:rPr kumimoji="1" lang="zh-TW" altLang="en-US" sz="1800" b="1" dirty="0">
                    <a:solidFill>
                      <a:schemeClr val="accent6">
                        <a:lumMod val="75000"/>
                      </a:schemeClr>
                    </a:solidFill>
                    <a:latin typeface="微軟正黑體" panose="020B0604030504040204" pitchFamily="34" charset="-120"/>
                    <a:ea typeface="微軟正黑體" panose="020B0604030504040204" pitchFamily="34" charset="-120"/>
                  </a:rPr>
                  <a:t>繳交報名費</a:t>
                </a:r>
                <a:endParaRPr kumimoji="1" lang="en-US" altLang="zh-TW" sz="1800" b="1" dirty="0">
                  <a:solidFill>
                    <a:schemeClr val="accent6">
                      <a:lumMod val="75000"/>
                    </a:schemeClr>
                  </a:solidFill>
                  <a:latin typeface="微軟正黑體" panose="020B0604030504040204" pitchFamily="34" charset="-120"/>
                  <a:ea typeface="微軟正黑體" panose="020B0604030504040204" pitchFamily="34" charset="-120"/>
                </a:endParaRPr>
              </a:p>
            </p:txBody>
          </p:sp>
          <p:sp>
            <p:nvSpPr>
              <p:cNvPr id="69" name="文本框 46">
                <a:extLst>
                  <a:ext uri="{FF2B5EF4-FFF2-40B4-BE49-F238E27FC236}">
                    <a16:creationId xmlns:a16="http://schemas.microsoft.com/office/drawing/2014/main" id="{D9F655B9-3D06-42AA-BA07-56ABE9F5A820}"/>
                  </a:ext>
                </a:extLst>
              </p:cNvPr>
              <p:cNvSpPr txBox="1"/>
              <p:nvPr/>
            </p:nvSpPr>
            <p:spPr>
              <a:xfrm>
                <a:off x="4085224" y="3890578"/>
                <a:ext cx="1565538" cy="508208"/>
              </a:xfrm>
              <a:prstGeom prst="rect">
                <a:avLst/>
              </a:prstGeom>
              <a:noFill/>
            </p:spPr>
            <p:txBody>
              <a:bodyPr wrap="square" rtlCol="0" anchor="ctr">
                <a:spAutoFit/>
              </a:bodyPr>
              <a:lstStyle/>
              <a:p>
                <a:pPr defTabSz="609585">
                  <a:lnSpc>
                    <a:spcPct val="130000"/>
                  </a:lnSpc>
                </a:pPr>
                <a:r>
                  <a:rPr kumimoji="1" lang="en-US" altLang="zh-CN" sz="1400" b="1" dirty="0">
                    <a:solidFill>
                      <a:schemeClr val="accent6">
                        <a:lumMod val="75000"/>
                      </a:schemeClr>
                    </a:solidFill>
                    <a:latin typeface="微軟正黑體" panose="020B0604030504040204" pitchFamily="34" charset="-120"/>
                    <a:ea typeface="微軟正黑體" panose="020B0604030504040204" pitchFamily="34" charset="-120"/>
                  </a:rPr>
                  <a:t>11</a:t>
                </a:r>
                <a:r>
                  <a:rPr kumimoji="1" lang="en-US" altLang="zh-TW" sz="1400" b="1" dirty="0">
                    <a:solidFill>
                      <a:schemeClr val="accent6">
                        <a:lumMod val="75000"/>
                      </a:schemeClr>
                    </a:solidFill>
                    <a:latin typeface="微軟正黑體" panose="020B0604030504040204" pitchFamily="34" charset="-120"/>
                    <a:ea typeface="微軟正黑體" panose="020B0604030504040204" pitchFamily="34" charset="-120"/>
                  </a:rPr>
                  <a:t>5</a:t>
                </a:r>
                <a:r>
                  <a:rPr kumimoji="1" lang="en-US" altLang="zh-CN" sz="1400" b="1" dirty="0">
                    <a:solidFill>
                      <a:schemeClr val="accent6">
                        <a:lumMod val="75000"/>
                      </a:schemeClr>
                    </a:solidFill>
                    <a:latin typeface="微軟正黑體" panose="020B0604030504040204" pitchFamily="34" charset="-120"/>
                    <a:ea typeface="微軟正黑體" panose="020B0604030504040204" pitchFamily="34" charset="-120"/>
                  </a:rPr>
                  <a:t>.4.29(</a:t>
                </a:r>
                <a:r>
                  <a:rPr kumimoji="1" lang="zh-TW" altLang="en-US" sz="1400" b="1" dirty="0">
                    <a:solidFill>
                      <a:schemeClr val="accent6">
                        <a:lumMod val="75000"/>
                      </a:schemeClr>
                    </a:solidFill>
                    <a:latin typeface="微軟正黑體" panose="020B0604030504040204" pitchFamily="34" charset="-120"/>
                    <a:ea typeface="微軟正黑體" panose="020B0604030504040204" pitchFamily="34" charset="-120"/>
                  </a:rPr>
                  <a:t>三</a:t>
                </a:r>
                <a:r>
                  <a:rPr kumimoji="1" lang="en-US" altLang="zh-TW" sz="1400" b="1" dirty="0">
                    <a:solidFill>
                      <a:schemeClr val="accent6">
                        <a:lumMod val="75000"/>
                      </a:schemeClr>
                    </a:solidFill>
                    <a:latin typeface="微軟正黑體" panose="020B0604030504040204" pitchFamily="34" charset="-120"/>
                    <a:ea typeface="微軟正黑體" panose="020B0604030504040204" pitchFamily="34" charset="-120"/>
                  </a:rPr>
                  <a:t>)10:00</a:t>
                </a:r>
                <a:r>
                  <a:rPr kumimoji="1" lang="zh-TW" altLang="en-US" sz="1400" b="1" dirty="0">
                    <a:solidFill>
                      <a:schemeClr val="accent6">
                        <a:lumMod val="75000"/>
                      </a:schemeClr>
                    </a:solidFill>
                    <a:latin typeface="微軟正黑體" panose="020B0604030504040204" pitchFamily="34" charset="-120"/>
                    <a:ea typeface="微軟正黑體" panose="020B0604030504040204" pitchFamily="34" charset="-120"/>
                  </a:rPr>
                  <a:t>～</a:t>
                </a:r>
                <a:endParaRPr kumimoji="1" lang="en-US" altLang="zh-TW" sz="1400" b="1" dirty="0">
                  <a:solidFill>
                    <a:schemeClr val="accent6">
                      <a:lumMod val="75000"/>
                    </a:schemeClr>
                  </a:solidFill>
                  <a:latin typeface="微軟正黑體" panose="020B0604030504040204" pitchFamily="34" charset="-120"/>
                  <a:ea typeface="微軟正黑體" panose="020B0604030504040204" pitchFamily="34" charset="-120"/>
                </a:endParaRPr>
              </a:p>
              <a:p>
                <a:pPr defTabSz="609585">
                  <a:lnSpc>
                    <a:spcPct val="130000"/>
                  </a:lnSpc>
                </a:pPr>
                <a:r>
                  <a:rPr kumimoji="1" lang="en-US" altLang="zh-CN" sz="1400" b="1" dirty="0">
                    <a:solidFill>
                      <a:schemeClr val="accent6">
                        <a:lumMod val="75000"/>
                      </a:schemeClr>
                    </a:solidFill>
                    <a:latin typeface="微軟正黑體" panose="020B0604030504040204" pitchFamily="34" charset="-120"/>
                    <a:ea typeface="微軟正黑體" panose="020B0604030504040204" pitchFamily="34" charset="-120"/>
                  </a:rPr>
                  <a:t>11</a:t>
                </a:r>
                <a:r>
                  <a:rPr kumimoji="1" lang="en-US" altLang="zh-TW" sz="1400" b="1" dirty="0">
                    <a:solidFill>
                      <a:schemeClr val="accent6">
                        <a:lumMod val="75000"/>
                      </a:schemeClr>
                    </a:solidFill>
                    <a:latin typeface="微軟正黑體" panose="020B0604030504040204" pitchFamily="34" charset="-120"/>
                    <a:ea typeface="微軟正黑體" panose="020B0604030504040204" pitchFamily="34" charset="-120"/>
                  </a:rPr>
                  <a:t>5</a:t>
                </a:r>
                <a:r>
                  <a:rPr kumimoji="1" lang="en-US" altLang="zh-CN" sz="1400" b="1" dirty="0">
                    <a:solidFill>
                      <a:schemeClr val="accent6">
                        <a:lumMod val="75000"/>
                      </a:schemeClr>
                    </a:solidFill>
                    <a:latin typeface="微軟正黑體" panose="020B0604030504040204" pitchFamily="34" charset="-120"/>
                    <a:ea typeface="微軟正黑體" panose="020B0604030504040204" pitchFamily="34" charset="-120"/>
                  </a:rPr>
                  <a:t>.5.06(</a:t>
                </a:r>
                <a:r>
                  <a:rPr kumimoji="1" lang="zh-TW" altLang="en-US" sz="1400" b="1" dirty="0">
                    <a:solidFill>
                      <a:schemeClr val="accent6">
                        <a:lumMod val="75000"/>
                      </a:schemeClr>
                    </a:solidFill>
                    <a:latin typeface="微軟正黑體" panose="020B0604030504040204" pitchFamily="34" charset="-120"/>
                    <a:ea typeface="微軟正黑體" panose="020B0604030504040204" pitchFamily="34" charset="-120"/>
                  </a:rPr>
                  <a:t>三</a:t>
                </a:r>
                <a:r>
                  <a:rPr kumimoji="1" lang="en-US" altLang="zh-TW" sz="1400" b="1" dirty="0">
                    <a:solidFill>
                      <a:schemeClr val="accent6">
                        <a:lumMod val="75000"/>
                      </a:schemeClr>
                    </a:solidFill>
                    <a:latin typeface="微軟正黑體" panose="020B0604030504040204" pitchFamily="34" charset="-120"/>
                    <a:ea typeface="微軟正黑體" panose="020B0604030504040204" pitchFamily="34" charset="-120"/>
                  </a:rPr>
                  <a:t>)17:00</a:t>
                </a:r>
                <a:r>
                  <a:rPr kumimoji="1" lang="zh-TW" altLang="en-US" sz="1400" b="1" dirty="0">
                    <a:solidFill>
                      <a:schemeClr val="accent6">
                        <a:lumMod val="75000"/>
                      </a:schemeClr>
                    </a:solidFill>
                    <a:latin typeface="微軟正黑體" panose="020B0604030504040204" pitchFamily="34" charset="-120"/>
                    <a:ea typeface="微軟正黑體" panose="020B0604030504040204" pitchFamily="34" charset="-120"/>
                  </a:rPr>
                  <a:t>止</a:t>
                </a:r>
                <a:endParaRPr kumimoji="1" lang="zh-CN" altLang="en-US" sz="1400" b="1" dirty="0">
                  <a:solidFill>
                    <a:schemeClr val="accent6">
                      <a:lumMod val="75000"/>
                    </a:schemeClr>
                  </a:solidFill>
                  <a:latin typeface="微軟正黑體" panose="020B0604030504040204" pitchFamily="34" charset="-120"/>
                  <a:ea typeface="微軟正黑體" panose="020B0604030504040204" pitchFamily="34" charset="-120"/>
                </a:endParaRPr>
              </a:p>
            </p:txBody>
          </p:sp>
        </p:grpSp>
        <p:grpSp>
          <p:nvGrpSpPr>
            <p:cNvPr id="70" name="组 47">
              <a:extLst>
                <a:ext uri="{FF2B5EF4-FFF2-40B4-BE49-F238E27FC236}">
                  <a16:creationId xmlns:a16="http://schemas.microsoft.com/office/drawing/2014/main" id="{27B361C8-D098-4376-8F34-0FBE1149BED3}"/>
                </a:ext>
              </a:extLst>
            </p:cNvPr>
            <p:cNvGrpSpPr/>
            <p:nvPr/>
          </p:nvGrpSpPr>
          <p:grpSpPr>
            <a:xfrm>
              <a:off x="5716577" y="1283745"/>
              <a:ext cx="2556847" cy="1276956"/>
              <a:chOff x="1864056" y="601470"/>
              <a:chExt cx="2033329" cy="827858"/>
            </a:xfrm>
          </p:grpSpPr>
          <p:sp>
            <p:nvSpPr>
              <p:cNvPr id="71" name="文本框 48">
                <a:extLst>
                  <a:ext uri="{FF2B5EF4-FFF2-40B4-BE49-F238E27FC236}">
                    <a16:creationId xmlns:a16="http://schemas.microsoft.com/office/drawing/2014/main" id="{945B8F8C-D249-4111-8090-C65CDDCF7C29}"/>
                  </a:ext>
                </a:extLst>
              </p:cNvPr>
              <p:cNvSpPr txBox="1"/>
              <p:nvPr/>
            </p:nvSpPr>
            <p:spPr>
              <a:xfrm>
                <a:off x="1864056" y="601470"/>
                <a:ext cx="2033329" cy="478879"/>
              </a:xfrm>
              <a:prstGeom prst="rect">
                <a:avLst/>
              </a:prstGeom>
              <a:noFill/>
            </p:spPr>
            <p:txBody>
              <a:bodyPr wrap="square" rtlCol="0" anchor="ctr">
                <a:spAutoFit/>
              </a:bodyPr>
              <a:lstStyle/>
              <a:p>
                <a:pPr defTabSz="609585"/>
                <a:r>
                  <a:rPr kumimoji="1" lang="en-US" altLang="zh-CN" sz="2400" b="1" dirty="0">
                    <a:solidFill>
                      <a:schemeClr val="accent4">
                        <a:lumMod val="75000"/>
                      </a:schemeClr>
                    </a:solidFill>
                    <a:effectLst>
                      <a:outerShdw blurRad="50800" dist="38100" algn="l" rotWithShape="0">
                        <a:prstClr val="black">
                          <a:alpha val="40000"/>
                        </a:prstClr>
                      </a:outerShdw>
                    </a:effectLst>
                    <a:latin typeface="微軟正黑體" panose="020B0604030504040204" pitchFamily="34" charset="-120"/>
                    <a:ea typeface="微軟正黑體" panose="020B0604030504040204" pitchFamily="34" charset="-120"/>
                  </a:rPr>
                  <a:t>5</a:t>
                </a:r>
                <a:r>
                  <a:rPr kumimoji="1" lang="zh-TW" altLang="en-US" b="1" dirty="0">
                    <a:solidFill>
                      <a:schemeClr val="accent4">
                        <a:lumMod val="75000"/>
                      </a:schemeClr>
                    </a:solidFill>
                    <a:latin typeface="微軟正黑體" panose="020B0604030504040204" pitchFamily="34" charset="-120"/>
                    <a:ea typeface="微軟正黑體" panose="020B0604030504040204" pitchFamily="34" charset="-120"/>
                  </a:rPr>
                  <a:t>網路報名</a:t>
                </a:r>
                <a:endParaRPr kumimoji="1" lang="en-US" altLang="zh-TW" b="1" dirty="0">
                  <a:solidFill>
                    <a:schemeClr val="accent4">
                      <a:lumMod val="75000"/>
                    </a:schemeClr>
                  </a:solidFill>
                  <a:latin typeface="微軟正黑體" panose="020B0604030504040204" pitchFamily="34" charset="-120"/>
                  <a:ea typeface="微軟正黑體" panose="020B0604030504040204" pitchFamily="34" charset="-120"/>
                </a:endParaRPr>
              </a:p>
              <a:p>
                <a:pPr defTabSz="609585"/>
                <a:r>
                  <a:rPr kumimoji="1" lang="en-US" altLang="zh-TW" b="1" dirty="0">
                    <a:solidFill>
                      <a:schemeClr val="accent4">
                        <a:lumMod val="75000"/>
                      </a:schemeClr>
                    </a:solidFill>
                    <a:latin typeface="微軟正黑體" panose="020B0604030504040204" pitchFamily="34" charset="-120"/>
                    <a:ea typeface="微軟正黑體" panose="020B0604030504040204" pitchFamily="34" charset="-120"/>
                  </a:rPr>
                  <a:t>(</a:t>
                </a:r>
                <a:r>
                  <a:rPr kumimoji="1" lang="zh-TW" altLang="en-US" b="1" dirty="0">
                    <a:solidFill>
                      <a:schemeClr val="accent4">
                        <a:lumMod val="75000"/>
                      </a:schemeClr>
                    </a:solidFill>
                    <a:latin typeface="微軟正黑體" panose="020B0604030504040204" pitchFamily="34" charset="-120"/>
                    <a:ea typeface="微軟正黑體" panose="020B0604030504040204" pitchFamily="34" charset="-120"/>
                  </a:rPr>
                  <a:t>選填</a:t>
                </a:r>
                <a:r>
                  <a:rPr kumimoji="1" lang="en-US" altLang="zh-TW" b="1" dirty="0">
                    <a:solidFill>
                      <a:schemeClr val="accent4">
                        <a:lumMod val="75000"/>
                      </a:schemeClr>
                    </a:solidFill>
                    <a:latin typeface="微軟正黑體" panose="020B0604030504040204" pitchFamily="34" charset="-120"/>
                    <a:ea typeface="微軟正黑體" panose="020B0604030504040204" pitchFamily="34" charset="-120"/>
                  </a:rPr>
                  <a:t>5</a:t>
                </a:r>
                <a:r>
                  <a:rPr kumimoji="1" lang="zh-TW" altLang="en-US" b="1" dirty="0">
                    <a:solidFill>
                      <a:schemeClr val="accent4">
                        <a:lumMod val="75000"/>
                      </a:schemeClr>
                    </a:solidFill>
                    <a:latin typeface="微軟正黑體" panose="020B0604030504040204" pitchFamily="34" charset="-120"/>
                    <a:ea typeface="微軟正黑體" panose="020B0604030504040204" pitchFamily="34" charset="-120"/>
                  </a:rPr>
                  <a:t>個校系科組學程</a:t>
                </a:r>
                <a:r>
                  <a:rPr kumimoji="1" lang="en-US" altLang="zh-TW" b="1" dirty="0">
                    <a:solidFill>
                      <a:schemeClr val="accent4">
                        <a:lumMod val="75000"/>
                      </a:schemeClr>
                    </a:solidFill>
                    <a:latin typeface="微軟正黑體" panose="020B0604030504040204" pitchFamily="34" charset="-120"/>
                    <a:ea typeface="微軟正黑體" panose="020B0604030504040204" pitchFamily="34" charset="-120"/>
                  </a:rPr>
                  <a:t>)</a:t>
                </a:r>
                <a:endParaRPr kumimoji="1" lang="zh-CN" altLang="en-US" b="1" dirty="0">
                  <a:solidFill>
                    <a:schemeClr val="accent4">
                      <a:lumMod val="75000"/>
                    </a:schemeClr>
                  </a:solidFill>
                  <a:latin typeface="微軟正黑體" panose="020B0604030504040204" pitchFamily="34" charset="-120"/>
                  <a:ea typeface="微軟正黑體" panose="020B0604030504040204" pitchFamily="34" charset="-120"/>
                </a:endParaRPr>
              </a:p>
            </p:txBody>
          </p:sp>
          <p:sp>
            <p:nvSpPr>
              <p:cNvPr id="72" name="文本框 49">
                <a:extLst>
                  <a:ext uri="{FF2B5EF4-FFF2-40B4-BE49-F238E27FC236}">
                    <a16:creationId xmlns:a16="http://schemas.microsoft.com/office/drawing/2014/main" id="{B1256DB1-B639-4080-AD91-381256C7C07D}"/>
                  </a:ext>
                </a:extLst>
              </p:cNvPr>
              <p:cNvSpPr txBox="1"/>
              <p:nvPr/>
            </p:nvSpPr>
            <p:spPr>
              <a:xfrm>
                <a:off x="1902454" y="1025024"/>
                <a:ext cx="1545838" cy="404304"/>
              </a:xfrm>
              <a:prstGeom prst="rect">
                <a:avLst/>
              </a:prstGeom>
              <a:noFill/>
            </p:spPr>
            <p:txBody>
              <a:bodyPr wrap="square" rtlCol="0" anchor="ctr">
                <a:spAutoFit/>
              </a:bodyPr>
              <a:lstStyle/>
              <a:p>
                <a:pPr defTabSz="609585">
                  <a:lnSpc>
                    <a:spcPct val="130000"/>
                  </a:lnSpc>
                </a:pPr>
                <a:r>
                  <a:rPr kumimoji="1" lang="en-US" altLang="zh-CN" sz="1400" b="1" dirty="0">
                    <a:solidFill>
                      <a:schemeClr val="accent4">
                        <a:lumMod val="75000"/>
                      </a:schemeClr>
                    </a:solidFill>
                    <a:latin typeface="微軟正黑體" panose="020B0604030504040204" pitchFamily="34" charset="-120"/>
                    <a:ea typeface="微軟正黑體" panose="020B0604030504040204" pitchFamily="34" charset="-120"/>
                  </a:rPr>
                  <a:t>11</a:t>
                </a:r>
                <a:r>
                  <a:rPr kumimoji="1" lang="en-US" altLang="zh-TW" sz="1400" b="1" dirty="0">
                    <a:solidFill>
                      <a:schemeClr val="accent4">
                        <a:lumMod val="75000"/>
                      </a:schemeClr>
                    </a:solidFill>
                    <a:latin typeface="微軟正黑體" panose="020B0604030504040204" pitchFamily="34" charset="-120"/>
                    <a:ea typeface="微軟正黑體" panose="020B0604030504040204" pitchFamily="34" charset="-120"/>
                  </a:rPr>
                  <a:t>5</a:t>
                </a:r>
                <a:r>
                  <a:rPr kumimoji="1" lang="en-US" altLang="zh-CN" sz="1400" b="1" dirty="0">
                    <a:solidFill>
                      <a:schemeClr val="accent4">
                        <a:lumMod val="75000"/>
                      </a:schemeClr>
                    </a:solidFill>
                    <a:latin typeface="微軟正黑體" panose="020B0604030504040204" pitchFamily="34" charset="-120"/>
                    <a:ea typeface="微軟正黑體" panose="020B0604030504040204" pitchFamily="34" charset="-120"/>
                  </a:rPr>
                  <a:t>.5.1</a:t>
                </a:r>
                <a:r>
                  <a:rPr kumimoji="1" lang="en-US" altLang="zh-TW" sz="1400" b="1" dirty="0">
                    <a:solidFill>
                      <a:schemeClr val="accent4">
                        <a:lumMod val="75000"/>
                      </a:schemeClr>
                    </a:solidFill>
                    <a:latin typeface="微軟正黑體" panose="020B0604030504040204" pitchFamily="34" charset="-120"/>
                    <a:ea typeface="微軟正黑體" panose="020B0604030504040204" pitchFamily="34" charset="-120"/>
                  </a:rPr>
                  <a:t>8</a:t>
                </a:r>
                <a:r>
                  <a:rPr kumimoji="1" lang="en-US" altLang="zh-CN" sz="1400" b="1" dirty="0">
                    <a:solidFill>
                      <a:schemeClr val="accent4">
                        <a:lumMod val="75000"/>
                      </a:schemeClr>
                    </a:solidFill>
                    <a:latin typeface="微軟正黑體" panose="020B0604030504040204" pitchFamily="34" charset="-120"/>
                    <a:ea typeface="微軟正黑體" panose="020B0604030504040204" pitchFamily="34" charset="-120"/>
                  </a:rPr>
                  <a:t>(</a:t>
                </a:r>
                <a:r>
                  <a:rPr kumimoji="1" lang="zh-TW" altLang="en-US" sz="1400" b="1" dirty="0">
                    <a:solidFill>
                      <a:schemeClr val="accent4">
                        <a:lumMod val="75000"/>
                      </a:schemeClr>
                    </a:solidFill>
                    <a:latin typeface="微軟正黑體" panose="020B0604030504040204" pitchFamily="34" charset="-120"/>
                    <a:ea typeface="微軟正黑體" panose="020B0604030504040204" pitchFamily="34" charset="-120"/>
                  </a:rPr>
                  <a:t>一</a:t>
                </a:r>
                <a:r>
                  <a:rPr kumimoji="1" lang="en-US" altLang="zh-TW" sz="1400" b="1" dirty="0">
                    <a:solidFill>
                      <a:schemeClr val="accent4">
                        <a:lumMod val="75000"/>
                      </a:schemeClr>
                    </a:solidFill>
                    <a:latin typeface="微軟正黑體" panose="020B0604030504040204" pitchFamily="34" charset="-120"/>
                    <a:ea typeface="微軟正黑體" panose="020B0604030504040204" pitchFamily="34" charset="-120"/>
                  </a:rPr>
                  <a:t>)10:00</a:t>
                </a:r>
                <a:r>
                  <a:rPr kumimoji="1" lang="zh-TW" altLang="en-US" sz="1400" b="1" dirty="0">
                    <a:solidFill>
                      <a:schemeClr val="accent4">
                        <a:lumMod val="75000"/>
                      </a:schemeClr>
                    </a:solidFill>
                    <a:latin typeface="微軟正黑體" panose="020B0604030504040204" pitchFamily="34" charset="-120"/>
                    <a:ea typeface="微軟正黑體" panose="020B0604030504040204" pitchFamily="34" charset="-120"/>
                  </a:rPr>
                  <a:t> ～</a:t>
                </a:r>
                <a:endParaRPr kumimoji="1" lang="en-US" altLang="zh-TW" sz="1400" b="1" dirty="0">
                  <a:solidFill>
                    <a:schemeClr val="accent4">
                      <a:lumMod val="75000"/>
                    </a:schemeClr>
                  </a:solidFill>
                  <a:latin typeface="微軟正黑體" panose="020B0604030504040204" pitchFamily="34" charset="-120"/>
                  <a:ea typeface="微軟正黑體" panose="020B0604030504040204" pitchFamily="34" charset="-120"/>
                </a:endParaRPr>
              </a:p>
              <a:p>
                <a:pPr defTabSz="609585">
                  <a:lnSpc>
                    <a:spcPct val="130000"/>
                  </a:lnSpc>
                </a:pPr>
                <a:r>
                  <a:rPr kumimoji="1" lang="en-US" altLang="zh-CN" sz="1400" b="1" dirty="0">
                    <a:solidFill>
                      <a:schemeClr val="accent4">
                        <a:lumMod val="75000"/>
                      </a:schemeClr>
                    </a:solidFill>
                    <a:latin typeface="微軟正黑體" panose="020B0604030504040204" pitchFamily="34" charset="-120"/>
                    <a:ea typeface="微軟正黑體" panose="020B0604030504040204" pitchFamily="34" charset="-120"/>
                  </a:rPr>
                  <a:t>11</a:t>
                </a:r>
                <a:r>
                  <a:rPr kumimoji="1" lang="en-US" altLang="zh-TW" sz="1400" b="1" dirty="0">
                    <a:solidFill>
                      <a:schemeClr val="accent4">
                        <a:lumMod val="75000"/>
                      </a:schemeClr>
                    </a:solidFill>
                    <a:latin typeface="微軟正黑體" panose="020B0604030504040204" pitchFamily="34" charset="-120"/>
                    <a:ea typeface="微軟正黑體" panose="020B0604030504040204" pitchFamily="34" charset="-120"/>
                  </a:rPr>
                  <a:t>5</a:t>
                </a:r>
                <a:r>
                  <a:rPr kumimoji="1" lang="en-US" altLang="zh-CN" sz="1400" b="1" dirty="0">
                    <a:solidFill>
                      <a:schemeClr val="accent4">
                        <a:lumMod val="75000"/>
                      </a:schemeClr>
                    </a:solidFill>
                    <a:latin typeface="微軟正黑體" panose="020B0604030504040204" pitchFamily="34" charset="-120"/>
                    <a:ea typeface="微軟正黑體" panose="020B0604030504040204" pitchFamily="34" charset="-120"/>
                  </a:rPr>
                  <a:t>.5.2</a:t>
                </a:r>
                <a:r>
                  <a:rPr kumimoji="1" lang="en-US" altLang="zh-TW" sz="1400" b="1" dirty="0">
                    <a:solidFill>
                      <a:schemeClr val="accent4">
                        <a:lumMod val="75000"/>
                      </a:schemeClr>
                    </a:solidFill>
                    <a:latin typeface="微軟正黑體" panose="020B0604030504040204" pitchFamily="34" charset="-120"/>
                    <a:ea typeface="微軟正黑體" panose="020B0604030504040204" pitchFamily="34" charset="-120"/>
                  </a:rPr>
                  <a:t>2</a:t>
                </a:r>
                <a:r>
                  <a:rPr kumimoji="1" lang="en-US" altLang="zh-CN" sz="1400" b="1" dirty="0">
                    <a:solidFill>
                      <a:schemeClr val="accent4">
                        <a:lumMod val="75000"/>
                      </a:schemeClr>
                    </a:solidFill>
                    <a:latin typeface="微軟正黑體" panose="020B0604030504040204" pitchFamily="34" charset="-120"/>
                    <a:ea typeface="微軟正黑體" panose="020B0604030504040204" pitchFamily="34" charset="-120"/>
                  </a:rPr>
                  <a:t>(</a:t>
                </a:r>
                <a:r>
                  <a:rPr kumimoji="1" lang="zh-TW" altLang="en-US" sz="1400" b="1" dirty="0">
                    <a:solidFill>
                      <a:schemeClr val="accent4">
                        <a:lumMod val="75000"/>
                      </a:schemeClr>
                    </a:solidFill>
                    <a:latin typeface="微軟正黑體" panose="020B0604030504040204" pitchFamily="34" charset="-120"/>
                    <a:ea typeface="微軟正黑體" panose="020B0604030504040204" pitchFamily="34" charset="-120"/>
                  </a:rPr>
                  <a:t>五</a:t>
                </a:r>
                <a:r>
                  <a:rPr kumimoji="1" lang="en-US" altLang="zh-TW" sz="1400" b="1" dirty="0">
                    <a:solidFill>
                      <a:schemeClr val="accent4">
                        <a:lumMod val="75000"/>
                      </a:schemeClr>
                    </a:solidFill>
                    <a:latin typeface="微軟正黑體" panose="020B0604030504040204" pitchFamily="34" charset="-120"/>
                    <a:ea typeface="微軟正黑體" panose="020B0604030504040204" pitchFamily="34" charset="-120"/>
                  </a:rPr>
                  <a:t>)17:00</a:t>
                </a:r>
                <a:r>
                  <a:rPr kumimoji="1" lang="zh-TW" altLang="en-US" sz="1400" b="1" dirty="0">
                    <a:solidFill>
                      <a:schemeClr val="accent4">
                        <a:lumMod val="75000"/>
                      </a:schemeClr>
                    </a:solidFill>
                    <a:latin typeface="微軟正黑體" panose="020B0604030504040204" pitchFamily="34" charset="-120"/>
                    <a:ea typeface="微軟正黑體" panose="020B0604030504040204" pitchFamily="34" charset="-120"/>
                  </a:rPr>
                  <a:t>止</a:t>
                </a:r>
                <a:endParaRPr kumimoji="1" lang="zh-CN" altLang="en-US" sz="1400" b="1" dirty="0">
                  <a:solidFill>
                    <a:schemeClr val="accent4">
                      <a:lumMod val="75000"/>
                    </a:schemeClr>
                  </a:solidFill>
                  <a:latin typeface="微軟正黑體" panose="020B0604030504040204" pitchFamily="34" charset="-120"/>
                  <a:ea typeface="微軟正黑體" panose="020B0604030504040204" pitchFamily="34" charset="-120"/>
                </a:endParaRPr>
              </a:p>
            </p:txBody>
          </p:sp>
        </p:grpSp>
        <p:grpSp>
          <p:nvGrpSpPr>
            <p:cNvPr id="73" name="组 50">
              <a:extLst>
                <a:ext uri="{FF2B5EF4-FFF2-40B4-BE49-F238E27FC236}">
                  <a16:creationId xmlns:a16="http://schemas.microsoft.com/office/drawing/2014/main" id="{E80BB1F8-8FA7-4ABE-9A30-2806EDF7D6B7}"/>
                </a:ext>
              </a:extLst>
            </p:cNvPr>
            <p:cNvGrpSpPr/>
            <p:nvPr/>
          </p:nvGrpSpPr>
          <p:grpSpPr>
            <a:xfrm>
              <a:off x="8172647" y="879730"/>
              <a:ext cx="2031325" cy="1201657"/>
              <a:chOff x="3293979" y="527121"/>
              <a:chExt cx="1722363" cy="979249"/>
            </a:xfrm>
          </p:grpSpPr>
          <p:sp>
            <p:nvSpPr>
              <p:cNvPr id="74" name="文本框 51">
                <a:extLst>
                  <a:ext uri="{FF2B5EF4-FFF2-40B4-BE49-F238E27FC236}">
                    <a16:creationId xmlns:a16="http://schemas.microsoft.com/office/drawing/2014/main" id="{91062786-1212-4CDE-BA1B-454B7525CD95}"/>
                  </a:ext>
                </a:extLst>
              </p:cNvPr>
              <p:cNvSpPr txBox="1"/>
              <p:nvPr/>
            </p:nvSpPr>
            <p:spPr>
              <a:xfrm>
                <a:off x="3293979" y="527121"/>
                <a:ext cx="1722363" cy="601949"/>
              </a:xfrm>
              <a:prstGeom prst="rect">
                <a:avLst/>
              </a:prstGeom>
              <a:noFill/>
            </p:spPr>
            <p:txBody>
              <a:bodyPr wrap="none" rtlCol="0" anchor="ctr">
                <a:spAutoFit/>
              </a:bodyPr>
              <a:lstStyle/>
              <a:p>
                <a:pPr defTabSz="609585"/>
                <a:r>
                  <a:rPr kumimoji="1" lang="en-US" altLang="zh-CN" sz="2400" b="1" dirty="0">
                    <a:solidFill>
                      <a:srgbClr val="436181"/>
                    </a:solidFill>
                    <a:effectLst>
                      <a:outerShdw blurRad="50800" dist="38100" algn="l" rotWithShape="0">
                        <a:prstClr val="black">
                          <a:alpha val="40000"/>
                        </a:prstClr>
                      </a:outerShdw>
                    </a:effectLst>
                    <a:latin typeface="微軟正黑體" panose="020B0604030504040204" pitchFamily="34" charset="-120"/>
                    <a:ea typeface="微軟正黑體" panose="020B0604030504040204" pitchFamily="34" charset="-120"/>
                  </a:rPr>
                  <a:t>7</a:t>
                </a:r>
                <a:r>
                  <a:rPr kumimoji="1" lang="zh-TW" altLang="en-US" sz="1800" b="1" dirty="0">
                    <a:solidFill>
                      <a:srgbClr val="436181"/>
                    </a:solidFill>
                    <a:latin typeface="微軟正黑體" panose="020B0604030504040204" pitchFamily="34" charset="-120"/>
                    <a:ea typeface="微軟正黑體" panose="020B0604030504040204" pitchFamily="34" charset="-120"/>
                  </a:rPr>
                  <a:t>各甄審學校</a:t>
                </a:r>
                <a:endParaRPr kumimoji="1" lang="en-US" altLang="zh-TW" sz="1800" b="1" dirty="0">
                  <a:solidFill>
                    <a:srgbClr val="436181"/>
                  </a:solidFill>
                  <a:latin typeface="微軟正黑體" panose="020B0604030504040204" pitchFamily="34" charset="-120"/>
                  <a:ea typeface="微軟正黑體" panose="020B0604030504040204" pitchFamily="34" charset="-120"/>
                </a:endParaRPr>
              </a:p>
              <a:p>
                <a:pPr defTabSz="609585"/>
                <a:r>
                  <a:rPr kumimoji="1" lang="zh-TW" altLang="en-US" b="1" dirty="0">
                    <a:solidFill>
                      <a:srgbClr val="436181"/>
                    </a:solidFill>
                    <a:latin typeface="微軟正黑體" panose="020B0604030504040204" pitchFamily="34" charset="-120"/>
                    <a:ea typeface="微軟正黑體" panose="020B0604030504040204" pitchFamily="34" charset="-120"/>
                  </a:rPr>
                  <a:t>進行指定項目甄審</a:t>
                </a:r>
                <a:endParaRPr kumimoji="1" lang="zh-CN" altLang="en-US" b="1" dirty="0">
                  <a:solidFill>
                    <a:srgbClr val="436181"/>
                  </a:solidFill>
                  <a:latin typeface="微軟正黑體" panose="020B0604030504040204" pitchFamily="34" charset="-120"/>
                  <a:ea typeface="微軟正黑體" panose="020B0604030504040204" pitchFamily="34" charset="-120"/>
                </a:endParaRPr>
              </a:p>
            </p:txBody>
          </p:sp>
          <p:sp>
            <p:nvSpPr>
              <p:cNvPr id="75" name="文本框 52">
                <a:extLst>
                  <a:ext uri="{FF2B5EF4-FFF2-40B4-BE49-F238E27FC236}">
                    <a16:creationId xmlns:a16="http://schemas.microsoft.com/office/drawing/2014/main" id="{CFA8D493-035F-47D5-AF2B-93789F44845F}"/>
                  </a:ext>
                </a:extLst>
              </p:cNvPr>
              <p:cNvSpPr txBox="1"/>
              <p:nvPr/>
            </p:nvSpPr>
            <p:spPr>
              <a:xfrm>
                <a:off x="3293979" y="998163"/>
                <a:ext cx="1489221" cy="508207"/>
              </a:xfrm>
              <a:prstGeom prst="rect">
                <a:avLst/>
              </a:prstGeom>
              <a:noFill/>
            </p:spPr>
            <p:txBody>
              <a:bodyPr wrap="square" rtlCol="0" anchor="ctr">
                <a:spAutoFit/>
              </a:bodyPr>
              <a:lstStyle/>
              <a:p>
                <a:pPr defTabSz="609585">
                  <a:lnSpc>
                    <a:spcPct val="130000"/>
                  </a:lnSpc>
                </a:pPr>
                <a:r>
                  <a:rPr kumimoji="1" lang="en-US" altLang="zh-CN" sz="1400" b="1" dirty="0">
                    <a:solidFill>
                      <a:srgbClr val="436181"/>
                    </a:solidFill>
                    <a:latin typeface="微軟正黑體" panose="020B0604030504040204" pitchFamily="34" charset="-120"/>
                    <a:ea typeface="微軟正黑體" panose="020B0604030504040204" pitchFamily="34" charset="-120"/>
                  </a:rPr>
                  <a:t>11</a:t>
                </a:r>
                <a:r>
                  <a:rPr kumimoji="1" lang="en-US" altLang="zh-TW" sz="1400" b="1" dirty="0">
                    <a:solidFill>
                      <a:srgbClr val="436181"/>
                    </a:solidFill>
                    <a:latin typeface="微軟正黑體" panose="020B0604030504040204" pitchFamily="34" charset="-120"/>
                    <a:ea typeface="微軟正黑體" panose="020B0604030504040204" pitchFamily="34" charset="-120"/>
                  </a:rPr>
                  <a:t>5</a:t>
                </a:r>
                <a:r>
                  <a:rPr kumimoji="1" lang="en-US" altLang="zh-CN" sz="1400" b="1" dirty="0">
                    <a:solidFill>
                      <a:srgbClr val="436181"/>
                    </a:solidFill>
                    <a:latin typeface="微軟正黑體" panose="020B0604030504040204" pitchFamily="34" charset="-120"/>
                    <a:ea typeface="微軟正黑體" panose="020B0604030504040204" pitchFamily="34" charset="-120"/>
                  </a:rPr>
                  <a:t>.6.1</a:t>
                </a:r>
                <a:r>
                  <a:rPr kumimoji="1" lang="en-US" altLang="zh-TW" sz="1400" b="1" dirty="0">
                    <a:solidFill>
                      <a:srgbClr val="436181"/>
                    </a:solidFill>
                    <a:latin typeface="微軟正黑體" panose="020B0604030504040204" pitchFamily="34" charset="-120"/>
                    <a:ea typeface="微軟正黑體" panose="020B0604030504040204" pitchFamily="34" charset="-120"/>
                  </a:rPr>
                  <a:t>2</a:t>
                </a:r>
                <a:r>
                  <a:rPr kumimoji="1" lang="en-US" altLang="zh-CN" sz="1400" b="1" dirty="0">
                    <a:solidFill>
                      <a:srgbClr val="436181"/>
                    </a:solidFill>
                    <a:latin typeface="微軟正黑體" panose="020B0604030504040204" pitchFamily="34" charset="-120"/>
                    <a:ea typeface="微軟正黑體" panose="020B0604030504040204" pitchFamily="34" charset="-120"/>
                  </a:rPr>
                  <a:t>(</a:t>
                </a:r>
                <a:r>
                  <a:rPr kumimoji="1" lang="zh-TW" altLang="en-US" sz="1400" b="1" dirty="0">
                    <a:solidFill>
                      <a:srgbClr val="436181"/>
                    </a:solidFill>
                    <a:latin typeface="微軟正黑體" panose="020B0604030504040204" pitchFamily="34" charset="-120"/>
                    <a:ea typeface="微軟正黑體" panose="020B0604030504040204" pitchFamily="34" charset="-120"/>
                  </a:rPr>
                  <a:t>五</a:t>
                </a:r>
                <a:r>
                  <a:rPr kumimoji="1" lang="en-US" altLang="zh-TW" sz="1400" b="1" dirty="0">
                    <a:solidFill>
                      <a:srgbClr val="436181"/>
                    </a:solidFill>
                    <a:latin typeface="微軟正黑體" panose="020B0604030504040204" pitchFamily="34" charset="-120"/>
                    <a:ea typeface="微軟正黑體" panose="020B0604030504040204" pitchFamily="34" charset="-120"/>
                  </a:rPr>
                  <a:t>)</a:t>
                </a:r>
                <a:r>
                  <a:rPr kumimoji="1" lang="zh-TW" altLang="en-US" sz="1400" b="1" dirty="0">
                    <a:solidFill>
                      <a:srgbClr val="436181"/>
                    </a:solidFill>
                    <a:latin typeface="微軟正黑體" panose="020B0604030504040204" pitchFamily="34" charset="-120"/>
                    <a:ea typeface="微軟正黑體" panose="020B0604030504040204" pitchFamily="34" charset="-120"/>
                  </a:rPr>
                  <a:t>～</a:t>
                </a:r>
                <a:endParaRPr kumimoji="1" lang="en-US" altLang="zh-TW" sz="1400" b="1" dirty="0">
                  <a:solidFill>
                    <a:srgbClr val="436181"/>
                  </a:solidFill>
                  <a:latin typeface="微軟正黑體" panose="020B0604030504040204" pitchFamily="34" charset="-120"/>
                  <a:ea typeface="微軟正黑體" panose="020B0604030504040204" pitchFamily="34" charset="-120"/>
                </a:endParaRPr>
              </a:p>
              <a:p>
                <a:pPr defTabSz="609585">
                  <a:lnSpc>
                    <a:spcPct val="130000"/>
                  </a:lnSpc>
                </a:pPr>
                <a:r>
                  <a:rPr kumimoji="1" lang="en-US" altLang="zh-CN" sz="1400" b="1" dirty="0">
                    <a:solidFill>
                      <a:srgbClr val="436181"/>
                    </a:solidFill>
                    <a:latin typeface="微軟正黑體" panose="020B0604030504040204" pitchFamily="34" charset="-120"/>
                    <a:ea typeface="微軟正黑體" panose="020B0604030504040204" pitchFamily="34" charset="-120"/>
                  </a:rPr>
                  <a:t>11</a:t>
                </a:r>
                <a:r>
                  <a:rPr kumimoji="1" lang="en-US" altLang="zh-TW" sz="1400" b="1" dirty="0">
                    <a:solidFill>
                      <a:srgbClr val="436181"/>
                    </a:solidFill>
                    <a:latin typeface="微軟正黑體" panose="020B0604030504040204" pitchFamily="34" charset="-120"/>
                    <a:ea typeface="微軟正黑體" panose="020B0604030504040204" pitchFamily="34" charset="-120"/>
                  </a:rPr>
                  <a:t>5</a:t>
                </a:r>
                <a:r>
                  <a:rPr kumimoji="1" lang="en-US" altLang="zh-CN" sz="1400" b="1" dirty="0">
                    <a:solidFill>
                      <a:srgbClr val="436181"/>
                    </a:solidFill>
                    <a:latin typeface="微軟正黑體" panose="020B0604030504040204" pitchFamily="34" charset="-120"/>
                    <a:ea typeface="微軟正黑體" panose="020B0604030504040204" pitchFamily="34" charset="-120"/>
                  </a:rPr>
                  <a:t>.6.2</a:t>
                </a:r>
                <a:r>
                  <a:rPr kumimoji="1" lang="en-US" altLang="zh-TW" sz="1400" b="1" dirty="0">
                    <a:solidFill>
                      <a:srgbClr val="436181"/>
                    </a:solidFill>
                    <a:latin typeface="微軟正黑體" panose="020B0604030504040204" pitchFamily="34" charset="-120"/>
                    <a:ea typeface="微軟正黑體" panose="020B0604030504040204" pitchFamily="34" charset="-120"/>
                  </a:rPr>
                  <a:t>1</a:t>
                </a:r>
                <a:r>
                  <a:rPr kumimoji="1" lang="en-US" altLang="zh-CN" sz="1400" b="1" dirty="0">
                    <a:solidFill>
                      <a:srgbClr val="436181"/>
                    </a:solidFill>
                    <a:latin typeface="微軟正黑體" panose="020B0604030504040204" pitchFamily="34" charset="-120"/>
                    <a:ea typeface="微軟正黑體" panose="020B0604030504040204" pitchFamily="34" charset="-120"/>
                  </a:rPr>
                  <a:t>(</a:t>
                </a:r>
                <a:r>
                  <a:rPr kumimoji="1" lang="zh-TW" altLang="en-US" sz="1400" b="1" dirty="0">
                    <a:solidFill>
                      <a:srgbClr val="436181"/>
                    </a:solidFill>
                    <a:latin typeface="微軟正黑體" panose="020B0604030504040204" pitchFamily="34" charset="-120"/>
                    <a:ea typeface="微軟正黑體" panose="020B0604030504040204" pitchFamily="34" charset="-120"/>
                  </a:rPr>
                  <a:t>日</a:t>
                </a:r>
                <a:r>
                  <a:rPr kumimoji="1" lang="en-US" altLang="zh-TW" sz="1400" b="1" dirty="0">
                    <a:solidFill>
                      <a:srgbClr val="436181"/>
                    </a:solidFill>
                    <a:latin typeface="微軟正黑體" panose="020B0604030504040204" pitchFamily="34" charset="-120"/>
                    <a:ea typeface="微軟正黑體" panose="020B0604030504040204" pitchFamily="34" charset="-120"/>
                  </a:rPr>
                  <a:t>)</a:t>
                </a:r>
                <a:endParaRPr kumimoji="1" lang="zh-CN" altLang="en-US" sz="1400" b="1" dirty="0">
                  <a:solidFill>
                    <a:srgbClr val="436181"/>
                  </a:solidFill>
                  <a:latin typeface="微軟正黑體" panose="020B0604030504040204" pitchFamily="34" charset="-120"/>
                  <a:ea typeface="微軟正黑體" panose="020B0604030504040204" pitchFamily="34" charset="-120"/>
                </a:endParaRPr>
              </a:p>
            </p:txBody>
          </p:sp>
        </p:grpSp>
        <p:grpSp>
          <p:nvGrpSpPr>
            <p:cNvPr id="76" name="组 53">
              <a:extLst>
                <a:ext uri="{FF2B5EF4-FFF2-40B4-BE49-F238E27FC236}">
                  <a16:creationId xmlns:a16="http://schemas.microsoft.com/office/drawing/2014/main" id="{279E4A1E-CA07-4D70-807A-7C7F36421E27}"/>
                </a:ext>
              </a:extLst>
            </p:cNvPr>
            <p:cNvGrpSpPr/>
            <p:nvPr/>
          </p:nvGrpSpPr>
          <p:grpSpPr>
            <a:xfrm>
              <a:off x="6269591" y="4818530"/>
              <a:ext cx="2493774" cy="1511450"/>
              <a:chOff x="2351314" y="3167076"/>
              <a:chExt cx="1982964" cy="1231709"/>
            </a:xfrm>
          </p:grpSpPr>
          <p:sp>
            <p:nvSpPr>
              <p:cNvPr id="77" name="文本框 54">
                <a:extLst>
                  <a:ext uri="{FF2B5EF4-FFF2-40B4-BE49-F238E27FC236}">
                    <a16:creationId xmlns:a16="http://schemas.microsoft.com/office/drawing/2014/main" id="{5E4DB594-16A9-42CF-9021-30F2209F6696}"/>
                  </a:ext>
                </a:extLst>
              </p:cNvPr>
              <p:cNvSpPr txBox="1"/>
              <p:nvPr/>
            </p:nvSpPr>
            <p:spPr>
              <a:xfrm>
                <a:off x="2351937" y="3167076"/>
                <a:ext cx="1982341" cy="827680"/>
              </a:xfrm>
              <a:prstGeom prst="rect">
                <a:avLst/>
              </a:prstGeom>
              <a:noFill/>
            </p:spPr>
            <p:txBody>
              <a:bodyPr wrap="none" rtlCol="0" anchor="ctr">
                <a:spAutoFit/>
              </a:bodyPr>
              <a:lstStyle/>
              <a:p>
                <a:pPr defTabSz="609585"/>
                <a:r>
                  <a:rPr kumimoji="1" lang="en-US" altLang="zh-CN" sz="2400" b="1" dirty="0">
                    <a:solidFill>
                      <a:srgbClr val="F76D68"/>
                    </a:solidFill>
                    <a:effectLst>
                      <a:outerShdw blurRad="50800" dist="38100" algn="l" rotWithShape="0">
                        <a:prstClr val="black">
                          <a:alpha val="40000"/>
                        </a:prstClr>
                      </a:outerShdw>
                    </a:effectLst>
                    <a:latin typeface="微軟正黑體" panose="020B0604030504040204" pitchFamily="34" charset="-120"/>
                    <a:ea typeface="微軟正黑體" panose="020B0604030504040204" pitchFamily="34" charset="-120"/>
                  </a:rPr>
                  <a:t>6</a:t>
                </a:r>
                <a:r>
                  <a:rPr kumimoji="1" lang="zh-TW" altLang="en-US" b="1" dirty="0">
                    <a:solidFill>
                      <a:srgbClr val="F76D68"/>
                    </a:solidFill>
                    <a:latin typeface="微軟正黑體" panose="020B0604030504040204" pitchFamily="34" charset="-120"/>
                    <a:ea typeface="微軟正黑體" panose="020B0604030504040204" pitchFamily="34" charset="-120"/>
                  </a:rPr>
                  <a:t>網路上傳</a:t>
                </a:r>
                <a:r>
                  <a:rPr kumimoji="1" lang="en-US" altLang="zh-TW" b="1" dirty="0">
                    <a:solidFill>
                      <a:srgbClr val="F76D68"/>
                    </a:solidFill>
                    <a:latin typeface="微軟正黑體" panose="020B0604030504040204" pitchFamily="34" charset="-120"/>
                    <a:ea typeface="微軟正黑體" panose="020B0604030504040204" pitchFamily="34" charset="-120"/>
                  </a:rPr>
                  <a:t>(</a:t>
                </a:r>
                <a:r>
                  <a:rPr kumimoji="1" lang="zh-TW" altLang="en-US" b="1" dirty="0">
                    <a:solidFill>
                      <a:srgbClr val="F76D68"/>
                    </a:solidFill>
                    <a:latin typeface="微軟正黑體" panose="020B0604030504040204" pitchFamily="34" charset="-120"/>
                    <a:ea typeface="微軟正黑體" panose="020B0604030504040204" pitchFamily="34" charset="-120"/>
                  </a:rPr>
                  <a:t>或勾選</a:t>
                </a:r>
                <a:r>
                  <a:rPr kumimoji="1" lang="en-US" altLang="zh-TW" b="1" dirty="0">
                    <a:solidFill>
                      <a:srgbClr val="F76D68"/>
                    </a:solidFill>
                    <a:latin typeface="微軟正黑體" panose="020B0604030504040204" pitchFamily="34" charset="-120"/>
                    <a:ea typeface="微軟正黑體" panose="020B0604030504040204" pitchFamily="34" charset="-120"/>
                  </a:rPr>
                  <a:t>)</a:t>
                </a:r>
              </a:p>
              <a:p>
                <a:pPr defTabSz="609585"/>
                <a:r>
                  <a:rPr kumimoji="1" lang="zh-TW" altLang="en-US" b="1" dirty="0">
                    <a:solidFill>
                      <a:srgbClr val="F76D68"/>
                    </a:solidFill>
                    <a:latin typeface="微軟正黑體" panose="020B0604030504040204" pitchFamily="34" charset="-120"/>
                    <a:ea typeface="微軟正黑體" panose="020B0604030504040204" pitchFamily="34" charset="-120"/>
                  </a:rPr>
                  <a:t>學習歷程備審資料</a:t>
                </a:r>
                <a:r>
                  <a:rPr kumimoji="1" lang="en-US" altLang="zh-TW" b="1" dirty="0">
                    <a:solidFill>
                      <a:srgbClr val="F76D68"/>
                    </a:solidFill>
                    <a:latin typeface="微軟正黑體" panose="020B0604030504040204" pitchFamily="34" charset="-120"/>
                    <a:ea typeface="微軟正黑體" panose="020B0604030504040204" pitchFamily="34" charset="-120"/>
                  </a:rPr>
                  <a:t>&amp;</a:t>
                </a:r>
              </a:p>
              <a:p>
                <a:pPr defTabSz="609585"/>
                <a:r>
                  <a:rPr kumimoji="1" lang="zh-TW" altLang="en-US" b="1" dirty="0">
                    <a:solidFill>
                      <a:srgbClr val="F76D68"/>
                    </a:solidFill>
                    <a:latin typeface="微軟正黑體" panose="020B0604030504040204" pitchFamily="34" charset="-120"/>
                    <a:ea typeface="微軟正黑體" panose="020B0604030504040204" pitchFamily="34" charset="-120"/>
                  </a:rPr>
                  <a:t>繳交指定項目甄審費用</a:t>
                </a:r>
                <a:endParaRPr kumimoji="1" lang="zh-CN" altLang="en-US" b="1" dirty="0">
                  <a:solidFill>
                    <a:srgbClr val="F76D68"/>
                  </a:solidFill>
                  <a:latin typeface="微軟正黑體" panose="020B0604030504040204" pitchFamily="34" charset="-120"/>
                  <a:ea typeface="微軟正黑體" panose="020B0604030504040204" pitchFamily="34" charset="-120"/>
                </a:endParaRPr>
              </a:p>
            </p:txBody>
          </p:sp>
          <p:sp>
            <p:nvSpPr>
              <p:cNvPr id="78" name="文本框 55">
                <a:extLst>
                  <a:ext uri="{FF2B5EF4-FFF2-40B4-BE49-F238E27FC236}">
                    <a16:creationId xmlns:a16="http://schemas.microsoft.com/office/drawing/2014/main" id="{2D5E8501-BB8B-40E5-A8AB-8E922BC16848}"/>
                  </a:ext>
                </a:extLst>
              </p:cNvPr>
              <p:cNvSpPr txBox="1"/>
              <p:nvPr/>
            </p:nvSpPr>
            <p:spPr>
              <a:xfrm>
                <a:off x="2351314" y="3890578"/>
                <a:ext cx="1565538" cy="508207"/>
              </a:xfrm>
              <a:prstGeom prst="rect">
                <a:avLst/>
              </a:prstGeom>
              <a:noFill/>
            </p:spPr>
            <p:txBody>
              <a:bodyPr wrap="square" rtlCol="0" anchor="ctr">
                <a:spAutoFit/>
              </a:bodyPr>
              <a:lstStyle/>
              <a:p>
                <a:pPr defTabSz="609585">
                  <a:lnSpc>
                    <a:spcPct val="130000"/>
                  </a:lnSpc>
                </a:pPr>
                <a:r>
                  <a:rPr kumimoji="1" lang="en-US" altLang="zh-CN" sz="1400" b="1" dirty="0">
                    <a:solidFill>
                      <a:srgbClr val="F76B68"/>
                    </a:solidFill>
                    <a:latin typeface="微軟正黑體" panose="020B0604030504040204" pitchFamily="34" charset="-120"/>
                    <a:ea typeface="微軟正黑體" panose="020B0604030504040204" pitchFamily="34" charset="-120"/>
                  </a:rPr>
                  <a:t>11</a:t>
                </a:r>
                <a:r>
                  <a:rPr kumimoji="1" lang="en-US" altLang="zh-TW" sz="1400" b="1" dirty="0">
                    <a:solidFill>
                      <a:srgbClr val="F76B68"/>
                    </a:solidFill>
                    <a:latin typeface="微軟正黑體" panose="020B0604030504040204" pitchFamily="34" charset="-120"/>
                    <a:ea typeface="微軟正黑體" panose="020B0604030504040204" pitchFamily="34" charset="-120"/>
                  </a:rPr>
                  <a:t>5</a:t>
                </a:r>
                <a:r>
                  <a:rPr kumimoji="1" lang="en-US" altLang="zh-CN" sz="1400" b="1" dirty="0">
                    <a:solidFill>
                      <a:srgbClr val="F76B68"/>
                    </a:solidFill>
                    <a:latin typeface="微軟正黑體" panose="020B0604030504040204" pitchFamily="34" charset="-120"/>
                    <a:ea typeface="微軟正黑體" panose="020B0604030504040204" pitchFamily="34" charset="-120"/>
                  </a:rPr>
                  <a:t>.6.0</a:t>
                </a:r>
                <a:r>
                  <a:rPr kumimoji="1" lang="en-US" altLang="zh-TW" sz="1400" b="1" dirty="0">
                    <a:solidFill>
                      <a:srgbClr val="F76B68"/>
                    </a:solidFill>
                    <a:latin typeface="微軟正黑體" panose="020B0604030504040204" pitchFamily="34" charset="-120"/>
                    <a:ea typeface="微軟正黑體" panose="020B0604030504040204" pitchFamily="34" charset="-120"/>
                  </a:rPr>
                  <a:t>4</a:t>
                </a:r>
                <a:r>
                  <a:rPr kumimoji="1" lang="en-US" altLang="zh-CN" sz="1400" b="1" dirty="0">
                    <a:solidFill>
                      <a:srgbClr val="F76B68"/>
                    </a:solidFill>
                    <a:latin typeface="微軟正黑體" panose="020B0604030504040204" pitchFamily="34" charset="-120"/>
                    <a:ea typeface="微軟正黑體" panose="020B0604030504040204" pitchFamily="34" charset="-120"/>
                  </a:rPr>
                  <a:t>(</a:t>
                </a:r>
                <a:r>
                  <a:rPr kumimoji="1" lang="zh-TW" altLang="en-US" sz="1400" b="1" dirty="0">
                    <a:solidFill>
                      <a:srgbClr val="F76B68"/>
                    </a:solidFill>
                    <a:latin typeface="微軟正黑體" panose="020B0604030504040204" pitchFamily="34" charset="-120"/>
                    <a:ea typeface="微軟正黑體" panose="020B0604030504040204" pitchFamily="34" charset="-120"/>
                  </a:rPr>
                  <a:t>四</a:t>
                </a:r>
                <a:r>
                  <a:rPr kumimoji="1" lang="en-US" altLang="zh-TW" sz="1400" b="1" dirty="0">
                    <a:solidFill>
                      <a:srgbClr val="F76B68"/>
                    </a:solidFill>
                    <a:latin typeface="微軟正黑體" panose="020B0604030504040204" pitchFamily="34" charset="-120"/>
                    <a:ea typeface="微軟正黑體" panose="020B0604030504040204" pitchFamily="34" charset="-120"/>
                  </a:rPr>
                  <a:t>)10:00</a:t>
                </a:r>
                <a:r>
                  <a:rPr kumimoji="1" lang="zh-TW" altLang="en-US" sz="1400" b="1" dirty="0">
                    <a:solidFill>
                      <a:srgbClr val="F76B68"/>
                    </a:solidFill>
                    <a:latin typeface="微軟正黑體" panose="020B0604030504040204" pitchFamily="34" charset="-120"/>
                    <a:ea typeface="微軟正黑體" panose="020B0604030504040204" pitchFamily="34" charset="-120"/>
                  </a:rPr>
                  <a:t> ～</a:t>
                </a:r>
                <a:endParaRPr kumimoji="1" lang="en-US" altLang="zh-TW" sz="1400" b="1" dirty="0">
                  <a:solidFill>
                    <a:srgbClr val="F76B68"/>
                  </a:solidFill>
                  <a:latin typeface="微軟正黑體" panose="020B0604030504040204" pitchFamily="34" charset="-120"/>
                  <a:ea typeface="微軟正黑體" panose="020B0604030504040204" pitchFamily="34" charset="-120"/>
                </a:endParaRPr>
              </a:p>
              <a:p>
                <a:pPr defTabSz="609585">
                  <a:lnSpc>
                    <a:spcPct val="130000"/>
                  </a:lnSpc>
                </a:pPr>
                <a:r>
                  <a:rPr kumimoji="1" lang="en-US" altLang="zh-CN" sz="1400" b="1" dirty="0">
                    <a:solidFill>
                      <a:srgbClr val="F76B68"/>
                    </a:solidFill>
                    <a:latin typeface="微軟正黑體" panose="020B0604030504040204" pitchFamily="34" charset="-120"/>
                    <a:ea typeface="微軟正黑體" panose="020B0604030504040204" pitchFamily="34" charset="-120"/>
                  </a:rPr>
                  <a:t>11</a:t>
                </a:r>
                <a:r>
                  <a:rPr kumimoji="1" lang="en-US" altLang="zh-TW" sz="1400" b="1" dirty="0">
                    <a:solidFill>
                      <a:srgbClr val="F76B68"/>
                    </a:solidFill>
                    <a:latin typeface="微軟正黑體" panose="020B0604030504040204" pitchFamily="34" charset="-120"/>
                    <a:ea typeface="微軟正黑體" panose="020B0604030504040204" pitchFamily="34" charset="-120"/>
                  </a:rPr>
                  <a:t>5</a:t>
                </a:r>
                <a:r>
                  <a:rPr kumimoji="1" lang="en-US" altLang="zh-CN" sz="1400" b="1" dirty="0">
                    <a:solidFill>
                      <a:srgbClr val="F76B68"/>
                    </a:solidFill>
                    <a:latin typeface="微軟正黑體" panose="020B0604030504040204" pitchFamily="34" charset="-120"/>
                    <a:ea typeface="微軟正黑體" panose="020B0604030504040204" pitchFamily="34" charset="-120"/>
                  </a:rPr>
                  <a:t>.6.0</a:t>
                </a:r>
                <a:r>
                  <a:rPr kumimoji="1" lang="en-US" altLang="zh-TW" sz="1400" b="1" dirty="0">
                    <a:solidFill>
                      <a:srgbClr val="F76B68"/>
                    </a:solidFill>
                    <a:latin typeface="微軟正黑體" panose="020B0604030504040204" pitchFamily="34" charset="-120"/>
                    <a:ea typeface="微軟正黑體" panose="020B0604030504040204" pitchFamily="34" charset="-120"/>
                  </a:rPr>
                  <a:t>9</a:t>
                </a:r>
                <a:r>
                  <a:rPr kumimoji="1" lang="en-US" altLang="zh-CN" sz="1400" b="1" dirty="0">
                    <a:solidFill>
                      <a:srgbClr val="F76B68"/>
                    </a:solidFill>
                    <a:latin typeface="微軟正黑體" panose="020B0604030504040204" pitchFamily="34" charset="-120"/>
                    <a:ea typeface="微軟正黑體" panose="020B0604030504040204" pitchFamily="34" charset="-120"/>
                  </a:rPr>
                  <a:t>(</a:t>
                </a:r>
                <a:r>
                  <a:rPr kumimoji="1" lang="zh-TW" altLang="en-US" sz="1400" b="1" dirty="0">
                    <a:solidFill>
                      <a:srgbClr val="F76B68"/>
                    </a:solidFill>
                    <a:latin typeface="微軟正黑體" panose="020B0604030504040204" pitchFamily="34" charset="-120"/>
                    <a:ea typeface="微軟正黑體" panose="020B0604030504040204" pitchFamily="34" charset="-120"/>
                  </a:rPr>
                  <a:t>二</a:t>
                </a:r>
                <a:r>
                  <a:rPr kumimoji="1" lang="en-US" altLang="zh-TW" sz="1400" b="1" dirty="0">
                    <a:solidFill>
                      <a:srgbClr val="F76B68"/>
                    </a:solidFill>
                    <a:latin typeface="微軟正黑體" panose="020B0604030504040204" pitchFamily="34" charset="-120"/>
                    <a:ea typeface="微軟正黑體" panose="020B0604030504040204" pitchFamily="34" charset="-120"/>
                  </a:rPr>
                  <a:t>)21:00</a:t>
                </a:r>
                <a:r>
                  <a:rPr kumimoji="1" lang="zh-TW" altLang="en-US" sz="1400" b="1" dirty="0">
                    <a:solidFill>
                      <a:srgbClr val="F76B68"/>
                    </a:solidFill>
                    <a:latin typeface="微軟正黑體" panose="020B0604030504040204" pitchFamily="34" charset="-120"/>
                    <a:ea typeface="微軟正黑體" panose="020B0604030504040204" pitchFamily="34" charset="-120"/>
                  </a:rPr>
                  <a:t>止</a:t>
                </a:r>
                <a:endParaRPr kumimoji="1" lang="zh-CN" altLang="en-US" sz="1400" b="1" dirty="0">
                  <a:solidFill>
                    <a:srgbClr val="F76B68"/>
                  </a:solidFill>
                  <a:latin typeface="微軟正黑體" panose="020B0604030504040204" pitchFamily="34" charset="-120"/>
                  <a:ea typeface="微軟正黑體" panose="020B0604030504040204" pitchFamily="34" charset="-120"/>
                </a:endParaRPr>
              </a:p>
            </p:txBody>
          </p:sp>
        </p:grpSp>
        <p:grpSp>
          <p:nvGrpSpPr>
            <p:cNvPr id="79" name="组 56">
              <a:extLst>
                <a:ext uri="{FF2B5EF4-FFF2-40B4-BE49-F238E27FC236}">
                  <a16:creationId xmlns:a16="http://schemas.microsoft.com/office/drawing/2014/main" id="{EAAD34F3-1FA0-4B51-A252-E207109F7483}"/>
                </a:ext>
              </a:extLst>
            </p:cNvPr>
            <p:cNvGrpSpPr/>
            <p:nvPr/>
          </p:nvGrpSpPr>
          <p:grpSpPr>
            <a:xfrm>
              <a:off x="8762789" y="4821192"/>
              <a:ext cx="1853002" cy="1187129"/>
              <a:chOff x="4076247" y="3385378"/>
              <a:chExt cx="1668811" cy="967411"/>
            </a:xfrm>
          </p:grpSpPr>
          <p:sp>
            <p:nvSpPr>
              <p:cNvPr id="80" name="文本框 57">
                <a:extLst>
                  <a:ext uri="{FF2B5EF4-FFF2-40B4-BE49-F238E27FC236}">
                    <a16:creationId xmlns:a16="http://schemas.microsoft.com/office/drawing/2014/main" id="{34C7A86F-DD66-4B62-A451-49069BF1E102}"/>
                  </a:ext>
                </a:extLst>
              </p:cNvPr>
              <p:cNvSpPr txBox="1"/>
              <p:nvPr/>
            </p:nvSpPr>
            <p:spPr>
              <a:xfrm>
                <a:off x="4093879" y="3385378"/>
                <a:ext cx="1205746" cy="601949"/>
              </a:xfrm>
              <a:prstGeom prst="rect">
                <a:avLst/>
              </a:prstGeom>
              <a:noFill/>
            </p:spPr>
            <p:txBody>
              <a:bodyPr wrap="none" rtlCol="0" anchor="ctr">
                <a:spAutoFit/>
              </a:bodyPr>
              <a:lstStyle/>
              <a:p>
                <a:pPr defTabSz="609585"/>
                <a:r>
                  <a:rPr kumimoji="1" lang="en-US" altLang="zh-CN" sz="2400" b="1" dirty="0">
                    <a:solidFill>
                      <a:srgbClr val="6B6889"/>
                    </a:solidFill>
                    <a:effectLst>
                      <a:outerShdw blurRad="50800" dist="38100" algn="l" rotWithShape="0">
                        <a:prstClr val="black">
                          <a:alpha val="40000"/>
                        </a:prstClr>
                      </a:outerShdw>
                    </a:effectLst>
                    <a:latin typeface="微軟正黑體" panose="020B0604030504040204" pitchFamily="34" charset="-120"/>
                    <a:ea typeface="微軟正黑體" panose="020B0604030504040204" pitchFamily="34" charset="-120"/>
                  </a:rPr>
                  <a:t>8</a:t>
                </a:r>
                <a:r>
                  <a:rPr kumimoji="1" lang="zh-TW" altLang="en-US" sz="1800" b="1" dirty="0">
                    <a:solidFill>
                      <a:srgbClr val="6B6889"/>
                    </a:solidFill>
                    <a:latin typeface="微軟正黑體" panose="020B0604030504040204" pitchFamily="34" charset="-120"/>
                    <a:ea typeface="微軟正黑體" panose="020B0604030504040204" pitchFamily="34" charset="-120"/>
                  </a:rPr>
                  <a:t>網路登記</a:t>
                </a:r>
                <a:endParaRPr kumimoji="1" lang="en-US" altLang="zh-TW" sz="1800" b="1" dirty="0">
                  <a:solidFill>
                    <a:srgbClr val="6B6889"/>
                  </a:solidFill>
                  <a:latin typeface="微軟正黑體" panose="020B0604030504040204" pitchFamily="34" charset="-120"/>
                  <a:ea typeface="微軟正黑體" panose="020B0604030504040204" pitchFamily="34" charset="-120"/>
                </a:endParaRPr>
              </a:p>
              <a:p>
                <a:pPr defTabSz="609585"/>
                <a:r>
                  <a:rPr kumimoji="1" lang="zh-TW" altLang="en-US" sz="1800" b="1" dirty="0">
                    <a:solidFill>
                      <a:srgbClr val="6B6889"/>
                    </a:solidFill>
                    <a:latin typeface="微軟正黑體" panose="020B0604030504040204" pitchFamily="34" charset="-120"/>
                    <a:ea typeface="微軟正黑體" panose="020B0604030504040204" pitchFamily="34" charset="-120"/>
                  </a:rPr>
                  <a:t>就讀志願序</a:t>
                </a:r>
                <a:endParaRPr kumimoji="1" lang="zh-CN" altLang="en-US" sz="1800" b="1" dirty="0">
                  <a:solidFill>
                    <a:srgbClr val="6B6889"/>
                  </a:solidFill>
                  <a:latin typeface="微軟正黑體" panose="020B0604030504040204" pitchFamily="34" charset="-120"/>
                  <a:ea typeface="微軟正黑體" panose="020B0604030504040204" pitchFamily="34" charset="-120"/>
                </a:endParaRPr>
              </a:p>
            </p:txBody>
          </p:sp>
          <p:sp>
            <p:nvSpPr>
              <p:cNvPr id="81" name="文本框 58">
                <a:extLst>
                  <a:ext uri="{FF2B5EF4-FFF2-40B4-BE49-F238E27FC236}">
                    <a16:creationId xmlns:a16="http://schemas.microsoft.com/office/drawing/2014/main" id="{E48C2A4B-D29C-4CA3-A6B8-A92AB83A0916}"/>
                  </a:ext>
                </a:extLst>
              </p:cNvPr>
              <p:cNvSpPr txBox="1"/>
              <p:nvPr/>
            </p:nvSpPr>
            <p:spPr>
              <a:xfrm>
                <a:off x="4076247" y="3844581"/>
                <a:ext cx="1668811" cy="508208"/>
              </a:xfrm>
              <a:prstGeom prst="rect">
                <a:avLst/>
              </a:prstGeom>
              <a:noFill/>
            </p:spPr>
            <p:txBody>
              <a:bodyPr wrap="square" rtlCol="0" anchor="ctr">
                <a:spAutoFit/>
              </a:bodyPr>
              <a:lstStyle/>
              <a:p>
                <a:pPr defTabSz="609585">
                  <a:lnSpc>
                    <a:spcPct val="130000"/>
                  </a:lnSpc>
                </a:pPr>
                <a:r>
                  <a:rPr kumimoji="1" lang="en-US" altLang="zh-CN" sz="1400" b="1" dirty="0">
                    <a:solidFill>
                      <a:srgbClr val="6B6889"/>
                    </a:solidFill>
                    <a:latin typeface="微軟正黑體" panose="020B0604030504040204" pitchFamily="34" charset="-120"/>
                    <a:ea typeface="微軟正黑體" panose="020B0604030504040204" pitchFamily="34" charset="-120"/>
                  </a:rPr>
                  <a:t>11</a:t>
                </a:r>
                <a:r>
                  <a:rPr kumimoji="1" lang="en-US" altLang="zh-TW" sz="1400" b="1" dirty="0">
                    <a:solidFill>
                      <a:srgbClr val="6B6889"/>
                    </a:solidFill>
                    <a:latin typeface="微軟正黑體" panose="020B0604030504040204" pitchFamily="34" charset="-120"/>
                    <a:ea typeface="微軟正黑體" panose="020B0604030504040204" pitchFamily="34" charset="-120"/>
                  </a:rPr>
                  <a:t>5</a:t>
                </a:r>
                <a:r>
                  <a:rPr kumimoji="1" lang="en-US" altLang="zh-CN" sz="1400" b="1" dirty="0">
                    <a:solidFill>
                      <a:srgbClr val="6B6889"/>
                    </a:solidFill>
                    <a:latin typeface="微軟正黑體" panose="020B0604030504040204" pitchFamily="34" charset="-120"/>
                    <a:ea typeface="微軟正黑體" panose="020B0604030504040204" pitchFamily="34" charset="-120"/>
                  </a:rPr>
                  <a:t>.7.</a:t>
                </a:r>
                <a:r>
                  <a:rPr kumimoji="1" lang="en-US" altLang="zh-TW" sz="1400" b="1" dirty="0">
                    <a:solidFill>
                      <a:srgbClr val="6B6889"/>
                    </a:solidFill>
                    <a:latin typeface="微軟正黑體" panose="020B0604030504040204" pitchFamily="34" charset="-120"/>
                    <a:ea typeface="微軟正黑體" panose="020B0604030504040204" pitchFamily="34" charset="-120"/>
                  </a:rPr>
                  <a:t>1</a:t>
                </a:r>
                <a:r>
                  <a:rPr kumimoji="1" lang="en-US" altLang="zh-CN" sz="1400" b="1" dirty="0">
                    <a:solidFill>
                      <a:srgbClr val="6B6889"/>
                    </a:solidFill>
                    <a:latin typeface="微軟正黑體" panose="020B0604030504040204" pitchFamily="34" charset="-120"/>
                    <a:ea typeface="微軟正黑體" panose="020B0604030504040204" pitchFamily="34" charset="-120"/>
                  </a:rPr>
                  <a:t>(</a:t>
                </a:r>
                <a:r>
                  <a:rPr kumimoji="1" lang="zh-TW" altLang="en-US" sz="1400" b="1" dirty="0">
                    <a:solidFill>
                      <a:srgbClr val="6B6889"/>
                    </a:solidFill>
                    <a:latin typeface="微軟正黑體" panose="020B0604030504040204" pitchFamily="34" charset="-120"/>
                    <a:ea typeface="微軟正黑體" panose="020B0604030504040204" pitchFamily="34" charset="-120"/>
                  </a:rPr>
                  <a:t>三</a:t>
                </a:r>
                <a:r>
                  <a:rPr kumimoji="1" lang="en-US" altLang="zh-TW" sz="1400" b="1" dirty="0">
                    <a:solidFill>
                      <a:srgbClr val="6B6889"/>
                    </a:solidFill>
                    <a:latin typeface="微軟正黑體" panose="020B0604030504040204" pitchFamily="34" charset="-120"/>
                    <a:ea typeface="微軟正黑體" panose="020B0604030504040204" pitchFamily="34" charset="-120"/>
                  </a:rPr>
                  <a:t>)10:00</a:t>
                </a:r>
                <a:r>
                  <a:rPr kumimoji="1" lang="zh-TW" altLang="en-US" sz="1400" b="1" dirty="0">
                    <a:solidFill>
                      <a:srgbClr val="6B6889"/>
                    </a:solidFill>
                    <a:latin typeface="微軟正黑體" panose="020B0604030504040204" pitchFamily="34" charset="-120"/>
                    <a:ea typeface="微軟正黑體" panose="020B0604030504040204" pitchFamily="34" charset="-120"/>
                  </a:rPr>
                  <a:t>～</a:t>
                </a:r>
                <a:endParaRPr kumimoji="1" lang="en-US" altLang="zh-TW" sz="1400" b="1" dirty="0">
                  <a:solidFill>
                    <a:srgbClr val="6B6889"/>
                  </a:solidFill>
                  <a:latin typeface="微軟正黑體" panose="020B0604030504040204" pitchFamily="34" charset="-120"/>
                  <a:ea typeface="微軟正黑體" panose="020B0604030504040204" pitchFamily="34" charset="-120"/>
                </a:endParaRPr>
              </a:p>
              <a:p>
                <a:pPr defTabSz="609585">
                  <a:lnSpc>
                    <a:spcPct val="130000"/>
                  </a:lnSpc>
                </a:pPr>
                <a:r>
                  <a:rPr kumimoji="1" lang="en-US" altLang="zh-CN" sz="1400" b="1" dirty="0">
                    <a:solidFill>
                      <a:srgbClr val="6B6889"/>
                    </a:solidFill>
                    <a:latin typeface="微軟正黑體" panose="020B0604030504040204" pitchFamily="34" charset="-120"/>
                    <a:ea typeface="微軟正黑體" panose="020B0604030504040204" pitchFamily="34" charset="-120"/>
                  </a:rPr>
                  <a:t>11</a:t>
                </a:r>
                <a:r>
                  <a:rPr kumimoji="1" lang="en-US" altLang="zh-TW" sz="1400" b="1" dirty="0">
                    <a:solidFill>
                      <a:srgbClr val="6B6889"/>
                    </a:solidFill>
                    <a:latin typeface="微軟正黑體" panose="020B0604030504040204" pitchFamily="34" charset="-120"/>
                    <a:ea typeface="微軟正黑體" panose="020B0604030504040204" pitchFamily="34" charset="-120"/>
                  </a:rPr>
                  <a:t>5</a:t>
                </a:r>
                <a:r>
                  <a:rPr kumimoji="1" lang="en-US" altLang="zh-CN" sz="1400" b="1" dirty="0">
                    <a:solidFill>
                      <a:srgbClr val="6B6889"/>
                    </a:solidFill>
                    <a:latin typeface="微軟正黑體" panose="020B0604030504040204" pitchFamily="34" charset="-120"/>
                    <a:ea typeface="微軟正黑體" panose="020B0604030504040204" pitchFamily="34" charset="-120"/>
                  </a:rPr>
                  <a:t>.7.</a:t>
                </a:r>
                <a:r>
                  <a:rPr kumimoji="1" lang="en-US" altLang="zh-TW" sz="1400" b="1" dirty="0">
                    <a:solidFill>
                      <a:srgbClr val="6B6889"/>
                    </a:solidFill>
                    <a:latin typeface="微軟正黑體" panose="020B0604030504040204" pitchFamily="34" charset="-120"/>
                    <a:ea typeface="微軟正黑體" panose="020B0604030504040204" pitchFamily="34" charset="-120"/>
                  </a:rPr>
                  <a:t>3</a:t>
                </a:r>
                <a:r>
                  <a:rPr kumimoji="1" lang="en-US" altLang="zh-CN" sz="1400" b="1" dirty="0">
                    <a:solidFill>
                      <a:srgbClr val="6B6889"/>
                    </a:solidFill>
                    <a:latin typeface="微軟正黑體" panose="020B0604030504040204" pitchFamily="34" charset="-120"/>
                    <a:ea typeface="微軟正黑體" panose="020B0604030504040204" pitchFamily="34" charset="-120"/>
                  </a:rPr>
                  <a:t>(</a:t>
                </a:r>
                <a:r>
                  <a:rPr kumimoji="1" lang="zh-TW" altLang="en-US" sz="1400" b="1" dirty="0">
                    <a:solidFill>
                      <a:srgbClr val="6B6889"/>
                    </a:solidFill>
                    <a:latin typeface="微軟正黑體" panose="020B0604030504040204" pitchFamily="34" charset="-120"/>
                    <a:ea typeface="微軟正黑體" panose="020B0604030504040204" pitchFamily="34" charset="-120"/>
                  </a:rPr>
                  <a:t>五</a:t>
                </a:r>
                <a:r>
                  <a:rPr kumimoji="1" lang="en-US" altLang="zh-TW" sz="1400" b="1" dirty="0">
                    <a:solidFill>
                      <a:srgbClr val="6B6889"/>
                    </a:solidFill>
                    <a:latin typeface="微軟正黑體" panose="020B0604030504040204" pitchFamily="34" charset="-120"/>
                    <a:ea typeface="微軟正黑體" panose="020B0604030504040204" pitchFamily="34" charset="-120"/>
                  </a:rPr>
                  <a:t>)17:00</a:t>
                </a:r>
                <a:r>
                  <a:rPr kumimoji="1" lang="zh-TW" altLang="en-US" sz="1400" b="1" dirty="0">
                    <a:solidFill>
                      <a:srgbClr val="6B6889"/>
                    </a:solidFill>
                    <a:latin typeface="微軟正黑體" panose="020B0604030504040204" pitchFamily="34" charset="-120"/>
                    <a:ea typeface="微軟正黑體" panose="020B0604030504040204" pitchFamily="34" charset="-120"/>
                  </a:rPr>
                  <a:t>止</a:t>
                </a:r>
                <a:endParaRPr kumimoji="1" lang="zh-CN" altLang="en-US" sz="1400" b="1" dirty="0">
                  <a:solidFill>
                    <a:srgbClr val="6B6889"/>
                  </a:solidFill>
                  <a:latin typeface="微軟正黑體" panose="020B0604030504040204" pitchFamily="34" charset="-120"/>
                  <a:ea typeface="微軟正黑體" panose="020B0604030504040204" pitchFamily="34" charset="-120"/>
                </a:endParaRPr>
              </a:p>
            </p:txBody>
          </p:sp>
        </p:grpSp>
        <p:grpSp>
          <p:nvGrpSpPr>
            <p:cNvPr id="82" name="组 56">
              <a:extLst>
                <a:ext uri="{FF2B5EF4-FFF2-40B4-BE49-F238E27FC236}">
                  <a16:creationId xmlns:a16="http://schemas.microsoft.com/office/drawing/2014/main" id="{940C9184-C125-4849-BFB4-AF7171A46846}"/>
                </a:ext>
              </a:extLst>
            </p:cNvPr>
            <p:cNvGrpSpPr/>
            <p:nvPr/>
          </p:nvGrpSpPr>
          <p:grpSpPr>
            <a:xfrm>
              <a:off x="10308321" y="1450697"/>
              <a:ext cx="1397573" cy="1072888"/>
              <a:chOff x="3934511" y="3474520"/>
              <a:chExt cx="1320099" cy="874314"/>
            </a:xfrm>
          </p:grpSpPr>
          <p:sp>
            <p:nvSpPr>
              <p:cNvPr id="83" name="文本框 57">
                <a:extLst>
                  <a:ext uri="{FF2B5EF4-FFF2-40B4-BE49-F238E27FC236}">
                    <a16:creationId xmlns:a16="http://schemas.microsoft.com/office/drawing/2014/main" id="{8341B202-1A62-4B5F-BB97-5D042EB3B922}"/>
                  </a:ext>
                </a:extLst>
              </p:cNvPr>
              <p:cNvSpPr txBox="1"/>
              <p:nvPr/>
            </p:nvSpPr>
            <p:spPr>
              <a:xfrm>
                <a:off x="3934511" y="3474520"/>
                <a:ext cx="1026351" cy="376218"/>
              </a:xfrm>
              <a:prstGeom prst="rect">
                <a:avLst/>
              </a:prstGeom>
              <a:noFill/>
            </p:spPr>
            <p:txBody>
              <a:bodyPr wrap="none" rtlCol="0" anchor="ctr">
                <a:spAutoFit/>
              </a:bodyPr>
              <a:lstStyle/>
              <a:p>
                <a:pPr defTabSz="609585"/>
                <a:r>
                  <a:rPr kumimoji="1" lang="en-US" altLang="zh-CN" sz="2400" b="1" dirty="0">
                    <a:solidFill>
                      <a:srgbClr val="11C1FF"/>
                    </a:solidFill>
                    <a:effectLst>
                      <a:outerShdw blurRad="50800" dist="38100" algn="l" rotWithShape="0">
                        <a:prstClr val="black">
                          <a:alpha val="40000"/>
                        </a:prstClr>
                      </a:outerShdw>
                    </a:effectLst>
                    <a:latin typeface="微軟正黑體" panose="020B0604030504040204" pitchFamily="34" charset="-120"/>
                    <a:ea typeface="微軟正黑體" panose="020B0604030504040204" pitchFamily="34" charset="-120"/>
                  </a:rPr>
                  <a:t>9</a:t>
                </a:r>
                <a:r>
                  <a:rPr kumimoji="1" lang="zh-TW" altLang="en-US" sz="1800" b="1" dirty="0">
                    <a:solidFill>
                      <a:srgbClr val="11C1FF"/>
                    </a:solidFill>
                    <a:latin typeface="微軟正黑體" panose="020B0604030504040204" pitchFamily="34" charset="-120"/>
                    <a:ea typeface="微軟正黑體" panose="020B0604030504040204" pitchFamily="34" charset="-120"/>
                  </a:rPr>
                  <a:t>分發放榜</a:t>
                </a:r>
                <a:endParaRPr kumimoji="1" lang="zh-CN" altLang="en-US" sz="1800" b="1" dirty="0">
                  <a:solidFill>
                    <a:srgbClr val="11C1FF"/>
                  </a:solidFill>
                  <a:latin typeface="微軟正黑體" panose="020B0604030504040204" pitchFamily="34" charset="-120"/>
                  <a:ea typeface="微軟正黑體" panose="020B0604030504040204" pitchFamily="34" charset="-120"/>
                </a:endParaRPr>
              </a:p>
            </p:txBody>
          </p:sp>
          <p:sp>
            <p:nvSpPr>
              <p:cNvPr id="84" name="文本框 58">
                <a:extLst>
                  <a:ext uri="{FF2B5EF4-FFF2-40B4-BE49-F238E27FC236}">
                    <a16:creationId xmlns:a16="http://schemas.microsoft.com/office/drawing/2014/main" id="{305EBCE4-C6BC-446C-B1AD-B60CD0B50F50}"/>
                  </a:ext>
                </a:extLst>
              </p:cNvPr>
              <p:cNvSpPr txBox="1"/>
              <p:nvPr/>
            </p:nvSpPr>
            <p:spPr>
              <a:xfrm>
                <a:off x="3949199" y="3840626"/>
                <a:ext cx="1305411" cy="508208"/>
              </a:xfrm>
              <a:prstGeom prst="rect">
                <a:avLst/>
              </a:prstGeom>
              <a:noFill/>
            </p:spPr>
            <p:txBody>
              <a:bodyPr wrap="square" rtlCol="0" anchor="ctr">
                <a:spAutoFit/>
              </a:bodyPr>
              <a:lstStyle/>
              <a:p>
                <a:pPr algn="ctr" defTabSz="609585">
                  <a:lnSpc>
                    <a:spcPct val="130000"/>
                  </a:lnSpc>
                </a:pPr>
                <a:r>
                  <a:rPr kumimoji="1" lang="en-US" altLang="zh-CN" sz="1400" b="1" dirty="0">
                    <a:solidFill>
                      <a:srgbClr val="11C1FF"/>
                    </a:solidFill>
                    <a:latin typeface="微軟正黑體" panose="020B0604030504040204" pitchFamily="34" charset="-120"/>
                    <a:ea typeface="微軟正黑體" panose="020B0604030504040204" pitchFamily="34" charset="-120"/>
                  </a:rPr>
                  <a:t>11</a:t>
                </a:r>
                <a:r>
                  <a:rPr kumimoji="1" lang="en-US" altLang="zh-TW" sz="1400" b="1" dirty="0">
                    <a:solidFill>
                      <a:srgbClr val="11C1FF"/>
                    </a:solidFill>
                    <a:latin typeface="微軟正黑體" panose="020B0604030504040204" pitchFamily="34" charset="-120"/>
                    <a:ea typeface="微軟正黑體" panose="020B0604030504040204" pitchFamily="34" charset="-120"/>
                  </a:rPr>
                  <a:t>5</a:t>
                </a:r>
                <a:r>
                  <a:rPr kumimoji="1" lang="en-US" altLang="zh-CN" sz="1400" b="1" dirty="0">
                    <a:solidFill>
                      <a:srgbClr val="11C1FF"/>
                    </a:solidFill>
                    <a:latin typeface="微軟正黑體" panose="020B0604030504040204" pitchFamily="34" charset="-120"/>
                    <a:ea typeface="微軟正黑體" panose="020B0604030504040204" pitchFamily="34" charset="-120"/>
                  </a:rPr>
                  <a:t>.7.</a:t>
                </a:r>
                <a:r>
                  <a:rPr kumimoji="1" lang="en-US" altLang="zh-TW" sz="1400" b="1" dirty="0">
                    <a:solidFill>
                      <a:srgbClr val="11C1FF"/>
                    </a:solidFill>
                    <a:latin typeface="微軟正黑體" panose="020B0604030504040204" pitchFamily="34" charset="-120"/>
                    <a:ea typeface="微軟正黑體" panose="020B0604030504040204" pitchFamily="34" charset="-120"/>
                  </a:rPr>
                  <a:t>7</a:t>
                </a:r>
                <a:r>
                  <a:rPr kumimoji="1" lang="en-US" altLang="zh-CN" sz="1400" b="1" dirty="0">
                    <a:solidFill>
                      <a:srgbClr val="11C1FF"/>
                    </a:solidFill>
                    <a:latin typeface="微軟正黑體" panose="020B0604030504040204" pitchFamily="34" charset="-120"/>
                    <a:ea typeface="微軟正黑體" panose="020B0604030504040204" pitchFamily="34" charset="-120"/>
                  </a:rPr>
                  <a:t>(</a:t>
                </a:r>
                <a:r>
                  <a:rPr kumimoji="1" lang="zh-TW" altLang="en-US" sz="1400" b="1" dirty="0">
                    <a:solidFill>
                      <a:srgbClr val="11C1FF"/>
                    </a:solidFill>
                    <a:latin typeface="微軟正黑體" panose="020B0604030504040204" pitchFamily="34" charset="-120"/>
                    <a:ea typeface="微軟正黑體" panose="020B0604030504040204" pitchFamily="34" charset="-120"/>
                  </a:rPr>
                  <a:t>二</a:t>
                </a:r>
                <a:r>
                  <a:rPr kumimoji="1" lang="en-US" altLang="zh-TW" sz="1400" b="1" dirty="0">
                    <a:solidFill>
                      <a:srgbClr val="11C1FF"/>
                    </a:solidFill>
                    <a:latin typeface="微軟正黑體" panose="020B0604030504040204" pitchFamily="34" charset="-120"/>
                    <a:ea typeface="微軟正黑體" panose="020B0604030504040204" pitchFamily="34" charset="-120"/>
                  </a:rPr>
                  <a:t>)</a:t>
                </a:r>
              </a:p>
              <a:p>
                <a:pPr algn="ctr" defTabSz="609585">
                  <a:lnSpc>
                    <a:spcPct val="130000"/>
                  </a:lnSpc>
                </a:pPr>
                <a:r>
                  <a:rPr kumimoji="1" lang="en-US" altLang="zh-TW" sz="1400" b="1" dirty="0">
                    <a:solidFill>
                      <a:srgbClr val="11C1FF"/>
                    </a:solidFill>
                    <a:latin typeface="微軟正黑體" panose="020B0604030504040204" pitchFamily="34" charset="-120"/>
                    <a:ea typeface="微軟正黑體" panose="020B0604030504040204" pitchFamily="34" charset="-120"/>
                  </a:rPr>
                  <a:t>10:00</a:t>
                </a:r>
                <a:endParaRPr kumimoji="1" lang="zh-CN" altLang="en-US" sz="1400" b="1" dirty="0">
                  <a:solidFill>
                    <a:srgbClr val="11C1FF"/>
                  </a:solidFill>
                  <a:latin typeface="微軟正黑體" panose="020B0604030504040204" pitchFamily="34" charset="-120"/>
                  <a:ea typeface="微軟正黑體" panose="020B0604030504040204" pitchFamily="34" charset="-120"/>
                </a:endParaRPr>
              </a:p>
            </p:txBody>
          </p:sp>
        </p:grpSp>
        <p:sp>
          <p:nvSpPr>
            <p:cNvPr id="85" name="矩形 84">
              <a:extLst>
                <a:ext uri="{FF2B5EF4-FFF2-40B4-BE49-F238E27FC236}">
                  <a16:creationId xmlns:a16="http://schemas.microsoft.com/office/drawing/2014/main" id="{23C6CB3A-8EC4-443A-B17E-D9D00CC6ACFC}"/>
                </a:ext>
              </a:extLst>
            </p:cNvPr>
            <p:cNvSpPr/>
            <p:nvPr/>
          </p:nvSpPr>
          <p:spPr>
            <a:xfrm>
              <a:off x="8224343" y="2048641"/>
              <a:ext cx="1911748" cy="474944"/>
            </a:xfrm>
            <a:prstGeom prst="rect">
              <a:avLst/>
            </a:prstGeom>
            <a:solidFill>
              <a:srgbClr val="FBCEC5"/>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3">
              <a:schemeClr val="lt1"/>
            </a:lnRef>
            <a:fillRef idx="1">
              <a:schemeClr val="accent2"/>
            </a:fillRef>
            <a:effectRef idx="1">
              <a:schemeClr val="accent2"/>
            </a:effectRef>
            <a:fontRef idx="minor">
              <a:schemeClr val="lt1"/>
            </a:fontRef>
          </p:style>
          <p:txBody>
            <a:bodyPr rtlCol="0" anchor="ctr"/>
            <a:lstStyle/>
            <a:p>
              <a:pPr algn="ctr"/>
              <a:r>
                <a:rPr lang="zh-TW" altLang="en-US" sz="1400" b="1" dirty="0">
                  <a:solidFill>
                    <a:srgbClr val="0000CC"/>
                  </a:solidFill>
                  <a:latin typeface="微軟正黑體" panose="020B0604030504040204" pitchFamily="34" charset="-120"/>
                  <a:ea typeface="微軟正黑體" panose="020B0604030504040204" pitchFamily="34" charset="-120"/>
                </a:rPr>
                <a:t>依報名之校</a:t>
              </a:r>
              <a:r>
                <a:rPr lang="zh-TW" altLang="en-US" sz="1400" b="1" dirty="0">
                  <a:solidFill>
                    <a:srgbClr val="C00000"/>
                  </a:solidFill>
                  <a:latin typeface="微軟正黑體" panose="020B0604030504040204" pitchFamily="34" charset="-120"/>
                  <a:ea typeface="微軟正黑體" panose="020B0604030504040204" pitchFamily="34" charset="-120"/>
                </a:rPr>
                <a:t>系科（組）</a:t>
              </a:r>
              <a:endParaRPr lang="en-US" altLang="zh-TW" sz="1400" b="1" dirty="0">
                <a:solidFill>
                  <a:srgbClr val="C00000"/>
                </a:solidFill>
                <a:latin typeface="微軟正黑體" panose="020B0604030504040204" pitchFamily="34" charset="-120"/>
                <a:ea typeface="微軟正黑體" panose="020B0604030504040204" pitchFamily="34" charset="-120"/>
              </a:endParaRPr>
            </a:p>
            <a:p>
              <a:pPr algn="ctr"/>
              <a:r>
                <a:rPr lang="zh-TW" altLang="en-US" sz="1400" b="1" dirty="0">
                  <a:solidFill>
                    <a:srgbClr val="C00000"/>
                  </a:solidFill>
                  <a:latin typeface="微軟正黑體" panose="020B0604030504040204" pitchFamily="34" charset="-120"/>
                  <a:ea typeface="微軟正黑體" panose="020B0604030504040204" pitchFamily="34" charset="-120"/>
                </a:rPr>
                <a:t>、學程</a:t>
              </a:r>
              <a:r>
                <a:rPr lang="zh-TW" altLang="en-US" sz="1400" b="1" dirty="0">
                  <a:solidFill>
                    <a:srgbClr val="0000CC"/>
                  </a:solidFill>
                  <a:latin typeface="微軟正黑體" panose="020B0604030504040204" pitchFamily="34" charset="-120"/>
                  <a:ea typeface="微軟正黑體" panose="020B0604030504040204" pitchFamily="34" charset="-120"/>
                </a:rPr>
                <a:t>所訂截止日</a:t>
              </a:r>
            </a:p>
          </p:txBody>
        </p:sp>
        <p:sp>
          <p:nvSpPr>
            <p:cNvPr id="86" name="矩形 85">
              <a:extLst>
                <a:ext uri="{FF2B5EF4-FFF2-40B4-BE49-F238E27FC236}">
                  <a16:creationId xmlns:a16="http://schemas.microsoft.com/office/drawing/2014/main" id="{3ECB4D5B-1276-4F82-8031-340D04BBDBBC}"/>
                </a:ext>
              </a:extLst>
            </p:cNvPr>
            <p:cNvSpPr/>
            <p:nvPr/>
          </p:nvSpPr>
          <p:spPr>
            <a:xfrm>
              <a:off x="6430183" y="6301086"/>
              <a:ext cx="1920723" cy="474944"/>
            </a:xfrm>
            <a:prstGeom prst="rect">
              <a:avLst/>
            </a:prstGeom>
            <a:solidFill>
              <a:srgbClr val="FBCEC5"/>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3">
              <a:schemeClr val="lt1"/>
            </a:lnRef>
            <a:fillRef idx="1">
              <a:schemeClr val="accent2"/>
            </a:fillRef>
            <a:effectRef idx="1">
              <a:schemeClr val="accent2"/>
            </a:effectRef>
            <a:fontRef idx="minor">
              <a:schemeClr val="lt1"/>
            </a:fontRef>
          </p:style>
          <p:txBody>
            <a:bodyPr rtlCol="0" anchor="ctr"/>
            <a:lstStyle/>
            <a:p>
              <a:pPr algn="ctr"/>
              <a:r>
                <a:rPr lang="zh-TW" altLang="en-US" sz="1400" b="1" dirty="0">
                  <a:solidFill>
                    <a:srgbClr val="0000CC"/>
                  </a:solidFill>
                  <a:latin typeface="微軟正黑體" panose="020B0604030504040204" pitchFamily="34" charset="-120"/>
                  <a:ea typeface="微軟正黑體" panose="020B0604030504040204" pitchFamily="34" charset="-120"/>
                </a:rPr>
                <a:t>依報名之校</a:t>
              </a:r>
              <a:r>
                <a:rPr lang="zh-TW" altLang="en-US" sz="1400" b="1" dirty="0">
                  <a:solidFill>
                    <a:srgbClr val="C00000"/>
                  </a:solidFill>
                  <a:latin typeface="微軟正黑體" panose="020B0604030504040204" pitchFamily="34" charset="-120"/>
                  <a:ea typeface="微軟正黑體" panose="020B0604030504040204" pitchFamily="34" charset="-120"/>
                </a:rPr>
                <a:t>系科（組）</a:t>
              </a:r>
              <a:endParaRPr lang="en-US" altLang="zh-TW" sz="1400" b="1" dirty="0">
                <a:solidFill>
                  <a:srgbClr val="C00000"/>
                </a:solidFill>
                <a:latin typeface="微軟正黑體" panose="020B0604030504040204" pitchFamily="34" charset="-120"/>
                <a:ea typeface="微軟正黑體" panose="020B0604030504040204" pitchFamily="34" charset="-120"/>
              </a:endParaRPr>
            </a:p>
            <a:p>
              <a:pPr algn="ctr"/>
              <a:r>
                <a:rPr lang="zh-TW" altLang="en-US" sz="1400" b="1" dirty="0">
                  <a:solidFill>
                    <a:srgbClr val="C00000"/>
                  </a:solidFill>
                  <a:latin typeface="微軟正黑體" panose="020B0604030504040204" pitchFamily="34" charset="-120"/>
                  <a:ea typeface="微軟正黑體" panose="020B0604030504040204" pitchFamily="34" charset="-120"/>
                </a:rPr>
                <a:t>、學程</a:t>
              </a:r>
              <a:r>
                <a:rPr lang="zh-TW" altLang="en-US" sz="1400" b="1" dirty="0">
                  <a:solidFill>
                    <a:srgbClr val="0000CC"/>
                  </a:solidFill>
                  <a:latin typeface="微軟正黑體" panose="020B0604030504040204" pitchFamily="34" charset="-120"/>
                  <a:ea typeface="微軟正黑體" panose="020B0604030504040204" pitchFamily="34" charset="-120"/>
                </a:rPr>
                <a:t>所訂時間</a:t>
              </a:r>
            </a:p>
          </p:txBody>
        </p:sp>
        <p:sp>
          <p:nvSpPr>
            <p:cNvPr id="87" name="矩形 86">
              <a:extLst>
                <a:ext uri="{FF2B5EF4-FFF2-40B4-BE49-F238E27FC236}">
                  <a16:creationId xmlns:a16="http://schemas.microsoft.com/office/drawing/2014/main" id="{84878CE4-64B9-4E47-8ED9-D61FBF477FED}"/>
                </a:ext>
              </a:extLst>
            </p:cNvPr>
            <p:cNvSpPr/>
            <p:nvPr/>
          </p:nvSpPr>
          <p:spPr>
            <a:xfrm>
              <a:off x="4193170" y="6095087"/>
              <a:ext cx="1581160" cy="474944"/>
            </a:xfrm>
            <a:prstGeom prst="rect">
              <a:avLst/>
            </a:prstGeom>
            <a:solidFill>
              <a:srgbClr val="FBCEC5"/>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3">
              <a:schemeClr val="lt1"/>
            </a:lnRef>
            <a:fillRef idx="1">
              <a:schemeClr val="accent2"/>
            </a:fillRef>
            <a:effectRef idx="1">
              <a:schemeClr val="accent2"/>
            </a:effectRef>
            <a:fontRef idx="minor">
              <a:schemeClr val="lt1"/>
            </a:fontRef>
          </p:style>
          <p:txBody>
            <a:bodyPr rtlCol="0" anchor="ctr"/>
            <a:lstStyle/>
            <a:p>
              <a:pPr algn="ctr"/>
              <a:r>
                <a:rPr lang="zh-TW" altLang="en-US" sz="1400" b="1" dirty="0">
                  <a:solidFill>
                    <a:srgbClr val="0000CC"/>
                  </a:solidFill>
                  <a:latin typeface="微軟正黑體" panose="020B0604030504040204" pitchFamily="34" charset="-120"/>
                  <a:ea typeface="微軟正黑體" panose="020B0604030504040204" pitchFamily="34" charset="-120"/>
                </a:rPr>
                <a:t>報名費繳費截止</a:t>
              </a:r>
              <a:r>
                <a:rPr lang="en-US" altLang="zh-TW" sz="1400" b="1" dirty="0">
                  <a:solidFill>
                    <a:srgbClr val="C00000"/>
                  </a:solidFill>
                  <a:latin typeface="微軟正黑體" panose="020B0604030504040204" pitchFamily="34" charset="-120"/>
                  <a:ea typeface="微軟正黑體" panose="020B0604030504040204" pitchFamily="34" charset="-120"/>
                </a:rPr>
                <a:t>5.5(</a:t>
              </a:r>
              <a:r>
                <a:rPr lang="zh-TW" altLang="en-US" sz="1400" b="1" dirty="0">
                  <a:solidFill>
                    <a:srgbClr val="C00000"/>
                  </a:solidFill>
                  <a:latin typeface="微軟正黑體" panose="020B0604030504040204" pitchFamily="34" charset="-120"/>
                  <a:ea typeface="微軟正黑體" panose="020B0604030504040204" pitchFamily="34" charset="-120"/>
                </a:rPr>
                <a:t>二</a:t>
              </a:r>
              <a:r>
                <a:rPr lang="en-US" altLang="zh-TW" sz="1400" b="1" dirty="0">
                  <a:solidFill>
                    <a:srgbClr val="C00000"/>
                  </a:solidFill>
                  <a:latin typeface="微軟正黑體" panose="020B0604030504040204" pitchFamily="34" charset="-120"/>
                  <a:ea typeface="微軟正黑體" panose="020B0604030504040204" pitchFamily="34" charset="-120"/>
                </a:rPr>
                <a:t>)24:00</a:t>
              </a:r>
              <a:r>
                <a:rPr lang="zh-TW" altLang="en-US" sz="1400" b="1" dirty="0">
                  <a:solidFill>
                    <a:srgbClr val="C00000"/>
                  </a:solidFill>
                  <a:latin typeface="微軟正黑體" panose="020B0604030504040204" pitchFamily="34" charset="-120"/>
                  <a:ea typeface="微軟正黑體" panose="020B0604030504040204" pitchFamily="34" charset="-120"/>
                </a:rPr>
                <a:t>止</a:t>
              </a:r>
            </a:p>
          </p:txBody>
        </p:sp>
        <p:grpSp>
          <p:nvGrpSpPr>
            <p:cNvPr id="88" name="组 56">
              <a:extLst>
                <a:ext uri="{FF2B5EF4-FFF2-40B4-BE49-F238E27FC236}">
                  <a16:creationId xmlns:a16="http://schemas.microsoft.com/office/drawing/2014/main" id="{3692D481-2C09-4890-B757-7A48EE0ED169}"/>
                </a:ext>
              </a:extLst>
            </p:cNvPr>
            <p:cNvGrpSpPr/>
            <p:nvPr/>
          </p:nvGrpSpPr>
          <p:grpSpPr>
            <a:xfrm>
              <a:off x="10487541" y="4867068"/>
              <a:ext cx="1711128" cy="1487911"/>
              <a:chOff x="3934511" y="3248790"/>
              <a:chExt cx="1355212" cy="1212522"/>
            </a:xfrm>
          </p:grpSpPr>
          <p:sp>
            <p:nvSpPr>
              <p:cNvPr id="89" name="文本框 57">
                <a:extLst>
                  <a:ext uri="{FF2B5EF4-FFF2-40B4-BE49-F238E27FC236}">
                    <a16:creationId xmlns:a16="http://schemas.microsoft.com/office/drawing/2014/main" id="{B2F962FA-96D5-459E-AC26-65C0A1305720}"/>
                  </a:ext>
                </a:extLst>
              </p:cNvPr>
              <p:cNvSpPr txBox="1"/>
              <p:nvPr/>
            </p:nvSpPr>
            <p:spPr>
              <a:xfrm>
                <a:off x="3934511" y="3248790"/>
                <a:ext cx="1355212" cy="827680"/>
              </a:xfrm>
              <a:prstGeom prst="rect">
                <a:avLst/>
              </a:prstGeom>
              <a:noFill/>
            </p:spPr>
            <p:txBody>
              <a:bodyPr wrap="none" rtlCol="0" anchor="ctr">
                <a:spAutoFit/>
              </a:bodyPr>
              <a:lstStyle/>
              <a:p>
                <a:pPr defTabSz="609585"/>
                <a:r>
                  <a:rPr kumimoji="1" lang="en-US" altLang="zh-CN" sz="2400" b="1" dirty="0">
                    <a:solidFill>
                      <a:srgbClr val="539B9F"/>
                    </a:solidFill>
                    <a:effectLst>
                      <a:outerShdw blurRad="50800" dist="38100" algn="l" rotWithShape="0">
                        <a:prstClr val="black">
                          <a:alpha val="40000"/>
                        </a:prstClr>
                      </a:outerShdw>
                    </a:effectLst>
                    <a:latin typeface="微軟正黑體" panose="020B0604030504040204" pitchFamily="34" charset="-120"/>
                    <a:ea typeface="微軟正黑體" panose="020B0604030504040204" pitchFamily="34" charset="-120"/>
                  </a:rPr>
                  <a:t>10</a:t>
                </a:r>
                <a:r>
                  <a:rPr kumimoji="1" lang="zh-TW" altLang="en-US" sz="1800" b="1" dirty="0">
                    <a:solidFill>
                      <a:srgbClr val="539B9F"/>
                    </a:solidFill>
                    <a:latin typeface="微軟正黑體" panose="020B0604030504040204" pitchFamily="34" charset="-120"/>
                    <a:ea typeface="微軟正黑體" panose="020B0604030504040204" pitchFamily="34" charset="-120"/>
                  </a:rPr>
                  <a:t>向錄取學校</a:t>
                </a:r>
                <a:endParaRPr kumimoji="1" lang="en-US" altLang="zh-TW" sz="1800" b="1" dirty="0">
                  <a:solidFill>
                    <a:srgbClr val="539B9F"/>
                  </a:solidFill>
                  <a:latin typeface="微軟正黑體" panose="020B0604030504040204" pitchFamily="34" charset="-120"/>
                  <a:ea typeface="微軟正黑體" panose="020B0604030504040204" pitchFamily="34" charset="-120"/>
                </a:endParaRPr>
              </a:p>
              <a:p>
                <a:pPr defTabSz="609585"/>
                <a:r>
                  <a:rPr kumimoji="1" lang="zh-TW" altLang="en-US" sz="1800" b="1" dirty="0">
                    <a:solidFill>
                      <a:srgbClr val="539B9F"/>
                    </a:solidFill>
                    <a:latin typeface="微軟正黑體" panose="020B0604030504040204" pitchFamily="34" charset="-120"/>
                    <a:ea typeface="微軟正黑體" panose="020B0604030504040204" pitchFamily="34" charset="-120"/>
                  </a:rPr>
                  <a:t>報到或聲明</a:t>
                </a:r>
                <a:endParaRPr kumimoji="1" lang="en-US" altLang="zh-TW" sz="1800" b="1" dirty="0">
                  <a:solidFill>
                    <a:srgbClr val="539B9F"/>
                  </a:solidFill>
                  <a:latin typeface="微軟正黑體" panose="020B0604030504040204" pitchFamily="34" charset="-120"/>
                  <a:ea typeface="微軟正黑體" panose="020B0604030504040204" pitchFamily="34" charset="-120"/>
                </a:endParaRPr>
              </a:p>
              <a:p>
                <a:pPr defTabSz="609585"/>
                <a:r>
                  <a:rPr kumimoji="1" lang="zh-TW" altLang="en-US" sz="1800" b="1" dirty="0">
                    <a:solidFill>
                      <a:srgbClr val="539B9F"/>
                    </a:solidFill>
                    <a:latin typeface="微軟正黑體" panose="020B0604030504040204" pitchFamily="34" charset="-120"/>
                    <a:ea typeface="微軟正黑體" panose="020B0604030504040204" pitchFamily="34" charset="-120"/>
                  </a:rPr>
                  <a:t>放棄錄取</a:t>
                </a:r>
                <a:endParaRPr kumimoji="1" lang="zh-CN" altLang="en-US" sz="1800" b="1" dirty="0">
                  <a:solidFill>
                    <a:srgbClr val="539B9F"/>
                  </a:solidFill>
                  <a:latin typeface="微軟正黑體" panose="020B0604030504040204" pitchFamily="34" charset="-120"/>
                  <a:ea typeface="微軟正黑體" panose="020B0604030504040204" pitchFamily="34" charset="-120"/>
                </a:endParaRPr>
              </a:p>
            </p:txBody>
          </p:sp>
          <p:sp>
            <p:nvSpPr>
              <p:cNvPr id="90" name="文本框 58">
                <a:extLst>
                  <a:ext uri="{FF2B5EF4-FFF2-40B4-BE49-F238E27FC236}">
                    <a16:creationId xmlns:a16="http://schemas.microsoft.com/office/drawing/2014/main" id="{99EA62BC-E3A3-4875-8EF6-09C5EFCF4AEA}"/>
                  </a:ext>
                </a:extLst>
              </p:cNvPr>
              <p:cNvSpPr txBox="1"/>
              <p:nvPr/>
            </p:nvSpPr>
            <p:spPr>
              <a:xfrm>
                <a:off x="3949200" y="3953104"/>
                <a:ext cx="1036615" cy="508208"/>
              </a:xfrm>
              <a:prstGeom prst="rect">
                <a:avLst/>
              </a:prstGeom>
              <a:noFill/>
            </p:spPr>
            <p:txBody>
              <a:bodyPr wrap="square" rtlCol="0" anchor="ctr">
                <a:spAutoFit/>
              </a:bodyPr>
              <a:lstStyle/>
              <a:p>
                <a:pPr algn="ctr" defTabSz="609585">
                  <a:lnSpc>
                    <a:spcPct val="130000"/>
                  </a:lnSpc>
                </a:pPr>
                <a:r>
                  <a:rPr kumimoji="1" lang="en-US" altLang="zh-CN" sz="1400" b="1" dirty="0">
                    <a:solidFill>
                      <a:srgbClr val="539B9F"/>
                    </a:solidFill>
                    <a:latin typeface="微軟正黑體" panose="020B0604030504040204" pitchFamily="34" charset="-120"/>
                    <a:ea typeface="微軟正黑體" panose="020B0604030504040204" pitchFamily="34" charset="-120"/>
                  </a:rPr>
                  <a:t>11</a:t>
                </a:r>
                <a:r>
                  <a:rPr kumimoji="1" lang="en-US" altLang="zh-TW" sz="1400" b="1" dirty="0">
                    <a:solidFill>
                      <a:srgbClr val="539B9F"/>
                    </a:solidFill>
                    <a:latin typeface="微軟正黑體" panose="020B0604030504040204" pitchFamily="34" charset="-120"/>
                    <a:ea typeface="微軟正黑體" panose="020B0604030504040204" pitchFamily="34" charset="-120"/>
                  </a:rPr>
                  <a:t>5</a:t>
                </a:r>
                <a:r>
                  <a:rPr kumimoji="1" lang="en-US" altLang="zh-CN" sz="1400" b="1" dirty="0">
                    <a:solidFill>
                      <a:srgbClr val="539B9F"/>
                    </a:solidFill>
                    <a:latin typeface="微軟正黑體" panose="020B0604030504040204" pitchFamily="34" charset="-120"/>
                    <a:ea typeface="微軟正黑體" panose="020B0604030504040204" pitchFamily="34" charset="-120"/>
                  </a:rPr>
                  <a:t>.7.1</a:t>
                </a:r>
                <a:r>
                  <a:rPr kumimoji="1" lang="en-US" altLang="zh-TW" sz="1400" b="1" dirty="0">
                    <a:solidFill>
                      <a:srgbClr val="539B9F"/>
                    </a:solidFill>
                    <a:latin typeface="微軟正黑體" panose="020B0604030504040204" pitchFamily="34" charset="-120"/>
                    <a:ea typeface="微軟正黑體" panose="020B0604030504040204" pitchFamily="34" charset="-120"/>
                  </a:rPr>
                  <a:t>5</a:t>
                </a:r>
                <a:r>
                  <a:rPr kumimoji="1" lang="en-US" altLang="zh-CN" sz="1400" b="1" dirty="0">
                    <a:solidFill>
                      <a:srgbClr val="539B9F"/>
                    </a:solidFill>
                    <a:latin typeface="微軟正黑體" panose="020B0604030504040204" pitchFamily="34" charset="-120"/>
                    <a:ea typeface="微軟正黑體" panose="020B0604030504040204" pitchFamily="34" charset="-120"/>
                  </a:rPr>
                  <a:t>(</a:t>
                </a:r>
                <a:r>
                  <a:rPr kumimoji="1" lang="zh-TW" altLang="en-US" sz="1400" b="1" dirty="0">
                    <a:solidFill>
                      <a:srgbClr val="539B9F"/>
                    </a:solidFill>
                    <a:latin typeface="微軟正黑體" panose="020B0604030504040204" pitchFamily="34" charset="-120"/>
                    <a:ea typeface="微軟正黑體" panose="020B0604030504040204" pitchFamily="34" charset="-120"/>
                  </a:rPr>
                  <a:t>三</a:t>
                </a:r>
                <a:r>
                  <a:rPr kumimoji="1" lang="en-US" altLang="zh-TW" sz="1400" b="1" dirty="0">
                    <a:solidFill>
                      <a:srgbClr val="539B9F"/>
                    </a:solidFill>
                    <a:latin typeface="微軟正黑體" panose="020B0604030504040204" pitchFamily="34" charset="-120"/>
                    <a:ea typeface="微軟正黑體" panose="020B0604030504040204" pitchFamily="34" charset="-120"/>
                  </a:rPr>
                  <a:t>)</a:t>
                </a:r>
              </a:p>
              <a:p>
                <a:pPr algn="ctr" defTabSz="609585">
                  <a:lnSpc>
                    <a:spcPct val="130000"/>
                  </a:lnSpc>
                </a:pPr>
                <a:r>
                  <a:rPr kumimoji="1" lang="en-US" altLang="zh-TW" sz="1400" b="1" dirty="0">
                    <a:solidFill>
                      <a:srgbClr val="539B9F"/>
                    </a:solidFill>
                    <a:latin typeface="微軟正黑體" panose="020B0604030504040204" pitchFamily="34" charset="-120"/>
                    <a:ea typeface="微軟正黑體" panose="020B0604030504040204" pitchFamily="34" charset="-120"/>
                  </a:rPr>
                  <a:t>12:00</a:t>
                </a:r>
                <a:r>
                  <a:rPr kumimoji="1" lang="zh-TW" altLang="en-US" sz="1400" b="1" dirty="0">
                    <a:solidFill>
                      <a:srgbClr val="539B9F"/>
                    </a:solidFill>
                    <a:latin typeface="微軟正黑體" panose="020B0604030504040204" pitchFamily="34" charset="-120"/>
                    <a:ea typeface="微軟正黑體" panose="020B0604030504040204" pitchFamily="34" charset="-120"/>
                  </a:rPr>
                  <a:t>前</a:t>
                </a:r>
                <a:endParaRPr kumimoji="1" lang="zh-CN" altLang="en-US" sz="1400" b="1" dirty="0">
                  <a:solidFill>
                    <a:srgbClr val="539B9F"/>
                  </a:solidFill>
                  <a:latin typeface="微軟正黑體" panose="020B0604030504040204" pitchFamily="34" charset="-120"/>
                  <a:ea typeface="微軟正黑體" panose="020B0604030504040204" pitchFamily="34" charset="-120"/>
                </a:endParaRPr>
              </a:p>
            </p:txBody>
          </p:sp>
        </p:grpSp>
      </p:grpSp>
    </p:spTree>
    <p:extLst>
      <p:ext uri="{BB962C8B-B14F-4D97-AF65-F5344CB8AC3E}">
        <p14:creationId xmlns:p14="http://schemas.microsoft.com/office/powerpoint/2010/main" val="206133717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99">
            <a:extLst>
              <a:ext uri="{FF2B5EF4-FFF2-40B4-BE49-F238E27FC236}">
                <a16:creationId xmlns:a16="http://schemas.microsoft.com/office/drawing/2014/main" id="{D23E758F-32D9-47DA-91DE-FFE6C620DC52}"/>
              </a:ext>
            </a:extLst>
          </p:cNvPr>
          <p:cNvSpPr txBox="1">
            <a:spLocks noChangeArrowheads="1"/>
          </p:cNvSpPr>
          <p:nvPr/>
        </p:nvSpPr>
        <p:spPr>
          <a:xfrm>
            <a:off x="840059" y="81970"/>
            <a:ext cx="8229600" cy="5826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sz="2500" b="1" spc="-75" dirty="0">
                <a:solidFill>
                  <a:prstClr val="black"/>
                </a:solidFill>
                <a:latin typeface="微軟正黑體" panose="020B0604030504040204" pitchFamily="34" charset="-120"/>
                <a:ea typeface="微軟正黑體" panose="020B0604030504040204" pitchFamily="34" charset="-120"/>
              </a:rPr>
              <a:t>技優甄審入學招生作業流程</a:t>
            </a:r>
          </a:p>
        </p:txBody>
      </p:sp>
      <p:sp>
        <p:nvSpPr>
          <p:cNvPr id="3" name="圓角矩形 29">
            <a:extLst>
              <a:ext uri="{FF2B5EF4-FFF2-40B4-BE49-F238E27FC236}">
                <a16:creationId xmlns:a16="http://schemas.microsoft.com/office/drawing/2014/main" id="{1D313D35-95DA-4C5B-8863-4803E42F4CBD}"/>
              </a:ext>
            </a:extLst>
          </p:cNvPr>
          <p:cNvSpPr/>
          <p:nvPr/>
        </p:nvSpPr>
        <p:spPr>
          <a:xfrm>
            <a:off x="989017" y="862042"/>
            <a:ext cx="5003411" cy="578882"/>
          </a:xfrm>
          <a:prstGeom prst="roundRect">
            <a:avLst/>
          </a:prstGeom>
          <a:ln>
            <a:noFill/>
          </a:ln>
        </p:spPr>
        <p:style>
          <a:lnRef idx="1">
            <a:schemeClr val="accent6"/>
          </a:lnRef>
          <a:fillRef idx="2">
            <a:schemeClr val="accent6"/>
          </a:fillRef>
          <a:effectRef idx="1">
            <a:schemeClr val="accent6"/>
          </a:effectRef>
          <a:fontRef idx="minor">
            <a:schemeClr val="dk1"/>
          </a:fontRef>
        </p:style>
        <p:txBody>
          <a:bodyPr wrap="square">
            <a:spAutoFit/>
          </a:bodyPr>
          <a:lstStyle/>
          <a:p>
            <a:pPr marL="342900" indent="-342900" algn="ctr">
              <a:spcBef>
                <a:spcPct val="20000"/>
              </a:spcBef>
            </a:pPr>
            <a:r>
              <a:rPr lang="zh-TW" altLang="en-US" sz="2800" kern="0" dirty="0">
                <a:latin typeface="微軟正黑體" panose="020B0604030504040204" pitchFamily="34" charset="-120"/>
                <a:ea typeface="微軟正黑體" panose="020B0604030504040204" pitchFamily="34" charset="-120"/>
                <a:cs typeface="華康中黑體" pitchFamily="49" charset="-120"/>
              </a:rPr>
              <a:t>學習歷程檔案查看或疑義處理</a:t>
            </a:r>
          </a:p>
        </p:txBody>
      </p:sp>
      <p:grpSp>
        <p:nvGrpSpPr>
          <p:cNvPr id="5" name="群組 7">
            <a:extLst>
              <a:ext uri="{FF2B5EF4-FFF2-40B4-BE49-F238E27FC236}">
                <a16:creationId xmlns:a16="http://schemas.microsoft.com/office/drawing/2014/main" id="{7DB36D62-C6D5-4A80-9A41-C8C9F7E9108A}"/>
              </a:ext>
            </a:extLst>
          </p:cNvPr>
          <p:cNvGrpSpPr>
            <a:grpSpLocks/>
          </p:cNvGrpSpPr>
          <p:nvPr/>
        </p:nvGrpSpPr>
        <p:grpSpPr bwMode="auto">
          <a:xfrm>
            <a:off x="9363075" y="862042"/>
            <a:ext cx="2609850" cy="1431925"/>
            <a:chOff x="6690632" y="1068877"/>
            <a:chExt cx="2609942" cy="1217115"/>
          </a:xfrm>
        </p:grpSpPr>
        <p:cxnSp>
          <p:nvCxnSpPr>
            <p:cNvPr id="8" name="直線單箭頭接點 8">
              <a:extLst>
                <a:ext uri="{FF2B5EF4-FFF2-40B4-BE49-F238E27FC236}">
                  <a16:creationId xmlns:a16="http://schemas.microsoft.com/office/drawing/2014/main" id="{D8B45A02-263E-4A91-B9BA-68A55117A58D}"/>
                </a:ext>
              </a:extLst>
            </p:cNvPr>
            <p:cNvCxnSpPr>
              <a:cxnSpLocks noChangeShapeType="1"/>
              <a:endCxn id="18" idx="1"/>
            </p:cNvCxnSpPr>
            <p:nvPr/>
          </p:nvCxnSpPr>
          <p:spPr bwMode="auto">
            <a:xfrm>
              <a:off x="8826152" y="1676100"/>
              <a:ext cx="117232" cy="1350"/>
            </a:xfrm>
            <a:prstGeom prst="straightConnector1">
              <a:avLst/>
            </a:prstGeom>
            <a:noFill/>
            <a:ln w="9525" algn="ctr">
              <a:solidFill>
                <a:srgbClr val="F7AB00"/>
              </a:solidFill>
              <a:round/>
              <a:headEnd/>
              <a:tailEnd type="arrow" w="med" len="med"/>
            </a:ln>
            <a:extLst>
              <a:ext uri="{909E8E84-426E-40DD-AFC4-6F175D3DCCD1}">
                <a14:hiddenFill xmlns:a14="http://schemas.microsoft.com/office/drawing/2010/main">
                  <a:noFill/>
                </a14:hiddenFill>
              </a:ext>
            </a:extLst>
          </p:spPr>
        </p:cxnSp>
        <p:sp>
          <p:nvSpPr>
            <p:cNvPr id="9" name="圓角矩形 25">
              <a:extLst>
                <a:ext uri="{FF2B5EF4-FFF2-40B4-BE49-F238E27FC236}">
                  <a16:creationId xmlns:a16="http://schemas.microsoft.com/office/drawing/2014/main" id="{431D9682-60CC-4ED3-9B74-629457727259}"/>
                </a:ext>
              </a:extLst>
            </p:cNvPr>
            <p:cNvSpPr/>
            <p:nvPr/>
          </p:nvSpPr>
          <p:spPr bwMode="auto">
            <a:xfrm>
              <a:off x="6690632" y="1071576"/>
              <a:ext cx="357200" cy="1214416"/>
            </a:xfrm>
            <a:prstGeom prst="roundRect">
              <a:avLst/>
            </a:prstGeom>
            <a:solidFill>
              <a:schemeClr val="accent6">
                <a:lumMod val="40000"/>
                <a:lumOff val="60000"/>
              </a:schemeClr>
            </a:solidFill>
            <a:ln>
              <a:noFill/>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vert="eaVert" anchor="ctr"/>
            <a:lstStyle/>
            <a:p>
              <a:pPr algn="dist">
                <a:defRPr/>
              </a:pPr>
              <a:r>
                <a:rPr lang="zh-TW" altLang="en-US" sz="1400" dirty="0">
                  <a:solidFill>
                    <a:schemeClr val="tx1"/>
                  </a:solidFill>
                  <a:latin typeface="微軟正黑體" panose="020B0604030504040204" pitchFamily="34" charset="-120"/>
                  <a:ea typeface="微軟正黑體" panose="020B0604030504040204" pitchFamily="34" charset="-120"/>
                </a:rPr>
                <a:t>資格審查</a:t>
              </a:r>
            </a:p>
            <a:p>
              <a:pPr algn="dist">
                <a:defRPr/>
              </a:pPr>
              <a:r>
                <a:rPr lang="zh-TW" altLang="en-US" sz="1400" dirty="0">
                  <a:solidFill>
                    <a:schemeClr val="tx1"/>
                  </a:solidFill>
                  <a:latin typeface="微軟正黑體" panose="020B0604030504040204" pitchFamily="34" charset="-120"/>
                  <a:ea typeface="微軟正黑體" panose="020B0604030504040204" pitchFamily="34" charset="-120"/>
                </a:rPr>
                <a:t>繳交報名費及</a:t>
              </a:r>
              <a:endParaRPr lang="en-US" altLang="zh-TW" sz="1400" dirty="0">
                <a:solidFill>
                  <a:schemeClr val="tx1"/>
                </a:solidFill>
                <a:latin typeface="微軟正黑體" panose="020B0604030504040204" pitchFamily="34" charset="-120"/>
                <a:ea typeface="微軟正黑體" panose="020B0604030504040204" pitchFamily="34" charset="-120"/>
              </a:endParaRPr>
            </a:p>
          </p:txBody>
        </p:sp>
        <p:sp>
          <p:nvSpPr>
            <p:cNvPr id="10" name="圓角矩形 28">
              <a:extLst>
                <a:ext uri="{FF2B5EF4-FFF2-40B4-BE49-F238E27FC236}">
                  <a16:creationId xmlns:a16="http://schemas.microsoft.com/office/drawing/2014/main" id="{F487A306-362F-43A7-B901-A0179BBEC641}"/>
                </a:ext>
              </a:extLst>
            </p:cNvPr>
            <p:cNvSpPr/>
            <p:nvPr/>
          </p:nvSpPr>
          <p:spPr bwMode="auto">
            <a:xfrm>
              <a:off x="7138323" y="1071576"/>
              <a:ext cx="357200" cy="1214416"/>
            </a:xfrm>
            <a:prstGeom prst="roundRect">
              <a:avLst/>
            </a:prstGeom>
            <a:solidFill>
              <a:schemeClr val="accent6">
                <a:lumMod val="40000"/>
                <a:lumOff val="60000"/>
              </a:schemeClr>
            </a:solidFill>
            <a:ln>
              <a:noFill/>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vert="eaVert" anchor="ctr"/>
            <a:lstStyle/>
            <a:p>
              <a:pPr algn="dist"/>
              <a:r>
                <a:rPr lang="zh-TW" altLang="en-US" sz="1400" dirty="0">
                  <a:solidFill>
                    <a:schemeClr val="tx1"/>
                  </a:solidFill>
                  <a:latin typeface="微軟正黑體" panose="020B0604030504040204" pitchFamily="34" charset="-120"/>
                  <a:ea typeface="微軟正黑體" panose="020B0604030504040204" pitchFamily="34" charset="-120"/>
                </a:rPr>
                <a:t>網路報名</a:t>
              </a:r>
            </a:p>
          </p:txBody>
        </p:sp>
        <p:sp>
          <p:nvSpPr>
            <p:cNvPr id="11" name="圓角矩形 30">
              <a:extLst>
                <a:ext uri="{FF2B5EF4-FFF2-40B4-BE49-F238E27FC236}">
                  <a16:creationId xmlns:a16="http://schemas.microsoft.com/office/drawing/2014/main" id="{754255C1-38A0-4E31-8202-1E3FF6F20FDE}"/>
                </a:ext>
              </a:extLst>
            </p:cNvPr>
            <p:cNvSpPr/>
            <p:nvPr/>
          </p:nvSpPr>
          <p:spPr bwMode="auto">
            <a:xfrm>
              <a:off x="7589189" y="1071576"/>
              <a:ext cx="357200" cy="1214416"/>
            </a:xfrm>
            <a:prstGeom prst="roundRect">
              <a:avLst/>
            </a:prstGeom>
            <a:solidFill>
              <a:schemeClr val="accent6">
                <a:lumMod val="40000"/>
                <a:lumOff val="60000"/>
              </a:schemeClr>
            </a:solidFill>
            <a:ln>
              <a:noFill/>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vert="eaVert" anchor="ctr"/>
            <a:lstStyle/>
            <a:p>
              <a:pPr algn="dist">
                <a:defRPr/>
              </a:pPr>
              <a:r>
                <a:rPr lang="zh-TW" altLang="en-US" sz="1400" dirty="0">
                  <a:solidFill>
                    <a:schemeClr val="tx1"/>
                  </a:solidFill>
                  <a:latin typeface="微軟正黑體" panose="020B0604030504040204" pitchFamily="34" charset="-120"/>
                  <a:ea typeface="微軟正黑體" panose="020B0604030504040204" pitchFamily="34" charset="-120"/>
                </a:rPr>
                <a:t>指定項目甄審</a:t>
              </a:r>
            </a:p>
          </p:txBody>
        </p:sp>
        <p:sp>
          <p:nvSpPr>
            <p:cNvPr id="12" name="圓角矩形 31">
              <a:extLst>
                <a:ext uri="{FF2B5EF4-FFF2-40B4-BE49-F238E27FC236}">
                  <a16:creationId xmlns:a16="http://schemas.microsoft.com/office/drawing/2014/main" id="{517B6AEC-81C6-4AF9-A6C2-F8C8D97E9FD3}"/>
                </a:ext>
              </a:extLst>
            </p:cNvPr>
            <p:cNvSpPr/>
            <p:nvPr/>
          </p:nvSpPr>
          <p:spPr bwMode="auto">
            <a:xfrm>
              <a:off x="8051167" y="1071576"/>
              <a:ext cx="357201" cy="1214416"/>
            </a:xfrm>
            <a:prstGeom prst="roundRect">
              <a:avLst/>
            </a:prstGeom>
            <a:solidFill>
              <a:schemeClr val="accent6">
                <a:lumMod val="40000"/>
                <a:lumOff val="60000"/>
              </a:schemeClr>
            </a:solidFill>
            <a:ln>
              <a:noFill/>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vert="eaVert" anchor="ctr"/>
            <a:lstStyle/>
            <a:p>
              <a:pPr algn="dist">
                <a:defRPr/>
              </a:pPr>
              <a:r>
                <a:rPr lang="zh-TW" altLang="en-US" sz="1400" dirty="0">
                  <a:solidFill>
                    <a:schemeClr val="tx1"/>
                  </a:solidFill>
                  <a:latin typeface="微軟正黑體" panose="020B0604030504040204" pitchFamily="34" charset="-120"/>
                  <a:ea typeface="微軟正黑體" panose="020B0604030504040204" pitchFamily="34" charset="-120"/>
                </a:rPr>
                <a:t>登記就讀志願序</a:t>
              </a:r>
            </a:p>
          </p:txBody>
        </p:sp>
        <p:sp>
          <p:nvSpPr>
            <p:cNvPr id="13" name="圓角矩形 32">
              <a:extLst>
                <a:ext uri="{FF2B5EF4-FFF2-40B4-BE49-F238E27FC236}">
                  <a16:creationId xmlns:a16="http://schemas.microsoft.com/office/drawing/2014/main" id="{6AA9D42B-5113-4FBE-B3C9-3DEB4CAD6C5D}"/>
                </a:ext>
              </a:extLst>
            </p:cNvPr>
            <p:cNvSpPr/>
            <p:nvPr/>
          </p:nvSpPr>
          <p:spPr bwMode="auto">
            <a:xfrm>
              <a:off x="8500446" y="1068877"/>
              <a:ext cx="357200" cy="1214416"/>
            </a:xfrm>
            <a:prstGeom prst="roundRect">
              <a:avLst/>
            </a:prstGeom>
            <a:solidFill>
              <a:schemeClr val="accent6">
                <a:lumMod val="40000"/>
                <a:lumOff val="60000"/>
              </a:schemeClr>
            </a:solidFill>
            <a:ln>
              <a:noFill/>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vert="eaVert" anchor="ctr"/>
            <a:lstStyle/>
            <a:p>
              <a:pPr algn="dist"/>
              <a:r>
                <a:rPr lang="zh-TW" altLang="en-US" sz="1400" dirty="0">
                  <a:solidFill>
                    <a:schemeClr val="tx1"/>
                  </a:solidFill>
                  <a:latin typeface="微軟正黑體" panose="020B0604030504040204" pitchFamily="34" charset="-120"/>
                  <a:ea typeface="微軟正黑體" panose="020B0604030504040204" pitchFamily="34" charset="-120"/>
                </a:rPr>
                <a:t>志願序分發放榜</a:t>
              </a:r>
            </a:p>
          </p:txBody>
        </p:sp>
        <p:cxnSp>
          <p:nvCxnSpPr>
            <p:cNvPr id="14" name="直線單箭頭接點 14">
              <a:extLst>
                <a:ext uri="{FF2B5EF4-FFF2-40B4-BE49-F238E27FC236}">
                  <a16:creationId xmlns:a16="http://schemas.microsoft.com/office/drawing/2014/main" id="{B53F3D17-EA86-439A-A0DA-0DE16B22F1A0}"/>
                </a:ext>
              </a:extLst>
            </p:cNvPr>
            <p:cNvCxnSpPr>
              <a:cxnSpLocks noChangeShapeType="1"/>
              <a:stCxn id="9" idx="3"/>
              <a:endCxn id="10" idx="1"/>
            </p:cNvCxnSpPr>
            <p:nvPr/>
          </p:nvCxnSpPr>
          <p:spPr bwMode="auto">
            <a:xfrm>
              <a:off x="7047822" y="1678769"/>
              <a:ext cx="91184" cy="1588"/>
            </a:xfrm>
            <a:prstGeom prst="straightConnector1">
              <a:avLst/>
            </a:prstGeom>
            <a:noFill/>
            <a:ln w="9525" algn="ctr">
              <a:solidFill>
                <a:srgbClr val="F7AB00"/>
              </a:solidFill>
              <a:round/>
              <a:headEnd/>
              <a:tailEnd type="arrow" w="med" len="med"/>
            </a:ln>
            <a:extLst>
              <a:ext uri="{909E8E84-426E-40DD-AFC4-6F175D3DCCD1}">
                <a14:hiddenFill xmlns:a14="http://schemas.microsoft.com/office/drawing/2010/main">
                  <a:noFill/>
                </a14:hiddenFill>
              </a:ext>
            </a:extLst>
          </p:spPr>
        </p:cxnSp>
        <p:cxnSp>
          <p:nvCxnSpPr>
            <p:cNvPr id="15" name="直線單箭頭接點 15">
              <a:extLst>
                <a:ext uri="{FF2B5EF4-FFF2-40B4-BE49-F238E27FC236}">
                  <a16:creationId xmlns:a16="http://schemas.microsoft.com/office/drawing/2014/main" id="{8AD8BB38-4325-4D96-A4A0-6D7CF762C6ED}"/>
                </a:ext>
              </a:extLst>
            </p:cNvPr>
            <p:cNvCxnSpPr>
              <a:cxnSpLocks noChangeShapeType="1"/>
              <a:stCxn id="10" idx="3"/>
              <a:endCxn id="11" idx="1"/>
            </p:cNvCxnSpPr>
            <p:nvPr/>
          </p:nvCxnSpPr>
          <p:spPr bwMode="auto">
            <a:xfrm>
              <a:off x="7496196" y="1678769"/>
              <a:ext cx="93116" cy="1588"/>
            </a:xfrm>
            <a:prstGeom prst="straightConnector1">
              <a:avLst/>
            </a:prstGeom>
            <a:noFill/>
            <a:ln w="9525" algn="ctr">
              <a:solidFill>
                <a:srgbClr val="F7AB00"/>
              </a:solidFill>
              <a:round/>
              <a:headEnd/>
              <a:tailEnd type="arrow" w="med" len="med"/>
            </a:ln>
            <a:extLst>
              <a:ext uri="{909E8E84-426E-40DD-AFC4-6F175D3DCCD1}">
                <a14:hiddenFill xmlns:a14="http://schemas.microsoft.com/office/drawing/2010/main">
                  <a:noFill/>
                </a14:hiddenFill>
              </a:ext>
            </a:extLst>
          </p:spPr>
        </p:cxnSp>
        <p:cxnSp>
          <p:nvCxnSpPr>
            <p:cNvPr id="16" name="直線單箭頭接點 16">
              <a:extLst>
                <a:ext uri="{FF2B5EF4-FFF2-40B4-BE49-F238E27FC236}">
                  <a16:creationId xmlns:a16="http://schemas.microsoft.com/office/drawing/2014/main" id="{6665A297-2108-4D5B-AB01-F90F1F7E983A}"/>
                </a:ext>
              </a:extLst>
            </p:cNvPr>
            <p:cNvCxnSpPr>
              <a:cxnSpLocks noChangeShapeType="1"/>
              <a:stCxn id="11" idx="3"/>
              <a:endCxn id="12" idx="1"/>
            </p:cNvCxnSpPr>
            <p:nvPr/>
          </p:nvCxnSpPr>
          <p:spPr bwMode="auto">
            <a:xfrm>
              <a:off x="7946502" y="1678769"/>
              <a:ext cx="104776" cy="1588"/>
            </a:xfrm>
            <a:prstGeom prst="straightConnector1">
              <a:avLst/>
            </a:prstGeom>
            <a:noFill/>
            <a:ln w="9525" algn="ctr">
              <a:solidFill>
                <a:srgbClr val="F7AB00"/>
              </a:solidFill>
              <a:round/>
              <a:headEnd/>
              <a:tailEnd type="arrow" w="med" len="med"/>
            </a:ln>
            <a:extLst>
              <a:ext uri="{909E8E84-426E-40DD-AFC4-6F175D3DCCD1}">
                <a14:hiddenFill xmlns:a14="http://schemas.microsoft.com/office/drawing/2010/main">
                  <a:noFill/>
                </a14:hiddenFill>
              </a:ext>
            </a:extLst>
          </p:spPr>
        </p:cxnSp>
        <p:cxnSp>
          <p:nvCxnSpPr>
            <p:cNvPr id="17" name="直線單箭頭接點 17">
              <a:extLst>
                <a:ext uri="{FF2B5EF4-FFF2-40B4-BE49-F238E27FC236}">
                  <a16:creationId xmlns:a16="http://schemas.microsoft.com/office/drawing/2014/main" id="{678AE6EE-8623-466C-9876-14C8688A0DBC}"/>
                </a:ext>
              </a:extLst>
            </p:cNvPr>
            <p:cNvCxnSpPr>
              <a:cxnSpLocks noChangeShapeType="1"/>
              <a:stCxn id="12" idx="3"/>
              <a:endCxn id="13" idx="1"/>
            </p:cNvCxnSpPr>
            <p:nvPr/>
          </p:nvCxnSpPr>
          <p:spPr bwMode="auto">
            <a:xfrm flipV="1">
              <a:off x="8408468" y="1676100"/>
              <a:ext cx="92622" cy="2671"/>
            </a:xfrm>
            <a:prstGeom prst="straightConnector1">
              <a:avLst/>
            </a:prstGeom>
            <a:noFill/>
            <a:ln w="9525" algn="ctr">
              <a:solidFill>
                <a:srgbClr val="F7AB00"/>
              </a:solidFill>
              <a:round/>
              <a:headEnd/>
              <a:tailEnd type="arrow" w="med" len="med"/>
            </a:ln>
            <a:extLst>
              <a:ext uri="{909E8E84-426E-40DD-AFC4-6F175D3DCCD1}">
                <a14:hiddenFill xmlns:a14="http://schemas.microsoft.com/office/drawing/2010/main">
                  <a:noFill/>
                </a14:hiddenFill>
              </a:ext>
            </a:extLst>
          </p:spPr>
        </p:cxnSp>
        <p:sp>
          <p:nvSpPr>
            <p:cNvPr id="18" name="圓角矩形 37">
              <a:extLst>
                <a:ext uri="{FF2B5EF4-FFF2-40B4-BE49-F238E27FC236}">
                  <a16:creationId xmlns:a16="http://schemas.microsoft.com/office/drawing/2014/main" id="{674762BC-7820-48DD-A0AE-AB4E6505AF59}"/>
                </a:ext>
              </a:extLst>
            </p:cNvPr>
            <p:cNvSpPr/>
            <p:nvPr/>
          </p:nvSpPr>
          <p:spPr bwMode="auto">
            <a:xfrm>
              <a:off x="8943373" y="1068877"/>
              <a:ext cx="357201" cy="1214416"/>
            </a:xfrm>
            <a:prstGeom prst="roundRect">
              <a:avLst/>
            </a:prstGeom>
            <a:solidFill>
              <a:schemeClr val="accent6">
                <a:lumMod val="40000"/>
                <a:lumOff val="60000"/>
              </a:schemeClr>
            </a:solidFill>
            <a:ln>
              <a:noFill/>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vert="eaVert" anchor="ctr"/>
            <a:lstStyle/>
            <a:p>
              <a:pPr algn="dist">
                <a:defRPr/>
              </a:pPr>
              <a:r>
                <a:rPr lang="zh-TW" altLang="en-US" sz="1400" dirty="0">
                  <a:solidFill>
                    <a:schemeClr val="tx1"/>
                  </a:solidFill>
                  <a:latin typeface="微軟正黑體" panose="020B0604030504040204" pitchFamily="34" charset="-120"/>
                  <a:ea typeface="微軟正黑體" panose="020B0604030504040204" pitchFamily="34" charset="-120"/>
                </a:rPr>
                <a:t>報到</a:t>
              </a:r>
            </a:p>
          </p:txBody>
        </p:sp>
      </p:grpSp>
      <p:sp>
        <p:nvSpPr>
          <p:cNvPr id="6" name="圓角矩形 20">
            <a:extLst>
              <a:ext uri="{FF2B5EF4-FFF2-40B4-BE49-F238E27FC236}">
                <a16:creationId xmlns:a16="http://schemas.microsoft.com/office/drawing/2014/main" id="{AAE900AD-FB6B-41A9-A57C-3AF3209033D7}"/>
              </a:ext>
            </a:extLst>
          </p:cNvPr>
          <p:cNvSpPr/>
          <p:nvPr/>
        </p:nvSpPr>
        <p:spPr bwMode="auto">
          <a:xfrm>
            <a:off x="8916915" y="865714"/>
            <a:ext cx="357187" cy="1428750"/>
          </a:xfrm>
          <a:prstGeom prst="roundRect">
            <a:avLst/>
          </a:prstGeom>
          <a:solidFill>
            <a:schemeClr val="accent6">
              <a:lumMod val="40000"/>
              <a:lumOff val="60000"/>
            </a:schemeClr>
          </a:solidFill>
          <a:ln>
            <a:noFill/>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vert="eaVert" anchor="ctr"/>
          <a:lstStyle/>
          <a:p>
            <a:pPr algn="dist"/>
            <a:r>
              <a:rPr lang="zh-TW" altLang="en-US" sz="1400" dirty="0">
                <a:solidFill>
                  <a:schemeClr val="tx1"/>
                </a:solidFill>
                <a:latin typeface="微軟正黑體" panose="020B0604030504040204" pitchFamily="34" charset="-120"/>
                <a:ea typeface="微軟正黑體" panose="020B0604030504040204" pitchFamily="34" charset="-120"/>
              </a:rPr>
              <a:t>繳費身分審查</a:t>
            </a:r>
          </a:p>
        </p:txBody>
      </p:sp>
      <p:cxnSp>
        <p:nvCxnSpPr>
          <p:cNvPr id="7" name="直線單箭頭接點 14">
            <a:extLst>
              <a:ext uri="{FF2B5EF4-FFF2-40B4-BE49-F238E27FC236}">
                <a16:creationId xmlns:a16="http://schemas.microsoft.com/office/drawing/2014/main" id="{D23F5143-EE4F-44B3-A633-D15146602BD1}"/>
              </a:ext>
            </a:extLst>
          </p:cNvPr>
          <p:cNvCxnSpPr>
            <a:cxnSpLocks noChangeShapeType="1"/>
          </p:cNvCxnSpPr>
          <p:nvPr/>
        </p:nvCxnSpPr>
        <p:spPr bwMode="auto">
          <a:xfrm>
            <a:off x="9272562" y="1588347"/>
            <a:ext cx="91181" cy="1868"/>
          </a:xfrm>
          <a:prstGeom prst="straightConnector1">
            <a:avLst/>
          </a:prstGeom>
          <a:noFill/>
          <a:ln w="9525" algn="ctr">
            <a:solidFill>
              <a:srgbClr val="F7AB00"/>
            </a:solidFill>
            <a:round/>
            <a:headEnd/>
            <a:tailEnd type="arrow" w="med" len="med"/>
          </a:ln>
          <a:extLst>
            <a:ext uri="{909E8E84-426E-40DD-AFC4-6F175D3DCCD1}">
              <a14:hiddenFill xmlns:a14="http://schemas.microsoft.com/office/drawing/2010/main">
                <a:noFill/>
              </a14:hiddenFill>
            </a:ext>
          </a:extLst>
        </p:spPr>
      </p:cxnSp>
      <p:sp>
        <p:nvSpPr>
          <p:cNvPr id="20" name="圓角矩形 20">
            <a:extLst>
              <a:ext uri="{FF2B5EF4-FFF2-40B4-BE49-F238E27FC236}">
                <a16:creationId xmlns:a16="http://schemas.microsoft.com/office/drawing/2014/main" id="{059F84A4-7CD8-4CA4-9315-44B434A9E262}"/>
              </a:ext>
            </a:extLst>
          </p:cNvPr>
          <p:cNvSpPr/>
          <p:nvPr/>
        </p:nvSpPr>
        <p:spPr bwMode="auto">
          <a:xfrm>
            <a:off x="8457839" y="862042"/>
            <a:ext cx="357187" cy="1428750"/>
          </a:xfrm>
          <a:prstGeom prst="roundRect">
            <a:avLst/>
          </a:prstGeom>
          <a:solidFill>
            <a:schemeClr val="accent6">
              <a:lumMod val="75000"/>
            </a:schemeClr>
          </a:solidFill>
          <a:ln>
            <a:noFill/>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vert="eaVert" anchor="ctr"/>
          <a:lstStyle/>
          <a:p>
            <a:pPr algn="dist"/>
            <a:r>
              <a:rPr lang="zh-TW" altLang="en-US" sz="1400" dirty="0">
                <a:solidFill>
                  <a:schemeClr val="bg1"/>
                </a:solidFill>
                <a:latin typeface="微軟正黑體" panose="020B0604030504040204" pitchFamily="34" charset="-120"/>
                <a:ea typeface="微軟正黑體" panose="020B0604030504040204" pitchFamily="34" charset="-120"/>
              </a:rPr>
              <a:t>看或疑義處理</a:t>
            </a:r>
            <a:endParaRPr lang="en-US" altLang="zh-TW" sz="1400" dirty="0">
              <a:solidFill>
                <a:schemeClr val="bg1"/>
              </a:solidFill>
              <a:latin typeface="微軟正黑體" panose="020B0604030504040204" pitchFamily="34" charset="-120"/>
              <a:ea typeface="微軟正黑體" panose="020B0604030504040204" pitchFamily="34" charset="-120"/>
            </a:endParaRPr>
          </a:p>
          <a:p>
            <a:pPr algn="dist"/>
            <a:r>
              <a:rPr lang="zh-TW" altLang="en-US" sz="1400" dirty="0">
                <a:solidFill>
                  <a:schemeClr val="bg1"/>
                </a:solidFill>
                <a:latin typeface="微軟正黑體" panose="020B0604030504040204" pitchFamily="34" charset="-120"/>
                <a:ea typeface="微軟正黑體" panose="020B0604030504040204" pitchFamily="34" charset="-120"/>
              </a:rPr>
              <a:t>學習歷程檔案查</a:t>
            </a:r>
          </a:p>
        </p:txBody>
      </p:sp>
      <p:cxnSp>
        <p:nvCxnSpPr>
          <p:cNvPr id="21" name="直線單箭頭接點 14">
            <a:extLst>
              <a:ext uri="{FF2B5EF4-FFF2-40B4-BE49-F238E27FC236}">
                <a16:creationId xmlns:a16="http://schemas.microsoft.com/office/drawing/2014/main" id="{C3D821E0-B716-49E5-A1CC-0FDE92BC94E4}"/>
              </a:ext>
            </a:extLst>
          </p:cNvPr>
          <p:cNvCxnSpPr>
            <a:cxnSpLocks noChangeShapeType="1"/>
          </p:cNvCxnSpPr>
          <p:nvPr/>
        </p:nvCxnSpPr>
        <p:spPr bwMode="auto">
          <a:xfrm>
            <a:off x="8822962" y="1584675"/>
            <a:ext cx="91181" cy="1868"/>
          </a:xfrm>
          <a:prstGeom prst="straightConnector1">
            <a:avLst/>
          </a:prstGeom>
          <a:noFill/>
          <a:ln w="9525" algn="ctr">
            <a:solidFill>
              <a:srgbClr val="F7AB00"/>
            </a:solidFill>
            <a:round/>
            <a:headEnd/>
            <a:tailEnd type="arrow" w="med" len="med"/>
          </a:ln>
          <a:extLst>
            <a:ext uri="{909E8E84-426E-40DD-AFC4-6F175D3DCCD1}">
              <a14:hiddenFill xmlns:a14="http://schemas.microsoft.com/office/drawing/2010/main">
                <a:noFill/>
              </a14:hiddenFill>
            </a:ext>
          </a:extLst>
        </p:spPr>
      </p:cxnSp>
      <p:sp>
        <p:nvSpPr>
          <p:cNvPr id="22" name="矩形 21"/>
          <p:cNvSpPr/>
          <p:nvPr/>
        </p:nvSpPr>
        <p:spPr>
          <a:xfrm>
            <a:off x="989017" y="1596158"/>
            <a:ext cx="6163829" cy="461665"/>
          </a:xfrm>
          <a:prstGeom prst="rect">
            <a:avLst/>
          </a:prstGeom>
        </p:spPr>
        <p:txBody>
          <a:bodyPr wrap="square">
            <a:spAutoFit/>
          </a:bodyPr>
          <a:lstStyle/>
          <a:p>
            <a:pPr lvl="0" fontAlgn="base">
              <a:spcBef>
                <a:spcPct val="0"/>
              </a:spcBef>
              <a:spcAft>
                <a:spcPct val="0"/>
              </a:spcAft>
            </a:pPr>
            <a:r>
              <a:rPr lang="en-US" altLang="zh-TW" sz="2400" b="1" dirty="0">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t>【115.4.10(</a:t>
            </a:r>
            <a:r>
              <a:rPr lang="zh-TW" altLang="en-US" sz="2400" b="1" dirty="0">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t>五</a:t>
            </a:r>
            <a:r>
              <a:rPr lang="en-US" altLang="zh-TW" sz="2400" b="1" dirty="0">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t>)10:00-4.15(</a:t>
            </a:r>
            <a:r>
              <a:rPr lang="zh-TW" altLang="en-US" sz="2400" b="1" dirty="0">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t>三</a:t>
            </a:r>
            <a:r>
              <a:rPr lang="en-US" altLang="zh-TW" sz="2400" b="1" dirty="0">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t>)</a:t>
            </a:r>
            <a:r>
              <a:rPr lang="en-US" altLang="zh-TW" sz="2400" b="1"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21:00</a:t>
            </a:r>
            <a:r>
              <a:rPr lang="zh-TW" altLang="en-US" sz="2400" b="1"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止</a:t>
            </a:r>
            <a:r>
              <a:rPr lang="en-US" altLang="zh-TW" sz="2400" b="1" dirty="0">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t>】</a:t>
            </a:r>
          </a:p>
        </p:txBody>
      </p:sp>
      <p:sp>
        <p:nvSpPr>
          <p:cNvPr id="23" name="Rectangle 3"/>
          <p:cNvSpPr txBox="1">
            <a:spLocks noChangeArrowheads="1"/>
          </p:cNvSpPr>
          <p:nvPr/>
        </p:nvSpPr>
        <p:spPr>
          <a:xfrm>
            <a:off x="915414" y="2225964"/>
            <a:ext cx="11039038" cy="4543782"/>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ts val="2800"/>
              </a:lnSpc>
              <a:spcBef>
                <a:spcPts val="600"/>
              </a:spcBef>
              <a:spcAft>
                <a:spcPts val="0"/>
              </a:spcAft>
              <a:buClr>
                <a:srgbClr val="FFB41D"/>
              </a:buClr>
              <a:buSzTx/>
              <a:buFont typeface="Wingdings" panose="05000000000000000000" pitchFamily="2" charset="2"/>
              <a:buChar char="u"/>
              <a:tabLst/>
              <a:defRPr/>
            </a:pPr>
            <a:r>
              <a:rPr kumimoji="0" lang="zh-TW" altLang="en-US" sz="2100" b="0" i="0" u="none" strike="noStrike" kern="1200" cap="none" spc="0" normalizeH="0" baseline="0" noProof="0" dirty="0">
                <a:ln>
                  <a:noFill/>
                </a:ln>
                <a:solidFill>
                  <a:schemeClr val="tx1"/>
                </a:solidFill>
                <a:effectLst/>
                <a:uLnTx/>
                <a:uFillTx/>
                <a:latin typeface="微軟正黑體" pitchFamily="34" charset="-120"/>
                <a:ea typeface="微軟正黑體" pitchFamily="34" charset="-120"/>
                <a:cs typeface="Times New Roman" panose="02020603050405020304" pitchFamily="18" charset="0"/>
              </a:rPr>
              <a:t>對象：具有中央資料庫學習歷程檔案之</a:t>
            </a:r>
            <a:r>
              <a:rPr kumimoji="0" lang="zh-TW" altLang="en-US" sz="2100" b="1" i="0" u="none" strike="noStrike" kern="1200" cap="none" spc="0" normalizeH="0" baseline="0" noProof="0" dirty="0">
                <a:ln>
                  <a:noFill/>
                </a:ln>
                <a:solidFill>
                  <a:srgbClr val="FF0000"/>
                </a:solidFill>
                <a:effectLst/>
                <a:uLnTx/>
                <a:uFillTx/>
                <a:latin typeface="微軟正黑體" pitchFamily="34" charset="-120"/>
                <a:ea typeface="微軟正黑體" pitchFamily="34" charset="-120"/>
                <a:cs typeface="Times New Roman" panose="02020603050405020304" pitchFamily="18" charset="0"/>
              </a:rPr>
              <a:t>考生</a:t>
            </a:r>
            <a:endParaRPr kumimoji="0" lang="en-US" altLang="zh-TW" sz="2100" b="0" i="0" u="none" strike="noStrike" kern="1200" cap="none" spc="0" normalizeH="0" baseline="0" noProof="0" dirty="0">
              <a:ln>
                <a:noFill/>
              </a:ln>
              <a:solidFill>
                <a:schemeClr val="tx1"/>
              </a:solidFill>
              <a:effectLst/>
              <a:uLnTx/>
              <a:uFillTx/>
              <a:latin typeface="微軟正黑體" pitchFamily="34" charset="-120"/>
              <a:ea typeface="微軟正黑體" pitchFamily="34" charset="-120"/>
              <a:cs typeface="Times New Roman" panose="02020603050405020304" pitchFamily="18" charset="0"/>
            </a:endParaRPr>
          </a:p>
          <a:p>
            <a:pPr marL="228600" lvl="0" indent="-228600">
              <a:lnSpc>
                <a:spcPts val="2800"/>
              </a:lnSpc>
              <a:spcBef>
                <a:spcPts val="600"/>
              </a:spcBef>
              <a:buClr>
                <a:srgbClr val="FFB41D"/>
              </a:buClr>
              <a:buFont typeface="Wingdings" panose="05000000000000000000" pitchFamily="2" charset="2"/>
              <a:buChar char="ü"/>
              <a:defRPr/>
            </a:pPr>
            <a:r>
              <a:rPr kumimoji="0" lang="zh-TW" altLang="en-US" sz="2100" b="1" i="0" u="sng" strike="noStrike" kern="1200" cap="none" spc="0" normalizeH="0" baseline="0" noProof="0" dirty="0">
                <a:ln>
                  <a:noFill/>
                </a:ln>
                <a:solidFill>
                  <a:schemeClr val="tx1"/>
                </a:solidFill>
                <a:effectLst/>
                <a:uLnTx/>
                <a:uFillTx/>
                <a:latin typeface="微軟正黑體" pitchFamily="34" charset="-120"/>
                <a:ea typeface="微軟正黑體" pitchFamily="34" charset="-120"/>
                <a:cs typeface="Times New Roman" panose="02020603050405020304" pitchFamily="18" charset="0"/>
              </a:rPr>
              <a:t>檢視</a:t>
            </a:r>
            <a:r>
              <a:rPr lang="zh-TW" altLang="en-US" sz="2100" b="1" u="sng" dirty="0">
                <a:latin typeface="微軟正黑體" pitchFamily="34" charset="-120"/>
                <a:ea typeface="微軟正黑體" pitchFamily="34" charset="-120"/>
                <a:cs typeface="Times New Roman" panose="02020603050405020304" pitchFamily="18" charset="0"/>
              </a:rPr>
              <a:t>並核對學習歷程中央資料庫提供之修課紀錄、課程學習成果及多元表現等檔案資料</a:t>
            </a:r>
            <a:endParaRPr kumimoji="0" lang="en-US" altLang="zh-TW" sz="2100" b="0" i="0" u="none" strike="noStrike" kern="0" cap="none" spc="0" normalizeH="0" baseline="0" noProof="0" dirty="0">
              <a:ln>
                <a:noFill/>
              </a:ln>
              <a:solidFill>
                <a:schemeClr val="tx1"/>
              </a:solidFill>
              <a:effectLst/>
              <a:uLnTx/>
              <a:uFillTx/>
              <a:latin typeface="微軟正黑體" pitchFamily="34" charset="-120"/>
              <a:ea typeface="微軟正黑體" pitchFamily="34" charset="-120"/>
              <a:cs typeface="華康中黑體" pitchFamily="49" charset="-120"/>
            </a:endParaRPr>
          </a:p>
          <a:p>
            <a:pPr marL="228600" marR="0" lvl="0" indent="-228600" algn="l" defTabSz="914400" rtl="0" eaLnBrk="1" fontAlgn="auto" latinLnBrk="0" hangingPunct="1">
              <a:lnSpc>
                <a:spcPts val="2800"/>
              </a:lnSpc>
              <a:spcBef>
                <a:spcPts val="600"/>
              </a:spcBef>
              <a:spcAft>
                <a:spcPts val="0"/>
              </a:spcAft>
              <a:buClr>
                <a:srgbClr val="FFB41D"/>
              </a:buClr>
              <a:buSzTx/>
              <a:buFont typeface="Wingdings" panose="05000000000000000000" pitchFamily="2" charset="2"/>
              <a:buChar char="ü"/>
              <a:tabLst/>
              <a:defRPr/>
            </a:pPr>
            <a:r>
              <a:rPr kumimoji="0" lang="zh-TW" altLang="en-US" sz="2100" b="1" i="0" strike="noStrike" kern="1200" cap="none" spc="0" normalizeH="0" baseline="0" noProof="0" dirty="0">
                <a:ln>
                  <a:noFill/>
                </a:ln>
                <a:solidFill>
                  <a:schemeClr val="tx1"/>
                </a:solidFill>
                <a:effectLst/>
                <a:uLnTx/>
                <a:uFillTx/>
                <a:latin typeface="微軟正黑體" pitchFamily="34" charset="-120"/>
                <a:ea typeface="微軟正黑體" pitchFamily="34" charset="-120"/>
                <a:cs typeface="Times New Roman" panose="02020603050405020304" pitchFamily="18" charset="0"/>
              </a:rPr>
              <a:t>考生為</a:t>
            </a:r>
            <a:r>
              <a:rPr kumimoji="0" lang="zh-TW" altLang="en-US" sz="2100" b="1" i="0" u="sng" strike="noStrike" kern="1200" cap="none" spc="0" normalizeH="0" baseline="0" noProof="0" dirty="0">
                <a:ln>
                  <a:noFill/>
                </a:ln>
                <a:solidFill>
                  <a:srgbClr val="FF0000"/>
                </a:solidFill>
                <a:effectLst/>
                <a:uLnTx/>
                <a:uFillTx/>
                <a:latin typeface="微軟正黑體" pitchFamily="34" charset="-120"/>
                <a:ea typeface="微軟正黑體" pitchFamily="34" charset="-120"/>
                <a:cs typeface="Times New Roman" panose="02020603050405020304" pitchFamily="18" charset="0"/>
              </a:rPr>
              <a:t>應屆</a:t>
            </a:r>
            <a:r>
              <a:rPr kumimoji="0" lang="zh-TW" altLang="en-US" sz="2100" b="1" i="0" strike="noStrike" kern="1200" cap="none" spc="0" normalizeH="0" baseline="0" noProof="0" dirty="0">
                <a:ln>
                  <a:noFill/>
                </a:ln>
                <a:solidFill>
                  <a:srgbClr val="FF0000"/>
                </a:solidFill>
                <a:effectLst/>
                <a:uLnTx/>
                <a:uFillTx/>
                <a:latin typeface="微軟正黑體" pitchFamily="34" charset="-120"/>
                <a:ea typeface="微軟正黑體" pitchFamily="34" charset="-120"/>
                <a:cs typeface="Times New Roman" panose="02020603050405020304" pitchFamily="18" charset="0"/>
              </a:rPr>
              <a:t>畢業生</a:t>
            </a:r>
            <a:r>
              <a:rPr kumimoji="0" lang="zh-TW" altLang="en-US" sz="2100" b="1" i="0" strike="noStrike" kern="1200" cap="none" spc="0" normalizeH="0" baseline="0" noProof="0" dirty="0">
                <a:ln>
                  <a:noFill/>
                </a:ln>
                <a:solidFill>
                  <a:schemeClr val="tx1"/>
                </a:solidFill>
                <a:effectLst/>
                <a:uLnTx/>
                <a:uFillTx/>
                <a:latin typeface="微軟正黑體" pitchFamily="34" charset="-120"/>
                <a:ea typeface="微軟正黑體" pitchFamily="34" charset="-120"/>
                <a:cs typeface="Times New Roman" panose="02020603050405020304" pitchFamily="18" charset="0"/>
              </a:rPr>
              <a:t>，可檢視</a:t>
            </a:r>
            <a:r>
              <a:rPr kumimoji="0" lang="zh-TW" altLang="en-US" sz="2100" b="1" i="0" u="sng" strike="noStrike" kern="1200" cap="none" spc="0" normalizeH="0" baseline="0" noProof="0" dirty="0">
                <a:ln>
                  <a:noFill/>
                </a:ln>
                <a:solidFill>
                  <a:srgbClr val="FF0000"/>
                </a:solidFill>
                <a:effectLst/>
                <a:uLnTx/>
                <a:uFillTx/>
                <a:latin typeface="微軟正黑體" pitchFamily="34" charset="-120"/>
                <a:ea typeface="微軟正黑體" pitchFamily="34" charset="-120"/>
                <a:cs typeface="Times New Roman" panose="02020603050405020304" pitchFamily="18" charset="0"/>
              </a:rPr>
              <a:t>第一～四學期</a:t>
            </a:r>
            <a:r>
              <a:rPr kumimoji="0" lang="zh-TW" altLang="en-US" sz="2100" b="1" i="0" strike="noStrike" kern="1200" cap="none" spc="0" normalizeH="0" baseline="0" noProof="0" dirty="0">
                <a:ln>
                  <a:noFill/>
                </a:ln>
                <a:solidFill>
                  <a:schemeClr val="tx1"/>
                </a:solidFill>
                <a:effectLst/>
                <a:uLnTx/>
                <a:uFillTx/>
                <a:latin typeface="微軟正黑體" pitchFamily="34" charset="-120"/>
                <a:ea typeface="微軟正黑體" pitchFamily="34" charset="-120"/>
                <a:cs typeface="Times New Roman" panose="02020603050405020304" pitchFamily="18" charset="0"/>
              </a:rPr>
              <a:t>之學習歷程資料及疑義處理</a:t>
            </a:r>
            <a:endParaRPr kumimoji="0" lang="en-US" altLang="zh-TW" sz="2100" b="1" i="0" strike="noStrike" kern="1200" cap="none" spc="0" normalizeH="0" baseline="0" noProof="0" dirty="0">
              <a:ln>
                <a:noFill/>
              </a:ln>
              <a:solidFill>
                <a:schemeClr val="tx1"/>
              </a:solidFill>
              <a:effectLst/>
              <a:uLnTx/>
              <a:uFillTx/>
              <a:latin typeface="微軟正黑體" pitchFamily="34" charset="-120"/>
              <a:ea typeface="微軟正黑體" pitchFamily="34" charset="-120"/>
              <a:cs typeface="Times New Roman" panose="02020603050405020304" pitchFamily="18" charset="0"/>
            </a:endParaRPr>
          </a:p>
          <a:p>
            <a:pPr marL="228600" marR="0" lvl="0" indent="-228600" algn="l" defTabSz="914400" rtl="0" eaLnBrk="1" fontAlgn="auto" latinLnBrk="0" hangingPunct="1">
              <a:lnSpc>
                <a:spcPts val="2800"/>
              </a:lnSpc>
              <a:spcBef>
                <a:spcPts val="600"/>
              </a:spcBef>
              <a:spcAft>
                <a:spcPts val="0"/>
              </a:spcAft>
              <a:buClr>
                <a:srgbClr val="FFB41D"/>
              </a:buClr>
              <a:buSzTx/>
              <a:buFont typeface="Wingdings" panose="05000000000000000000" pitchFamily="2" charset="2"/>
              <a:buChar char="ü"/>
              <a:tabLst/>
              <a:defRPr/>
            </a:pPr>
            <a:r>
              <a:rPr kumimoji="0" lang="zh-TW" altLang="en-US" sz="2100" b="1" i="0" u="none" strike="noStrike" kern="1200" cap="none" spc="0" normalizeH="0" baseline="0" noProof="0" dirty="0">
                <a:ln>
                  <a:noFill/>
                </a:ln>
                <a:solidFill>
                  <a:schemeClr val="tx1"/>
                </a:solidFill>
                <a:effectLst/>
                <a:uLnTx/>
                <a:uFillTx/>
                <a:latin typeface="微軟正黑體" pitchFamily="34" charset="-120"/>
                <a:ea typeface="微軟正黑體" pitchFamily="34" charset="-120"/>
                <a:cs typeface="Times New Roman" panose="02020603050405020304" pitchFamily="18" charset="0"/>
              </a:rPr>
              <a:t>考生為</a:t>
            </a:r>
            <a:r>
              <a:rPr kumimoji="0" lang="en-US" altLang="zh-TW" sz="2100" b="1" i="0" u="sng" strike="noStrike" kern="1200" cap="none" spc="0" normalizeH="0" baseline="0" noProof="0" dirty="0">
                <a:ln>
                  <a:noFill/>
                </a:ln>
                <a:solidFill>
                  <a:srgbClr val="0000FF"/>
                </a:solidFill>
                <a:effectLst/>
                <a:uLnTx/>
                <a:uFillTx/>
                <a:latin typeface="微軟正黑體" pitchFamily="34" charset="-120"/>
                <a:ea typeface="微軟正黑體" pitchFamily="34" charset="-120"/>
                <a:cs typeface="Times New Roman" panose="02020603050405020304" pitchFamily="18" charset="0"/>
              </a:rPr>
              <a:t>110</a:t>
            </a:r>
            <a:r>
              <a:rPr kumimoji="0" lang="zh-TW" altLang="en-US" sz="2100" b="1" i="0" u="sng" strike="noStrike" kern="1200" cap="none" spc="0" normalizeH="0" baseline="0" noProof="0" dirty="0">
                <a:ln>
                  <a:noFill/>
                </a:ln>
                <a:solidFill>
                  <a:srgbClr val="0000FF"/>
                </a:solidFill>
                <a:effectLst/>
                <a:uLnTx/>
                <a:uFillTx/>
                <a:latin typeface="微軟正黑體" pitchFamily="34" charset="-120"/>
                <a:ea typeface="微軟正黑體" pitchFamily="34" charset="-120"/>
                <a:cs typeface="Times New Roman" panose="02020603050405020304" pitchFamily="18" charset="0"/>
              </a:rPr>
              <a:t>學年度</a:t>
            </a:r>
            <a:r>
              <a:rPr kumimoji="0" lang="en-US" altLang="zh-TW" sz="2100" b="1" i="0" u="sng" strike="noStrike" kern="1200" cap="none" spc="0" normalizeH="0" baseline="0" noProof="0" dirty="0">
                <a:ln>
                  <a:noFill/>
                </a:ln>
                <a:solidFill>
                  <a:srgbClr val="0000FF"/>
                </a:solidFill>
                <a:effectLst/>
                <a:uLnTx/>
                <a:uFillTx/>
                <a:latin typeface="微軟正黑體" pitchFamily="34" charset="-120"/>
                <a:ea typeface="微軟正黑體" pitchFamily="34" charset="-120"/>
                <a:cs typeface="Times New Roman" panose="02020603050405020304" pitchFamily="18" charset="0"/>
              </a:rPr>
              <a:t>(</a:t>
            </a:r>
            <a:r>
              <a:rPr kumimoji="0" lang="zh-TW" altLang="en-US" sz="2100" b="1" i="0" u="sng" strike="noStrike" kern="1200" cap="none" spc="0" normalizeH="0" baseline="0" noProof="0" dirty="0">
                <a:ln>
                  <a:noFill/>
                </a:ln>
                <a:solidFill>
                  <a:srgbClr val="0000FF"/>
                </a:solidFill>
                <a:effectLst/>
                <a:uLnTx/>
                <a:uFillTx/>
                <a:latin typeface="微軟正黑體" pitchFamily="34" charset="-120"/>
                <a:ea typeface="微軟正黑體" pitchFamily="34" charset="-120"/>
                <a:cs typeface="Times New Roman" panose="02020603050405020304" pitchFamily="18" charset="0"/>
              </a:rPr>
              <a:t>含</a:t>
            </a:r>
            <a:r>
              <a:rPr kumimoji="0" lang="en-US" altLang="zh-TW" sz="2100" b="1" i="0" u="sng" strike="noStrike" kern="1200" cap="none" spc="0" normalizeH="0" baseline="0" noProof="0" dirty="0">
                <a:ln>
                  <a:noFill/>
                </a:ln>
                <a:solidFill>
                  <a:srgbClr val="0000FF"/>
                </a:solidFill>
                <a:effectLst/>
                <a:uLnTx/>
                <a:uFillTx/>
                <a:latin typeface="微軟正黑體" pitchFamily="34" charset="-120"/>
                <a:ea typeface="微軟正黑體" pitchFamily="34" charset="-120"/>
                <a:cs typeface="Times New Roman" panose="02020603050405020304" pitchFamily="18" charset="0"/>
              </a:rPr>
              <a:t>)</a:t>
            </a:r>
            <a:r>
              <a:rPr kumimoji="0" lang="zh-TW" altLang="en-US" sz="2100" b="1" i="0" u="sng" strike="noStrike" kern="1200" cap="none" spc="0" normalizeH="0" baseline="0" noProof="0" dirty="0">
                <a:ln>
                  <a:noFill/>
                </a:ln>
                <a:solidFill>
                  <a:srgbClr val="0000FF"/>
                </a:solidFill>
                <a:effectLst/>
                <a:uLnTx/>
                <a:uFillTx/>
                <a:latin typeface="微軟正黑體" pitchFamily="34" charset="-120"/>
                <a:ea typeface="微軟正黑體" pitchFamily="34" charset="-120"/>
                <a:cs typeface="Times New Roman" panose="02020603050405020304" pitchFamily="18" charset="0"/>
              </a:rPr>
              <a:t>以後畢業之非應屆考生</a:t>
            </a:r>
            <a:r>
              <a:rPr kumimoji="0" lang="zh-TW" altLang="en-US" sz="2100" b="1" i="0" u="none" strike="noStrike" kern="1200" cap="none" spc="0" normalizeH="0" baseline="0" noProof="0" dirty="0">
                <a:ln>
                  <a:noFill/>
                </a:ln>
                <a:solidFill>
                  <a:schemeClr val="tx1"/>
                </a:solidFill>
                <a:effectLst/>
                <a:uLnTx/>
                <a:uFillTx/>
                <a:latin typeface="微軟正黑體" pitchFamily="34" charset="-120"/>
                <a:ea typeface="微軟正黑體" pitchFamily="34" charset="-120"/>
                <a:cs typeface="Times New Roman" panose="02020603050405020304" pitchFamily="18" charset="0"/>
              </a:rPr>
              <a:t>，可檢視</a:t>
            </a:r>
            <a:r>
              <a:rPr kumimoji="0" lang="zh-TW" altLang="en-US" sz="2100" b="1" i="0" u="sng" strike="noStrike" kern="1200" cap="none" spc="0" normalizeH="0" baseline="0" noProof="0" dirty="0">
                <a:ln>
                  <a:noFill/>
                </a:ln>
                <a:solidFill>
                  <a:srgbClr val="0000FF"/>
                </a:solidFill>
                <a:effectLst/>
                <a:uLnTx/>
                <a:uFillTx/>
                <a:latin typeface="微軟正黑體" pitchFamily="34" charset="-120"/>
                <a:ea typeface="微軟正黑體" pitchFamily="34" charset="-120"/>
                <a:cs typeface="Times New Roman" panose="02020603050405020304" pitchFamily="18" charset="0"/>
              </a:rPr>
              <a:t>第一</a:t>
            </a:r>
            <a:r>
              <a:rPr lang="en-US" altLang="zh-TW" sz="2100" b="1" u="sng" dirty="0">
                <a:solidFill>
                  <a:srgbClr val="0000FF"/>
                </a:solidFill>
                <a:latin typeface="微軟正黑體" pitchFamily="34" charset="-120"/>
                <a:ea typeface="微軟正黑體" pitchFamily="34" charset="-120"/>
                <a:cs typeface="Times New Roman" panose="02020603050405020304" pitchFamily="18" charset="0"/>
              </a:rPr>
              <a:t>~</a:t>
            </a:r>
            <a:r>
              <a:rPr lang="zh-TW" altLang="en-US" sz="2100" b="1" u="sng" dirty="0">
                <a:solidFill>
                  <a:srgbClr val="0000FF"/>
                </a:solidFill>
                <a:latin typeface="微軟正黑體" pitchFamily="34" charset="-120"/>
                <a:ea typeface="微軟正黑體" pitchFamily="34" charset="-120"/>
                <a:cs typeface="Times New Roman" panose="02020603050405020304" pitchFamily="18" charset="0"/>
              </a:rPr>
              <a:t>六學期</a:t>
            </a:r>
            <a:r>
              <a:rPr lang="zh-TW" altLang="en-US" sz="2100" b="1" dirty="0">
                <a:latin typeface="微軟正黑體" pitchFamily="34" charset="-120"/>
                <a:ea typeface="微軟正黑體" pitchFamily="34" charset="-120"/>
                <a:cs typeface="Times New Roman" panose="02020603050405020304" pitchFamily="18" charset="0"/>
              </a:rPr>
              <a:t>之學習歷程資料</a:t>
            </a:r>
            <a:endParaRPr lang="en-US" altLang="zh-TW" sz="2100" b="1" dirty="0">
              <a:latin typeface="微軟正黑體" pitchFamily="34" charset="-120"/>
              <a:ea typeface="微軟正黑體" pitchFamily="34" charset="-120"/>
              <a:cs typeface="Times New Roman" panose="02020603050405020304" pitchFamily="18" charset="0"/>
            </a:endParaRPr>
          </a:p>
          <a:p>
            <a:pPr marR="0" lvl="0" algn="l" defTabSz="914400" rtl="0" eaLnBrk="1" fontAlgn="auto" latinLnBrk="0" hangingPunct="1">
              <a:lnSpc>
                <a:spcPts val="2800"/>
              </a:lnSpc>
              <a:spcBef>
                <a:spcPts val="600"/>
              </a:spcBef>
              <a:spcAft>
                <a:spcPts val="0"/>
              </a:spcAft>
              <a:buClr>
                <a:srgbClr val="FFB41D"/>
              </a:buClr>
              <a:buSzTx/>
              <a:tabLst/>
              <a:defRPr/>
            </a:pPr>
            <a:endParaRPr kumimoji="0" lang="en-US" altLang="zh-TW" sz="2100" b="1" i="0" u="none" strike="noStrike" kern="1200" cap="none" spc="0" normalizeH="0" baseline="0" noProof="0" dirty="0">
              <a:ln>
                <a:noFill/>
              </a:ln>
              <a:solidFill>
                <a:schemeClr val="tx1"/>
              </a:solidFill>
              <a:effectLst/>
              <a:uLnTx/>
              <a:uFillTx/>
              <a:latin typeface="微軟正黑體" pitchFamily="34" charset="-120"/>
              <a:ea typeface="微軟正黑體" pitchFamily="34" charset="-120"/>
              <a:cs typeface="Times New Roman" panose="02020603050405020304" pitchFamily="18" charset="0"/>
            </a:endParaRPr>
          </a:p>
          <a:p>
            <a:pPr marL="228600" marR="0" lvl="0" indent="-228600" algn="l" defTabSz="914400" rtl="0" eaLnBrk="1" fontAlgn="auto" latinLnBrk="0" hangingPunct="1">
              <a:lnSpc>
                <a:spcPts val="2800"/>
              </a:lnSpc>
              <a:spcBef>
                <a:spcPts val="600"/>
              </a:spcBef>
              <a:spcAft>
                <a:spcPts val="0"/>
              </a:spcAft>
              <a:buClr>
                <a:srgbClr val="FFB41D"/>
              </a:buClr>
              <a:buSzTx/>
              <a:buFont typeface="Wingdings" panose="05000000000000000000" pitchFamily="2" charset="2"/>
              <a:buChar char="u"/>
              <a:tabLst/>
              <a:defRPr/>
            </a:pPr>
            <a:r>
              <a:rPr kumimoji="0" lang="zh-TW" altLang="en-US" sz="2100" b="0" i="0" u="none" strike="noStrike" kern="1200" cap="none" spc="0" normalizeH="0" baseline="0" noProof="0" dirty="0">
                <a:ln>
                  <a:noFill/>
                </a:ln>
                <a:solidFill>
                  <a:schemeClr val="tx1"/>
                </a:solidFill>
                <a:effectLst/>
                <a:uLnTx/>
                <a:uFillTx/>
                <a:latin typeface="微軟正黑體" pitchFamily="34" charset="-120"/>
                <a:ea typeface="微軟正黑體" pitchFamily="34" charset="-120"/>
                <a:cs typeface="Times New Roman" panose="02020603050405020304" pitchFamily="18" charset="0"/>
              </a:rPr>
              <a:t>如有</a:t>
            </a:r>
            <a:r>
              <a:rPr kumimoji="0" lang="zh-TW" altLang="zh-TW" sz="2100" b="0" i="0" u="none" strike="noStrike" kern="1200" cap="none" spc="0" normalizeH="0" baseline="0" noProof="0" dirty="0">
                <a:ln>
                  <a:noFill/>
                </a:ln>
                <a:solidFill>
                  <a:schemeClr val="tx1"/>
                </a:solidFill>
                <a:effectLst/>
                <a:uLnTx/>
                <a:uFillTx/>
                <a:latin typeface="微軟正黑體" pitchFamily="34" charset="-120"/>
                <a:ea typeface="微軟正黑體" pitchFamily="34" charset="-120"/>
                <a:cs typeface="Times New Roman" panose="02020603050405020304" pitchFamily="18" charset="0"/>
              </a:rPr>
              <a:t>疑義者，須</a:t>
            </a:r>
            <a:r>
              <a:rPr kumimoji="0" lang="zh-TW" altLang="en-US" sz="2100" b="0" i="0" u="none" strike="noStrike" kern="1200" cap="none" spc="0" normalizeH="0" baseline="0" noProof="0" dirty="0">
                <a:ln>
                  <a:noFill/>
                </a:ln>
                <a:solidFill>
                  <a:schemeClr val="tx1"/>
                </a:solidFill>
                <a:effectLst/>
                <a:uLnTx/>
                <a:uFillTx/>
                <a:latin typeface="微軟正黑體" pitchFamily="34" charset="-120"/>
                <a:ea typeface="微軟正黑體" pitchFamily="34" charset="-120"/>
                <a:cs typeface="Times New Roman" panose="02020603050405020304" pitchFamily="18" charset="0"/>
              </a:rPr>
              <a:t>於</a:t>
            </a:r>
            <a:r>
              <a:rPr kumimoji="0" lang="en-US" altLang="zh-TW" sz="2100" b="1" i="0" u="none" strike="noStrike" kern="1200" cap="none" spc="0" normalizeH="0" baseline="0" noProof="0" dirty="0">
                <a:ln>
                  <a:noFill/>
                </a:ln>
                <a:solidFill>
                  <a:srgbClr val="FF0000"/>
                </a:solidFill>
                <a:effectLst/>
                <a:uLnTx/>
                <a:uFillTx/>
                <a:latin typeface="微軟正黑體" pitchFamily="34" charset="-120"/>
                <a:ea typeface="微軟正黑體" pitchFamily="34" charset="-120"/>
                <a:cs typeface="Times New Roman" panose="02020603050405020304" pitchFamily="18" charset="0"/>
              </a:rPr>
              <a:t>115</a:t>
            </a:r>
            <a:r>
              <a:rPr kumimoji="0" lang="zh-TW" altLang="zh-TW" sz="2100" b="1" i="0" u="none" strike="noStrike" kern="1200" cap="none" spc="0" normalizeH="0" baseline="0" noProof="0" dirty="0">
                <a:ln>
                  <a:noFill/>
                </a:ln>
                <a:solidFill>
                  <a:srgbClr val="FF0000"/>
                </a:solidFill>
                <a:effectLst/>
                <a:uLnTx/>
                <a:uFillTx/>
                <a:latin typeface="微軟正黑體" pitchFamily="34" charset="-120"/>
                <a:ea typeface="微軟正黑體" pitchFamily="34" charset="-120"/>
                <a:cs typeface="Times New Roman" panose="02020603050405020304" pitchFamily="18" charset="0"/>
              </a:rPr>
              <a:t>年</a:t>
            </a:r>
            <a:r>
              <a:rPr kumimoji="0" lang="en-US" altLang="zh-TW" sz="2100" b="1" i="0" u="none" strike="noStrike" kern="1200" cap="none" spc="0" normalizeH="0" baseline="0" noProof="0" dirty="0">
                <a:ln>
                  <a:noFill/>
                </a:ln>
                <a:solidFill>
                  <a:srgbClr val="FF0000"/>
                </a:solidFill>
                <a:effectLst/>
                <a:uLnTx/>
                <a:uFillTx/>
                <a:latin typeface="微軟正黑體" pitchFamily="34" charset="-120"/>
                <a:ea typeface="微軟正黑體" pitchFamily="34" charset="-120"/>
                <a:cs typeface="Times New Roman" panose="02020603050405020304" pitchFamily="18" charset="0"/>
              </a:rPr>
              <a:t>4</a:t>
            </a:r>
            <a:r>
              <a:rPr kumimoji="0" lang="zh-TW" altLang="zh-TW" sz="2100" b="1" i="0" u="none" strike="noStrike" kern="1200" cap="none" spc="0" normalizeH="0" baseline="0" noProof="0" dirty="0">
                <a:ln>
                  <a:noFill/>
                </a:ln>
                <a:solidFill>
                  <a:srgbClr val="FF0000"/>
                </a:solidFill>
                <a:effectLst/>
                <a:uLnTx/>
                <a:uFillTx/>
                <a:latin typeface="微軟正黑體" pitchFamily="34" charset="-120"/>
                <a:ea typeface="微軟正黑體" pitchFamily="34" charset="-120"/>
                <a:cs typeface="Times New Roman" panose="02020603050405020304" pitchFamily="18" charset="0"/>
              </a:rPr>
              <a:t>月</a:t>
            </a:r>
            <a:r>
              <a:rPr kumimoji="0" lang="en-US" altLang="zh-TW" sz="2100" b="1" i="0" u="none" strike="noStrike" kern="1200" cap="none" spc="0" normalizeH="0" baseline="0" noProof="0" dirty="0">
                <a:ln>
                  <a:noFill/>
                </a:ln>
                <a:solidFill>
                  <a:srgbClr val="FF0000"/>
                </a:solidFill>
                <a:effectLst/>
                <a:uLnTx/>
                <a:uFillTx/>
                <a:latin typeface="微軟正黑體" pitchFamily="34" charset="-120"/>
                <a:ea typeface="微軟正黑體" pitchFamily="34" charset="-120"/>
                <a:cs typeface="Times New Roman" panose="02020603050405020304" pitchFamily="18" charset="0"/>
              </a:rPr>
              <a:t>16</a:t>
            </a:r>
            <a:r>
              <a:rPr kumimoji="0" lang="zh-TW" altLang="zh-TW" sz="2100" b="1" i="0" u="none" strike="noStrike" kern="1200" cap="none" spc="0" normalizeH="0" baseline="0" noProof="0" dirty="0">
                <a:ln>
                  <a:noFill/>
                </a:ln>
                <a:solidFill>
                  <a:srgbClr val="FF0000"/>
                </a:solidFill>
                <a:effectLst/>
                <a:uLnTx/>
                <a:uFillTx/>
                <a:latin typeface="微軟正黑體" pitchFamily="34" charset="-120"/>
                <a:ea typeface="微軟正黑體" pitchFamily="34" charset="-120"/>
                <a:cs typeface="Times New Roman" panose="02020603050405020304" pitchFamily="18" charset="0"/>
              </a:rPr>
              <a:t>日</a:t>
            </a:r>
            <a:r>
              <a:rPr kumimoji="0" lang="en-US" altLang="zh-TW" sz="2100" b="1" i="0" u="none" strike="noStrike" kern="1200" cap="none" spc="0" normalizeH="0" baseline="0" noProof="0" dirty="0">
                <a:ln>
                  <a:noFill/>
                </a:ln>
                <a:solidFill>
                  <a:srgbClr val="FF0000"/>
                </a:solidFill>
                <a:effectLst/>
                <a:uLnTx/>
                <a:uFillTx/>
                <a:latin typeface="微軟正黑體" pitchFamily="34" charset="-120"/>
                <a:ea typeface="微軟正黑體" pitchFamily="34" charset="-120"/>
                <a:cs typeface="Times New Roman" panose="02020603050405020304" pitchFamily="18" charset="0"/>
              </a:rPr>
              <a:t>(</a:t>
            </a:r>
            <a:r>
              <a:rPr kumimoji="0" lang="zh-TW" altLang="en-US" sz="2100" b="1" i="0" u="none" strike="noStrike" kern="1200" cap="none" spc="0" normalizeH="0" baseline="0" noProof="0" dirty="0">
                <a:ln>
                  <a:noFill/>
                </a:ln>
                <a:solidFill>
                  <a:srgbClr val="FF0000"/>
                </a:solidFill>
                <a:effectLst/>
                <a:uLnTx/>
                <a:uFillTx/>
                <a:latin typeface="微軟正黑體" pitchFamily="34" charset="-120"/>
                <a:ea typeface="微軟正黑體" pitchFamily="34" charset="-120"/>
                <a:cs typeface="Times New Roman" panose="02020603050405020304" pitchFamily="18" charset="0"/>
              </a:rPr>
              <a:t>四</a:t>
            </a:r>
            <a:r>
              <a:rPr kumimoji="0" lang="en-US" altLang="zh-TW" sz="2100" b="1" i="0" u="none" strike="noStrike" kern="1200" cap="none" spc="0" normalizeH="0" baseline="0" noProof="0" dirty="0">
                <a:ln>
                  <a:noFill/>
                </a:ln>
                <a:solidFill>
                  <a:srgbClr val="FF0000"/>
                </a:solidFill>
                <a:effectLst/>
                <a:uLnTx/>
                <a:uFillTx/>
                <a:latin typeface="微軟正黑體" pitchFamily="34" charset="-120"/>
                <a:ea typeface="微軟正黑體" pitchFamily="34" charset="-120"/>
                <a:cs typeface="Times New Roman" panose="02020603050405020304" pitchFamily="18" charset="0"/>
              </a:rPr>
              <a:t>)</a:t>
            </a:r>
            <a:r>
              <a:rPr kumimoji="0" lang="zh-TW" altLang="en-US" sz="2100" b="1" i="0" u="none" strike="noStrike" kern="1200" cap="none" spc="0" normalizeH="0" baseline="0" noProof="0" dirty="0">
                <a:ln>
                  <a:noFill/>
                </a:ln>
                <a:solidFill>
                  <a:srgbClr val="FF0000"/>
                </a:solidFill>
                <a:effectLst/>
                <a:uLnTx/>
                <a:uFillTx/>
                <a:latin typeface="微軟正黑體" pitchFamily="34" charset="-120"/>
                <a:ea typeface="微軟正黑體" pitchFamily="34" charset="-120"/>
                <a:cs typeface="Times New Roman" panose="02020603050405020304" pitchFamily="18" charset="0"/>
              </a:rPr>
              <a:t>中午</a:t>
            </a:r>
            <a:r>
              <a:rPr kumimoji="0" lang="en-US" altLang="zh-TW" sz="2100" b="1" i="0" u="none" strike="noStrike" kern="1200" cap="none" spc="0" normalizeH="0" baseline="0" noProof="0" dirty="0">
                <a:ln>
                  <a:noFill/>
                </a:ln>
                <a:solidFill>
                  <a:srgbClr val="FF0000"/>
                </a:solidFill>
                <a:effectLst/>
                <a:uLnTx/>
                <a:uFillTx/>
                <a:latin typeface="微軟正黑體" pitchFamily="34" charset="-120"/>
                <a:ea typeface="微軟正黑體" pitchFamily="34" charset="-120"/>
                <a:cs typeface="Times New Roman" panose="02020603050405020304" pitchFamily="18" charset="0"/>
              </a:rPr>
              <a:t>12</a:t>
            </a:r>
            <a:r>
              <a:rPr kumimoji="0" lang="zh-TW" altLang="zh-TW" sz="2100" b="1" i="0" u="none" strike="noStrike" kern="1200" cap="none" spc="0" normalizeH="0" baseline="0" noProof="0" dirty="0">
                <a:ln>
                  <a:noFill/>
                </a:ln>
                <a:solidFill>
                  <a:srgbClr val="FF0000"/>
                </a:solidFill>
                <a:effectLst/>
                <a:uLnTx/>
                <a:uFillTx/>
                <a:latin typeface="微軟正黑體" pitchFamily="34" charset="-120"/>
                <a:ea typeface="微軟正黑體" pitchFamily="34" charset="-120"/>
                <a:cs typeface="Times New Roman" panose="02020603050405020304" pitchFamily="18" charset="0"/>
              </a:rPr>
              <a:t>：</a:t>
            </a:r>
            <a:r>
              <a:rPr kumimoji="0" lang="en-US" altLang="zh-TW" sz="2100" b="1" i="0" u="none" strike="noStrike" kern="1200" cap="none" spc="0" normalizeH="0" baseline="0" noProof="0" dirty="0">
                <a:ln>
                  <a:noFill/>
                </a:ln>
                <a:solidFill>
                  <a:srgbClr val="FF0000"/>
                </a:solidFill>
                <a:effectLst/>
                <a:uLnTx/>
                <a:uFillTx/>
                <a:latin typeface="微軟正黑體" pitchFamily="34" charset="-120"/>
                <a:ea typeface="微軟正黑體" pitchFamily="34" charset="-120"/>
                <a:cs typeface="Times New Roman" panose="02020603050405020304" pitchFamily="18" charset="0"/>
              </a:rPr>
              <a:t>00</a:t>
            </a:r>
            <a:r>
              <a:rPr kumimoji="0" lang="zh-TW" altLang="zh-TW" sz="2100" b="1" i="0" u="none" strike="noStrike" kern="1200" cap="none" spc="0" normalizeH="0" baseline="0" noProof="0" dirty="0">
                <a:ln>
                  <a:noFill/>
                </a:ln>
                <a:solidFill>
                  <a:srgbClr val="FF0000"/>
                </a:solidFill>
                <a:effectLst/>
                <a:uLnTx/>
                <a:uFillTx/>
                <a:latin typeface="微軟正黑體" pitchFamily="34" charset="-120"/>
                <a:ea typeface="微軟正黑體" pitchFamily="34" charset="-120"/>
                <a:cs typeface="Times New Roman" panose="02020603050405020304" pitchFamily="18" charset="0"/>
              </a:rPr>
              <a:t>前</a:t>
            </a:r>
            <a:r>
              <a:rPr kumimoji="0" lang="zh-TW" altLang="zh-TW" sz="2100" b="0" i="0" u="none" strike="noStrike" kern="1200" cap="none" spc="0" normalizeH="0" baseline="0" noProof="0" dirty="0">
                <a:ln>
                  <a:noFill/>
                </a:ln>
                <a:solidFill>
                  <a:schemeClr val="tx1"/>
                </a:solidFill>
                <a:effectLst/>
                <a:uLnTx/>
                <a:uFillTx/>
                <a:latin typeface="微軟正黑體" pitchFamily="34" charset="-120"/>
                <a:ea typeface="微軟正黑體" pitchFamily="34" charset="-120"/>
                <a:cs typeface="Times New Roman" panose="02020603050405020304" pitchFamily="18" charset="0"/>
              </a:rPr>
              <a:t>向就讀學校提出疑義申請</a:t>
            </a:r>
            <a:endParaRPr kumimoji="0" lang="en-US" altLang="zh-TW" sz="2100" b="0" i="0" u="none" strike="noStrike" kern="1200" cap="none" spc="0" normalizeH="0" baseline="0" noProof="0" dirty="0">
              <a:ln>
                <a:noFill/>
              </a:ln>
              <a:solidFill>
                <a:schemeClr val="tx1"/>
              </a:solidFill>
              <a:effectLst/>
              <a:uLnTx/>
              <a:uFillTx/>
              <a:latin typeface="微軟正黑體" pitchFamily="34" charset="-120"/>
              <a:ea typeface="微軟正黑體" pitchFamily="34" charset="-120"/>
              <a:cs typeface="Times New Roman" panose="02020603050405020304" pitchFamily="18" charset="0"/>
            </a:endParaRPr>
          </a:p>
          <a:p>
            <a:pPr marL="228600" marR="0" lvl="0" indent="-228600" algn="l" defTabSz="914400" rtl="0" eaLnBrk="1" fontAlgn="auto" latinLnBrk="0" hangingPunct="1">
              <a:lnSpc>
                <a:spcPts val="2800"/>
              </a:lnSpc>
              <a:spcBef>
                <a:spcPts val="600"/>
              </a:spcBef>
              <a:spcAft>
                <a:spcPts val="0"/>
              </a:spcAft>
              <a:buClr>
                <a:srgbClr val="FFB41D"/>
              </a:buClr>
              <a:buSzTx/>
              <a:buFont typeface="Wingdings" panose="05000000000000000000" pitchFamily="2" charset="2"/>
              <a:buChar char="u"/>
              <a:tabLst/>
              <a:defRPr/>
            </a:pPr>
            <a:r>
              <a:rPr kumimoji="0" lang="zh-TW" altLang="zh-TW" sz="2100" b="0" i="0" u="none" strike="noStrike" kern="1200" cap="none" spc="0" normalizeH="0" baseline="0" noProof="0" dirty="0">
                <a:ln>
                  <a:noFill/>
                </a:ln>
                <a:solidFill>
                  <a:schemeClr val="tx1"/>
                </a:solidFill>
                <a:effectLst/>
                <a:uLnTx/>
                <a:uFillTx/>
                <a:latin typeface="微軟正黑體" pitchFamily="34" charset="-120"/>
                <a:ea typeface="微軟正黑體" pitchFamily="34" charset="-120"/>
                <a:cs typeface="Times New Roman" panose="02020603050405020304" pitchFamily="18" charset="0"/>
              </a:rPr>
              <a:t>就讀學校接獲所屬學生反映後，</a:t>
            </a:r>
            <a:r>
              <a:rPr kumimoji="0" lang="zh-TW" altLang="en-US" sz="2100" b="0" i="0" u="none" strike="noStrike" kern="1200" cap="none" spc="0" normalizeH="0" baseline="0" noProof="0" dirty="0">
                <a:ln>
                  <a:noFill/>
                </a:ln>
                <a:solidFill>
                  <a:schemeClr val="tx1"/>
                </a:solidFill>
                <a:effectLst/>
                <a:uLnTx/>
                <a:uFillTx/>
                <a:latin typeface="微軟正黑體" pitchFamily="34" charset="-120"/>
                <a:ea typeface="微軟正黑體" pitchFamily="34" charset="-120"/>
                <a:cs typeface="Times New Roman" panose="02020603050405020304" pitchFamily="18" charset="0"/>
              </a:rPr>
              <a:t>依</a:t>
            </a:r>
            <a:r>
              <a:rPr lang="zh-TW" altLang="zh-TW" sz="2100" dirty="0">
                <a:latin typeface="微軟正黑體" pitchFamily="34" charset="-120"/>
                <a:ea typeface="微軟正黑體" pitchFamily="34" charset="-120"/>
                <a:cs typeface="Times New Roman" panose="02020603050405020304" pitchFamily="18" charset="0"/>
              </a:rPr>
              <a:t>「高級中等學校學生學習歷程檔案作業要點」第</a:t>
            </a:r>
            <a:r>
              <a:rPr lang="en-US" altLang="zh-TW" sz="2100" dirty="0">
                <a:latin typeface="微軟正黑體" pitchFamily="34" charset="-120"/>
                <a:ea typeface="微軟正黑體" pitchFamily="34" charset="-120"/>
                <a:cs typeface="Times New Roman" panose="02020603050405020304" pitchFamily="18" charset="0"/>
              </a:rPr>
              <a:t>4</a:t>
            </a:r>
            <a:r>
              <a:rPr lang="zh-TW" altLang="zh-TW" sz="2100" dirty="0">
                <a:latin typeface="微軟正黑體" pitchFamily="34" charset="-120"/>
                <a:ea typeface="微軟正黑體" pitchFamily="34" charset="-120"/>
                <a:cs typeface="Times New Roman" panose="02020603050405020304" pitchFamily="18" charset="0"/>
              </a:rPr>
              <a:t>點明定「收訖明細」之規範</a:t>
            </a:r>
            <a:r>
              <a:rPr lang="zh-TW" altLang="en-US" sz="2100" dirty="0">
                <a:latin typeface="微軟正黑體" pitchFamily="34" charset="-120"/>
                <a:ea typeface="微軟正黑體" pitchFamily="34" charset="-120"/>
                <a:cs typeface="Times New Roman" panose="02020603050405020304" pitchFamily="18" charset="0"/>
              </a:rPr>
              <a:t>，於</a:t>
            </a:r>
            <a:r>
              <a:rPr kumimoji="0" lang="en-US" altLang="zh-TW" sz="2100" b="0" i="0" u="none" strike="noStrike" kern="1200" cap="none" spc="0" normalizeH="0" baseline="0" noProof="0" dirty="0">
                <a:ln>
                  <a:noFill/>
                </a:ln>
                <a:solidFill>
                  <a:schemeClr val="tx1"/>
                </a:solidFill>
                <a:effectLst/>
                <a:uLnTx/>
                <a:uFillTx/>
                <a:latin typeface="微軟正黑體" pitchFamily="34" charset="-120"/>
                <a:ea typeface="微軟正黑體" pitchFamily="34" charset="-120"/>
                <a:cs typeface="Times New Roman" panose="02020603050405020304" pitchFamily="18" charset="0"/>
              </a:rPr>
              <a:t>3</a:t>
            </a:r>
            <a:r>
              <a:rPr kumimoji="0" lang="zh-TW" altLang="zh-TW" sz="2100" b="0" i="0" u="none" strike="noStrike" kern="1200" cap="none" spc="0" normalizeH="0" baseline="0" noProof="0" dirty="0">
                <a:ln>
                  <a:noFill/>
                </a:ln>
                <a:solidFill>
                  <a:schemeClr val="tx1"/>
                </a:solidFill>
                <a:effectLst/>
                <a:uLnTx/>
                <a:uFillTx/>
                <a:latin typeface="微軟正黑體" pitchFamily="34" charset="-120"/>
                <a:ea typeface="微軟正黑體" pitchFamily="34" charset="-120"/>
                <a:cs typeface="Times New Roman" panose="02020603050405020304" pitchFamily="18" charset="0"/>
              </a:rPr>
              <a:t>日內查明</a:t>
            </a:r>
            <a:r>
              <a:rPr kumimoji="0" lang="zh-TW" altLang="en-US" sz="2100" b="0" i="0" u="none" strike="noStrike" kern="1200" cap="none" spc="0" normalizeH="0" baseline="0" noProof="0" dirty="0">
                <a:ln>
                  <a:noFill/>
                </a:ln>
                <a:solidFill>
                  <a:schemeClr val="tx1"/>
                </a:solidFill>
                <a:effectLst/>
                <a:uLnTx/>
                <a:uFillTx/>
                <a:latin typeface="微軟正黑體" pitchFamily="34" charset="-120"/>
                <a:ea typeface="微軟正黑體" pitchFamily="34" charset="-120"/>
                <a:cs typeface="Times New Roman" panose="02020603050405020304" pitchFamily="18" charset="0"/>
              </a:rPr>
              <a:t>，</a:t>
            </a:r>
            <a:r>
              <a:rPr kumimoji="0" lang="zh-TW" altLang="zh-TW" sz="2100" b="0" i="0" u="none" strike="noStrike" kern="1200" cap="none" spc="0" normalizeH="0" baseline="0" noProof="0" dirty="0">
                <a:ln>
                  <a:noFill/>
                </a:ln>
                <a:solidFill>
                  <a:schemeClr val="tx1"/>
                </a:solidFill>
                <a:effectLst/>
                <a:uLnTx/>
                <a:uFillTx/>
                <a:latin typeface="微軟正黑體" pitchFamily="34" charset="-120"/>
                <a:ea typeface="微軟正黑體" pitchFamily="34" charset="-120"/>
                <a:cs typeface="Times New Roman" panose="02020603050405020304" pitchFamily="18" charset="0"/>
              </a:rPr>
              <a:t>並</a:t>
            </a:r>
            <a:r>
              <a:rPr kumimoji="0" lang="zh-TW" altLang="en-US" sz="2100" b="0" i="0" u="none" strike="noStrike" kern="1200" cap="none" spc="0" normalizeH="0" baseline="0" noProof="0" dirty="0">
                <a:ln>
                  <a:noFill/>
                </a:ln>
                <a:solidFill>
                  <a:schemeClr val="tx1"/>
                </a:solidFill>
                <a:effectLst/>
                <a:uLnTx/>
                <a:uFillTx/>
                <a:latin typeface="微軟正黑體" pitchFamily="34" charset="-120"/>
                <a:ea typeface="微軟正黑體" pitchFamily="34" charset="-120"/>
                <a:cs typeface="Times New Roman" panose="02020603050405020304" pitchFamily="18" charset="0"/>
              </a:rPr>
              <a:t>依</a:t>
            </a:r>
            <a:r>
              <a:rPr kumimoji="0" lang="zh-TW" altLang="zh-TW" sz="2100" b="0" i="0" u="none" strike="noStrike" kern="1200" cap="none" spc="0" normalizeH="0" baseline="0" noProof="0" dirty="0">
                <a:ln>
                  <a:noFill/>
                </a:ln>
                <a:solidFill>
                  <a:schemeClr val="tx1"/>
                </a:solidFill>
                <a:effectLst/>
                <a:uLnTx/>
                <a:uFillTx/>
                <a:latin typeface="微軟正黑體" pitchFamily="34" charset="-120"/>
                <a:ea typeface="微軟正黑體" pitchFamily="34" charset="-120"/>
                <a:cs typeface="Times New Roman" panose="02020603050405020304" pitchFamily="18" charset="0"/>
              </a:rPr>
              <a:t>學習歷程中央資料庫主管權責單位辦理更正</a:t>
            </a:r>
            <a:endParaRPr kumimoji="0" lang="en-US" altLang="zh-TW" sz="2100" b="0" i="0" u="none" strike="noStrike" kern="1200" cap="none" spc="0" normalizeH="0" baseline="0" noProof="0" dirty="0">
              <a:ln>
                <a:noFill/>
              </a:ln>
              <a:solidFill>
                <a:schemeClr val="tx1"/>
              </a:solidFill>
              <a:effectLst/>
              <a:uLnTx/>
              <a:uFillTx/>
              <a:latin typeface="微軟正黑體" pitchFamily="34" charset="-120"/>
              <a:ea typeface="微軟正黑體" pitchFamily="34" charset="-120"/>
              <a:cs typeface="Times New Roman" panose="02020603050405020304" pitchFamily="18" charset="0"/>
            </a:endParaRPr>
          </a:p>
          <a:p>
            <a:pPr marL="228600" marR="0" lvl="0" indent="-228600" algn="l" defTabSz="914400" rtl="0" eaLnBrk="1" fontAlgn="auto" latinLnBrk="0" hangingPunct="1">
              <a:lnSpc>
                <a:spcPts val="2800"/>
              </a:lnSpc>
              <a:spcBef>
                <a:spcPts val="600"/>
              </a:spcBef>
              <a:spcAft>
                <a:spcPts val="0"/>
              </a:spcAft>
              <a:buClr>
                <a:srgbClr val="FFB41D"/>
              </a:buClr>
              <a:buSzTx/>
              <a:buFont typeface="Wingdings" panose="05000000000000000000" pitchFamily="2" charset="2"/>
              <a:buChar char="u"/>
              <a:tabLst/>
              <a:defRPr/>
            </a:pPr>
            <a:r>
              <a:rPr kumimoji="0" lang="zh-TW" altLang="en-US" sz="2100" b="1" i="0" u="none" strike="noStrike" kern="1200" cap="none" spc="0" normalizeH="0" baseline="0" noProof="0" dirty="0">
                <a:ln>
                  <a:noFill/>
                </a:ln>
                <a:solidFill>
                  <a:srgbClr val="FF0000"/>
                </a:solidFill>
                <a:effectLst/>
                <a:uLnTx/>
                <a:uFillTx/>
                <a:latin typeface="微軟正黑體" pitchFamily="34" charset="-120"/>
                <a:ea typeface="微軟正黑體" pitchFamily="34" charset="-120"/>
                <a:cs typeface="Times New Roman" panose="02020603050405020304" pitchFamily="18" charset="0"/>
              </a:rPr>
              <a:t>逾期或未依本簡章規定提出疑義申請者，視同確認中央資料庫學習歷程檔案無誤，概不受理複查及申訴</a:t>
            </a:r>
            <a:endParaRPr kumimoji="0" lang="en-US" altLang="zh-TW" sz="2100" b="1" i="0" u="none" strike="noStrike" kern="1200" cap="none" spc="0" normalizeH="0" baseline="0" noProof="0" dirty="0">
              <a:ln>
                <a:noFill/>
              </a:ln>
              <a:solidFill>
                <a:srgbClr val="FF0000"/>
              </a:solidFill>
              <a:effectLst/>
              <a:uLnTx/>
              <a:uFillTx/>
              <a:latin typeface="微軟正黑體" pitchFamily="34" charset="-120"/>
              <a:ea typeface="微軟正黑體" pitchFamily="34" charset="-120"/>
              <a:cs typeface="Times New Roman" panose="02020603050405020304" pitchFamily="18" charset="0"/>
            </a:endParaRPr>
          </a:p>
        </p:txBody>
      </p:sp>
      <p:sp>
        <p:nvSpPr>
          <p:cNvPr id="24" name="矩形 23">
            <a:extLst>
              <a:ext uri="{FF2B5EF4-FFF2-40B4-BE49-F238E27FC236}">
                <a16:creationId xmlns:a16="http://schemas.microsoft.com/office/drawing/2014/main" id="{B449B6FC-4F05-4E39-9F08-5819166C350B}"/>
              </a:ext>
            </a:extLst>
          </p:cNvPr>
          <p:cNvSpPr/>
          <p:nvPr/>
        </p:nvSpPr>
        <p:spPr>
          <a:xfrm>
            <a:off x="1258983" y="3895994"/>
            <a:ext cx="10506297" cy="421626"/>
          </a:xfrm>
          <a:prstGeom prst="rect">
            <a:avLst/>
          </a:prstGeom>
          <a:solidFill>
            <a:srgbClr val="FBCEC5"/>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3">
            <a:schemeClr val="lt1"/>
          </a:lnRef>
          <a:fillRef idx="1">
            <a:schemeClr val="accent2"/>
          </a:fillRef>
          <a:effectRef idx="1">
            <a:schemeClr val="accent2"/>
          </a:effectRef>
          <a:fontRef idx="minor">
            <a:schemeClr val="lt1"/>
          </a:fontRef>
        </p:style>
        <p:txBody>
          <a:bodyPr rtlCol="0" anchor="ctr"/>
          <a:lstStyle/>
          <a:p>
            <a:pPr lvl="0" fontAlgn="base">
              <a:spcBef>
                <a:spcPct val="0"/>
              </a:spcBef>
              <a:spcAft>
                <a:spcPct val="0"/>
              </a:spcAft>
            </a:pPr>
            <a:r>
              <a:rPr lang="zh-TW" altLang="en-US" sz="1600" b="1" dirty="0">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t>須先於</a:t>
            </a:r>
            <a:r>
              <a:rPr lang="en-US" altLang="zh-TW" sz="1600" b="1" dirty="0">
                <a:solidFill>
                  <a:srgbClr val="FF0000"/>
                </a:solidFill>
                <a:highlight>
                  <a:srgbClr val="FFFF00"/>
                </a:highlight>
                <a:latin typeface="微軟正黑體" panose="020B0604030504040204" pitchFamily="34" charset="-120"/>
                <a:ea typeface="微軟正黑體" panose="020B0604030504040204" pitchFamily="34" charset="-120"/>
                <a:cs typeface="Times New Roman" panose="02020603050405020304" pitchFamily="18" charset="0"/>
              </a:rPr>
              <a:t>115.3.11(</a:t>
            </a:r>
            <a:r>
              <a:rPr lang="zh-TW" altLang="en-US" sz="1600" b="1" dirty="0">
                <a:solidFill>
                  <a:srgbClr val="FF0000"/>
                </a:solidFill>
                <a:highlight>
                  <a:srgbClr val="FFFF00"/>
                </a:highlight>
                <a:latin typeface="微軟正黑體" panose="020B0604030504040204" pitchFamily="34" charset="-120"/>
                <a:ea typeface="微軟正黑體" panose="020B0604030504040204" pitchFamily="34" charset="-120"/>
                <a:cs typeface="Times New Roman" panose="02020603050405020304" pitchFamily="18" charset="0"/>
              </a:rPr>
              <a:t>三</a:t>
            </a:r>
            <a:r>
              <a:rPr lang="en-US" altLang="zh-TW" sz="1600" b="1" dirty="0">
                <a:solidFill>
                  <a:srgbClr val="FF0000"/>
                </a:solidFill>
                <a:highlight>
                  <a:srgbClr val="FFFF00"/>
                </a:highlight>
                <a:latin typeface="微軟正黑體" panose="020B0604030504040204" pitchFamily="34" charset="-120"/>
                <a:ea typeface="微軟正黑體" panose="020B0604030504040204" pitchFamily="34" charset="-120"/>
                <a:cs typeface="Times New Roman" panose="02020603050405020304" pitchFamily="18" charset="0"/>
              </a:rPr>
              <a:t>)10:00-115.3.18(</a:t>
            </a:r>
            <a:r>
              <a:rPr lang="zh-TW" altLang="en-US" sz="1600" b="1" dirty="0">
                <a:solidFill>
                  <a:srgbClr val="FF0000"/>
                </a:solidFill>
                <a:highlight>
                  <a:srgbClr val="FFFF00"/>
                </a:highlight>
                <a:latin typeface="微軟正黑體" panose="020B0604030504040204" pitchFamily="34" charset="-120"/>
                <a:ea typeface="微軟正黑體" panose="020B0604030504040204" pitchFamily="34" charset="-120"/>
                <a:cs typeface="Times New Roman" panose="02020603050405020304" pitchFamily="18" charset="0"/>
              </a:rPr>
              <a:t>三</a:t>
            </a:r>
            <a:r>
              <a:rPr lang="en-US" altLang="zh-TW" sz="1600" b="1" dirty="0">
                <a:solidFill>
                  <a:srgbClr val="FF0000"/>
                </a:solidFill>
                <a:highlight>
                  <a:srgbClr val="FFFF00"/>
                </a:highlight>
                <a:latin typeface="微軟正黑體" panose="020B0604030504040204" pitchFamily="34" charset="-120"/>
                <a:ea typeface="微軟正黑體" panose="020B0604030504040204" pitchFamily="34" charset="-120"/>
                <a:cs typeface="Times New Roman" panose="02020603050405020304" pitchFamily="18" charset="0"/>
              </a:rPr>
              <a:t>)17:00</a:t>
            </a:r>
            <a:r>
              <a:rPr lang="zh-TW" altLang="en-US" sz="1600" b="1" dirty="0">
                <a:solidFill>
                  <a:srgbClr val="FF0000"/>
                </a:solidFill>
                <a:highlight>
                  <a:srgbClr val="FFFF00"/>
                </a:highlight>
                <a:latin typeface="微軟正黑體" panose="020B0604030504040204" pitchFamily="34" charset="-120"/>
                <a:ea typeface="微軟正黑體" panose="020B0604030504040204" pitchFamily="34" charset="-120"/>
                <a:cs typeface="Times New Roman" panose="02020603050405020304" pitchFamily="18" charset="0"/>
              </a:rPr>
              <a:t>止</a:t>
            </a:r>
            <a:r>
              <a:rPr lang="zh-TW" altLang="en-US" sz="1600" b="1" dirty="0">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t>登入本委員會「非應屆考生個人識別資料登錄系統」填報相關個資</a:t>
            </a:r>
            <a:endParaRPr lang="en-US" altLang="zh-TW" sz="1600" b="1" dirty="0">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endParaRPr>
          </a:p>
        </p:txBody>
      </p:sp>
    </p:spTree>
    <p:extLst>
      <p:ext uri="{BB962C8B-B14F-4D97-AF65-F5344CB8AC3E}">
        <p14:creationId xmlns:p14="http://schemas.microsoft.com/office/powerpoint/2010/main" val="146425015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3"/>
          <p:cNvSpPr>
            <a:spLocks noGrp="1" noChangeArrowheads="1"/>
          </p:cNvSpPr>
          <p:nvPr>
            <p:ph idx="4294967295"/>
          </p:nvPr>
        </p:nvSpPr>
        <p:spPr>
          <a:xfrm>
            <a:off x="1179618" y="2668331"/>
            <a:ext cx="10459244" cy="3428460"/>
          </a:xfrm>
        </p:spPr>
        <p:txBody>
          <a:bodyPr>
            <a:normAutofit/>
          </a:bodyPr>
          <a:lstStyle/>
          <a:p>
            <a:pPr>
              <a:lnSpc>
                <a:spcPct val="150000"/>
              </a:lnSpc>
              <a:buClr>
                <a:srgbClr val="FFB41D"/>
              </a:buClr>
              <a:buFont typeface="Wingdings" panose="05000000000000000000" pitchFamily="2" charset="2"/>
              <a:buChar char="u"/>
            </a:pPr>
            <a:r>
              <a:rPr lang="zh-TW" altLang="en-US" sz="2100" dirty="0">
                <a:solidFill>
                  <a:srgbClr val="000000"/>
                </a:solidFill>
                <a:latin typeface="微軟正黑體" panose="020B0604030504040204" pitchFamily="34" charset="-120"/>
                <a:ea typeface="微軟正黑體" panose="020B0604030504040204" pitchFamily="34" charset="-120"/>
              </a:rPr>
              <a:t>首次進入系統須</a:t>
            </a:r>
            <a:r>
              <a:rPr lang="zh-TW" altLang="en-US" sz="2100" dirty="0">
                <a:solidFill>
                  <a:srgbClr val="FF0000"/>
                </a:solidFill>
                <a:latin typeface="微軟正黑體" panose="020B0604030504040204" pitchFamily="34" charset="-120"/>
                <a:ea typeface="微軟正黑體" panose="020B0604030504040204" pitchFamily="34" charset="-120"/>
              </a:rPr>
              <a:t>自行設定</a:t>
            </a:r>
            <a:r>
              <a:rPr lang="zh-TW" altLang="en-US" sz="2100" dirty="0">
                <a:solidFill>
                  <a:srgbClr val="000000"/>
                </a:solidFill>
                <a:latin typeface="微軟正黑體" panose="020B0604030504040204" pitchFamily="34" charset="-120"/>
                <a:ea typeface="微軟正黑體" panose="020B0604030504040204" pitchFamily="34" charset="-120"/>
              </a:rPr>
              <a:t>通行碼</a:t>
            </a:r>
            <a:endParaRPr lang="en-US" altLang="zh-TW" sz="2100" dirty="0">
              <a:solidFill>
                <a:srgbClr val="000000"/>
              </a:solidFill>
              <a:latin typeface="微軟正黑體" panose="020B0604030504040204" pitchFamily="34" charset="-120"/>
              <a:ea typeface="微軟正黑體" panose="020B0604030504040204" pitchFamily="34" charset="-120"/>
            </a:endParaRPr>
          </a:p>
          <a:p>
            <a:pPr>
              <a:lnSpc>
                <a:spcPct val="150000"/>
              </a:lnSpc>
              <a:buClr>
                <a:srgbClr val="FFB41D"/>
              </a:buClr>
              <a:buFont typeface="Wingdings" panose="05000000000000000000" pitchFamily="2" charset="2"/>
              <a:buChar char="u"/>
            </a:pPr>
            <a:r>
              <a:rPr lang="en-US" altLang="zh-TW" sz="2100" b="1"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115.4.15(</a:t>
            </a:r>
            <a:r>
              <a:rPr lang="zh-TW" altLang="en-US" sz="2100" b="1"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三</a:t>
            </a:r>
            <a:r>
              <a:rPr lang="en-US" altLang="zh-TW" sz="2100" b="1"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)17:00</a:t>
            </a:r>
            <a:r>
              <a:rPr lang="zh-TW" altLang="en-US" sz="2100" b="1"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前</a:t>
            </a:r>
            <a:r>
              <a:rPr lang="zh-TW" altLang="en-US" sz="2100" dirty="0">
                <a:latin typeface="微軟正黑體" panose="020B0604030504040204" pitchFamily="34" charset="-120"/>
                <a:ea typeface="微軟正黑體" panose="020B0604030504040204" pitchFamily="34" charset="-120"/>
              </a:rPr>
              <a:t>登錄</a:t>
            </a:r>
            <a:r>
              <a:rPr lang="zh-TW" altLang="en-US" sz="2100" b="1" dirty="0">
                <a:latin typeface="微軟正黑體" panose="020B0604030504040204" pitchFamily="34" charset="-120"/>
                <a:ea typeface="微軟正黑體" panose="020B0604030504040204" pitchFamily="34" charset="-120"/>
              </a:rPr>
              <a:t>低收入戶</a:t>
            </a:r>
            <a:r>
              <a:rPr lang="zh-TW" altLang="en-US" sz="2100" dirty="0">
                <a:latin typeface="微軟正黑體" panose="020B0604030504040204" pitchFamily="34" charset="-120"/>
                <a:ea typeface="微軟正黑體" panose="020B0604030504040204" pitchFamily="34" charset="-120"/>
              </a:rPr>
              <a:t>或</a:t>
            </a:r>
            <a:r>
              <a:rPr lang="zh-TW" altLang="en-US" sz="2100" b="1" dirty="0">
                <a:latin typeface="微軟正黑體" panose="020B0604030504040204" pitchFamily="34" charset="-120"/>
                <a:ea typeface="微軟正黑體" panose="020B0604030504040204" pitchFamily="34" charset="-120"/>
              </a:rPr>
              <a:t>中低收入戶</a:t>
            </a:r>
            <a:r>
              <a:rPr lang="zh-TW" altLang="en-US" sz="2100" dirty="0">
                <a:latin typeface="微軟正黑體" panose="020B0604030504040204" pitchFamily="34" charset="-120"/>
                <a:ea typeface="微軟正黑體" panose="020B0604030504040204" pitchFamily="34" charset="-120"/>
              </a:rPr>
              <a:t>身分資料</a:t>
            </a:r>
            <a:endParaRPr lang="en-US" altLang="zh-TW" sz="2100" dirty="0">
              <a:latin typeface="微軟正黑體" panose="020B0604030504040204" pitchFamily="34" charset="-120"/>
              <a:ea typeface="微軟正黑體" panose="020B0604030504040204" pitchFamily="34" charset="-120"/>
            </a:endParaRPr>
          </a:p>
          <a:p>
            <a:pPr>
              <a:lnSpc>
                <a:spcPct val="150000"/>
              </a:lnSpc>
              <a:buClr>
                <a:srgbClr val="FFB41D"/>
              </a:buClr>
              <a:buFont typeface="Wingdings" panose="05000000000000000000" pitchFamily="2" charset="2"/>
              <a:buChar char="u"/>
            </a:pPr>
            <a:r>
              <a:rPr lang="en-US" altLang="zh-TW" sz="2100" b="1" dirty="0">
                <a:solidFill>
                  <a:srgbClr val="FF0000"/>
                </a:solidFill>
                <a:latin typeface="微軟正黑體" panose="020B0604030504040204" pitchFamily="34" charset="-120"/>
                <a:ea typeface="微軟正黑體" panose="020B0604030504040204" pitchFamily="34" charset="-120"/>
              </a:rPr>
              <a:t>115.4.15(</a:t>
            </a:r>
            <a:r>
              <a:rPr lang="zh-TW" altLang="en-US" sz="2100" b="1" dirty="0">
                <a:solidFill>
                  <a:srgbClr val="FF0000"/>
                </a:solidFill>
                <a:latin typeface="微軟正黑體" panose="020B0604030504040204" pitchFamily="34" charset="-120"/>
                <a:ea typeface="微軟正黑體" panose="020B0604030504040204" pitchFamily="34" charset="-120"/>
              </a:rPr>
              <a:t>三</a:t>
            </a:r>
            <a:r>
              <a:rPr lang="en-US" altLang="zh-TW" sz="2100" b="1" dirty="0">
                <a:solidFill>
                  <a:srgbClr val="FF0000"/>
                </a:solidFill>
                <a:latin typeface="微軟正黑體" panose="020B0604030504040204" pitchFamily="34" charset="-120"/>
                <a:ea typeface="微軟正黑體" panose="020B0604030504040204" pitchFamily="34" charset="-120"/>
              </a:rPr>
              <a:t>)</a:t>
            </a:r>
            <a:r>
              <a:rPr lang="zh-TW" altLang="en-US" sz="2100" b="1" dirty="0">
                <a:solidFill>
                  <a:srgbClr val="FF0000"/>
                </a:solidFill>
                <a:latin typeface="微軟正黑體" panose="020B0604030504040204" pitchFamily="34" charset="-120"/>
                <a:ea typeface="微軟正黑體" panose="020B0604030504040204" pitchFamily="34" charset="-120"/>
              </a:rPr>
              <a:t>前</a:t>
            </a:r>
            <a:r>
              <a:rPr lang="zh-TW" altLang="en-US" sz="2100" dirty="0">
                <a:latin typeface="微軟正黑體" panose="020B0604030504040204" pitchFamily="34" charset="-120"/>
                <a:ea typeface="微軟正黑體" panose="020B0604030504040204" pitchFamily="34" charset="-120"/>
              </a:rPr>
              <a:t>繳寄相關文件至本委員會審查</a:t>
            </a:r>
            <a:r>
              <a:rPr lang="en-US" altLang="zh-TW" sz="2100" dirty="0">
                <a:latin typeface="微軟正黑體" panose="020B0604030504040204" pitchFamily="34" charset="-120"/>
                <a:ea typeface="微軟正黑體" panose="020B0604030504040204" pitchFamily="34" charset="-120"/>
              </a:rPr>
              <a:t>(</a:t>
            </a:r>
            <a:r>
              <a:rPr lang="zh-TW" altLang="en-US" sz="2100" dirty="0">
                <a:solidFill>
                  <a:srgbClr val="0000FF"/>
                </a:solidFill>
                <a:latin typeface="微軟正黑體" panose="020B0604030504040204" pitchFamily="34" charset="-120"/>
                <a:ea typeface="微軟正黑體" panose="020B0604030504040204" pitchFamily="34" charset="-120"/>
              </a:rPr>
              <a:t>郵戳為憑</a:t>
            </a:r>
            <a:r>
              <a:rPr lang="en-US" altLang="zh-TW" sz="2100" dirty="0">
                <a:latin typeface="微軟正黑體" panose="020B0604030504040204" pitchFamily="34" charset="-120"/>
                <a:ea typeface="微軟正黑體" panose="020B0604030504040204" pitchFamily="34" charset="-120"/>
              </a:rPr>
              <a:t>)</a:t>
            </a:r>
          </a:p>
          <a:p>
            <a:pPr>
              <a:lnSpc>
                <a:spcPct val="150000"/>
              </a:lnSpc>
              <a:buClr>
                <a:srgbClr val="FFB41D"/>
              </a:buClr>
              <a:buFont typeface="Wingdings" panose="05000000000000000000" pitchFamily="2" charset="2"/>
              <a:buChar char="u"/>
            </a:pPr>
            <a:r>
              <a:rPr lang="zh-TW" altLang="en-US" sz="2100" dirty="0">
                <a:latin typeface="微軟正黑體" panose="020B0604030504040204" pitchFamily="34" charset="-120"/>
                <a:ea typeface="微軟正黑體" panose="020B0604030504040204" pitchFamily="34" charset="-120"/>
              </a:rPr>
              <a:t>繳費身分審查結果於</a:t>
            </a:r>
            <a:r>
              <a:rPr lang="en-US" altLang="zh-TW" sz="2100" dirty="0">
                <a:latin typeface="微軟正黑體" panose="020B0604030504040204" pitchFamily="34" charset="-120"/>
                <a:ea typeface="微軟正黑體" panose="020B0604030504040204" pitchFamily="34" charset="-120"/>
                <a:cs typeface="Times New Roman" panose="02020603050405020304" pitchFamily="18" charset="0"/>
              </a:rPr>
              <a:t>115.4.22(</a:t>
            </a:r>
            <a:r>
              <a:rPr lang="zh-TW" altLang="en-US" sz="2100" dirty="0">
                <a:latin typeface="微軟正黑體" panose="020B0604030504040204" pitchFamily="34" charset="-120"/>
                <a:ea typeface="微軟正黑體" panose="020B0604030504040204" pitchFamily="34" charset="-120"/>
                <a:cs typeface="Times New Roman" panose="02020603050405020304" pitchFamily="18" charset="0"/>
              </a:rPr>
              <a:t>三</a:t>
            </a:r>
            <a:r>
              <a:rPr lang="en-US" altLang="zh-TW" sz="2100" dirty="0">
                <a:latin typeface="微軟正黑體" panose="020B0604030504040204" pitchFamily="34" charset="-120"/>
                <a:ea typeface="微軟正黑體" panose="020B0604030504040204" pitchFamily="34" charset="-120"/>
                <a:cs typeface="Times New Roman" panose="02020603050405020304" pitchFamily="18" charset="0"/>
              </a:rPr>
              <a:t>)10:00</a:t>
            </a:r>
            <a:r>
              <a:rPr lang="zh-TW" altLang="en-US" sz="2100" dirty="0">
                <a:latin typeface="微軟正黑體" panose="020B0604030504040204" pitchFamily="34" charset="-120"/>
                <a:ea typeface="微軟正黑體" panose="020B0604030504040204" pitchFamily="34" charset="-120"/>
              </a:rPr>
              <a:t>起公告</a:t>
            </a:r>
            <a:endParaRPr lang="en-US" altLang="zh-TW" sz="2100" dirty="0">
              <a:latin typeface="微軟正黑體" panose="020B0604030504040204" pitchFamily="34" charset="-120"/>
              <a:ea typeface="微軟正黑體" panose="020B0604030504040204" pitchFamily="34" charset="-120"/>
            </a:endParaRPr>
          </a:p>
          <a:p>
            <a:pPr>
              <a:lnSpc>
                <a:spcPct val="150000"/>
              </a:lnSpc>
              <a:buClr>
                <a:srgbClr val="FFB41D"/>
              </a:buClr>
              <a:buFont typeface="Wingdings" panose="05000000000000000000" pitchFamily="2" charset="2"/>
              <a:buChar char="u"/>
            </a:pPr>
            <a:r>
              <a:rPr lang="zh-TW" altLang="zh-TW" sz="2100" spc="-20" dirty="0">
                <a:latin typeface="微軟正黑體" panose="020B0604030504040204" pitchFamily="34" charset="-120"/>
                <a:ea typeface="微軟正黑體" panose="020B0604030504040204" pitchFamily="34" charset="-120"/>
              </a:rPr>
              <a:t>本項審查結果僅與考生之</a:t>
            </a:r>
            <a:r>
              <a:rPr lang="zh-TW" altLang="zh-TW" sz="2100" spc="-20" dirty="0">
                <a:solidFill>
                  <a:srgbClr val="FF0000"/>
                </a:solidFill>
                <a:latin typeface="微軟正黑體" panose="020B0604030504040204" pitchFamily="34" charset="-120"/>
                <a:ea typeface="微軟正黑體" panose="020B0604030504040204" pitchFamily="34" charset="-120"/>
              </a:rPr>
              <a:t>報名費</a:t>
            </a:r>
            <a:r>
              <a:rPr lang="zh-TW" altLang="zh-TW" sz="2100" spc="-20" dirty="0">
                <a:latin typeface="微軟正黑體" panose="020B0604030504040204" pitchFamily="34" charset="-120"/>
                <a:ea typeface="微軟正黑體" panose="020B0604030504040204" pitchFamily="34" charset="-120"/>
              </a:rPr>
              <a:t>與</a:t>
            </a:r>
            <a:r>
              <a:rPr lang="zh-TW" altLang="zh-TW" sz="2100" spc="-20" dirty="0">
                <a:solidFill>
                  <a:srgbClr val="FF0000"/>
                </a:solidFill>
                <a:latin typeface="微軟正黑體" panose="020B0604030504040204" pitchFamily="34" charset="-120"/>
                <a:ea typeface="微軟正黑體" panose="020B0604030504040204" pitchFamily="34" charset="-120"/>
              </a:rPr>
              <a:t>指定項目甄審費</a:t>
            </a:r>
            <a:r>
              <a:rPr lang="zh-TW" altLang="en-US" sz="2100" spc="-20" dirty="0">
                <a:latin typeface="微軟正黑體" panose="020B0604030504040204" pitchFamily="34" charset="-120"/>
                <a:ea typeface="微軟正黑體" panose="020B0604030504040204" pitchFamily="34" charset="-120"/>
              </a:rPr>
              <a:t>減免身分</a:t>
            </a:r>
            <a:r>
              <a:rPr lang="zh-TW" altLang="zh-TW" sz="2100" spc="-20" dirty="0">
                <a:latin typeface="微軟正黑體" panose="020B0604030504040204" pitchFamily="34" charset="-120"/>
                <a:ea typeface="微軟正黑體" panose="020B0604030504040204" pitchFamily="34" charset="-120"/>
              </a:rPr>
              <a:t>有關</a:t>
            </a:r>
            <a:r>
              <a:rPr lang="zh-TW" altLang="en-US" sz="2100" spc="-20" dirty="0">
                <a:latin typeface="微軟正黑體" panose="020B0604030504040204" pitchFamily="34" charset="-120"/>
                <a:ea typeface="微軟正黑體" panose="020B0604030504040204" pitchFamily="34" charset="-120"/>
              </a:rPr>
              <a:t>，</a:t>
            </a:r>
            <a:r>
              <a:rPr lang="zh-TW" altLang="zh-TW" sz="2100" spc="-20" dirty="0">
                <a:latin typeface="微軟正黑體" panose="020B0604030504040204" pitchFamily="34" charset="-120"/>
                <a:ea typeface="微軟正黑體" panose="020B0604030504040204" pitchFamily="34" charset="-120"/>
              </a:rPr>
              <a:t>未於規定時間內</a:t>
            </a:r>
            <a:br>
              <a:rPr lang="en-US" altLang="zh-TW" sz="2100" spc="-20" dirty="0">
                <a:latin typeface="微軟正黑體" panose="020B0604030504040204" pitchFamily="34" charset="-120"/>
                <a:ea typeface="微軟正黑體" panose="020B0604030504040204" pitchFamily="34" charset="-120"/>
              </a:rPr>
            </a:br>
            <a:r>
              <a:rPr lang="zh-TW" altLang="zh-TW" sz="2100" spc="-20" dirty="0">
                <a:latin typeface="微軟正黑體" panose="020B0604030504040204" pitchFamily="34" charset="-120"/>
                <a:ea typeface="微軟正黑體" panose="020B0604030504040204" pitchFamily="34" charset="-120"/>
              </a:rPr>
              <a:t>登錄身分或身分審查未通過者，均以</a:t>
            </a:r>
            <a:r>
              <a:rPr lang="zh-TW" altLang="zh-TW" sz="2100" spc="-20" dirty="0">
                <a:solidFill>
                  <a:srgbClr val="FF0000"/>
                </a:solidFill>
                <a:latin typeface="微軟正黑體" panose="020B0604030504040204" pitchFamily="34" charset="-120"/>
                <a:ea typeface="微軟正黑體" panose="020B0604030504040204" pitchFamily="34" charset="-120"/>
              </a:rPr>
              <a:t>一般生</a:t>
            </a:r>
            <a:r>
              <a:rPr lang="zh-TW" altLang="zh-TW" sz="2100" spc="-20" dirty="0">
                <a:latin typeface="微軟正黑體" panose="020B0604030504040204" pitchFamily="34" charset="-120"/>
                <a:ea typeface="微軟正黑體" panose="020B0604030504040204" pitchFamily="34" charset="-120"/>
              </a:rPr>
              <a:t>身分繳費</a:t>
            </a:r>
            <a:endParaRPr lang="en-US" altLang="zh-TW" sz="2100" spc="-20" dirty="0">
              <a:latin typeface="微軟正黑體" panose="020B0604030504040204" pitchFamily="34" charset="-120"/>
              <a:ea typeface="微軟正黑體" panose="020B0604030504040204" pitchFamily="34" charset="-120"/>
            </a:endParaRPr>
          </a:p>
        </p:txBody>
      </p:sp>
      <p:sp>
        <p:nvSpPr>
          <p:cNvPr id="19464" name="Rectangle 6"/>
          <p:cNvSpPr>
            <a:spLocks noChangeArrowheads="1"/>
          </p:cNvSpPr>
          <p:nvPr/>
        </p:nvSpPr>
        <p:spPr bwMode="auto">
          <a:xfrm>
            <a:off x="1524001" y="-184666"/>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kumimoji="1" sz="3200">
                <a:solidFill>
                  <a:schemeClr val="tx1"/>
                </a:solidFill>
                <a:latin typeface="Arial" charset="0"/>
                <a:ea typeface="華康中黑體" pitchFamily="49" charset="-120"/>
              </a:defRPr>
            </a:lvl1pPr>
            <a:lvl2pPr marL="742950" indent="-285750" eaLnBrk="0" hangingPunct="0">
              <a:spcBef>
                <a:spcPct val="20000"/>
              </a:spcBef>
              <a:buChar char="–"/>
              <a:defRPr kumimoji="1" sz="2800">
                <a:solidFill>
                  <a:schemeClr val="tx1"/>
                </a:solidFill>
                <a:latin typeface="Arial" charset="0"/>
                <a:ea typeface="華康中黑體" pitchFamily="49" charset="-120"/>
              </a:defRPr>
            </a:lvl2pPr>
            <a:lvl3pPr marL="1143000" indent="-228600" eaLnBrk="0" hangingPunct="0">
              <a:spcBef>
                <a:spcPct val="20000"/>
              </a:spcBef>
              <a:buChar char="•"/>
              <a:defRPr kumimoji="1" sz="2400">
                <a:solidFill>
                  <a:schemeClr val="tx1"/>
                </a:solidFill>
                <a:latin typeface="Arial" charset="0"/>
                <a:ea typeface="華康中黑體" pitchFamily="49" charset="-120"/>
              </a:defRPr>
            </a:lvl3pPr>
            <a:lvl4pPr marL="1600200" indent="-228600" eaLnBrk="0" hangingPunct="0">
              <a:spcBef>
                <a:spcPct val="20000"/>
              </a:spcBef>
              <a:buChar char="–"/>
              <a:defRPr kumimoji="1" sz="2000">
                <a:solidFill>
                  <a:schemeClr val="tx1"/>
                </a:solidFill>
                <a:latin typeface="Arial" charset="0"/>
                <a:ea typeface="華康中黑體" pitchFamily="49" charset="-120"/>
              </a:defRPr>
            </a:lvl4pPr>
            <a:lvl5pPr marL="2057400" indent="-228600" eaLnBrk="0" hangingPunct="0">
              <a:spcBef>
                <a:spcPct val="20000"/>
              </a:spcBef>
              <a:buChar char="»"/>
              <a:defRPr kumimoji="1" sz="2000">
                <a:solidFill>
                  <a:schemeClr val="tx1"/>
                </a:solidFill>
                <a:latin typeface="Arial" charset="0"/>
                <a:ea typeface="華康中黑體" pitchFamily="49" charset="-120"/>
              </a:defRPr>
            </a:lvl5pPr>
            <a:lvl6pPr marL="2514600" indent="-228600" eaLnBrk="0" fontAlgn="base" hangingPunct="0">
              <a:spcBef>
                <a:spcPct val="20000"/>
              </a:spcBef>
              <a:spcAft>
                <a:spcPct val="0"/>
              </a:spcAft>
              <a:buChar char="»"/>
              <a:defRPr kumimoji="1" sz="2000">
                <a:solidFill>
                  <a:schemeClr val="tx1"/>
                </a:solidFill>
                <a:latin typeface="Arial" charset="0"/>
                <a:ea typeface="華康中黑體" pitchFamily="49" charset="-120"/>
              </a:defRPr>
            </a:lvl6pPr>
            <a:lvl7pPr marL="2971800" indent="-228600" eaLnBrk="0" fontAlgn="base" hangingPunct="0">
              <a:spcBef>
                <a:spcPct val="20000"/>
              </a:spcBef>
              <a:spcAft>
                <a:spcPct val="0"/>
              </a:spcAft>
              <a:buChar char="»"/>
              <a:defRPr kumimoji="1" sz="2000">
                <a:solidFill>
                  <a:schemeClr val="tx1"/>
                </a:solidFill>
                <a:latin typeface="Arial" charset="0"/>
                <a:ea typeface="華康中黑體" pitchFamily="49" charset="-120"/>
              </a:defRPr>
            </a:lvl7pPr>
            <a:lvl8pPr marL="3429000" indent="-228600" eaLnBrk="0" fontAlgn="base" hangingPunct="0">
              <a:spcBef>
                <a:spcPct val="20000"/>
              </a:spcBef>
              <a:spcAft>
                <a:spcPct val="0"/>
              </a:spcAft>
              <a:buChar char="»"/>
              <a:defRPr kumimoji="1" sz="2000">
                <a:solidFill>
                  <a:schemeClr val="tx1"/>
                </a:solidFill>
                <a:latin typeface="Arial" charset="0"/>
                <a:ea typeface="華康中黑體" pitchFamily="49" charset="-120"/>
              </a:defRPr>
            </a:lvl8pPr>
            <a:lvl9pPr marL="3886200" indent="-228600" eaLnBrk="0" fontAlgn="base" hangingPunct="0">
              <a:spcBef>
                <a:spcPct val="20000"/>
              </a:spcBef>
              <a:spcAft>
                <a:spcPct val="0"/>
              </a:spcAft>
              <a:buChar char="»"/>
              <a:defRPr kumimoji="1" sz="2000">
                <a:solidFill>
                  <a:schemeClr val="tx1"/>
                </a:solidFill>
                <a:latin typeface="Arial" charset="0"/>
                <a:ea typeface="華康中黑體" pitchFamily="49" charset="-120"/>
              </a:defRPr>
            </a:lvl9pPr>
          </a:lstStyle>
          <a:p>
            <a:pPr eaLnBrk="1" hangingPunct="1">
              <a:spcBef>
                <a:spcPct val="0"/>
              </a:spcBef>
              <a:buFontTx/>
              <a:buNone/>
            </a:pPr>
            <a:endParaRPr lang="zh-TW" altLang="en-US" sz="1800">
              <a:latin typeface="華康儷楷書" panose="03000509000000000000" pitchFamily="65" charset="-120"/>
              <a:ea typeface="華康儷楷書" panose="03000509000000000000" pitchFamily="65" charset="-120"/>
            </a:endParaRPr>
          </a:p>
        </p:txBody>
      </p:sp>
      <p:sp>
        <p:nvSpPr>
          <p:cNvPr id="30" name="圓角矩形 29"/>
          <p:cNvSpPr/>
          <p:nvPr/>
        </p:nvSpPr>
        <p:spPr>
          <a:xfrm>
            <a:off x="1166570" y="999371"/>
            <a:ext cx="2428875" cy="578882"/>
          </a:xfrm>
          <a:prstGeom prst="roundRect">
            <a:avLst/>
          </a:prstGeom>
          <a:ln>
            <a:noFill/>
          </a:ln>
        </p:spPr>
        <p:style>
          <a:lnRef idx="1">
            <a:schemeClr val="accent6"/>
          </a:lnRef>
          <a:fillRef idx="2">
            <a:schemeClr val="accent6"/>
          </a:fillRef>
          <a:effectRef idx="1">
            <a:schemeClr val="accent6"/>
          </a:effectRef>
          <a:fontRef idx="minor">
            <a:schemeClr val="dk1"/>
          </a:fontRef>
        </p:style>
        <p:txBody>
          <a:bodyPr>
            <a:spAutoFit/>
          </a:bodyPr>
          <a:lstStyle/>
          <a:p>
            <a:pPr marL="342900" indent="-342900" algn="ctr">
              <a:spcBef>
                <a:spcPct val="20000"/>
              </a:spcBef>
            </a:pPr>
            <a:r>
              <a:rPr lang="zh-TW" altLang="en-US" sz="2800" kern="0" dirty="0">
                <a:latin typeface="微軟正黑體" panose="020B0604030504040204" pitchFamily="34" charset="-120"/>
                <a:ea typeface="微軟正黑體" panose="020B0604030504040204" pitchFamily="34" charset="-120"/>
                <a:cs typeface="華康中黑體" pitchFamily="49" charset="-120"/>
              </a:rPr>
              <a:t>繳費身分審查</a:t>
            </a:r>
          </a:p>
        </p:txBody>
      </p:sp>
      <p:sp>
        <p:nvSpPr>
          <p:cNvPr id="28" name="Rectangle 199"/>
          <p:cNvSpPr txBox="1">
            <a:spLocks noChangeArrowheads="1"/>
          </p:cNvSpPr>
          <p:nvPr/>
        </p:nvSpPr>
        <p:spPr>
          <a:xfrm>
            <a:off x="840059" y="81970"/>
            <a:ext cx="8229600" cy="5826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sz="2500" b="1" spc="-75" dirty="0">
                <a:solidFill>
                  <a:prstClr val="black"/>
                </a:solidFill>
                <a:latin typeface="微軟正黑體" panose="020B0604030504040204" pitchFamily="34" charset="-120"/>
                <a:ea typeface="微軟正黑體" panose="020B0604030504040204" pitchFamily="34" charset="-120"/>
              </a:rPr>
              <a:t>技優甄審入學招生作業流程</a:t>
            </a:r>
          </a:p>
        </p:txBody>
      </p:sp>
      <p:sp>
        <p:nvSpPr>
          <p:cNvPr id="3" name="矩形 2"/>
          <p:cNvSpPr/>
          <p:nvPr/>
        </p:nvSpPr>
        <p:spPr>
          <a:xfrm>
            <a:off x="1166570" y="1682209"/>
            <a:ext cx="6324121" cy="461665"/>
          </a:xfrm>
          <a:prstGeom prst="rect">
            <a:avLst/>
          </a:prstGeom>
        </p:spPr>
        <p:txBody>
          <a:bodyPr wrap="square">
            <a:spAutoFit/>
          </a:bodyPr>
          <a:lstStyle/>
          <a:p>
            <a:pPr lvl="0" fontAlgn="base">
              <a:spcBef>
                <a:spcPct val="0"/>
              </a:spcBef>
              <a:spcAft>
                <a:spcPct val="0"/>
              </a:spcAft>
            </a:pPr>
            <a:r>
              <a:rPr lang="en-US" altLang="zh-TW" sz="2400" b="1" dirty="0">
                <a:solidFill>
                  <a:srgbClr val="0000CC"/>
                </a:solidFill>
                <a:latin typeface="微軟正黑體" panose="020B0604030504040204" pitchFamily="34" charset="-120"/>
                <a:ea typeface="微軟正黑體" panose="020B0604030504040204" pitchFamily="34" charset="-120"/>
                <a:cs typeface="Times New Roman" panose="02020603050405020304" pitchFamily="18" charset="0"/>
              </a:rPr>
              <a:t>【115.4.13(</a:t>
            </a:r>
            <a:r>
              <a:rPr lang="zh-TW" altLang="en-US" sz="2400" b="1" dirty="0">
                <a:solidFill>
                  <a:srgbClr val="0000CC"/>
                </a:solidFill>
                <a:latin typeface="微軟正黑體" panose="020B0604030504040204" pitchFamily="34" charset="-120"/>
                <a:ea typeface="微軟正黑體" panose="020B0604030504040204" pitchFamily="34" charset="-120"/>
                <a:cs typeface="Times New Roman" panose="02020603050405020304" pitchFamily="18" charset="0"/>
              </a:rPr>
              <a:t>一</a:t>
            </a:r>
            <a:r>
              <a:rPr lang="en-US" altLang="zh-TW" sz="2400" b="1" dirty="0">
                <a:solidFill>
                  <a:srgbClr val="0000CC"/>
                </a:solidFill>
                <a:latin typeface="微軟正黑體" panose="020B0604030504040204" pitchFamily="34" charset="-120"/>
                <a:ea typeface="微軟正黑體" panose="020B0604030504040204" pitchFamily="34" charset="-120"/>
                <a:cs typeface="Times New Roman" panose="02020603050405020304" pitchFamily="18" charset="0"/>
              </a:rPr>
              <a:t>)10:00-115.4.15(</a:t>
            </a:r>
            <a:r>
              <a:rPr lang="zh-TW" altLang="en-US" sz="2400" b="1" dirty="0">
                <a:solidFill>
                  <a:srgbClr val="0000CC"/>
                </a:solidFill>
                <a:latin typeface="微軟正黑體" panose="020B0604030504040204" pitchFamily="34" charset="-120"/>
                <a:ea typeface="微軟正黑體" panose="020B0604030504040204" pitchFamily="34" charset="-120"/>
                <a:cs typeface="Times New Roman" panose="02020603050405020304" pitchFamily="18" charset="0"/>
              </a:rPr>
              <a:t>三</a:t>
            </a:r>
            <a:r>
              <a:rPr lang="en-US" altLang="zh-TW" sz="2400" b="1" dirty="0">
                <a:solidFill>
                  <a:srgbClr val="0000CC"/>
                </a:solidFill>
                <a:latin typeface="微軟正黑體" panose="020B0604030504040204" pitchFamily="34" charset="-120"/>
                <a:ea typeface="微軟正黑體" panose="020B0604030504040204" pitchFamily="34" charset="-120"/>
                <a:cs typeface="Times New Roman" panose="02020603050405020304" pitchFamily="18" charset="0"/>
              </a:rPr>
              <a:t>)17:00</a:t>
            </a:r>
            <a:r>
              <a:rPr lang="zh-TW" altLang="en-US" sz="2400" b="1" dirty="0">
                <a:solidFill>
                  <a:srgbClr val="0000CC"/>
                </a:solidFill>
                <a:latin typeface="微軟正黑體" panose="020B0604030504040204" pitchFamily="34" charset="-120"/>
                <a:ea typeface="微軟正黑體" panose="020B0604030504040204" pitchFamily="34" charset="-120"/>
                <a:cs typeface="Times New Roman" panose="02020603050405020304" pitchFamily="18" charset="0"/>
              </a:rPr>
              <a:t>止</a:t>
            </a:r>
            <a:r>
              <a:rPr lang="en-US" altLang="zh-TW" sz="2400" b="1" dirty="0">
                <a:solidFill>
                  <a:srgbClr val="0000CC"/>
                </a:solidFill>
                <a:latin typeface="微軟正黑體" panose="020B0604030504040204" pitchFamily="34" charset="-120"/>
                <a:ea typeface="微軟正黑體" panose="020B0604030504040204" pitchFamily="34" charset="-120"/>
                <a:cs typeface="Times New Roman" panose="02020603050405020304" pitchFamily="18" charset="0"/>
              </a:rPr>
              <a:t>】</a:t>
            </a:r>
          </a:p>
        </p:txBody>
      </p:sp>
      <p:grpSp>
        <p:nvGrpSpPr>
          <p:cNvPr id="4" name="群組 3">
            <a:extLst>
              <a:ext uri="{FF2B5EF4-FFF2-40B4-BE49-F238E27FC236}">
                <a16:creationId xmlns:a16="http://schemas.microsoft.com/office/drawing/2014/main" id="{3F86AD51-A1A8-47C2-81F3-59D4B3B150CC}"/>
              </a:ext>
            </a:extLst>
          </p:cNvPr>
          <p:cNvGrpSpPr/>
          <p:nvPr/>
        </p:nvGrpSpPr>
        <p:grpSpPr>
          <a:xfrm>
            <a:off x="8438383" y="783663"/>
            <a:ext cx="3534542" cy="1432422"/>
            <a:chOff x="8438383" y="783663"/>
            <a:chExt cx="3534542" cy="1432422"/>
          </a:xfrm>
        </p:grpSpPr>
        <p:grpSp>
          <p:nvGrpSpPr>
            <p:cNvPr id="2" name="群組 1"/>
            <p:cNvGrpSpPr/>
            <p:nvPr/>
          </p:nvGrpSpPr>
          <p:grpSpPr>
            <a:xfrm>
              <a:off x="8888487" y="783663"/>
              <a:ext cx="3084438" cy="1432422"/>
              <a:chOff x="5988125" y="214313"/>
              <a:chExt cx="3084438" cy="1432422"/>
            </a:xfrm>
          </p:grpSpPr>
          <p:grpSp>
            <p:nvGrpSpPr>
              <p:cNvPr id="24" name="群組 7"/>
              <p:cNvGrpSpPr>
                <a:grpSpLocks/>
              </p:cNvGrpSpPr>
              <p:nvPr/>
            </p:nvGrpSpPr>
            <p:grpSpPr bwMode="auto">
              <a:xfrm>
                <a:off x="6462713" y="214313"/>
                <a:ext cx="2609850" cy="1431925"/>
                <a:chOff x="6690632" y="1068877"/>
                <a:chExt cx="2609942" cy="1217115"/>
              </a:xfrm>
            </p:grpSpPr>
            <p:cxnSp>
              <p:nvCxnSpPr>
                <p:cNvPr id="25" name="直線單箭頭接點 8"/>
                <p:cNvCxnSpPr>
                  <a:cxnSpLocks noChangeShapeType="1"/>
                  <a:endCxn id="38" idx="1"/>
                </p:cNvCxnSpPr>
                <p:nvPr/>
              </p:nvCxnSpPr>
              <p:spPr bwMode="auto">
                <a:xfrm>
                  <a:off x="8826152" y="1676100"/>
                  <a:ext cx="117232" cy="1350"/>
                </a:xfrm>
                <a:prstGeom prst="straightConnector1">
                  <a:avLst/>
                </a:prstGeom>
                <a:noFill/>
                <a:ln w="9525" algn="ctr">
                  <a:solidFill>
                    <a:srgbClr val="F7AB00"/>
                  </a:solidFill>
                  <a:round/>
                  <a:headEnd/>
                  <a:tailEnd type="arrow" w="med" len="med"/>
                </a:ln>
                <a:extLst>
                  <a:ext uri="{909E8E84-426E-40DD-AFC4-6F175D3DCCD1}">
                    <a14:hiddenFill xmlns:a14="http://schemas.microsoft.com/office/drawing/2010/main">
                      <a:noFill/>
                    </a14:hiddenFill>
                  </a:ext>
                </a:extLst>
              </p:spPr>
            </p:cxnSp>
            <p:sp>
              <p:nvSpPr>
                <p:cNvPr id="26" name="圓角矩形 25"/>
                <p:cNvSpPr/>
                <p:nvPr/>
              </p:nvSpPr>
              <p:spPr bwMode="auto">
                <a:xfrm>
                  <a:off x="6690632" y="1071576"/>
                  <a:ext cx="357200" cy="1214416"/>
                </a:xfrm>
                <a:prstGeom prst="roundRect">
                  <a:avLst/>
                </a:prstGeom>
                <a:solidFill>
                  <a:schemeClr val="accent6">
                    <a:lumMod val="40000"/>
                    <a:lumOff val="60000"/>
                  </a:schemeClr>
                </a:solidFill>
                <a:ln>
                  <a:noFill/>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vert="eaVert" anchor="ctr"/>
                <a:lstStyle/>
                <a:p>
                  <a:pPr algn="dist">
                    <a:defRPr/>
                  </a:pPr>
                  <a:r>
                    <a:rPr lang="zh-TW" altLang="en-US" sz="1400" dirty="0">
                      <a:solidFill>
                        <a:schemeClr val="tx1"/>
                      </a:solidFill>
                      <a:latin typeface="微軟正黑體" panose="020B0604030504040204" pitchFamily="34" charset="-120"/>
                      <a:ea typeface="微軟正黑體" panose="020B0604030504040204" pitchFamily="34" charset="-120"/>
                    </a:rPr>
                    <a:t>資格審查</a:t>
                  </a:r>
                </a:p>
                <a:p>
                  <a:pPr algn="dist">
                    <a:defRPr/>
                  </a:pPr>
                  <a:r>
                    <a:rPr lang="zh-TW" altLang="en-US" sz="1400" dirty="0">
                      <a:solidFill>
                        <a:schemeClr val="tx1"/>
                      </a:solidFill>
                      <a:latin typeface="微軟正黑體" panose="020B0604030504040204" pitchFamily="34" charset="-120"/>
                      <a:ea typeface="微軟正黑體" panose="020B0604030504040204" pitchFamily="34" charset="-120"/>
                    </a:rPr>
                    <a:t>繳交報名費及</a:t>
                  </a:r>
                  <a:endParaRPr lang="en-US" altLang="zh-TW" sz="1400" dirty="0">
                    <a:solidFill>
                      <a:schemeClr val="tx1"/>
                    </a:solidFill>
                    <a:latin typeface="微軟正黑體" panose="020B0604030504040204" pitchFamily="34" charset="-120"/>
                    <a:ea typeface="微軟正黑體" panose="020B0604030504040204" pitchFamily="34" charset="-120"/>
                  </a:endParaRPr>
                </a:p>
              </p:txBody>
            </p:sp>
            <p:sp>
              <p:nvSpPr>
                <p:cNvPr id="29" name="圓角矩形 28"/>
                <p:cNvSpPr/>
                <p:nvPr/>
              </p:nvSpPr>
              <p:spPr bwMode="auto">
                <a:xfrm>
                  <a:off x="7138323" y="1071576"/>
                  <a:ext cx="357200" cy="1214416"/>
                </a:xfrm>
                <a:prstGeom prst="roundRect">
                  <a:avLst/>
                </a:prstGeom>
                <a:solidFill>
                  <a:schemeClr val="accent6">
                    <a:lumMod val="40000"/>
                    <a:lumOff val="60000"/>
                  </a:schemeClr>
                </a:solidFill>
                <a:ln>
                  <a:noFill/>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vert="eaVert" anchor="ctr"/>
                <a:lstStyle/>
                <a:p>
                  <a:pPr algn="dist"/>
                  <a:r>
                    <a:rPr lang="zh-TW" altLang="en-US" sz="1400" dirty="0">
                      <a:solidFill>
                        <a:schemeClr val="tx1"/>
                      </a:solidFill>
                      <a:latin typeface="微軟正黑體" panose="020B0604030504040204" pitchFamily="34" charset="-120"/>
                      <a:ea typeface="微軟正黑體" panose="020B0604030504040204" pitchFamily="34" charset="-120"/>
                    </a:rPr>
                    <a:t>網路報名</a:t>
                  </a:r>
                </a:p>
              </p:txBody>
            </p:sp>
            <p:sp>
              <p:nvSpPr>
                <p:cNvPr id="31" name="圓角矩形 30"/>
                <p:cNvSpPr/>
                <p:nvPr/>
              </p:nvSpPr>
              <p:spPr bwMode="auto">
                <a:xfrm>
                  <a:off x="7589189" y="1071576"/>
                  <a:ext cx="357200" cy="1214416"/>
                </a:xfrm>
                <a:prstGeom prst="roundRect">
                  <a:avLst/>
                </a:prstGeom>
                <a:solidFill>
                  <a:schemeClr val="accent6">
                    <a:lumMod val="40000"/>
                    <a:lumOff val="60000"/>
                  </a:schemeClr>
                </a:solidFill>
                <a:ln>
                  <a:noFill/>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vert="eaVert" anchor="ctr"/>
                <a:lstStyle/>
                <a:p>
                  <a:pPr algn="dist">
                    <a:defRPr/>
                  </a:pPr>
                  <a:r>
                    <a:rPr lang="zh-TW" altLang="en-US" sz="1400" dirty="0">
                      <a:solidFill>
                        <a:schemeClr val="tx1"/>
                      </a:solidFill>
                      <a:latin typeface="微軟正黑體" panose="020B0604030504040204" pitchFamily="34" charset="-120"/>
                      <a:ea typeface="微軟正黑體" panose="020B0604030504040204" pitchFamily="34" charset="-120"/>
                    </a:rPr>
                    <a:t>指定項目甄審</a:t>
                  </a:r>
                </a:p>
              </p:txBody>
            </p:sp>
            <p:sp>
              <p:nvSpPr>
                <p:cNvPr id="32" name="圓角矩形 31"/>
                <p:cNvSpPr/>
                <p:nvPr/>
              </p:nvSpPr>
              <p:spPr bwMode="auto">
                <a:xfrm>
                  <a:off x="8051167" y="1071576"/>
                  <a:ext cx="357201" cy="1214416"/>
                </a:xfrm>
                <a:prstGeom prst="roundRect">
                  <a:avLst/>
                </a:prstGeom>
                <a:solidFill>
                  <a:schemeClr val="accent6">
                    <a:lumMod val="40000"/>
                    <a:lumOff val="60000"/>
                  </a:schemeClr>
                </a:solidFill>
                <a:ln>
                  <a:noFill/>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vert="eaVert" anchor="ctr"/>
                <a:lstStyle/>
                <a:p>
                  <a:pPr algn="dist">
                    <a:defRPr/>
                  </a:pPr>
                  <a:r>
                    <a:rPr lang="zh-TW" altLang="en-US" sz="1400" dirty="0">
                      <a:solidFill>
                        <a:schemeClr val="tx1"/>
                      </a:solidFill>
                      <a:latin typeface="微軟正黑體" panose="020B0604030504040204" pitchFamily="34" charset="-120"/>
                      <a:ea typeface="微軟正黑體" panose="020B0604030504040204" pitchFamily="34" charset="-120"/>
                    </a:rPr>
                    <a:t>登記就讀志願序</a:t>
                  </a:r>
                </a:p>
              </p:txBody>
            </p:sp>
            <p:sp>
              <p:nvSpPr>
                <p:cNvPr id="33" name="圓角矩形 32"/>
                <p:cNvSpPr/>
                <p:nvPr/>
              </p:nvSpPr>
              <p:spPr bwMode="auto">
                <a:xfrm>
                  <a:off x="8500446" y="1068877"/>
                  <a:ext cx="357200" cy="1214416"/>
                </a:xfrm>
                <a:prstGeom prst="roundRect">
                  <a:avLst/>
                </a:prstGeom>
                <a:solidFill>
                  <a:schemeClr val="accent6">
                    <a:lumMod val="40000"/>
                    <a:lumOff val="60000"/>
                  </a:schemeClr>
                </a:solidFill>
                <a:ln>
                  <a:noFill/>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vert="eaVert" anchor="ctr"/>
                <a:lstStyle/>
                <a:p>
                  <a:pPr algn="dist"/>
                  <a:r>
                    <a:rPr lang="zh-TW" altLang="en-US" sz="1400" dirty="0">
                      <a:solidFill>
                        <a:schemeClr val="tx1"/>
                      </a:solidFill>
                      <a:latin typeface="微軟正黑體" panose="020B0604030504040204" pitchFamily="34" charset="-120"/>
                      <a:ea typeface="微軟正黑體" panose="020B0604030504040204" pitchFamily="34" charset="-120"/>
                    </a:rPr>
                    <a:t>志願序分發放榜</a:t>
                  </a:r>
                </a:p>
              </p:txBody>
            </p:sp>
            <p:cxnSp>
              <p:nvCxnSpPr>
                <p:cNvPr id="34" name="直線單箭頭接點 14"/>
                <p:cNvCxnSpPr>
                  <a:cxnSpLocks noChangeShapeType="1"/>
                  <a:stCxn id="26" idx="3"/>
                  <a:endCxn id="29" idx="1"/>
                </p:cNvCxnSpPr>
                <p:nvPr/>
              </p:nvCxnSpPr>
              <p:spPr bwMode="auto">
                <a:xfrm>
                  <a:off x="7047822" y="1678769"/>
                  <a:ext cx="91184" cy="1588"/>
                </a:xfrm>
                <a:prstGeom prst="straightConnector1">
                  <a:avLst/>
                </a:prstGeom>
                <a:noFill/>
                <a:ln w="9525" algn="ctr">
                  <a:solidFill>
                    <a:srgbClr val="F7AB00"/>
                  </a:solidFill>
                  <a:round/>
                  <a:headEnd/>
                  <a:tailEnd type="arrow" w="med" len="med"/>
                </a:ln>
                <a:extLst>
                  <a:ext uri="{909E8E84-426E-40DD-AFC4-6F175D3DCCD1}">
                    <a14:hiddenFill xmlns:a14="http://schemas.microsoft.com/office/drawing/2010/main">
                      <a:noFill/>
                    </a14:hiddenFill>
                  </a:ext>
                </a:extLst>
              </p:spPr>
            </p:cxnSp>
            <p:cxnSp>
              <p:nvCxnSpPr>
                <p:cNvPr id="35" name="直線單箭頭接點 15"/>
                <p:cNvCxnSpPr>
                  <a:cxnSpLocks noChangeShapeType="1"/>
                  <a:stCxn id="29" idx="3"/>
                  <a:endCxn id="31" idx="1"/>
                </p:cNvCxnSpPr>
                <p:nvPr/>
              </p:nvCxnSpPr>
              <p:spPr bwMode="auto">
                <a:xfrm>
                  <a:off x="7496196" y="1678769"/>
                  <a:ext cx="93116" cy="1588"/>
                </a:xfrm>
                <a:prstGeom prst="straightConnector1">
                  <a:avLst/>
                </a:prstGeom>
                <a:noFill/>
                <a:ln w="9525" algn="ctr">
                  <a:solidFill>
                    <a:srgbClr val="F7AB00"/>
                  </a:solidFill>
                  <a:round/>
                  <a:headEnd/>
                  <a:tailEnd type="arrow" w="med" len="med"/>
                </a:ln>
                <a:extLst>
                  <a:ext uri="{909E8E84-426E-40DD-AFC4-6F175D3DCCD1}">
                    <a14:hiddenFill xmlns:a14="http://schemas.microsoft.com/office/drawing/2010/main">
                      <a:noFill/>
                    </a14:hiddenFill>
                  </a:ext>
                </a:extLst>
              </p:spPr>
            </p:cxnSp>
            <p:cxnSp>
              <p:nvCxnSpPr>
                <p:cNvPr id="36" name="直線單箭頭接點 16"/>
                <p:cNvCxnSpPr>
                  <a:cxnSpLocks noChangeShapeType="1"/>
                  <a:stCxn id="31" idx="3"/>
                  <a:endCxn id="32" idx="1"/>
                </p:cNvCxnSpPr>
                <p:nvPr/>
              </p:nvCxnSpPr>
              <p:spPr bwMode="auto">
                <a:xfrm>
                  <a:off x="7946502" y="1678769"/>
                  <a:ext cx="104776" cy="1588"/>
                </a:xfrm>
                <a:prstGeom prst="straightConnector1">
                  <a:avLst/>
                </a:prstGeom>
                <a:noFill/>
                <a:ln w="9525" algn="ctr">
                  <a:solidFill>
                    <a:srgbClr val="F7AB00"/>
                  </a:solidFill>
                  <a:round/>
                  <a:headEnd/>
                  <a:tailEnd type="arrow" w="med" len="med"/>
                </a:ln>
                <a:extLst>
                  <a:ext uri="{909E8E84-426E-40DD-AFC4-6F175D3DCCD1}">
                    <a14:hiddenFill xmlns:a14="http://schemas.microsoft.com/office/drawing/2010/main">
                      <a:noFill/>
                    </a14:hiddenFill>
                  </a:ext>
                </a:extLst>
              </p:spPr>
            </p:cxnSp>
            <p:cxnSp>
              <p:nvCxnSpPr>
                <p:cNvPr id="37" name="直線單箭頭接點 17"/>
                <p:cNvCxnSpPr>
                  <a:cxnSpLocks noChangeShapeType="1"/>
                  <a:stCxn id="32" idx="3"/>
                  <a:endCxn id="33" idx="1"/>
                </p:cNvCxnSpPr>
                <p:nvPr/>
              </p:nvCxnSpPr>
              <p:spPr bwMode="auto">
                <a:xfrm flipV="1">
                  <a:off x="8408468" y="1676100"/>
                  <a:ext cx="92622" cy="2671"/>
                </a:xfrm>
                <a:prstGeom prst="straightConnector1">
                  <a:avLst/>
                </a:prstGeom>
                <a:noFill/>
                <a:ln w="9525" algn="ctr">
                  <a:solidFill>
                    <a:srgbClr val="F7AB00"/>
                  </a:solidFill>
                  <a:round/>
                  <a:headEnd/>
                  <a:tailEnd type="arrow" w="med" len="med"/>
                </a:ln>
                <a:extLst>
                  <a:ext uri="{909E8E84-426E-40DD-AFC4-6F175D3DCCD1}">
                    <a14:hiddenFill xmlns:a14="http://schemas.microsoft.com/office/drawing/2010/main">
                      <a:noFill/>
                    </a14:hiddenFill>
                  </a:ext>
                </a:extLst>
              </p:spPr>
            </p:cxnSp>
            <p:sp>
              <p:nvSpPr>
                <p:cNvPr id="38" name="圓角矩形 37"/>
                <p:cNvSpPr/>
                <p:nvPr/>
              </p:nvSpPr>
              <p:spPr bwMode="auto">
                <a:xfrm>
                  <a:off x="8943373" y="1068877"/>
                  <a:ext cx="357201" cy="1214416"/>
                </a:xfrm>
                <a:prstGeom prst="roundRect">
                  <a:avLst/>
                </a:prstGeom>
                <a:solidFill>
                  <a:schemeClr val="accent6">
                    <a:lumMod val="40000"/>
                    <a:lumOff val="60000"/>
                  </a:schemeClr>
                </a:solidFill>
                <a:ln>
                  <a:noFill/>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vert="eaVert" anchor="ctr"/>
                <a:lstStyle/>
                <a:p>
                  <a:pPr algn="dist">
                    <a:defRPr/>
                  </a:pPr>
                  <a:r>
                    <a:rPr lang="zh-TW" altLang="en-US" sz="1400" dirty="0">
                      <a:solidFill>
                        <a:schemeClr val="tx1"/>
                      </a:solidFill>
                      <a:latin typeface="微軟正黑體" panose="020B0604030504040204" pitchFamily="34" charset="-120"/>
                      <a:ea typeface="微軟正黑體" panose="020B0604030504040204" pitchFamily="34" charset="-120"/>
                    </a:rPr>
                    <a:t>報到</a:t>
                  </a:r>
                </a:p>
              </p:txBody>
            </p:sp>
          </p:grpSp>
          <p:sp>
            <p:nvSpPr>
              <p:cNvPr id="21" name="圓角矩形 20"/>
              <p:cNvSpPr/>
              <p:nvPr/>
            </p:nvSpPr>
            <p:spPr bwMode="auto">
              <a:xfrm>
                <a:off x="5988125" y="217985"/>
                <a:ext cx="357187" cy="1428750"/>
              </a:xfrm>
              <a:prstGeom prst="roundRect">
                <a:avLst/>
              </a:prstGeom>
              <a:solidFill>
                <a:schemeClr val="accent6">
                  <a:lumMod val="75000"/>
                </a:schemeClr>
              </a:solidFill>
              <a:ln>
                <a:noFill/>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vert="eaVert" anchor="ctr"/>
              <a:lstStyle/>
              <a:p>
                <a:pPr algn="dist"/>
                <a:r>
                  <a:rPr lang="zh-TW" altLang="en-US" sz="1400" dirty="0">
                    <a:solidFill>
                      <a:schemeClr val="bg1"/>
                    </a:solidFill>
                    <a:latin typeface="微軟正黑體" panose="020B0604030504040204" pitchFamily="34" charset="-120"/>
                    <a:ea typeface="微軟正黑體" panose="020B0604030504040204" pitchFamily="34" charset="-120"/>
                  </a:rPr>
                  <a:t>繳費身分審查</a:t>
                </a:r>
              </a:p>
            </p:txBody>
          </p:sp>
          <p:cxnSp>
            <p:nvCxnSpPr>
              <p:cNvPr id="22" name="直線單箭頭接點 14"/>
              <p:cNvCxnSpPr>
                <a:cxnSpLocks noChangeShapeType="1"/>
              </p:cNvCxnSpPr>
              <p:nvPr/>
            </p:nvCxnSpPr>
            <p:spPr bwMode="auto">
              <a:xfrm>
                <a:off x="6372200" y="940618"/>
                <a:ext cx="91181" cy="1868"/>
              </a:xfrm>
              <a:prstGeom prst="straightConnector1">
                <a:avLst/>
              </a:prstGeom>
              <a:noFill/>
              <a:ln w="9525" algn="ctr">
                <a:solidFill>
                  <a:srgbClr val="F7AB00"/>
                </a:solidFill>
                <a:round/>
                <a:headEnd/>
                <a:tailEnd type="arrow" w="med" len="med"/>
              </a:ln>
              <a:extLst>
                <a:ext uri="{909E8E84-426E-40DD-AFC4-6F175D3DCCD1}">
                  <a14:hiddenFill xmlns:a14="http://schemas.microsoft.com/office/drawing/2010/main">
                    <a:noFill/>
                  </a14:hiddenFill>
                </a:ext>
              </a:extLst>
            </p:spPr>
          </p:cxnSp>
        </p:grpSp>
        <p:sp>
          <p:nvSpPr>
            <p:cNvPr id="23" name="圓角矩形 20">
              <a:extLst>
                <a:ext uri="{FF2B5EF4-FFF2-40B4-BE49-F238E27FC236}">
                  <a16:creationId xmlns:a16="http://schemas.microsoft.com/office/drawing/2014/main" id="{059F84A4-7CD8-4CA4-9315-44B434A9E262}"/>
                </a:ext>
              </a:extLst>
            </p:cNvPr>
            <p:cNvSpPr/>
            <p:nvPr/>
          </p:nvSpPr>
          <p:spPr bwMode="auto">
            <a:xfrm>
              <a:off x="8438383" y="783663"/>
              <a:ext cx="357187" cy="1428750"/>
            </a:xfrm>
            <a:prstGeom prst="roundRect">
              <a:avLst/>
            </a:prstGeom>
            <a:solidFill>
              <a:schemeClr val="accent6">
                <a:lumMod val="40000"/>
                <a:lumOff val="60000"/>
              </a:schemeClr>
            </a:solidFill>
            <a:ln>
              <a:noFill/>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vert="eaVert" anchor="ctr"/>
            <a:lstStyle/>
            <a:p>
              <a:pPr algn="dist"/>
              <a:r>
                <a:rPr lang="zh-TW" altLang="en-US" sz="1400" dirty="0">
                  <a:solidFill>
                    <a:schemeClr val="tx1"/>
                  </a:solidFill>
                  <a:latin typeface="微軟正黑體" panose="020B0604030504040204" pitchFamily="34" charset="-120"/>
                  <a:ea typeface="微軟正黑體" panose="020B0604030504040204" pitchFamily="34" charset="-120"/>
                </a:rPr>
                <a:t>看或疑義處理</a:t>
              </a:r>
              <a:endParaRPr lang="en-US" altLang="zh-TW" sz="1400" dirty="0">
                <a:solidFill>
                  <a:schemeClr val="tx1"/>
                </a:solidFill>
                <a:latin typeface="微軟正黑體" panose="020B0604030504040204" pitchFamily="34" charset="-120"/>
                <a:ea typeface="微軟正黑體" panose="020B0604030504040204" pitchFamily="34" charset="-120"/>
              </a:endParaRPr>
            </a:p>
            <a:p>
              <a:pPr algn="dist"/>
              <a:r>
                <a:rPr lang="zh-TW" altLang="en-US" sz="1400" dirty="0">
                  <a:solidFill>
                    <a:schemeClr val="tx1"/>
                  </a:solidFill>
                  <a:latin typeface="微軟正黑體" panose="020B0604030504040204" pitchFamily="34" charset="-120"/>
                  <a:ea typeface="微軟正黑體" panose="020B0604030504040204" pitchFamily="34" charset="-120"/>
                </a:rPr>
                <a:t>學習歷程檔案查</a:t>
              </a:r>
            </a:p>
          </p:txBody>
        </p:sp>
        <p:cxnSp>
          <p:nvCxnSpPr>
            <p:cNvPr id="27" name="直線單箭頭接點 14">
              <a:extLst>
                <a:ext uri="{FF2B5EF4-FFF2-40B4-BE49-F238E27FC236}">
                  <a16:creationId xmlns:a16="http://schemas.microsoft.com/office/drawing/2014/main" id="{C3D821E0-B716-49E5-A1CC-0FDE92BC94E4}"/>
                </a:ext>
              </a:extLst>
            </p:cNvPr>
            <p:cNvCxnSpPr>
              <a:cxnSpLocks noChangeShapeType="1"/>
            </p:cNvCxnSpPr>
            <p:nvPr/>
          </p:nvCxnSpPr>
          <p:spPr bwMode="auto">
            <a:xfrm>
              <a:off x="8803506" y="1506296"/>
              <a:ext cx="91181" cy="1868"/>
            </a:xfrm>
            <a:prstGeom prst="straightConnector1">
              <a:avLst/>
            </a:prstGeom>
            <a:noFill/>
            <a:ln w="9525" algn="ctr">
              <a:solidFill>
                <a:srgbClr val="F7AB00"/>
              </a:solidFill>
              <a:round/>
              <a:headEnd/>
              <a:tailEnd type="arrow" w="med" len="med"/>
            </a:ln>
            <a:extLst>
              <a:ext uri="{909E8E84-426E-40DD-AFC4-6F175D3DCCD1}">
                <a14:hiddenFill xmlns:a14="http://schemas.microsoft.com/office/drawing/2010/main">
                  <a:noFill/>
                </a14:hiddenFill>
              </a:ext>
            </a:extLst>
          </p:spPr>
        </p:cxnSp>
      </p:grpSp>
      <p:sp>
        <p:nvSpPr>
          <p:cNvPr id="39" name="矩形 38">
            <a:extLst>
              <a:ext uri="{FF2B5EF4-FFF2-40B4-BE49-F238E27FC236}">
                <a16:creationId xmlns:a16="http://schemas.microsoft.com/office/drawing/2014/main" id="{C96AA6C1-5E0A-44DA-93EF-187B079CE9AD}"/>
              </a:ext>
            </a:extLst>
          </p:cNvPr>
          <p:cNvSpPr/>
          <p:nvPr/>
        </p:nvSpPr>
        <p:spPr>
          <a:xfrm>
            <a:off x="1179618" y="2234743"/>
            <a:ext cx="7685045" cy="421626"/>
          </a:xfrm>
          <a:prstGeom prst="rect">
            <a:avLst/>
          </a:prstGeom>
          <a:solidFill>
            <a:srgbClr val="FBCEC5"/>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3">
            <a:schemeClr val="lt1"/>
          </a:lnRef>
          <a:fillRef idx="1">
            <a:schemeClr val="accent2"/>
          </a:fillRef>
          <a:effectRef idx="1">
            <a:schemeClr val="accent2"/>
          </a:effectRef>
          <a:fontRef idx="minor">
            <a:schemeClr val="lt1"/>
          </a:fontRef>
        </p:style>
        <p:txBody>
          <a:bodyPr rtlCol="0" anchor="ctr"/>
          <a:lstStyle/>
          <a:p>
            <a:pPr lvl="0" fontAlgn="base">
              <a:spcBef>
                <a:spcPct val="0"/>
              </a:spcBef>
              <a:spcAft>
                <a:spcPct val="0"/>
              </a:spcAft>
            </a:pPr>
            <a:r>
              <a:rPr lang="zh-TW" altLang="en-US" sz="1600" b="1" dirty="0">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t>考生若</a:t>
            </a:r>
            <a:r>
              <a:rPr lang="zh-TW" altLang="en-US" sz="1600" b="1"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不具</a:t>
            </a:r>
            <a:r>
              <a:rPr lang="zh-TW" altLang="en-US" sz="1600" b="1" dirty="0">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t>「</a:t>
            </a:r>
            <a:r>
              <a:rPr lang="en-US" altLang="zh-TW" sz="1600" b="1" dirty="0">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t>115</a:t>
            </a:r>
            <a:r>
              <a:rPr lang="zh-TW" altLang="en-US" sz="1600" b="1" dirty="0">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t>年度低收入戶或中低收入戶」身分者，</a:t>
            </a:r>
            <a:r>
              <a:rPr lang="zh-TW" altLang="en-US" sz="1600" b="1" dirty="0">
                <a:solidFill>
                  <a:srgbClr val="FF0000"/>
                </a:solidFill>
                <a:highlight>
                  <a:srgbClr val="FFFF00"/>
                </a:highlight>
                <a:latin typeface="微軟正黑體" panose="020B0604030504040204" pitchFamily="34" charset="-120"/>
                <a:ea typeface="微軟正黑體" panose="020B0604030504040204" pitchFamily="34" charset="-120"/>
                <a:cs typeface="Times New Roman" panose="02020603050405020304" pitchFamily="18" charset="0"/>
              </a:rPr>
              <a:t>不須辦理「繳費身分」審查</a:t>
            </a:r>
            <a:endParaRPr lang="en-US" altLang="zh-TW" sz="1600" b="1" dirty="0">
              <a:solidFill>
                <a:srgbClr val="FF0000"/>
              </a:solidFill>
              <a:highlight>
                <a:srgbClr val="FFFF00"/>
              </a:highlight>
              <a:latin typeface="微軟正黑體" panose="020B0604030504040204" pitchFamily="34" charset="-120"/>
              <a:ea typeface="微軟正黑體" panose="020B0604030504040204" pitchFamily="34" charset="-120"/>
              <a:cs typeface="Times New Roman" panose="02020603050405020304" pitchFamily="18" charset="0"/>
            </a:endParaRPr>
          </a:p>
        </p:txBody>
      </p:sp>
    </p:spTree>
    <p:extLst>
      <p:ext uri="{BB962C8B-B14F-4D97-AF65-F5344CB8AC3E}">
        <p14:creationId xmlns:p14="http://schemas.microsoft.com/office/powerpoint/2010/main" val="1302879304"/>
      </p:ext>
    </p:extLst>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3"/>
          <p:cNvSpPr>
            <a:spLocks noGrp="1" noChangeArrowheads="1"/>
          </p:cNvSpPr>
          <p:nvPr>
            <p:ph idx="4294967295"/>
          </p:nvPr>
        </p:nvSpPr>
        <p:spPr>
          <a:xfrm>
            <a:off x="946732" y="2109738"/>
            <a:ext cx="11092868" cy="3808826"/>
          </a:xfrm>
        </p:spPr>
        <p:txBody>
          <a:bodyPr>
            <a:noAutofit/>
          </a:bodyPr>
          <a:lstStyle/>
          <a:p>
            <a:pPr>
              <a:lnSpc>
                <a:spcPts val="3000"/>
              </a:lnSpc>
              <a:spcBef>
                <a:spcPts val="600"/>
              </a:spcBef>
              <a:buClr>
                <a:srgbClr val="FFB41D"/>
              </a:buClr>
              <a:buFont typeface="Wingdings" panose="05000000000000000000" pitchFamily="2" charset="2"/>
              <a:buChar char="u"/>
            </a:pPr>
            <a:r>
              <a:rPr lang="zh-TW" altLang="en-US" sz="2100" dirty="0">
                <a:solidFill>
                  <a:srgbClr val="000000"/>
                </a:solidFill>
                <a:latin typeface="微軟正黑體" panose="020B0604030504040204" pitchFamily="34" charset="-120"/>
                <a:ea typeface="微軟正黑體" panose="020B0604030504040204" pitchFamily="34" charset="-120"/>
              </a:rPr>
              <a:t>首次進入系統須</a:t>
            </a:r>
            <a:r>
              <a:rPr lang="zh-TW" altLang="en-US" sz="2100" dirty="0">
                <a:solidFill>
                  <a:srgbClr val="FF0000"/>
                </a:solidFill>
                <a:latin typeface="微軟正黑體" panose="020B0604030504040204" pitchFamily="34" charset="-120"/>
                <a:ea typeface="微軟正黑體" panose="020B0604030504040204" pitchFamily="34" charset="-120"/>
              </a:rPr>
              <a:t>自行設定</a:t>
            </a:r>
            <a:r>
              <a:rPr lang="zh-TW" altLang="en-US" sz="2100" dirty="0">
                <a:solidFill>
                  <a:srgbClr val="000000"/>
                </a:solidFill>
                <a:latin typeface="微軟正黑體" panose="020B0604030504040204" pitchFamily="34" charset="-120"/>
                <a:ea typeface="微軟正黑體" panose="020B0604030504040204" pitchFamily="34" charset="-120"/>
              </a:rPr>
              <a:t>通行碼</a:t>
            </a:r>
            <a:endParaRPr lang="en-US" altLang="zh-TW" sz="2100" dirty="0">
              <a:solidFill>
                <a:srgbClr val="000000"/>
              </a:solidFill>
              <a:latin typeface="微軟正黑體" panose="020B0604030504040204" pitchFamily="34" charset="-120"/>
              <a:ea typeface="微軟正黑體" panose="020B0604030504040204" pitchFamily="34" charset="-120"/>
            </a:endParaRPr>
          </a:p>
          <a:p>
            <a:pPr>
              <a:lnSpc>
                <a:spcPct val="100000"/>
              </a:lnSpc>
              <a:spcBef>
                <a:spcPts val="600"/>
              </a:spcBef>
              <a:buClr>
                <a:srgbClr val="FFB41D"/>
              </a:buClr>
              <a:buFont typeface="Wingdings" panose="05000000000000000000" pitchFamily="2" charset="2"/>
              <a:buChar char="u"/>
            </a:pPr>
            <a:r>
              <a:rPr lang="en-US" altLang="zh-TW" sz="2100" b="1" dirty="0">
                <a:solidFill>
                  <a:srgbClr val="FF0000"/>
                </a:solidFill>
                <a:highlight>
                  <a:srgbClr val="FFFF00"/>
                </a:highlight>
                <a:latin typeface="微軟正黑體" panose="020B0604030504040204" pitchFamily="34" charset="-120"/>
                <a:ea typeface="微軟正黑體" panose="020B0604030504040204" pitchFamily="34" charset="-120"/>
                <a:cs typeface="Times New Roman" panose="02020603050405020304" pitchFamily="18" charset="0"/>
              </a:rPr>
              <a:t>115.5.5(</a:t>
            </a:r>
            <a:r>
              <a:rPr lang="zh-TW" altLang="en-US" sz="2100" b="1" dirty="0">
                <a:solidFill>
                  <a:srgbClr val="FF0000"/>
                </a:solidFill>
                <a:highlight>
                  <a:srgbClr val="FFFF00"/>
                </a:highlight>
                <a:latin typeface="微軟正黑體" panose="020B0604030504040204" pitchFamily="34" charset="-120"/>
                <a:ea typeface="微軟正黑體" panose="020B0604030504040204" pitchFamily="34" charset="-120"/>
                <a:cs typeface="Times New Roman" panose="02020603050405020304" pitchFamily="18" charset="0"/>
              </a:rPr>
              <a:t>二</a:t>
            </a:r>
            <a:r>
              <a:rPr lang="en-US" altLang="zh-TW" sz="2100" b="1" dirty="0">
                <a:solidFill>
                  <a:srgbClr val="FF0000"/>
                </a:solidFill>
                <a:highlight>
                  <a:srgbClr val="FFFF00"/>
                </a:highlight>
                <a:latin typeface="微軟正黑體" panose="020B0604030504040204" pitchFamily="34" charset="-120"/>
                <a:ea typeface="微軟正黑體" panose="020B0604030504040204" pitchFamily="34" charset="-120"/>
                <a:cs typeface="Times New Roman" panose="02020603050405020304" pitchFamily="18" charset="0"/>
              </a:rPr>
              <a:t>)24:00</a:t>
            </a:r>
            <a:r>
              <a:rPr lang="zh-TW" altLang="en-US" sz="2100" b="1" dirty="0">
                <a:solidFill>
                  <a:srgbClr val="FF0000"/>
                </a:solidFill>
                <a:highlight>
                  <a:srgbClr val="FFFF00"/>
                </a:highlight>
                <a:latin typeface="微軟正黑體" panose="020B0604030504040204" pitchFamily="34" charset="-120"/>
                <a:ea typeface="微軟正黑體" panose="020B0604030504040204" pitchFamily="34" charset="-120"/>
                <a:cs typeface="Times New Roman" panose="02020603050405020304" pitchFamily="18" charset="0"/>
              </a:rPr>
              <a:t>前</a:t>
            </a:r>
            <a:r>
              <a:rPr lang="zh-TW" altLang="en-US" sz="2100" dirty="0">
                <a:highlight>
                  <a:srgbClr val="FFFF00"/>
                </a:highlight>
                <a:latin typeface="微軟正黑體" panose="020B0604030504040204" pitchFamily="34" charset="-120"/>
                <a:ea typeface="微軟正黑體" panose="020B0604030504040204" pitchFamily="34" charset="-120"/>
                <a:cs typeface="Times New Roman" panose="02020603050405020304" pitchFamily="18" charset="0"/>
              </a:rPr>
              <a:t>繳交報名費</a:t>
            </a:r>
            <a:r>
              <a:rPr lang="en-US" altLang="zh-TW" sz="2100" dirty="0">
                <a:latin typeface="微軟正黑體" panose="020B0604030504040204" pitchFamily="34" charset="-120"/>
                <a:ea typeface="微軟正黑體" panose="020B0604030504040204" pitchFamily="34" charset="-120"/>
                <a:cs typeface="Times New Roman" panose="02020603050405020304" pitchFamily="18" charset="0"/>
              </a:rPr>
              <a:t>(200</a:t>
            </a:r>
            <a:r>
              <a:rPr lang="zh-TW" altLang="en-US" sz="2100" dirty="0">
                <a:latin typeface="微軟正黑體" panose="020B0604030504040204" pitchFamily="34" charset="-120"/>
                <a:ea typeface="微軟正黑體" panose="020B0604030504040204" pitchFamily="34" charset="-120"/>
                <a:cs typeface="Times New Roman" panose="02020603050405020304" pitchFamily="18" charset="0"/>
              </a:rPr>
              <a:t>元</a:t>
            </a:r>
            <a:r>
              <a:rPr lang="en-US" altLang="zh-TW" sz="2100" dirty="0">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2100" dirty="0">
                <a:latin typeface="微軟正黑體" panose="020B0604030504040204" pitchFamily="34" charset="-120"/>
                <a:ea typeface="微軟正黑體" panose="020B0604030504040204" pitchFamily="34" charset="-120"/>
                <a:cs typeface="Times New Roman" panose="02020603050405020304" pitchFamily="18" charset="0"/>
              </a:rPr>
              <a:t>，依系統產生帳號至金融機構繳交，</a:t>
            </a:r>
            <a:r>
              <a:rPr lang="zh-TW" altLang="en-US" sz="2100" b="1" dirty="0">
                <a:solidFill>
                  <a:srgbClr val="FF0000"/>
                </a:solidFill>
                <a:highlight>
                  <a:srgbClr val="FFFF00"/>
                </a:highlight>
                <a:latin typeface="微軟正黑體" panose="020B0604030504040204" pitchFamily="34" charset="-120"/>
                <a:ea typeface="微軟正黑體" panose="020B0604030504040204" pitchFamily="34" charset="-120"/>
                <a:cs typeface="Times New Roman" panose="02020603050405020304" pitchFamily="18" charset="0"/>
              </a:rPr>
              <a:t>不可合併繳費</a:t>
            </a:r>
            <a:r>
              <a:rPr lang="zh-TW" altLang="en-US" sz="2100" dirty="0">
                <a:latin typeface="微軟正黑體" panose="020B0604030504040204" pitchFamily="34" charset="-120"/>
                <a:ea typeface="微軟正黑體" panose="020B0604030504040204" pitchFamily="34" charset="-120"/>
                <a:cs typeface="Times New Roman" panose="02020603050405020304" pitchFamily="18" charset="0"/>
              </a:rPr>
              <a:t>！</a:t>
            </a:r>
            <a:br>
              <a:rPr lang="en-US" altLang="zh-TW" sz="2100" dirty="0">
                <a:latin typeface="微軟正黑體" panose="020B0604030504040204" pitchFamily="34" charset="-120"/>
                <a:ea typeface="微軟正黑體" panose="020B0604030504040204" pitchFamily="34" charset="-120"/>
                <a:cs typeface="Times New Roman" panose="02020603050405020304" pitchFamily="18" charset="0"/>
              </a:rPr>
            </a:br>
            <a:r>
              <a:rPr lang="en-US" altLang="zh-TW" sz="2000" dirty="0">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2000" b="1" dirty="0">
                <a:latin typeface="微軟正黑體" panose="020B0604030504040204" pitchFamily="34" charset="-120"/>
                <a:ea typeface="微軟正黑體" panose="020B0604030504040204" pitchFamily="34" charset="-120"/>
                <a:cs typeface="Times New Roman" panose="02020603050405020304" pitchFamily="18" charset="0"/>
              </a:rPr>
              <a:t>經本委員會審核通過</a:t>
            </a:r>
            <a:r>
              <a:rPr lang="zh-TW" altLang="en-US" sz="2000" dirty="0">
                <a:latin typeface="微軟正黑體" panose="020B0604030504040204" pitchFamily="34" charset="-120"/>
                <a:ea typeface="微軟正黑體" panose="020B0604030504040204" pitchFamily="34" charset="-120"/>
                <a:cs typeface="Times New Roman" panose="02020603050405020304" pitchFamily="18" charset="0"/>
              </a:rPr>
              <a:t>之低收入戶考生免繳報名費。</a:t>
            </a:r>
            <a:br>
              <a:rPr lang="en-US" altLang="zh-TW" sz="2000" dirty="0">
                <a:latin typeface="微軟正黑體" panose="020B0604030504040204" pitchFamily="34" charset="-120"/>
                <a:ea typeface="微軟正黑體" panose="020B0604030504040204" pitchFamily="34" charset="-120"/>
                <a:cs typeface="Times New Roman" panose="02020603050405020304" pitchFamily="18" charset="0"/>
              </a:rPr>
            </a:br>
            <a:r>
              <a:rPr lang="en-US" altLang="zh-TW" sz="2000" dirty="0">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2000" b="1" dirty="0">
                <a:latin typeface="微軟正黑體" panose="020B0604030504040204" pitchFamily="34" charset="-120"/>
                <a:ea typeface="微軟正黑體" panose="020B0604030504040204" pitchFamily="34" charset="-120"/>
                <a:cs typeface="Times New Roman" panose="02020603050405020304" pitchFamily="18" charset="0"/>
              </a:rPr>
              <a:t>經本委員會審核通過</a:t>
            </a:r>
            <a:r>
              <a:rPr lang="zh-TW" altLang="en-US" sz="2000" dirty="0">
                <a:latin typeface="微軟正黑體" panose="020B0604030504040204" pitchFamily="34" charset="-120"/>
                <a:ea typeface="微軟正黑體" panose="020B0604030504040204" pitchFamily="34" charset="-120"/>
                <a:cs typeface="Times New Roman" panose="02020603050405020304" pitchFamily="18" charset="0"/>
              </a:rPr>
              <a:t>之中低收入戶生考生報名費減免</a:t>
            </a:r>
            <a:r>
              <a:rPr lang="en-US" altLang="zh-TW" sz="2000" dirty="0">
                <a:latin typeface="微軟正黑體" panose="020B0604030504040204" pitchFamily="34" charset="-120"/>
                <a:ea typeface="微軟正黑體" panose="020B0604030504040204" pitchFamily="34" charset="-120"/>
                <a:cs typeface="Times New Roman" panose="02020603050405020304" pitchFamily="18" charset="0"/>
              </a:rPr>
              <a:t>60%(80</a:t>
            </a:r>
            <a:r>
              <a:rPr lang="zh-TW" altLang="en-US" sz="2000" dirty="0">
                <a:latin typeface="微軟正黑體" panose="020B0604030504040204" pitchFamily="34" charset="-120"/>
                <a:ea typeface="微軟正黑體" panose="020B0604030504040204" pitchFamily="34" charset="-120"/>
                <a:cs typeface="Times New Roman" panose="02020603050405020304" pitchFamily="18" charset="0"/>
              </a:rPr>
              <a:t>元</a:t>
            </a:r>
            <a:r>
              <a:rPr lang="en-US" altLang="zh-TW" sz="2000" dirty="0">
                <a:latin typeface="微軟正黑體" panose="020B0604030504040204" pitchFamily="34" charset="-120"/>
                <a:ea typeface="微軟正黑體" panose="020B0604030504040204" pitchFamily="34" charset="-120"/>
                <a:cs typeface="Times New Roman" panose="02020603050405020304" pitchFamily="18" charset="0"/>
              </a:rPr>
              <a:t>)</a:t>
            </a:r>
          </a:p>
          <a:p>
            <a:pPr>
              <a:lnSpc>
                <a:spcPts val="3000"/>
              </a:lnSpc>
              <a:spcBef>
                <a:spcPts val="600"/>
              </a:spcBef>
              <a:buClr>
                <a:srgbClr val="FFB41D"/>
              </a:buClr>
              <a:buFont typeface="Wingdings" panose="05000000000000000000" pitchFamily="2" charset="2"/>
              <a:buChar char="u"/>
            </a:pPr>
            <a:r>
              <a:rPr lang="en-US" altLang="zh-TW" sz="2100" b="1"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115.5.6(</a:t>
            </a:r>
            <a:r>
              <a:rPr lang="zh-TW" altLang="en-US" sz="2100" b="1"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三</a:t>
            </a:r>
            <a:r>
              <a:rPr lang="en-US" altLang="zh-TW" sz="2100" b="1"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)17:00</a:t>
            </a:r>
            <a:r>
              <a:rPr lang="zh-TW" altLang="en-US" sz="2100" b="1"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前</a:t>
            </a:r>
            <a:r>
              <a:rPr lang="zh-TW" altLang="en-US" sz="2100" dirty="0">
                <a:latin typeface="微軟正黑體" panose="020B0604030504040204" pitchFamily="34" charset="-120"/>
                <a:ea typeface="微軟正黑體" panose="020B0604030504040204" pitchFamily="34" charset="-120"/>
              </a:rPr>
              <a:t>登錄資格審查資料</a:t>
            </a:r>
            <a:endParaRPr lang="en-US" altLang="zh-TW" sz="2100" dirty="0">
              <a:latin typeface="微軟正黑體" panose="020B0604030504040204" pitchFamily="34" charset="-120"/>
              <a:ea typeface="微軟正黑體" panose="020B0604030504040204" pitchFamily="34" charset="-120"/>
            </a:endParaRPr>
          </a:p>
          <a:p>
            <a:pPr>
              <a:lnSpc>
                <a:spcPts val="3000"/>
              </a:lnSpc>
              <a:spcBef>
                <a:spcPts val="600"/>
              </a:spcBef>
              <a:buClr>
                <a:srgbClr val="FFB41D"/>
              </a:buClr>
              <a:buFont typeface="Wingdings" panose="05000000000000000000" pitchFamily="2" charset="2"/>
              <a:buChar char="u"/>
            </a:pPr>
            <a:r>
              <a:rPr lang="en-US" altLang="zh-TW" sz="2100" b="1"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115.5.6(</a:t>
            </a:r>
            <a:r>
              <a:rPr lang="zh-TW" altLang="en-US" sz="2100" b="1"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三</a:t>
            </a:r>
            <a:r>
              <a:rPr lang="en-US" altLang="zh-TW" sz="2100" b="1"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2100" b="1"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前</a:t>
            </a:r>
            <a:r>
              <a:rPr lang="zh-TW" altLang="en-US" sz="2100" dirty="0">
                <a:latin typeface="微軟正黑體" panose="020B0604030504040204" pitchFamily="34" charset="-120"/>
                <a:ea typeface="微軟正黑體" panose="020B0604030504040204" pitchFamily="34" charset="-120"/>
              </a:rPr>
              <a:t>繳寄</a:t>
            </a:r>
            <a:r>
              <a:rPr lang="zh-TW" altLang="en-US" sz="2100" dirty="0">
                <a:solidFill>
                  <a:srgbClr val="FF0000"/>
                </a:solidFill>
                <a:latin typeface="微軟正黑體" panose="020B0604030504040204" pitchFamily="34" charset="-120"/>
                <a:ea typeface="微軟正黑體" panose="020B0604030504040204" pitchFamily="34" charset="-120"/>
              </a:rPr>
              <a:t>紙本</a:t>
            </a:r>
            <a:r>
              <a:rPr lang="zh-TW" altLang="en-US" sz="2100" dirty="0">
                <a:latin typeface="微軟正黑體" panose="020B0604030504040204" pitchFamily="34" charset="-120"/>
                <a:ea typeface="微軟正黑體" panose="020B0604030504040204" pitchFamily="34" charset="-120"/>
              </a:rPr>
              <a:t>相關文件至本委員會審查</a:t>
            </a:r>
            <a:r>
              <a:rPr lang="en-US" altLang="zh-TW" sz="2100"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2100"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郵戳為憑</a:t>
            </a:r>
            <a:r>
              <a:rPr lang="en-US" altLang="zh-TW" sz="2100"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a:t>
            </a:r>
          </a:p>
          <a:p>
            <a:pPr>
              <a:lnSpc>
                <a:spcPts val="3000"/>
              </a:lnSpc>
              <a:spcBef>
                <a:spcPts val="600"/>
              </a:spcBef>
              <a:buClr>
                <a:srgbClr val="FFB41D"/>
              </a:buClr>
              <a:buFont typeface="Wingdings" panose="05000000000000000000" pitchFamily="2" charset="2"/>
              <a:buChar char="u"/>
            </a:pPr>
            <a:r>
              <a:rPr lang="zh-TW" altLang="en-US" sz="2100" dirty="0">
                <a:latin typeface="微軟正黑體" panose="020B0604030504040204" pitchFamily="34" charset="-120"/>
                <a:ea typeface="微軟正黑體" panose="020B0604030504040204" pitchFamily="34" charset="-120"/>
              </a:rPr>
              <a:t>優待加分比率依競賽優勝名次及證照等級及其優待加分標準處理</a:t>
            </a:r>
          </a:p>
          <a:p>
            <a:pPr>
              <a:lnSpc>
                <a:spcPts val="3000"/>
              </a:lnSpc>
              <a:spcBef>
                <a:spcPts val="600"/>
              </a:spcBef>
              <a:buClr>
                <a:srgbClr val="FFB41D"/>
              </a:buClr>
              <a:buFont typeface="Wingdings" panose="05000000000000000000" pitchFamily="2" charset="2"/>
              <a:buChar char="u"/>
            </a:pPr>
            <a:r>
              <a:rPr lang="zh-TW" altLang="en-US" sz="2100" dirty="0">
                <a:latin typeface="微軟正黑體" panose="020B0604030504040204" pitchFamily="34" charset="-120"/>
                <a:ea typeface="微軟正黑體" panose="020B0604030504040204" pitchFamily="34" charset="-120"/>
              </a:rPr>
              <a:t>全國性各項技藝技能競賽依簡章規定辦理</a:t>
            </a:r>
            <a:r>
              <a:rPr lang="en-US" altLang="zh-TW" sz="2100" dirty="0">
                <a:latin typeface="微軟正黑體" panose="020B0604030504040204" pitchFamily="34" charset="-120"/>
                <a:ea typeface="微軟正黑體" panose="020B0604030504040204" pitchFamily="34" charset="-120"/>
              </a:rPr>
              <a:t>(</a:t>
            </a:r>
            <a:r>
              <a:rPr lang="zh-TW" altLang="en-US" sz="2100" dirty="0">
                <a:latin typeface="微軟正黑體" panose="020B0604030504040204" pitchFamily="34" charset="-120"/>
                <a:ea typeface="微軟正黑體" panose="020B0604030504040204" pitchFamily="34" charset="-120"/>
              </a:rPr>
              <a:t>均正面表列</a:t>
            </a:r>
            <a:r>
              <a:rPr lang="en-US" altLang="zh-TW" sz="2100" dirty="0">
                <a:latin typeface="微軟正黑體" panose="020B0604030504040204" pitchFamily="34" charset="-120"/>
                <a:ea typeface="微軟正黑體" panose="020B0604030504040204" pitchFamily="34" charset="-120"/>
              </a:rPr>
              <a:t>)</a:t>
            </a:r>
            <a:endParaRPr lang="zh-TW" altLang="en-US" sz="2100" dirty="0">
              <a:latin typeface="微軟正黑體" panose="020B0604030504040204" pitchFamily="34" charset="-120"/>
              <a:ea typeface="微軟正黑體" panose="020B0604030504040204" pitchFamily="34" charset="-120"/>
            </a:endParaRPr>
          </a:p>
          <a:p>
            <a:pPr>
              <a:lnSpc>
                <a:spcPts val="3000"/>
              </a:lnSpc>
              <a:spcBef>
                <a:spcPts val="600"/>
              </a:spcBef>
              <a:buClr>
                <a:srgbClr val="FFB41D"/>
              </a:buClr>
              <a:buFont typeface="Wingdings" panose="05000000000000000000" pitchFamily="2" charset="2"/>
              <a:buChar char="u"/>
            </a:pPr>
            <a:r>
              <a:rPr lang="zh-TW" altLang="en-US" sz="2100" dirty="0">
                <a:latin typeface="微軟正黑體" panose="020B0604030504040204" pitchFamily="34" charset="-120"/>
                <a:ea typeface="微軟正黑體" panose="020B0604030504040204" pitchFamily="34" charset="-120"/>
              </a:rPr>
              <a:t>其他</a:t>
            </a:r>
            <a:r>
              <a:rPr lang="zh-TW" altLang="en-US" sz="2100" b="1" dirty="0">
                <a:latin typeface="微軟正黑體" panose="020B0604030504040204" pitchFamily="34" charset="-120"/>
                <a:ea typeface="微軟正黑體" panose="020B0604030504040204" pitchFamily="34" charset="-120"/>
              </a:rPr>
              <a:t>國際性特殊</a:t>
            </a:r>
            <a:r>
              <a:rPr lang="zh-TW" altLang="en-US" sz="2100" dirty="0">
                <a:latin typeface="微軟正黑體" panose="020B0604030504040204" pitchFamily="34" charset="-120"/>
                <a:ea typeface="微軟正黑體" panose="020B0604030504040204" pitchFamily="34" charset="-120"/>
              </a:rPr>
              <a:t>技藝技能競賽，召開技術會議審查</a:t>
            </a:r>
            <a:endParaRPr lang="en-US" altLang="zh-TW" sz="2100" dirty="0">
              <a:latin typeface="微軟正黑體" panose="020B0604030504040204" pitchFamily="34" charset="-120"/>
              <a:ea typeface="微軟正黑體" panose="020B0604030504040204" pitchFamily="34" charset="-120"/>
            </a:endParaRPr>
          </a:p>
        </p:txBody>
      </p:sp>
      <p:sp>
        <p:nvSpPr>
          <p:cNvPr id="19464" name="Rectangle 6"/>
          <p:cNvSpPr>
            <a:spLocks noChangeArrowheads="1"/>
          </p:cNvSpPr>
          <p:nvPr/>
        </p:nvSpPr>
        <p:spPr bwMode="auto">
          <a:xfrm>
            <a:off x="1524001" y="-184666"/>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kumimoji="1" sz="3200">
                <a:solidFill>
                  <a:schemeClr val="tx1"/>
                </a:solidFill>
                <a:latin typeface="Arial" charset="0"/>
                <a:ea typeface="華康中黑體" pitchFamily="49" charset="-120"/>
              </a:defRPr>
            </a:lvl1pPr>
            <a:lvl2pPr marL="742950" indent="-285750" eaLnBrk="0" hangingPunct="0">
              <a:spcBef>
                <a:spcPct val="20000"/>
              </a:spcBef>
              <a:buChar char="–"/>
              <a:defRPr kumimoji="1" sz="2800">
                <a:solidFill>
                  <a:schemeClr val="tx1"/>
                </a:solidFill>
                <a:latin typeface="Arial" charset="0"/>
                <a:ea typeface="華康中黑體" pitchFamily="49" charset="-120"/>
              </a:defRPr>
            </a:lvl2pPr>
            <a:lvl3pPr marL="1143000" indent="-228600" eaLnBrk="0" hangingPunct="0">
              <a:spcBef>
                <a:spcPct val="20000"/>
              </a:spcBef>
              <a:buChar char="•"/>
              <a:defRPr kumimoji="1" sz="2400">
                <a:solidFill>
                  <a:schemeClr val="tx1"/>
                </a:solidFill>
                <a:latin typeface="Arial" charset="0"/>
                <a:ea typeface="華康中黑體" pitchFamily="49" charset="-120"/>
              </a:defRPr>
            </a:lvl3pPr>
            <a:lvl4pPr marL="1600200" indent="-228600" eaLnBrk="0" hangingPunct="0">
              <a:spcBef>
                <a:spcPct val="20000"/>
              </a:spcBef>
              <a:buChar char="–"/>
              <a:defRPr kumimoji="1" sz="2000">
                <a:solidFill>
                  <a:schemeClr val="tx1"/>
                </a:solidFill>
                <a:latin typeface="Arial" charset="0"/>
                <a:ea typeface="華康中黑體" pitchFamily="49" charset="-120"/>
              </a:defRPr>
            </a:lvl4pPr>
            <a:lvl5pPr marL="2057400" indent="-228600" eaLnBrk="0" hangingPunct="0">
              <a:spcBef>
                <a:spcPct val="20000"/>
              </a:spcBef>
              <a:buChar char="»"/>
              <a:defRPr kumimoji="1" sz="2000">
                <a:solidFill>
                  <a:schemeClr val="tx1"/>
                </a:solidFill>
                <a:latin typeface="Arial" charset="0"/>
                <a:ea typeface="華康中黑體" pitchFamily="49" charset="-120"/>
              </a:defRPr>
            </a:lvl5pPr>
            <a:lvl6pPr marL="2514600" indent="-228600" eaLnBrk="0" fontAlgn="base" hangingPunct="0">
              <a:spcBef>
                <a:spcPct val="20000"/>
              </a:spcBef>
              <a:spcAft>
                <a:spcPct val="0"/>
              </a:spcAft>
              <a:buChar char="»"/>
              <a:defRPr kumimoji="1" sz="2000">
                <a:solidFill>
                  <a:schemeClr val="tx1"/>
                </a:solidFill>
                <a:latin typeface="Arial" charset="0"/>
                <a:ea typeface="華康中黑體" pitchFamily="49" charset="-120"/>
              </a:defRPr>
            </a:lvl6pPr>
            <a:lvl7pPr marL="2971800" indent="-228600" eaLnBrk="0" fontAlgn="base" hangingPunct="0">
              <a:spcBef>
                <a:spcPct val="20000"/>
              </a:spcBef>
              <a:spcAft>
                <a:spcPct val="0"/>
              </a:spcAft>
              <a:buChar char="»"/>
              <a:defRPr kumimoji="1" sz="2000">
                <a:solidFill>
                  <a:schemeClr val="tx1"/>
                </a:solidFill>
                <a:latin typeface="Arial" charset="0"/>
                <a:ea typeface="華康中黑體" pitchFamily="49" charset="-120"/>
              </a:defRPr>
            </a:lvl7pPr>
            <a:lvl8pPr marL="3429000" indent="-228600" eaLnBrk="0" fontAlgn="base" hangingPunct="0">
              <a:spcBef>
                <a:spcPct val="20000"/>
              </a:spcBef>
              <a:spcAft>
                <a:spcPct val="0"/>
              </a:spcAft>
              <a:buChar char="»"/>
              <a:defRPr kumimoji="1" sz="2000">
                <a:solidFill>
                  <a:schemeClr val="tx1"/>
                </a:solidFill>
                <a:latin typeface="Arial" charset="0"/>
                <a:ea typeface="華康中黑體" pitchFamily="49" charset="-120"/>
              </a:defRPr>
            </a:lvl8pPr>
            <a:lvl9pPr marL="3886200" indent="-228600" eaLnBrk="0" fontAlgn="base" hangingPunct="0">
              <a:spcBef>
                <a:spcPct val="20000"/>
              </a:spcBef>
              <a:spcAft>
                <a:spcPct val="0"/>
              </a:spcAft>
              <a:buChar char="»"/>
              <a:defRPr kumimoji="1" sz="2000">
                <a:solidFill>
                  <a:schemeClr val="tx1"/>
                </a:solidFill>
                <a:latin typeface="Arial" charset="0"/>
                <a:ea typeface="華康中黑體" pitchFamily="49" charset="-120"/>
              </a:defRPr>
            </a:lvl9pPr>
          </a:lstStyle>
          <a:p>
            <a:pPr eaLnBrk="1" hangingPunct="1">
              <a:spcBef>
                <a:spcPct val="0"/>
              </a:spcBef>
              <a:buFontTx/>
              <a:buNone/>
            </a:pPr>
            <a:endParaRPr lang="zh-TW" altLang="en-US" sz="1800">
              <a:latin typeface="華康儷楷書" panose="03000509000000000000" pitchFamily="65" charset="-120"/>
              <a:ea typeface="華康儷楷書" panose="03000509000000000000" pitchFamily="65" charset="-120"/>
            </a:endParaRPr>
          </a:p>
        </p:txBody>
      </p:sp>
      <p:sp>
        <p:nvSpPr>
          <p:cNvPr id="30" name="圓角矩形 29"/>
          <p:cNvSpPr/>
          <p:nvPr/>
        </p:nvSpPr>
        <p:spPr>
          <a:xfrm>
            <a:off x="946732" y="926868"/>
            <a:ext cx="4634918" cy="594062"/>
          </a:xfrm>
          <a:prstGeom prst="roundRect">
            <a:avLst>
              <a:gd name="adj" fmla="val 21734"/>
            </a:avLst>
          </a:prstGeom>
          <a:ln>
            <a:noFill/>
          </a:ln>
        </p:spPr>
        <p:style>
          <a:lnRef idx="1">
            <a:schemeClr val="accent6"/>
          </a:lnRef>
          <a:fillRef idx="2">
            <a:schemeClr val="accent6"/>
          </a:fillRef>
          <a:effectRef idx="1">
            <a:schemeClr val="accent6"/>
          </a:effectRef>
          <a:fontRef idx="minor">
            <a:schemeClr val="dk1"/>
          </a:fontRef>
        </p:style>
        <p:txBody>
          <a:bodyPr wrap="square">
            <a:spAutoFit/>
          </a:bodyPr>
          <a:lstStyle/>
          <a:p>
            <a:pPr marL="342900" indent="-342900" algn="ctr">
              <a:spcBef>
                <a:spcPct val="20000"/>
              </a:spcBef>
            </a:pPr>
            <a:r>
              <a:rPr lang="zh-TW" altLang="en-US" sz="2800" kern="0" dirty="0">
                <a:latin typeface="微軟正黑體" panose="020B0604030504040204" pitchFamily="34" charset="-120"/>
                <a:ea typeface="微軟正黑體" panose="020B0604030504040204" pitchFamily="34" charset="-120"/>
                <a:cs typeface="華康中黑體" pitchFamily="49" charset="-120"/>
              </a:rPr>
              <a:t>繳交報名費及資格審查</a:t>
            </a:r>
          </a:p>
        </p:txBody>
      </p:sp>
      <p:sp>
        <p:nvSpPr>
          <p:cNvPr id="26" name="Rectangle 199"/>
          <p:cNvSpPr txBox="1">
            <a:spLocks noChangeArrowheads="1"/>
          </p:cNvSpPr>
          <p:nvPr/>
        </p:nvSpPr>
        <p:spPr>
          <a:xfrm>
            <a:off x="840059" y="81970"/>
            <a:ext cx="8229600" cy="5826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sz="2500" b="1" spc="-75" dirty="0">
                <a:solidFill>
                  <a:prstClr val="black"/>
                </a:solidFill>
                <a:latin typeface="微軟正黑體" panose="020B0604030504040204" pitchFamily="34" charset="-120"/>
                <a:ea typeface="微軟正黑體" panose="020B0604030504040204" pitchFamily="34" charset="-120"/>
              </a:rPr>
              <a:t>技優甄審入學招生作業流程</a:t>
            </a:r>
          </a:p>
        </p:txBody>
      </p:sp>
      <p:sp>
        <p:nvSpPr>
          <p:cNvPr id="2" name="矩形 1"/>
          <p:cNvSpPr/>
          <p:nvPr/>
        </p:nvSpPr>
        <p:spPr>
          <a:xfrm>
            <a:off x="946732" y="1657038"/>
            <a:ext cx="6359232" cy="461665"/>
          </a:xfrm>
          <a:prstGeom prst="rect">
            <a:avLst/>
          </a:prstGeom>
        </p:spPr>
        <p:txBody>
          <a:bodyPr wrap="square">
            <a:spAutoFit/>
          </a:bodyPr>
          <a:lstStyle/>
          <a:p>
            <a:pPr lvl="0" fontAlgn="base">
              <a:spcBef>
                <a:spcPct val="0"/>
              </a:spcBef>
              <a:spcAft>
                <a:spcPct val="0"/>
              </a:spcAft>
            </a:pPr>
            <a:r>
              <a:rPr lang="en-US" altLang="zh-TW" sz="2400" b="1" dirty="0">
                <a:solidFill>
                  <a:srgbClr val="0000CC"/>
                </a:solidFill>
                <a:latin typeface="微軟正黑體" panose="020B0604030504040204" pitchFamily="34" charset="-120"/>
                <a:ea typeface="微軟正黑體" panose="020B0604030504040204" pitchFamily="34" charset="-120"/>
                <a:cs typeface="Times New Roman" panose="02020603050405020304" pitchFamily="18" charset="0"/>
              </a:rPr>
              <a:t>【115.4.29(</a:t>
            </a:r>
            <a:r>
              <a:rPr lang="zh-TW" altLang="en-US" sz="2400" b="1" dirty="0">
                <a:solidFill>
                  <a:srgbClr val="0000CC"/>
                </a:solidFill>
                <a:latin typeface="微軟正黑體" panose="020B0604030504040204" pitchFamily="34" charset="-120"/>
                <a:ea typeface="微軟正黑體" panose="020B0604030504040204" pitchFamily="34" charset="-120"/>
                <a:cs typeface="Times New Roman" panose="02020603050405020304" pitchFamily="18" charset="0"/>
              </a:rPr>
              <a:t>三</a:t>
            </a:r>
            <a:r>
              <a:rPr lang="en-US" altLang="zh-TW" sz="2400" b="1" dirty="0">
                <a:solidFill>
                  <a:srgbClr val="0000CC"/>
                </a:solidFill>
                <a:latin typeface="微軟正黑體" panose="020B0604030504040204" pitchFamily="34" charset="-120"/>
                <a:ea typeface="微軟正黑體" panose="020B0604030504040204" pitchFamily="34" charset="-120"/>
                <a:cs typeface="Times New Roman" panose="02020603050405020304" pitchFamily="18" charset="0"/>
              </a:rPr>
              <a:t>)10:00-115.5.6(</a:t>
            </a:r>
            <a:r>
              <a:rPr lang="zh-TW" altLang="en-US" sz="2400" b="1" dirty="0">
                <a:solidFill>
                  <a:srgbClr val="0000CC"/>
                </a:solidFill>
                <a:latin typeface="微軟正黑體" panose="020B0604030504040204" pitchFamily="34" charset="-120"/>
                <a:ea typeface="微軟正黑體" panose="020B0604030504040204" pitchFamily="34" charset="-120"/>
                <a:cs typeface="Times New Roman" panose="02020603050405020304" pitchFamily="18" charset="0"/>
              </a:rPr>
              <a:t>三</a:t>
            </a:r>
            <a:r>
              <a:rPr lang="en-US" altLang="zh-TW" sz="2400" b="1" dirty="0">
                <a:solidFill>
                  <a:srgbClr val="0000CC"/>
                </a:solidFill>
                <a:latin typeface="微軟正黑體" panose="020B0604030504040204" pitchFamily="34" charset="-120"/>
                <a:ea typeface="微軟正黑體" panose="020B0604030504040204" pitchFamily="34" charset="-120"/>
                <a:cs typeface="Times New Roman" panose="02020603050405020304" pitchFamily="18" charset="0"/>
              </a:rPr>
              <a:t>)17:00</a:t>
            </a:r>
            <a:r>
              <a:rPr lang="zh-TW" altLang="en-US" sz="2400" b="1" dirty="0">
                <a:solidFill>
                  <a:srgbClr val="0000CC"/>
                </a:solidFill>
                <a:latin typeface="微軟正黑體" panose="020B0604030504040204" pitchFamily="34" charset="-120"/>
                <a:ea typeface="微軟正黑體" panose="020B0604030504040204" pitchFamily="34" charset="-120"/>
                <a:cs typeface="Times New Roman" panose="02020603050405020304" pitchFamily="18" charset="0"/>
              </a:rPr>
              <a:t>止</a:t>
            </a:r>
            <a:r>
              <a:rPr lang="en-US" altLang="zh-TW" sz="2400" b="1" dirty="0">
                <a:solidFill>
                  <a:srgbClr val="0000CC"/>
                </a:solidFill>
                <a:latin typeface="微軟正黑體" panose="020B0604030504040204" pitchFamily="34" charset="-120"/>
                <a:ea typeface="微軟正黑體" panose="020B0604030504040204" pitchFamily="34" charset="-120"/>
                <a:cs typeface="Times New Roman" panose="02020603050405020304" pitchFamily="18" charset="0"/>
              </a:rPr>
              <a:t>】</a:t>
            </a:r>
          </a:p>
        </p:txBody>
      </p:sp>
      <p:grpSp>
        <p:nvGrpSpPr>
          <p:cNvPr id="3" name="群組 2">
            <a:extLst>
              <a:ext uri="{FF2B5EF4-FFF2-40B4-BE49-F238E27FC236}">
                <a16:creationId xmlns:a16="http://schemas.microsoft.com/office/drawing/2014/main" id="{A493AF14-ADE2-4370-A39A-3BB9D0C3683A}"/>
              </a:ext>
            </a:extLst>
          </p:cNvPr>
          <p:cNvGrpSpPr/>
          <p:nvPr/>
        </p:nvGrpSpPr>
        <p:grpSpPr>
          <a:xfrm>
            <a:off x="8438383" y="855552"/>
            <a:ext cx="3525017" cy="1435240"/>
            <a:chOff x="8438383" y="855552"/>
            <a:chExt cx="3525017" cy="1435240"/>
          </a:xfrm>
        </p:grpSpPr>
        <p:grpSp>
          <p:nvGrpSpPr>
            <p:cNvPr id="21" name="群組 20"/>
            <p:cNvGrpSpPr/>
            <p:nvPr/>
          </p:nvGrpSpPr>
          <p:grpSpPr>
            <a:xfrm>
              <a:off x="8878962" y="855552"/>
              <a:ext cx="3084438" cy="1432422"/>
              <a:chOff x="5988125" y="214313"/>
              <a:chExt cx="3084438" cy="1432422"/>
            </a:xfrm>
          </p:grpSpPr>
          <p:grpSp>
            <p:nvGrpSpPr>
              <p:cNvPr id="22" name="群組 7"/>
              <p:cNvGrpSpPr>
                <a:grpSpLocks/>
              </p:cNvGrpSpPr>
              <p:nvPr/>
            </p:nvGrpSpPr>
            <p:grpSpPr bwMode="auto">
              <a:xfrm>
                <a:off x="6462713" y="214313"/>
                <a:ext cx="2609850" cy="1431925"/>
                <a:chOff x="6690632" y="1068877"/>
                <a:chExt cx="2609942" cy="1217115"/>
              </a:xfrm>
            </p:grpSpPr>
            <p:cxnSp>
              <p:nvCxnSpPr>
                <p:cNvPr id="28" name="直線單箭頭接點 8"/>
                <p:cNvCxnSpPr>
                  <a:cxnSpLocks noChangeShapeType="1"/>
                  <a:endCxn id="48" idx="1"/>
                </p:cNvCxnSpPr>
                <p:nvPr/>
              </p:nvCxnSpPr>
              <p:spPr bwMode="auto">
                <a:xfrm>
                  <a:off x="8826152" y="1676100"/>
                  <a:ext cx="117232" cy="1350"/>
                </a:xfrm>
                <a:prstGeom prst="straightConnector1">
                  <a:avLst/>
                </a:prstGeom>
                <a:noFill/>
                <a:ln w="9525" algn="ctr">
                  <a:solidFill>
                    <a:srgbClr val="F7AB00"/>
                  </a:solidFill>
                  <a:round/>
                  <a:headEnd/>
                  <a:tailEnd type="arrow" w="med" len="med"/>
                </a:ln>
                <a:extLst>
                  <a:ext uri="{909E8E84-426E-40DD-AFC4-6F175D3DCCD1}">
                    <a14:hiddenFill xmlns:a14="http://schemas.microsoft.com/office/drawing/2010/main">
                      <a:noFill/>
                    </a14:hiddenFill>
                  </a:ext>
                </a:extLst>
              </p:spPr>
            </p:cxnSp>
            <p:sp>
              <p:nvSpPr>
                <p:cNvPr id="39" name="圓角矩形 38"/>
                <p:cNvSpPr/>
                <p:nvPr/>
              </p:nvSpPr>
              <p:spPr bwMode="auto">
                <a:xfrm>
                  <a:off x="6690632" y="1071576"/>
                  <a:ext cx="357200" cy="1214416"/>
                </a:xfrm>
                <a:prstGeom prst="roundRect">
                  <a:avLst/>
                </a:prstGeom>
                <a:solidFill>
                  <a:schemeClr val="accent6">
                    <a:lumMod val="75000"/>
                  </a:schemeClr>
                </a:solidFill>
                <a:ln>
                  <a:noFill/>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vert="eaVert" anchor="ctr"/>
                <a:lstStyle/>
                <a:p>
                  <a:pPr algn="dist">
                    <a:defRPr/>
                  </a:pPr>
                  <a:r>
                    <a:rPr lang="zh-TW" altLang="en-US" sz="1400" dirty="0">
                      <a:solidFill>
                        <a:schemeClr val="bg1"/>
                      </a:solidFill>
                      <a:latin typeface="微軟正黑體" panose="020B0604030504040204" pitchFamily="34" charset="-120"/>
                      <a:ea typeface="微軟正黑體" panose="020B0604030504040204" pitchFamily="34" charset="-120"/>
                    </a:rPr>
                    <a:t>資格審查</a:t>
                  </a:r>
                </a:p>
                <a:p>
                  <a:pPr algn="dist">
                    <a:defRPr/>
                  </a:pPr>
                  <a:r>
                    <a:rPr lang="zh-TW" altLang="en-US" sz="1400" dirty="0">
                      <a:solidFill>
                        <a:schemeClr val="bg1"/>
                      </a:solidFill>
                      <a:latin typeface="微軟正黑體" panose="020B0604030504040204" pitchFamily="34" charset="-120"/>
                      <a:ea typeface="微軟正黑體" panose="020B0604030504040204" pitchFamily="34" charset="-120"/>
                    </a:rPr>
                    <a:t>繳交報名費及</a:t>
                  </a:r>
                  <a:endParaRPr lang="en-US" altLang="zh-TW" sz="1400" dirty="0">
                    <a:solidFill>
                      <a:schemeClr val="bg1"/>
                    </a:solidFill>
                    <a:latin typeface="微軟正黑體" panose="020B0604030504040204" pitchFamily="34" charset="-120"/>
                    <a:ea typeface="微軟正黑體" panose="020B0604030504040204" pitchFamily="34" charset="-120"/>
                  </a:endParaRPr>
                </a:p>
              </p:txBody>
            </p:sp>
            <p:sp>
              <p:nvSpPr>
                <p:cNvPr id="40" name="圓角矩形 39"/>
                <p:cNvSpPr/>
                <p:nvPr/>
              </p:nvSpPr>
              <p:spPr bwMode="auto">
                <a:xfrm>
                  <a:off x="7138323" y="1071576"/>
                  <a:ext cx="357200" cy="1214416"/>
                </a:xfrm>
                <a:prstGeom prst="roundRect">
                  <a:avLst/>
                </a:prstGeom>
                <a:solidFill>
                  <a:schemeClr val="accent6">
                    <a:lumMod val="40000"/>
                    <a:lumOff val="60000"/>
                  </a:schemeClr>
                </a:solidFill>
                <a:ln>
                  <a:noFill/>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vert="eaVert" anchor="ctr"/>
                <a:lstStyle/>
                <a:p>
                  <a:pPr algn="dist"/>
                  <a:r>
                    <a:rPr lang="zh-TW" altLang="en-US" sz="1400" dirty="0">
                      <a:solidFill>
                        <a:schemeClr val="tx1"/>
                      </a:solidFill>
                      <a:latin typeface="微軟正黑體" panose="020B0604030504040204" pitchFamily="34" charset="-120"/>
                      <a:ea typeface="微軟正黑體" panose="020B0604030504040204" pitchFamily="34" charset="-120"/>
                    </a:rPr>
                    <a:t>網路報名</a:t>
                  </a:r>
                </a:p>
              </p:txBody>
            </p:sp>
            <p:sp>
              <p:nvSpPr>
                <p:cNvPr id="41" name="圓角矩形 40"/>
                <p:cNvSpPr/>
                <p:nvPr/>
              </p:nvSpPr>
              <p:spPr bwMode="auto">
                <a:xfrm>
                  <a:off x="7589189" y="1071576"/>
                  <a:ext cx="357200" cy="1214416"/>
                </a:xfrm>
                <a:prstGeom prst="roundRect">
                  <a:avLst/>
                </a:prstGeom>
                <a:solidFill>
                  <a:schemeClr val="accent6">
                    <a:lumMod val="40000"/>
                    <a:lumOff val="60000"/>
                  </a:schemeClr>
                </a:solidFill>
                <a:ln>
                  <a:noFill/>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vert="eaVert" anchor="ctr"/>
                <a:lstStyle/>
                <a:p>
                  <a:pPr algn="dist">
                    <a:defRPr/>
                  </a:pPr>
                  <a:r>
                    <a:rPr lang="zh-TW" altLang="en-US" sz="1400" dirty="0">
                      <a:solidFill>
                        <a:schemeClr val="tx1"/>
                      </a:solidFill>
                      <a:latin typeface="微軟正黑體" panose="020B0604030504040204" pitchFamily="34" charset="-120"/>
                      <a:ea typeface="微軟正黑體" panose="020B0604030504040204" pitchFamily="34" charset="-120"/>
                    </a:rPr>
                    <a:t>指定項目甄審</a:t>
                  </a:r>
                </a:p>
              </p:txBody>
            </p:sp>
            <p:sp>
              <p:nvSpPr>
                <p:cNvPr id="42" name="圓角矩形 41"/>
                <p:cNvSpPr/>
                <p:nvPr/>
              </p:nvSpPr>
              <p:spPr bwMode="auto">
                <a:xfrm>
                  <a:off x="8051167" y="1071576"/>
                  <a:ext cx="357201" cy="1214416"/>
                </a:xfrm>
                <a:prstGeom prst="roundRect">
                  <a:avLst/>
                </a:prstGeom>
                <a:solidFill>
                  <a:schemeClr val="accent6">
                    <a:lumMod val="40000"/>
                    <a:lumOff val="60000"/>
                  </a:schemeClr>
                </a:solidFill>
                <a:ln>
                  <a:noFill/>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vert="eaVert" anchor="ctr"/>
                <a:lstStyle/>
                <a:p>
                  <a:pPr algn="dist">
                    <a:defRPr/>
                  </a:pPr>
                  <a:r>
                    <a:rPr lang="zh-TW" altLang="en-US" sz="1400" dirty="0">
                      <a:solidFill>
                        <a:schemeClr val="tx1"/>
                      </a:solidFill>
                      <a:latin typeface="微軟正黑體" panose="020B0604030504040204" pitchFamily="34" charset="-120"/>
                      <a:ea typeface="微軟正黑體" panose="020B0604030504040204" pitchFamily="34" charset="-120"/>
                    </a:rPr>
                    <a:t>登記就讀志願序</a:t>
                  </a:r>
                </a:p>
              </p:txBody>
            </p:sp>
            <p:sp>
              <p:nvSpPr>
                <p:cNvPr id="43" name="圓角矩形 42"/>
                <p:cNvSpPr/>
                <p:nvPr/>
              </p:nvSpPr>
              <p:spPr bwMode="auto">
                <a:xfrm>
                  <a:off x="8500446" y="1068877"/>
                  <a:ext cx="357200" cy="1214416"/>
                </a:xfrm>
                <a:prstGeom prst="roundRect">
                  <a:avLst/>
                </a:prstGeom>
                <a:solidFill>
                  <a:schemeClr val="accent6">
                    <a:lumMod val="40000"/>
                    <a:lumOff val="60000"/>
                  </a:schemeClr>
                </a:solidFill>
                <a:ln>
                  <a:noFill/>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vert="eaVert" anchor="ctr"/>
                <a:lstStyle/>
                <a:p>
                  <a:pPr algn="dist"/>
                  <a:r>
                    <a:rPr lang="zh-TW" altLang="en-US" sz="1400" dirty="0">
                      <a:solidFill>
                        <a:schemeClr val="tx1"/>
                      </a:solidFill>
                      <a:latin typeface="微軟正黑體" panose="020B0604030504040204" pitchFamily="34" charset="-120"/>
                      <a:ea typeface="微軟正黑體" panose="020B0604030504040204" pitchFamily="34" charset="-120"/>
                    </a:rPr>
                    <a:t>志願序分發放榜</a:t>
                  </a:r>
                </a:p>
              </p:txBody>
            </p:sp>
            <p:cxnSp>
              <p:nvCxnSpPr>
                <p:cNvPr id="44" name="直線單箭頭接點 14"/>
                <p:cNvCxnSpPr>
                  <a:cxnSpLocks noChangeShapeType="1"/>
                  <a:stCxn id="39" idx="3"/>
                  <a:endCxn id="40" idx="1"/>
                </p:cNvCxnSpPr>
                <p:nvPr/>
              </p:nvCxnSpPr>
              <p:spPr bwMode="auto">
                <a:xfrm>
                  <a:off x="7047822" y="1678769"/>
                  <a:ext cx="91184" cy="1588"/>
                </a:xfrm>
                <a:prstGeom prst="straightConnector1">
                  <a:avLst/>
                </a:prstGeom>
                <a:noFill/>
                <a:ln w="9525" algn="ctr">
                  <a:solidFill>
                    <a:srgbClr val="F7AB00"/>
                  </a:solidFill>
                  <a:round/>
                  <a:headEnd/>
                  <a:tailEnd type="arrow" w="med" len="med"/>
                </a:ln>
                <a:extLst>
                  <a:ext uri="{909E8E84-426E-40DD-AFC4-6F175D3DCCD1}">
                    <a14:hiddenFill xmlns:a14="http://schemas.microsoft.com/office/drawing/2010/main">
                      <a:noFill/>
                    </a14:hiddenFill>
                  </a:ext>
                </a:extLst>
              </p:spPr>
            </p:cxnSp>
            <p:cxnSp>
              <p:nvCxnSpPr>
                <p:cNvPr id="45" name="直線單箭頭接點 15"/>
                <p:cNvCxnSpPr>
                  <a:cxnSpLocks noChangeShapeType="1"/>
                  <a:stCxn id="40" idx="3"/>
                  <a:endCxn id="41" idx="1"/>
                </p:cNvCxnSpPr>
                <p:nvPr/>
              </p:nvCxnSpPr>
              <p:spPr bwMode="auto">
                <a:xfrm>
                  <a:off x="7496196" y="1678769"/>
                  <a:ext cx="93116" cy="1588"/>
                </a:xfrm>
                <a:prstGeom prst="straightConnector1">
                  <a:avLst/>
                </a:prstGeom>
                <a:noFill/>
                <a:ln w="9525" algn="ctr">
                  <a:solidFill>
                    <a:srgbClr val="F7AB00"/>
                  </a:solidFill>
                  <a:round/>
                  <a:headEnd/>
                  <a:tailEnd type="arrow" w="med" len="med"/>
                </a:ln>
                <a:extLst>
                  <a:ext uri="{909E8E84-426E-40DD-AFC4-6F175D3DCCD1}">
                    <a14:hiddenFill xmlns:a14="http://schemas.microsoft.com/office/drawing/2010/main">
                      <a:noFill/>
                    </a14:hiddenFill>
                  </a:ext>
                </a:extLst>
              </p:spPr>
            </p:cxnSp>
            <p:cxnSp>
              <p:nvCxnSpPr>
                <p:cNvPr id="46" name="直線單箭頭接點 16"/>
                <p:cNvCxnSpPr>
                  <a:cxnSpLocks noChangeShapeType="1"/>
                  <a:stCxn id="41" idx="3"/>
                  <a:endCxn id="42" idx="1"/>
                </p:cNvCxnSpPr>
                <p:nvPr/>
              </p:nvCxnSpPr>
              <p:spPr bwMode="auto">
                <a:xfrm>
                  <a:off x="7946502" y="1678769"/>
                  <a:ext cx="104776" cy="1588"/>
                </a:xfrm>
                <a:prstGeom prst="straightConnector1">
                  <a:avLst/>
                </a:prstGeom>
                <a:noFill/>
                <a:ln w="9525" algn="ctr">
                  <a:solidFill>
                    <a:srgbClr val="F7AB00"/>
                  </a:solidFill>
                  <a:round/>
                  <a:headEnd/>
                  <a:tailEnd type="arrow" w="med" len="med"/>
                </a:ln>
                <a:extLst>
                  <a:ext uri="{909E8E84-426E-40DD-AFC4-6F175D3DCCD1}">
                    <a14:hiddenFill xmlns:a14="http://schemas.microsoft.com/office/drawing/2010/main">
                      <a:noFill/>
                    </a14:hiddenFill>
                  </a:ext>
                </a:extLst>
              </p:spPr>
            </p:cxnSp>
            <p:cxnSp>
              <p:nvCxnSpPr>
                <p:cNvPr id="47" name="直線單箭頭接點 17"/>
                <p:cNvCxnSpPr>
                  <a:cxnSpLocks noChangeShapeType="1"/>
                  <a:stCxn id="42" idx="3"/>
                  <a:endCxn id="43" idx="1"/>
                </p:cNvCxnSpPr>
                <p:nvPr/>
              </p:nvCxnSpPr>
              <p:spPr bwMode="auto">
                <a:xfrm flipV="1">
                  <a:off x="8408468" y="1676100"/>
                  <a:ext cx="92622" cy="2671"/>
                </a:xfrm>
                <a:prstGeom prst="straightConnector1">
                  <a:avLst/>
                </a:prstGeom>
                <a:noFill/>
                <a:ln w="9525" algn="ctr">
                  <a:solidFill>
                    <a:srgbClr val="F7AB00"/>
                  </a:solidFill>
                  <a:round/>
                  <a:headEnd/>
                  <a:tailEnd type="arrow" w="med" len="med"/>
                </a:ln>
                <a:extLst>
                  <a:ext uri="{909E8E84-426E-40DD-AFC4-6F175D3DCCD1}">
                    <a14:hiddenFill xmlns:a14="http://schemas.microsoft.com/office/drawing/2010/main">
                      <a:noFill/>
                    </a14:hiddenFill>
                  </a:ext>
                </a:extLst>
              </p:spPr>
            </p:cxnSp>
            <p:sp>
              <p:nvSpPr>
                <p:cNvPr id="48" name="圓角矩形 47"/>
                <p:cNvSpPr/>
                <p:nvPr/>
              </p:nvSpPr>
              <p:spPr bwMode="auto">
                <a:xfrm>
                  <a:off x="8943373" y="1068877"/>
                  <a:ext cx="357201" cy="1214416"/>
                </a:xfrm>
                <a:prstGeom prst="roundRect">
                  <a:avLst/>
                </a:prstGeom>
                <a:solidFill>
                  <a:schemeClr val="accent6">
                    <a:lumMod val="40000"/>
                    <a:lumOff val="60000"/>
                  </a:schemeClr>
                </a:solidFill>
                <a:ln>
                  <a:noFill/>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vert="eaVert" anchor="ctr"/>
                <a:lstStyle/>
                <a:p>
                  <a:pPr algn="dist">
                    <a:defRPr/>
                  </a:pPr>
                  <a:r>
                    <a:rPr lang="zh-TW" altLang="en-US" sz="1400" dirty="0">
                      <a:solidFill>
                        <a:schemeClr val="tx1"/>
                      </a:solidFill>
                      <a:latin typeface="微軟正黑體" panose="020B0604030504040204" pitchFamily="34" charset="-120"/>
                      <a:ea typeface="微軟正黑體" panose="020B0604030504040204" pitchFamily="34" charset="-120"/>
                    </a:rPr>
                    <a:t>報到</a:t>
                  </a:r>
                </a:p>
              </p:txBody>
            </p:sp>
          </p:grpSp>
          <p:sp>
            <p:nvSpPr>
              <p:cNvPr id="23" name="圓角矩形 22"/>
              <p:cNvSpPr/>
              <p:nvPr/>
            </p:nvSpPr>
            <p:spPr bwMode="auto">
              <a:xfrm>
                <a:off x="5988125" y="217985"/>
                <a:ext cx="357187" cy="1428750"/>
              </a:xfrm>
              <a:prstGeom prst="roundRect">
                <a:avLst/>
              </a:prstGeom>
              <a:solidFill>
                <a:schemeClr val="accent6">
                  <a:lumMod val="40000"/>
                  <a:lumOff val="60000"/>
                </a:schemeClr>
              </a:solidFill>
              <a:ln>
                <a:noFill/>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vert="eaVert" anchor="ctr"/>
              <a:lstStyle/>
              <a:p>
                <a:pPr algn="dist"/>
                <a:r>
                  <a:rPr lang="zh-TW" altLang="en-US" sz="1400" dirty="0">
                    <a:solidFill>
                      <a:schemeClr val="tx1"/>
                    </a:solidFill>
                    <a:latin typeface="微軟正黑體" panose="020B0604030504040204" pitchFamily="34" charset="-120"/>
                    <a:ea typeface="微軟正黑體" panose="020B0604030504040204" pitchFamily="34" charset="-120"/>
                  </a:rPr>
                  <a:t>繳費身分審查</a:t>
                </a:r>
              </a:p>
            </p:txBody>
          </p:sp>
          <p:cxnSp>
            <p:nvCxnSpPr>
              <p:cNvPr id="27" name="直線單箭頭接點 14"/>
              <p:cNvCxnSpPr>
                <a:cxnSpLocks noChangeShapeType="1"/>
              </p:cNvCxnSpPr>
              <p:nvPr/>
            </p:nvCxnSpPr>
            <p:spPr bwMode="auto">
              <a:xfrm>
                <a:off x="6372200" y="940618"/>
                <a:ext cx="91181" cy="1868"/>
              </a:xfrm>
              <a:prstGeom prst="straightConnector1">
                <a:avLst/>
              </a:prstGeom>
              <a:noFill/>
              <a:ln w="9525" algn="ctr">
                <a:solidFill>
                  <a:srgbClr val="F7AB00"/>
                </a:solidFill>
                <a:round/>
                <a:headEnd/>
                <a:tailEnd type="arrow" w="med" len="med"/>
              </a:ln>
              <a:extLst>
                <a:ext uri="{909E8E84-426E-40DD-AFC4-6F175D3DCCD1}">
                  <a14:hiddenFill xmlns:a14="http://schemas.microsoft.com/office/drawing/2010/main">
                    <a:noFill/>
                  </a14:hiddenFill>
                </a:ext>
              </a:extLst>
            </p:spPr>
          </p:cxnSp>
        </p:grpSp>
        <p:sp>
          <p:nvSpPr>
            <p:cNvPr id="25" name="圓角矩形 20">
              <a:extLst>
                <a:ext uri="{FF2B5EF4-FFF2-40B4-BE49-F238E27FC236}">
                  <a16:creationId xmlns:a16="http://schemas.microsoft.com/office/drawing/2014/main" id="{059F84A4-7CD8-4CA4-9315-44B434A9E262}"/>
                </a:ext>
              </a:extLst>
            </p:cNvPr>
            <p:cNvSpPr/>
            <p:nvPr/>
          </p:nvSpPr>
          <p:spPr bwMode="auto">
            <a:xfrm>
              <a:off x="8438383" y="862042"/>
              <a:ext cx="357187" cy="1428750"/>
            </a:xfrm>
            <a:prstGeom prst="roundRect">
              <a:avLst/>
            </a:prstGeom>
            <a:solidFill>
              <a:schemeClr val="accent6">
                <a:lumMod val="40000"/>
                <a:lumOff val="60000"/>
              </a:schemeClr>
            </a:solidFill>
            <a:ln>
              <a:noFill/>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vert="eaVert" anchor="ctr"/>
            <a:lstStyle/>
            <a:p>
              <a:pPr algn="dist"/>
              <a:r>
                <a:rPr lang="zh-TW" altLang="en-US" sz="1400" dirty="0">
                  <a:solidFill>
                    <a:schemeClr val="tx1"/>
                  </a:solidFill>
                  <a:latin typeface="微軟正黑體" panose="020B0604030504040204" pitchFamily="34" charset="-120"/>
                  <a:ea typeface="微軟正黑體" panose="020B0604030504040204" pitchFamily="34" charset="-120"/>
                </a:rPr>
                <a:t>看或疑義處理</a:t>
              </a:r>
              <a:endParaRPr lang="en-US" altLang="zh-TW" sz="1400" dirty="0">
                <a:solidFill>
                  <a:schemeClr val="tx1"/>
                </a:solidFill>
                <a:latin typeface="微軟正黑體" panose="020B0604030504040204" pitchFamily="34" charset="-120"/>
                <a:ea typeface="微軟正黑體" panose="020B0604030504040204" pitchFamily="34" charset="-120"/>
              </a:endParaRPr>
            </a:p>
            <a:p>
              <a:pPr algn="dist"/>
              <a:r>
                <a:rPr lang="zh-TW" altLang="en-US" sz="1400" dirty="0">
                  <a:solidFill>
                    <a:schemeClr val="tx1"/>
                  </a:solidFill>
                  <a:latin typeface="微軟正黑體" panose="020B0604030504040204" pitchFamily="34" charset="-120"/>
                  <a:ea typeface="微軟正黑體" panose="020B0604030504040204" pitchFamily="34" charset="-120"/>
                </a:rPr>
                <a:t>學習歷程檔案查</a:t>
              </a:r>
            </a:p>
          </p:txBody>
        </p:sp>
        <p:cxnSp>
          <p:nvCxnSpPr>
            <p:cNvPr id="29" name="直線單箭頭接點 14">
              <a:extLst>
                <a:ext uri="{FF2B5EF4-FFF2-40B4-BE49-F238E27FC236}">
                  <a16:creationId xmlns:a16="http://schemas.microsoft.com/office/drawing/2014/main" id="{C3D821E0-B716-49E5-A1CC-0FDE92BC94E4}"/>
                </a:ext>
              </a:extLst>
            </p:cNvPr>
            <p:cNvCxnSpPr>
              <a:cxnSpLocks noChangeShapeType="1"/>
            </p:cNvCxnSpPr>
            <p:nvPr/>
          </p:nvCxnSpPr>
          <p:spPr bwMode="auto">
            <a:xfrm>
              <a:off x="8803506" y="1584675"/>
              <a:ext cx="91181" cy="1868"/>
            </a:xfrm>
            <a:prstGeom prst="straightConnector1">
              <a:avLst/>
            </a:prstGeom>
            <a:noFill/>
            <a:ln w="9525" algn="ctr">
              <a:solidFill>
                <a:srgbClr val="F7AB00"/>
              </a:solidFill>
              <a:round/>
              <a:headEnd/>
              <a:tailEnd type="arrow" w="med" len="med"/>
            </a:ln>
            <a:extLst>
              <a:ext uri="{909E8E84-426E-40DD-AFC4-6F175D3DCCD1}">
                <a14:hiddenFill xmlns:a14="http://schemas.microsoft.com/office/drawing/2010/main">
                  <a:noFill/>
                </a14:hiddenFill>
              </a:ext>
            </a:extLst>
          </p:spPr>
        </p:cxnSp>
      </p:grpSp>
    </p:spTree>
    <p:extLst>
      <p:ext uri="{BB962C8B-B14F-4D97-AF65-F5344CB8AC3E}">
        <p14:creationId xmlns:p14="http://schemas.microsoft.com/office/powerpoint/2010/main" val="3687372686"/>
      </p:ext>
    </p:extLst>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80"/>
          <p:cNvSpPr>
            <a:spLocks noGrp="1" noChangeArrowheads="1"/>
          </p:cNvSpPr>
          <p:nvPr>
            <p:ph type="body" sz="half" idx="4294967295"/>
          </p:nvPr>
        </p:nvSpPr>
        <p:spPr>
          <a:xfrm>
            <a:off x="908950" y="678011"/>
            <a:ext cx="10877666" cy="582612"/>
          </a:xfrm>
        </p:spPr>
        <p:txBody>
          <a:bodyPr>
            <a:noAutofit/>
          </a:bodyPr>
          <a:lstStyle/>
          <a:p>
            <a:pPr marL="0" indent="0">
              <a:buNone/>
            </a:pPr>
            <a:r>
              <a:rPr lang="zh-TW" altLang="en-US" sz="1600" b="1" dirty="0">
                <a:latin typeface="微軟正黑體" pitchFamily="34" charset="-120"/>
                <a:ea typeface="微軟正黑體" pitchFamily="34" charset="-120"/>
              </a:rPr>
              <a:t>資格：</a:t>
            </a:r>
            <a:r>
              <a:rPr lang="zh-TW" altLang="zh-TW" sz="1600" b="1" dirty="0">
                <a:latin typeface="微軟正黑體" pitchFamily="34" charset="-120"/>
                <a:ea typeface="微軟正黑體" pitchFamily="34" charset="-120"/>
              </a:rPr>
              <a:t>凡高級中等學校畢</a:t>
            </a:r>
            <a:r>
              <a:rPr lang="en-US" altLang="zh-TW" sz="1600" b="1" dirty="0">
                <a:latin typeface="微軟正黑體" pitchFamily="34" charset="-120"/>
                <a:ea typeface="微軟正黑體" pitchFamily="34" charset="-120"/>
              </a:rPr>
              <a:t>(</a:t>
            </a:r>
            <a:r>
              <a:rPr lang="zh-TW" altLang="zh-TW" sz="1600" b="1" dirty="0">
                <a:latin typeface="微軟正黑體" pitchFamily="34" charset="-120"/>
                <a:ea typeface="微軟正黑體" pitchFamily="34" charset="-120"/>
              </a:rPr>
              <a:t>結</a:t>
            </a:r>
            <a:r>
              <a:rPr lang="en-US" altLang="zh-TW" sz="1600" b="1" dirty="0">
                <a:latin typeface="微軟正黑體" pitchFamily="34" charset="-120"/>
                <a:ea typeface="微軟正黑體" pitchFamily="34" charset="-120"/>
              </a:rPr>
              <a:t>)</a:t>
            </a:r>
            <a:r>
              <a:rPr lang="zh-TW" altLang="zh-TW" sz="1600" b="1" dirty="0">
                <a:latin typeface="微軟正黑體" pitchFamily="34" charset="-120"/>
                <a:ea typeface="微軟正黑體" pitchFamily="34" charset="-120"/>
              </a:rPr>
              <a:t>業生</a:t>
            </a:r>
            <a:r>
              <a:rPr lang="zh-TW" altLang="en-US" sz="1600" b="1" dirty="0">
                <a:latin typeface="微軟正黑體" pitchFamily="34" charset="-120"/>
                <a:ea typeface="微軟正黑體" pitchFamily="34" charset="-120"/>
              </a:rPr>
              <a:t>、學校型態實驗教育學生、非學校型態實驗教育</a:t>
            </a:r>
            <a:r>
              <a:rPr lang="en-US" altLang="zh-TW" sz="1600" b="1" dirty="0">
                <a:latin typeface="微軟正黑體" pitchFamily="34" charset="-120"/>
                <a:ea typeface="微軟正黑體" pitchFamily="34" charset="-120"/>
              </a:rPr>
              <a:t>(</a:t>
            </a:r>
            <a:r>
              <a:rPr lang="zh-TW" altLang="en-US" sz="1600" b="1" dirty="0">
                <a:latin typeface="微軟正黑體" pitchFamily="34" charset="-120"/>
                <a:ea typeface="微軟正黑體" pitchFamily="34" charset="-120"/>
              </a:rPr>
              <a:t>含不具學籍自學生</a:t>
            </a:r>
            <a:r>
              <a:rPr lang="en-US" altLang="zh-TW" sz="1600" b="1" dirty="0">
                <a:latin typeface="微軟正黑體" pitchFamily="34" charset="-120"/>
                <a:ea typeface="微軟正黑體" pitchFamily="34" charset="-120"/>
              </a:rPr>
              <a:t>)</a:t>
            </a:r>
            <a:r>
              <a:rPr lang="zh-TW" altLang="en-US" sz="1600" b="1" dirty="0">
                <a:latin typeface="微軟正黑體" pitchFamily="34" charset="-120"/>
                <a:ea typeface="微軟正黑體" pitchFamily="34" charset="-120"/>
              </a:rPr>
              <a:t>學生</a:t>
            </a:r>
            <a:r>
              <a:rPr lang="zh-TW" altLang="zh-TW" sz="1600" b="1" dirty="0">
                <a:latin typeface="微軟正黑體" pitchFamily="34" charset="-120"/>
                <a:ea typeface="微軟正黑體" pitchFamily="34" charset="-120"/>
              </a:rPr>
              <a:t>或具同等學力</a:t>
            </a:r>
            <a:br>
              <a:rPr lang="en-US" altLang="zh-TW" sz="1600" b="1" dirty="0">
                <a:latin typeface="微軟正黑體" pitchFamily="34" charset="-120"/>
                <a:ea typeface="微軟正黑體" pitchFamily="34" charset="-120"/>
              </a:rPr>
            </a:br>
            <a:r>
              <a:rPr lang="en-US" altLang="zh-TW" sz="1600" b="1" dirty="0">
                <a:latin typeface="微軟正黑體" pitchFamily="34" charset="-120"/>
                <a:ea typeface="微軟正黑體" pitchFamily="34" charset="-120"/>
              </a:rPr>
              <a:t>            </a:t>
            </a:r>
            <a:r>
              <a:rPr lang="zh-TW" altLang="zh-TW" sz="1600" b="1" dirty="0">
                <a:latin typeface="微軟正黑體" pitchFamily="34" charset="-120"/>
                <a:ea typeface="微軟正黑體" pitchFamily="34" charset="-120"/>
              </a:rPr>
              <a:t>之學生</a:t>
            </a:r>
            <a:r>
              <a:rPr lang="zh-TW" altLang="en-US" sz="1600" b="1" dirty="0">
                <a:latin typeface="微軟正黑體" pitchFamily="34" charset="-120"/>
                <a:ea typeface="微軟正黑體" pitchFamily="34" charset="-120"/>
              </a:rPr>
              <a:t>且獲得下列</a:t>
            </a:r>
            <a:r>
              <a:rPr lang="zh-TW" altLang="en-US" sz="1600" b="1" dirty="0">
                <a:solidFill>
                  <a:srgbClr val="FF0000"/>
                </a:solidFill>
                <a:latin typeface="微軟正黑體" pitchFamily="34" charset="-120"/>
                <a:ea typeface="微軟正黑體" pitchFamily="34" charset="-120"/>
              </a:rPr>
              <a:t>競賽或證照</a:t>
            </a:r>
            <a:r>
              <a:rPr lang="zh-TW" altLang="en-US" sz="1600" b="1" dirty="0">
                <a:latin typeface="微軟正黑體" pitchFamily="34" charset="-120"/>
                <a:ea typeface="微軟正黑體" pitchFamily="34" charset="-120"/>
              </a:rPr>
              <a:t>之一者</a:t>
            </a:r>
          </a:p>
        </p:txBody>
      </p:sp>
      <p:graphicFrame>
        <p:nvGraphicFramePr>
          <p:cNvPr id="51434" name="Group 234"/>
          <p:cNvGraphicFramePr>
            <a:graphicFrameLocks noGrp="1"/>
          </p:cNvGraphicFramePr>
          <p:nvPr/>
        </p:nvGraphicFramePr>
        <p:xfrm>
          <a:off x="935658" y="1194219"/>
          <a:ext cx="10320684" cy="5276417"/>
        </p:xfrm>
        <a:graphic>
          <a:graphicData uri="http://schemas.openxmlformats.org/drawingml/2006/table">
            <a:tbl>
              <a:tblPr>
                <a:tableStyleId>{ED083AE6-46FA-4A59-8FB0-9F97EB10719F}</a:tableStyleId>
              </a:tblPr>
              <a:tblGrid>
                <a:gridCol w="691066">
                  <a:extLst>
                    <a:ext uri="{9D8B030D-6E8A-4147-A177-3AD203B41FA5}">
                      <a16:colId xmlns:a16="http://schemas.microsoft.com/office/drawing/2014/main" val="20000"/>
                    </a:ext>
                  </a:extLst>
                </a:gridCol>
                <a:gridCol w="4310044">
                  <a:extLst>
                    <a:ext uri="{9D8B030D-6E8A-4147-A177-3AD203B41FA5}">
                      <a16:colId xmlns:a16="http://schemas.microsoft.com/office/drawing/2014/main" val="20001"/>
                    </a:ext>
                  </a:extLst>
                </a:gridCol>
                <a:gridCol w="672159">
                  <a:extLst>
                    <a:ext uri="{9D8B030D-6E8A-4147-A177-3AD203B41FA5}">
                      <a16:colId xmlns:a16="http://schemas.microsoft.com/office/drawing/2014/main" val="20002"/>
                    </a:ext>
                  </a:extLst>
                </a:gridCol>
                <a:gridCol w="4647415">
                  <a:extLst>
                    <a:ext uri="{9D8B030D-6E8A-4147-A177-3AD203B41FA5}">
                      <a16:colId xmlns:a16="http://schemas.microsoft.com/office/drawing/2014/main" val="20003"/>
                    </a:ext>
                  </a:extLst>
                </a:gridCol>
              </a:tblGrid>
              <a:tr h="455903">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zh-TW" altLang="en-US" sz="1700" b="1"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編號</a:t>
                      </a:r>
                      <a:endParaRPr kumimoji="1" lang="zh-TW" altLang="en-US" sz="1700" b="1" i="0" u="none" strike="noStrike" cap="none" normalizeH="0" baseline="0" dirty="0">
                        <a:ln>
                          <a:noFill/>
                        </a:ln>
                        <a:solidFill>
                          <a:schemeClr val="tx1"/>
                        </a:solidFill>
                        <a:effectLst/>
                        <a:latin typeface="微軟正黑體" pitchFamily="34" charset="-120"/>
                        <a:ea typeface="微軟正黑體" pitchFamily="34" charset="-120"/>
                      </a:endParaRPr>
                    </a:p>
                  </a:txBody>
                  <a:tcPr marT="45718" marB="45718" anchor="ctr" horzOverflow="overflow">
                    <a:solidFill>
                      <a:schemeClr val="accent4">
                        <a:lumMod val="60000"/>
                        <a:lumOff val="40000"/>
                      </a:scheme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zh-TW" altLang="en-US" sz="1700" b="1"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競賽或證照名稱</a:t>
                      </a:r>
                      <a:endParaRPr kumimoji="1" lang="zh-TW" altLang="en-US" sz="1700" b="1" i="0" u="none" strike="noStrike" cap="none" normalizeH="0" baseline="0" dirty="0">
                        <a:ln>
                          <a:noFill/>
                        </a:ln>
                        <a:solidFill>
                          <a:schemeClr val="tx1"/>
                        </a:solidFill>
                        <a:effectLst/>
                        <a:latin typeface="微軟正黑體" pitchFamily="34" charset="-120"/>
                        <a:ea typeface="微軟正黑體" pitchFamily="34" charset="-120"/>
                      </a:endParaRPr>
                    </a:p>
                  </a:txBody>
                  <a:tcPr marT="45718" marB="45718" anchor="ctr" horzOverflow="overflow">
                    <a:solidFill>
                      <a:schemeClr val="accent4">
                        <a:lumMod val="60000"/>
                        <a:lumOff val="40000"/>
                      </a:scheme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zh-TW" altLang="en-US" sz="1700" b="1"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編號</a:t>
                      </a:r>
                      <a:endParaRPr kumimoji="1" lang="zh-TW" altLang="en-US" sz="1700" b="1" i="0" u="none" strike="noStrike" cap="none" normalizeH="0" baseline="0" dirty="0">
                        <a:ln>
                          <a:noFill/>
                        </a:ln>
                        <a:solidFill>
                          <a:schemeClr val="tx1"/>
                        </a:solidFill>
                        <a:effectLst/>
                        <a:latin typeface="微軟正黑體" pitchFamily="34" charset="-120"/>
                        <a:ea typeface="微軟正黑體" pitchFamily="34" charset="-120"/>
                      </a:endParaRPr>
                    </a:p>
                  </a:txBody>
                  <a:tcPr marT="45718" marB="45718" anchor="ctr" horzOverflow="overflow">
                    <a:solidFill>
                      <a:schemeClr val="accent4">
                        <a:lumMod val="60000"/>
                        <a:lumOff val="40000"/>
                      </a:scheme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zh-TW" altLang="en-US" sz="1700" b="1"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競賽或證照名稱</a:t>
                      </a:r>
                      <a:endParaRPr kumimoji="1" lang="zh-TW" altLang="en-US" sz="1700" b="1" i="0" u="none" strike="noStrike" cap="none" normalizeH="0" baseline="0" dirty="0">
                        <a:ln>
                          <a:noFill/>
                        </a:ln>
                        <a:solidFill>
                          <a:schemeClr val="tx1"/>
                        </a:solidFill>
                        <a:effectLst/>
                        <a:latin typeface="微軟正黑體" pitchFamily="34" charset="-120"/>
                        <a:ea typeface="微軟正黑體" pitchFamily="34" charset="-120"/>
                      </a:endParaRPr>
                    </a:p>
                  </a:txBody>
                  <a:tcPr marT="45718" marB="45718" anchor="ctr" horzOverflow="overflow">
                    <a:solidFill>
                      <a:schemeClr val="accent4">
                        <a:lumMod val="60000"/>
                        <a:lumOff val="40000"/>
                      </a:schemeClr>
                    </a:solidFill>
                  </a:tcPr>
                </a:tc>
                <a:extLst>
                  <a:ext uri="{0D108BD9-81ED-4DB2-BD59-A6C34878D82A}">
                    <a16:rowId xmlns:a16="http://schemas.microsoft.com/office/drawing/2014/main" val="10000"/>
                  </a:ext>
                </a:extLst>
              </a:tr>
              <a:tr h="946150">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en-US" altLang="zh-TW" sz="16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1</a:t>
                      </a:r>
                      <a:endParaRPr kumimoji="1" lang="en-US" altLang="zh-TW" sz="1600" b="0" i="0" u="none" strike="noStrike" cap="none" normalizeH="0" baseline="0" dirty="0">
                        <a:ln>
                          <a:noFill/>
                        </a:ln>
                        <a:solidFill>
                          <a:schemeClr val="tx1"/>
                        </a:solidFill>
                        <a:effectLst/>
                        <a:latin typeface="微軟正黑體" pitchFamily="34" charset="-120"/>
                        <a:ea typeface="微軟正黑體" pitchFamily="34" charset="-120"/>
                      </a:endParaRPr>
                    </a:p>
                  </a:txBody>
                  <a:tcPr marT="45718" marB="45718" anchor="ctr" horzOverflow="overflow"/>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en-US" sz="16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國際技能競賽、</a:t>
                      </a: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en-US" sz="16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國際展能節職業技能競賽、</a:t>
                      </a:r>
                      <a:endParaRPr kumimoji="1" lang="en-US" altLang="zh-TW" sz="16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en-US" sz="16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亞洲技能競賽</a:t>
                      </a:r>
                      <a:r>
                        <a:rPr kumimoji="1" lang="en-US" altLang="zh-TW" sz="16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a:t>
                      </a:r>
                      <a:r>
                        <a:rPr kumimoji="1" lang="zh-TW" altLang="en-US" sz="16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青年組</a:t>
                      </a:r>
                      <a:r>
                        <a:rPr kumimoji="1" lang="en-US" altLang="zh-TW" sz="16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a:t>
                      </a:r>
                      <a:r>
                        <a:rPr kumimoji="1" lang="zh-TW" altLang="en-US" sz="16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a:t>
                      </a: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en-US" sz="16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國際科技展覽</a:t>
                      </a:r>
                      <a:endParaRPr kumimoji="1" lang="zh-TW" altLang="en-US" sz="1600" b="0" i="0" u="none" strike="noStrike" cap="none" normalizeH="0" baseline="0" dirty="0">
                        <a:ln>
                          <a:noFill/>
                        </a:ln>
                        <a:solidFill>
                          <a:schemeClr val="tx1"/>
                        </a:solidFill>
                        <a:effectLst/>
                        <a:latin typeface="微軟正黑體" pitchFamily="34" charset="-120"/>
                        <a:ea typeface="微軟正黑體" pitchFamily="34" charset="-120"/>
                      </a:endParaRPr>
                    </a:p>
                  </a:txBody>
                  <a:tcPr marT="45718" marB="45718" anchor="ctr" horzOverflow="overflow"/>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en-US" altLang="zh-TW" sz="16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9</a:t>
                      </a:r>
                      <a:endParaRPr kumimoji="1" lang="en-US" altLang="zh-TW" sz="1600" b="0" i="0" u="none" strike="noStrike" cap="none" normalizeH="0" baseline="0" dirty="0">
                        <a:ln>
                          <a:noFill/>
                        </a:ln>
                        <a:solidFill>
                          <a:schemeClr val="tx1"/>
                        </a:solidFill>
                        <a:effectLst/>
                        <a:latin typeface="微軟正黑體" pitchFamily="34" charset="-120"/>
                        <a:ea typeface="微軟正黑體" pitchFamily="34" charset="-120"/>
                      </a:endParaRPr>
                    </a:p>
                  </a:txBody>
                  <a:tcPr marT="45718" marB="45718" anchor="ctr" horzOverflow="overflow"/>
                </a:tc>
                <a:tc>
                  <a:txBody>
                    <a:bodyPr/>
                    <a:lstStyle/>
                    <a:p>
                      <a:r>
                        <a:rPr lang="zh-TW" altLang="zh-TW" sz="1600" kern="1200" spc="-50" baseline="0" dirty="0">
                          <a:solidFill>
                            <a:schemeClr val="tx1"/>
                          </a:solidFill>
                          <a:effectLst/>
                          <a:latin typeface="微軟正黑體" panose="020B0604030504040204" pitchFamily="34" charset="-120"/>
                          <a:ea typeface="微軟正黑體" panose="020B0604030504040204" pitchFamily="34" charset="-120"/>
                        </a:rPr>
                        <a:t>電腦鼠暨智慧輪形機器人國內及國際競賽</a:t>
                      </a:r>
                      <a:endParaRPr lang="en-US" altLang="zh-TW" sz="1600" kern="1200" spc="-50" baseline="0" dirty="0">
                        <a:solidFill>
                          <a:schemeClr val="tx1"/>
                        </a:solidFill>
                        <a:effectLst/>
                        <a:latin typeface="微軟正黑體" pitchFamily="34" charset="-120"/>
                        <a:ea typeface="微軟正黑體" pitchFamily="34" charset="-120"/>
                        <a:cs typeface="+mn-cs"/>
                      </a:endParaRPr>
                    </a:p>
                  </a:txBody>
                  <a:tcPr marT="45718" marB="45718" anchor="ctr" horzOverflow="overflow"/>
                </a:tc>
                <a:extLst>
                  <a:ext uri="{0D108BD9-81ED-4DB2-BD59-A6C34878D82A}">
                    <a16:rowId xmlns:a16="http://schemas.microsoft.com/office/drawing/2014/main" val="10001"/>
                  </a:ext>
                </a:extLst>
              </a:tr>
              <a:tr h="501146">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en-US" altLang="zh-TW" sz="16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2</a:t>
                      </a:r>
                      <a:endParaRPr kumimoji="1" lang="en-US" altLang="zh-TW" sz="1600" b="0" i="0" u="none" strike="noStrike" cap="none" normalizeH="0" baseline="0" dirty="0">
                        <a:ln>
                          <a:noFill/>
                        </a:ln>
                        <a:solidFill>
                          <a:schemeClr val="tx1"/>
                        </a:solidFill>
                        <a:effectLst/>
                        <a:latin typeface="微軟正黑體" pitchFamily="34" charset="-120"/>
                        <a:ea typeface="微軟正黑體" pitchFamily="34" charset="-120"/>
                      </a:endParaRPr>
                    </a:p>
                  </a:txBody>
                  <a:tcPr marT="45718" marB="45718" anchor="ctr" horzOverflow="overflow">
                    <a:solidFill>
                      <a:schemeClr val="accent4">
                        <a:lumMod val="20000"/>
                        <a:lumOff val="80000"/>
                      </a:schemeClr>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en-US" sz="16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全國技能競賽、</a:t>
                      </a: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en-US" sz="16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全國身心障礙者技能競賽</a:t>
                      </a:r>
                      <a:endParaRPr kumimoji="1" lang="zh-TW" altLang="en-US" sz="1600" b="0" i="0" u="none" strike="noStrike" cap="none" normalizeH="0" baseline="0" dirty="0">
                        <a:ln>
                          <a:noFill/>
                        </a:ln>
                        <a:solidFill>
                          <a:schemeClr val="tx1"/>
                        </a:solidFill>
                        <a:effectLst/>
                        <a:latin typeface="微軟正黑體" pitchFamily="34" charset="-120"/>
                        <a:ea typeface="微軟正黑體" pitchFamily="34" charset="-120"/>
                      </a:endParaRPr>
                    </a:p>
                  </a:txBody>
                  <a:tcPr marT="45718" marB="45718" anchor="ctr" horzOverflow="overflow">
                    <a:solidFill>
                      <a:schemeClr val="accent4">
                        <a:lumMod val="20000"/>
                        <a:lumOff val="80000"/>
                      </a:scheme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en-US" altLang="zh-TW" sz="16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10</a:t>
                      </a:r>
                      <a:endParaRPr kumimoji="1" lang="en-US" altLang="zh-TW" sz="1600" b="0" i="0" u="none" strike="noStrike" cap="none" normalizeH="0" baseline="0" dirty="0">
                        <a:ln>
                          <a:noFill/>
                        </a:ln>
                        <a:solidFill>
                          <a:schemeClr val="tx1"/>
                        </a:solidFill>
                        <a:effectLst/>
                        <a:latin typeface="微軟正黑體" pitchFamily="34" charset="-120"/>
                        <a:ea typeface="微軟正黑體" pitchFamily="34" charset="-120"/>
                      </a:endParaRPr>
                    </a:p>
                  </a:txBody>
                  <a:tcPr marT="45718" marB="45718" anchor="ctr" horzOverflow="overflow">
                    <a:solidFill>
                      <a:schemeClr val="accent4">
                        <a:lumMod val="20000"/>
                        <a:lumOff val="80000"/>
                      </a:schemeClr>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en-US" sz="1600" b="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rPr>
                        <a:t>全國學生美術比賽</a:t>
                      </a:r>
                      <a:r>
                        <a:rPr kumimoji="1" lang="zh-TW" altLang="en-US" sz="1600" b="1" u="none" strike="noStrike" kern="1200" cap="none" normalizeH="0" baseline="0" dirty="0">
                          <a:ln>
                            <a:noFill/>
                          </a:ln>
                          <a:solidFill>
                            <a:srgbClr val="FF0000"/>
                          </a:solidFill>
                          <a:effectLst/>
                          <a:latin typeface="微軟正黑體" panose="020B0604030504040204" pitchFamily="34" charset="-120"/>
                          <a:ea typeface="微軟正黑體" panose="020B0604030504040204" pitchFamily="34" charset="-120"/>
                        </a:rPr>
                        <a:t>決賽</a:t>
                      </a:r>
                      <a:endParaRPr kumimoji="1" lang="zh-TW" altLang="en-US" sz="1600" b="1" i="0" u="none" strike="noStrike" kern="1200" cap="none" normalizeH="0" baseline="0" dirty="0">
                        <a:ln>
                          <a:noFill/>
                        </a:ln>
                        <a:solidFill>
                          <a:srgbClr val="FF0000"/>
                        </a:solidFill>
                        <a:effectLst/>
                        <a:latin typeface="微軟正黑體" pitchFamily="34" charset="-120"/>
                        <a:ea typeface="微軟正黑體" pitchFamily="34" charset="-120"/>
                        <a:cs typeface="+mn-cs"/>
                      </a:endParaRPr>
                    </a:p>
                  </a:txBody>
                  <a:tcPr marT="45718" marB="45718" anchor="ctr" horzOverflow="overflow">
                    <a:solidFill>
                      <a:schemeClr val="accent4">
                        <a:lumMod val="20000"/>
                        <a:lumOff val="80000"/>
                      </a:schemeClr>
                    </a:solidFill>
                  </a:tcPr>
                </a:tc>
                <a:extLst>
                  <a:ext uri="{0D108BD9-81ED-4DB2-BD59-A6C34878D82A}">
                    <a16:rowId xmlns:a16="http://schemas.microsoft.com/office/drawing/2014/main" val="10002"/>
                  </a:ext>
                </a:extLst>
              </a:tr>
              <a:tr h="61241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en-US" altLang="zh-TW" sz="16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3</a:t>
                      </a:r>
                      <a:endParaRPr kumimoji="1" lang="en-US" altLang="zh-TW" sz="1600" b="0" i="0" u="none" strike="noStrike" cap="none" normalizeH="0" baseline="0" dirty="0">
                        <a:ln>
                          <a:noFill/>
                        </a:ln>
                        <a:solidFill>
                          <a:schemeClr val="tx1"/>
                        </a:solidFill>
                        <a:effectLst/>
                        <a:latin typeface="微軟正黑體" pitchFamily="34" charset="-120"/>
                        <a:ea typeface="微軟正黑體" pitchFamily="34" charset="-120"/>
                      </a:endParaRPr>
                    </a:p>
                  </a:txBody>
                  <a:tcPr marT="45718" marB="45718" anchor="ctr" horzOverflow="overflow"/>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en-US" sz="16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全國中小學科學展覽會、</a:t>
                      </a: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en-US" sz="16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臺灣國際科學展覽會</a:t>
                      </a:r>
                      <a:endParaRPr kumimoji="1" lang="zh-TW" altLang="en-US" sz="1600" b="0" i="0" u="none" strike="noStrike" cap="none" normalizeH="0" baseline="0" dirty="0">
                        <a:ln>
                          <a:noFill/>
                        </a:ln>
                        <a:solidFill>
                          <a:schemeClr val="tx1"/>
                        </a:solidFill>
                        <a:effectLst/>
                        <a:latin typeface="微軟正黑體" pitchFamily="34" charset="-120"/>
                        <a:ea typeface="微軟正黑體" pitchFamily="34" charset="-120"/>
                      </a:endParaRPr>
                    </a:p>
                  </a:txBody>
                  <a:tcPr marT="45718" marB="45718" anchor="ctr" horzOverflow="overflow"/>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en-US" altLang="zh-TW" sz="16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11</a:t>
                      </a:r>
                      <a:endParaRPr kumimoji="1" lang="en-US" altLang="zh-TW" sz="1600" b="0" i="0" u="none" strike="noStrike" cap="none" normalizeH="0" baseline="0" dirty="0">
                        <a:ln>
                          <a:noFill/>
                        </a:ln>
                        <a:solidFill>
                          <a:schemeClr val="tx1"/>
                        </a:solidFill>
                        <a:effectLst/>
                        <a:latin typeface="微軟正黑體" pitchFamily="34" charset="-120"/>
                        <a:ea typeface="微軟正黑體" pitchFamily="34" charset="-120"/>
                      </a:endParaRPr>
                    </a:p>
                  </a:txBody>
                  <a:tcPr marT="45718" marB="45718" anchor="ctr" horzOverflow="overflow"/>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zh-TW" altLang="en-US" sz="1600" b="0" u="none" strike="noStrike" kern="1200" cap="none" spc="-50" normalizeH="0" baseline="0" dirty="0">
                          <a:ln>
                            <a:noFill/>
                          </a:ln>
                          <a:solidFill>
                            <a:schemeClr val="tx1"/>
                          </a:solidFill>
                          <a:effectLst/>
                          <a:latin typeface="微軟正黑體" panose="020B0604030504040204" pitchFamily="34" charset="-120"/>
                          <a:ea typeface="微軟正黑體" panose="020B0604030504040204" pitchFamily="34" charset="-120"/>
                        </a:rPr>
                        <a:t>全國技能競賽分區</a:t>
                      </a:r>
                      <a:r>
                        <a:rPr kumimoji="1" lang="en-US" altLang="zh-TW" sz="1600" b="0" u="none" strike="noStrike" kern="1200" cap="none" spc="-50" normalizeH="0" baseline="0" dirty="0">
                          <a:ln>
                            <a:noFill/>
                          </a:ln>
                          <a:solidFill>
                            <a:schemeClr val="tx1"/>
                          </a:solidFill>
                          <a:effectLst/>
                          <a:latin typeface="微軟正黑體" panose="020B0604030504040204" pitchFamily="34" charset="-120"/>
                          <a:ea typeface="微軟正黑體" panose="020B0604030504040204" pitchFamily="34" charset="-120"/>
                        </a:rPr>
                        <a:t>(</a:t>
                      </a:r>
                      <a:r>
                        <a:rPr kumimoji="1" lang="zh-TW" altLang="en-US" sz="1600" b="0" u="none" strike="noStrike" kern="1200" cap="none" spc="-50" normalizeH="0" baseline="0" dirty="0">
                          <a:ln>
                            <a:noFill/>
                          </a:ln>
                          <a:solidFill>
                            <a:schemeClr val="tx1"/>
                          </a:solidFill>
                          <a:effectLst/>
                          <a:latin typeface="微軟正黑體" panose="020B0604030504040204" pitchFamily="34" charset="-120"/>
                          <a:ea typeface="微軟正黑體" panose="020B0604030504040204" pitchFamily="34" charset="-120"/>
                        </a:rPr>
                        <a:t>北、中、南</a:t>
                      </a:r>
                      <a:r>
                        <a:rPr kumimoji="1" lang="en-US" altLang="zh-TW" sz="1600" b="0" u="none" strike="noStrike" kern="1200" cap="none" spc="-50" normalizeH="0" baseline="0" dirty="0">
                          <a:ln>
                            <a:noFill/>
                          </a:ln>
                          <a:solidFill>
                            <a:schemeClr val="tx1"/>
                          </a:solidFill>
                          <a:effectLst/>
                          <a:latin typeface="微軟正黑體" panose="020B0604030504040204" pitchFamily="34" charset="-120"/>
                          <a:ea typeface="微軟正黑體" panose="020B0604030504040204" pitchFamily="34" charset="-120"/>
                        </a:rPr>
                        <a:t>)</a:t>
                      </a:r>
                      <a:r>
                        <a:rPr kumimoji="1" lang="zh-TW" altLang="en-US" sz="1600" b="0" u="none" strike="noStrike" kern="1200" cap="none" spc="-50" normalizeH="0" baseline="0" dirty="0">
                          <a:ln>
                            <a:noFill/>
                          </a:ln>
                          <a:solidFill>
                            <a:schemeClr val="tx1"/>
                          </a:solidFill>
                          <a:effectLst/>
                          <a:latin typeface="微軟正黑體" panose="020B0604030504040204" pitchFamily="34" charset="-120"/>
                          <a:ea typeface="微軟正黑體" panose="020B0604030504040204" pitchFamily="34" charset="-120"/>
                        </a:rPr>
                        <a:t>技能競賽</a:t>
                      </a:r>
                      <a:endParaRPr kumimoji="1" lang="zh-TW" altLang="en-US" sz="1600" b="0" i="0" u="none" strike="noStrike" kern="1200" cap="none" spc="-50" normalizeH="0" baseline="0" dirty="0">
                        <a:ln>
                          <a:noFill/>
                        </a:ln>
                        <a:solidFill>
                          <a:srgbClr val="FF0000"/>
                        </a:solidFill>
                        <a:effectLst/>
                        <a:latin typeface="微軟正黑體" pitchFamily="34" charset="-120"/>
                        <a:ea typeface="微軟正黑體" pitchFamily="34" charset="-120"/>
                        <a:cs typeface="+mn-cs"/>
                      </a:endParaRPr>
                    </a:p>
                  </a:txBody>
                  <a:tcPr marT="45718" marB="45718" anchor="ctr" horzOverflow="overflow"/>
                </a:tc>
                <a:extLst>
                  <a:ext uri="{0D108BD9-81ED-4DB2-BD59-A6C34878D82A}">
                    <a16:rowId xmlns:a16="http://schemas.microsoft.com/office/drawing/2014/main" val="10003"/>
                  </a:ext>
                </a:extLst>
              </a:tr>
              <a:tr h="61241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en-US" altLang="zh-TW" sz="16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4</a:t>
                      </a:r>
                      <a:endParaRPr kumimoji="1" lang="en-US" altLang="zh-TW" sz="1600" b="0" i="0" u="none" strike="noStrike" cap="none" normalizeH="0" baseline="0" dirty="0">
                        <a:ln>
                          <a:noFill/>
                        </a:ln>
                        <a:solidFill>
                          <a:schemeClr val="tx1"/>
                        </a:solidFill>
                        <a:effectLst/>
                        <a:latin typeface="微軟正黑體" pitchFamily="34" charset="-120"/>
                        <a:ea typeface="微軟正黑體" pitchFamily="34" charset="-120"/>
                      </a:endParaRPr>
                    </a:p>
                  </a:txBody>
                  <a:tcPr marT="45718" marB="45718" anchor="ctr" horzOverflow="overflow">
                    <a:solidFill>
                      <a:schemeClr val="accent4">
                        <a:lumMod val="20000"/>
                        <a:lumOff val="80000"/>
                      </a:schemeClr>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en-US" sz="16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全國高級中等學校技藝競賽</a:t>
                      </a:r>
                    </a:p>
                    <a:p>
                      <a:pPr marL="0" marR="0" lvl="0" indent="0" algn="l" defTabSz="914400" rtl="0" eaLnBrk="0" fontAlgn="base" latinLnBrk="0" hangingPunct="0">
                        <a:lnSpc>
                          <a:spcPct val="100000"/>
                        </a:lnSpc>
                        <a:spcBef>
                          <a:spcPct val="0"/>
                        </a:spcBef>
                        <a:spcAft>
                          <a:spcPct val="0"/>
                        </a:spcAft>
                        <a:buClrTx/>
                        <a:buSzTx/>
                        <a:buFontTx/>
                        <a:buNone/>
                        <a:tabLst/>
                      </a:pPr>
                      <a:r>
                        <a:rPr kumimoji="1" lang="en-US" altLang="zh-TW" sz="1600" b="0" u="none" strike="noStrike" cap="none" normalizeH="0" baseline="0" dirty="0">
                          <a:ln>
                            <a:noFill/>
                          </a:ln>
                          <a:solidFill>
                            <a:srgbClr val="FF0000"/>
                          </a:solidFill>
                          <a:effectLst/>
                          <a:latin typeface="微軟正黑體" panose="020B0604030504040204" pitchFamily="34" charset="-120"/>
                          <a:ea typeface="微軟正黑體" panose="020B0604030504040204" pitchFamily="34" charset="-120"/>
                        </a:rPr>
                        <a:t>(</a:t>
                      </a:r>
                      <a:r>
                        <a:rPr kumimoji="1" lang="zh-TW" altLang="en-US" sz="1600" b="0" u="none" strike="noStrike" cap="none" normalizeH="0" baseline="0" dirty="0">
                          <a:ln>
                            <a:noFill/>
                          </a:ln>
                          <a:solidFill>
                            <a:srgbClr val="FF0000"/>
                          </a:solidFill>
                          <a:effectLst/>
                          <a:latin typeface="微軟正黑體" panose="020B0604030504040204" pitchFamily="34" charset="-120"/>
                          <a:ea typeface="微軟正黑體" panose="020B0604030504040204" pitchFamily="34" charset="-120"/>
                        </a:rPr>
                        <a:t>在優勝名次以內且持有獲獎證明者</a:t>
                      </a:r>
                      <a:r>
                        <a:rPr kumimoji="1" lang="en-US" altLang="zh-TW" sz="1600" b="0" u="none" strike="noStrike" cap="none" normalizeH="0" baseline="0" dirty="0">
                          <a:ln>
                            <a:noFill/>
                          </a:ln>
                          <a:solidFill>
                            <a:srgbClr val="FF0000"/>
                          </a:solidFill>
                          <a:effectLst/>
                          <a:latin typeface="微軟正黑體" panose="020B0604030504040204" pitchFamily="34" charset="-120"/>
                          <a:ea typeface="微軟正黑體" panose="020B0604030504040204" pitchFamily="34" charset="-120"/>
                        </a:rPr>
                        <a:t>)</a:t>
                      </a:r>
                      <a:endParaRPr kumimoji="1" lang="en-US" altLang="zh-TW" sz="1600" b="0" i="0" u="none" strike="noStrike" cap="none" normalizeH="0" baseline="0" dirty="0">
                        <a:ln>
                          <a:noFill/>
                        </a:ln>
                        <a:solidFill>
                          <a:srgbClr val="FF0000"/>
                        </a:solidFill>
                        <a:effectLst/>
                        <a:latin typeface="微軟正黑體" pitchFamily="34" charset="-120"/>
                        <a:ea typeface="微軟正黑體" pitchFamily="34" charset="-120"/>
                      </a:endParaRPr>
                    </a:p>
                  </a:txBody>
                  <a:tcPr marT="45718" marB="45718" anchor="ctr" horzOverflow="overflow">
                    <a:solidFill>
                      <a:schemeClr val="accent4">
                        <a:lumMod val="20000"/>
                        <a:lumOff val="80000"/>
                      </a:schemeClr>
                    </a:solidFill>
                  </a:tcPr>
                </a:tc>
                <a:tc rowSpan="2">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en-US" altLang="zh-TW" sz="16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12</a:t>
                      </a:r>
                      <a:endParaRPr kumimoji="1" lang="en-US" altLang="zh-TW" sz="1600" b="0" i="0" u="none" strike="noStrike" cap="none" normalizeH="0" baseline="0" dirty="0">
                        <a:ln>
                          <a:noFill/>
                        </a:ln>
                        <a:solidFill>
                          <a:schemeClr val="tx1"/>
                        </a:solidFill>
                        <a:effectLst/>
                        <a:latin typeface="微軟正黑體" pitchFamily="34" charset="-120"/>
                        <a:ea typeface="微軟正黑體" pitchFamily="34" charset="-120"/>
                      </a:endParaRPr>
                    </a:p>
                  </a:txBody>
                  <a:tcPr marT="45718" marB="45718" anchor="ctr" horzOverflow="overflow">
                    <a:solidFill>
                      <a:schemeClr val="accent4">
                        <a:lumMod val="20000"/>
                        <a:lumOff val="80000"/>
                      </a:schemeClr>
                    </a:solidFill>
                  </a:tcPr>
                </a:tc>
                <a:tc rowSpan="2">
                  <a: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zh-TW" altLang="en-US" sz="1600" b="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rPr>
                        <a:t>全國高級中等學校專業群科專題製作及創意競賽</a:t>
                      </a:r>
                      <a:r>
                        <a:rPr kumimoji="1" lang="zh-TW" altLang="en-US" sz="1600" b="1" u="none" strike="noStrike" kern="1200" cap="none" normalizeH="0" baseline="0" dirty="0">
                          <a:ln>
                            <a:noFill/>
                          </a:ln>
                          <a:solidFill>
                            <a:srgbClr val="FF0000"/>
                          </a:solidFill>
                          <a:effectLst/>
                          <a:latin typeface="微軟正黑體" panose="020B0604030504040204" pitchFamily="34" charset="-120"/>
                          <a:ea typeface="微軟正黑體" panose="020B0604030504040204" pitchFamily="34" charset="-120"/>
                        </a:rPr>
                        <a:t>決賽</a:t>
                      </a:r>
                      <a:endParaRPr kumimoji="1" lang="en-US" altLang="zh-TW" sz="1600" b="1" u="none" strike="noStrike" kern="1200" cap="none" normalizeH="0" baseline="0" dirty="0">
                        <a:ln>
                          <a:noFill/>
                        </a:ln>
                        <a:solidFill>
                          <a:srgbClr val="FF0000"/>
                        </a:solidFill>
                        <a:effectLst/>
                        <a:latin typeface="微軟正黑體" panose="020B0604030504040204" pitchFamily="34" charset="-120"/>
                        <a:ea typeface="微軟正黑體" panose="020B0604030504040204" pitchFamily="34" charset="-12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zh-TW" altLang="en-US" sz="1400" b="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rPr>
                        <a:t>註</a:t>
                      </a:r>
                      <a:r>
                        <a:rPr kumimoji="1" lang="en-US" altLang="zh-TW" sz="1400" b="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rPr>
                        <a:t>:</a:t>
                      </a:r>
                      <a:r>
                        <a:rPr kumimoji="1" lang="zh-TW" altLang="en-US" sz="1400" b="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rPr>
                        <a:t>專題組及創意組獲獎學生可就「</a:t>
                      </a:r>
                      <a:r>
                        <a:rPr kumimoji="1" lang="zh-TW" altLang="en-US" sz="1400" b="0" u="none" strike="noStrike" kern="1200" cap="none" normalizeH="0" baseline="0" dirty="0">
                          <a:ln>
                            <a:noFill/>
                          </a:ln>
                          <a:solidFill>
                            <a:srgbClr val="0000FF"/>
                          </a:solidFill>
                          <a:effectLst/>
                          <a:latin typeface="微軟正黑體" panose="020B0604030504040204" pitchFamily="34" charset="-120"/>
                          <a:ea typeface="微軟正黑體" panose="020B0604030504040204" pitchFamily="34" charset="-120"/>
                        </a:rPr>
                        <a:t>獲獎群別</a:t>
                      </a:r>
                      <a:r>
                        <a:rPr kumimoji="1" lang="zh-TW" altLang="en-US" sz="1400" b="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rPr>
                        <a:t>」或「</a:t>
                      </a:r>
                      <a:r>
                        <a:rPr kumimoji="1" lang="zh-TW" altLang="en-US" sz="1400" b="0" u="none" strike="noStrike" kern="1200" cap="none" normalizeH="0" baseline="0" dirty="0">
                          <a:ln>
                            <a:noFill/>
                          </a:ln>
                          <a:solidFill>
                            <a:srgbClr val="0000FF"/>
                          </a:solidFill>
                          <a:effectLst/>
                          <a:latin typeface="微軟正黑體" panose="020B0604030504040204" pitchFamily="34" charset="-120"/>
                          <a:ea typeface="微軟正黑體" panose="020B0604030504040204" pitchFamily="34" charset="-120"/>
                        </a:rPr>
                        <a:t>考生畢</a:t>
                      </a:r>
                      <a:r>
                        <a:rPr kumimoji="1" lang="en-US" altLang="zh-TW" sz="1400" b="0" u="none" strike="noStrike" kern="1200" cap="none" normalizeH="0" baseline="0" dirty="0">
                          <a:ln>
                            <a:noFill/>
                          </a:ln>
                          <a:solidFill>
                            <a:srgbClr val="0000FF"/>
                          </a:solidFill>
                          <a:effectLst/>
                          <a:latin typeface="微軟正黑體" panose="020B0604030504040204" pitchFamily="34" charset="-120"/>
                          <a:ea typeface="微軟正黑體" panose="020B0604030504040204" pitchFamily="34" charset="-120"/>
                        </a:rPr>
                        <a:t>(</a:t>
                      </a:r>
                      <a:r>
                        <a:rPr kumimoji="1" lang="zh-TW" altLang="en-US" sz="1400" b="0" u="none" strike="noStrike" kern="1200" cap="none" normalizeH="0" baseline="0" dirty="0">
                          <a:ln>
                            <a:noFill/>
                          </a:ln>
                          <a:solidFill>
                            <a:srgbClr val="0000FF"/>
                          </a:solidFill>
                          <a:effectLst/>
                          <a:latin typeface="微軟正黑體" panose="020B0604030504040204" pitchFamily="34" charset="-120"/>
                          <a:ea typeface="微軟正黑體" panose="020B0604030504040204" pitchFamily="34" charset="-120"/>
                        </a:rPr>
                        <a:t>肄</a:t>
                      </a:r>
                      <a:r>
                        <a:rPr kumimoji="1" lang="en-US" altLang="zh-TW" sz="1400" b="0" u="none" strike="noStrike" kern="1200" cap="none" normalizeH="0" baseline="0" dirty="0">
                          <a:ln>
                            <a:noFill/>
                          </a:ln>
                          <a:solidFill>
                            <a:srgbClr val="0000FF"/>
                          </a:solidFill>
                          <a:effectLst/>
                          <a:latin typeface="微軟正黑體" panose="020B0604030504040204" pitchFamily="34" charset="-120"/>
                          <a:ea typeface="微軟正黑體" panose="020B0604030504040204" pitchFamily="34" charset="-120"/>
                        </a:rPr>
                        <a:t>)</a:t>
                      </a:r>
                      <a:r>
                        <a:rPr kumimoji="1" lang="zh-TW" altLang="en-US" sz="1400" b="0" u="none" strike="noStrike" kern="1200" cap="none" normalizeH="0" baseline="0" dirty="0">
                          <a:ln>
                            <a:noFill/>
                          </a:ln>
                          <a:solidFill>
                            <a:srgbClr val="0000FF"/>
                          </a:solidFill>
                          <a:effectLst/>
                          <a:latin typeface="微軟正黑體" panose="020B0604030504040204" pitchFamily="34" charset="-120"/>
                          <a:ea typeface="微軟正黑體" panose="020B0604030504040204" pitchFamily="34" charset="-120"/>
                        </a:rPr>
                        <a:t>業科（組、學程）歸屬群別</a:t>
                      </a:r>
                      <a:r>
                        <a:rPr kumimoji="1" lang="zh-TW" altLang="en-US" sz="1400" b="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rPr>
                        <a:t>」</a:t>
                      </a:r>
                      <a:r>
                        <a:rPr kumimoji="1" lang="zh-TW" altLang="en-US" sz="1400" b="0" u="none" strike="noStrike" kern="1200" cap="none" normalizeH="0" baseline="0" dirty="0">
                          <a:ln>
                            <a:noFill/>
                          </a:ln>
                          <a:solidFill>
                            <a:srgbClr val="FF0000"/>
                          </a:solidFill>
                          <a:effectLst/>
                          <a:latin typeface="微軟正黑體" panose="020B0604030504040204" pitchFamily="34" charset="-120"/>
                          <a:ea typeface="微軟正黑體" panose="020B0604030504040204" pitchFamily="34" charset="-120"/>
                        </a:rPr>
                        <a:t>擇一資格</a:t>
                      </a:r>
                      <a:r>
                        <a:rPr kumimoji="1" lang="zh-TW" altLang="en-US" sz="1400" b="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rPr>
                        <a:t>報名本招生</a:t>
                      </a:r>
                      <a:endParaRPr kumimoji="1" lang="zh-TW" altLang="en-US" sz="1400" b="0" i="0" u="none" strike="noStrike" kern="1200" cap="none" normalizeH="0" baseline="0" dirty="0">
                        <a:ln>
                          <a:noFill/>
                        </a:ln>
                        <a:solidFill>
                          <a:srgbClr val="FF0000"/>
                        </a:solidFill>
                        <a:effectLst/>
                        <a:latin typeface="微軟正黑體" pitchFamily="34" charset="-120"/>
                        <a:ea typeface="微軟正黑體" pitchFamily="34" charset="-120"/>
                        <a:cs typeface="+mn-cs"/>
                      </a:endParaRPr>
                    </a:p>
                  </a:txBody>
                  <a:tcPr marT="45718" marB="45718" anchor="ctr" horzOverflow="overflow">
                    <a:solidFill>
                      <a:schemeClr val="accent4">
                        <a:lumMod val="20000"/>
                        <a:lumOff val="80000"/>
                      </a:schemeClr>
                    </a:solidFill>
                  </a:tcPr>
                </a:tc>
                <a:extLst>
                  <a:ext uri="{0D108BD9-81ED-4DB2-BD59-A6C34878D82A}">
                    <a16:rowId xmlns:a16="http://schemas.microsoft.com/office/drawing/2014/main" val="10004"/>
                  </a:ext>
                </a:extLst>
              </a:tr>
              <a:tr h="408281">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en-US" altLang="zh-TW" sz="16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5</a:t>
                      </a:r>
                      <a:endParaRPr kumimoji="1" lang="en-US" altLang="zh-TW" sz="1600" b="0" i="0" u="none" strike="noStrike" cap="none" normalizeH="0" baseline="0" dirty="0">
                        <a:ln>
                          <a:noFill/>
                        </a:ln>
                        <a:solidFill>
                          <a:schemeClr val="tx1"/>
                        </a:solidFill>
                        <a:effectLst/>
                        <a:latin typeface="微軟正黑體" pitchFamily="34" charset="-120"/>
                        <a:ea typeface="微軟正黑體" pitchFamily="34" charset="-120"/>
                      </a:endParaRPr>
                    </a:p>
                  </a:txBody>
                  <a:tcPr marT="45718" marB="45718" anchor="ctr" horzOverflow="overflow"/>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en-US" sz="16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甲級</a:t>
                      </a:r>
                      <a:r>
                        <a:rPr kumimoji="1" lang="en-US" altLang="zh-TW" sz="16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a:t>
                      </a:r>
                      <a:r>
                        <a:rPr kumimoji="1" lang="zh-TW" altLang="en-US" sz="16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乙級技術士證</a:t>
                      </a:r>
                      <a:endParaRPr kumimoji="1" lang="zh-TW" altLang="en-US" sz="1600" b="0" i="0" u="none" strike="noStrike" cap="none" normalizeH="0" baseline="0" dirty="0">
                        <a:ln>
                          <a:noFill/>
                        </a:ln>
                        <a:solidFill>
                          <a:schemeClr val="tx1"/>
                        </a:solidFill>
                        <a:effectLst/>
                        <a:latin typeface="微軟正黑體" pitchFamily="34" charset="-120"/>
                        <a:ea typeface="微軟正黑體" pitchFamily="34" charset="-120"/>
                      </a:endParaRPr>
                    </a:p>
                  </a:txBody>
                  <a:tcPr marT="45718" marB="45718" anchor="ctr" horzOverflow="overflow"/>
                </a:tc>
                <a:tc vMerge="1">
                  <a:txBody>
                    <a:bodyPr/>
                    <a:lstStyle/>
                    <a:p>
                      <a:endParaRPr lang="zh-TW" altLang="en-US" dirty="0"/>
                    </a:p>
                  </a:txBody>
                  <a:tcPr marT="45718" marB="45718" anchor="ctr" horzOverflow="overflow">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a:noFill/>
                    </a:lnTlToBr>
                    <a:lnBlToTr>
                      <a:noFill/>
                    </a:lnBlToTr>
                    <a:solidFill>
                      <a:schemeClr val="accent6">
                        <a:lumMod val="20000"/>
                        <a:lumOff val="80000"/>
                      </a:schemeClr>
                    </a:solidFill>
                  </a:tcPr>
                </a:tc>
                <a:tc vMerge="1">
                  <a:txBody>
                    <a:bodyPr/>
                    <a:lstStyle/>
                    <a:p>
                      <a:endParaRPr lang="zh-TW" altLang="en-US" dirty="0"/>
                    </a:p>
                  </a:txBody>
                  <a:tcPr marT="45718" marB="45718" anchor="ctr" horzOverflow="overflow">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a:noFill/>
                    </a:lnTlToBr>
                    <a:lnBlToTr>
                      <a:noFill/>
                    </a:lnBlToTr>
                    <a:solidFill>
                      <a:schemeClr val="accent6">
                        <a:lumMod val="20000"/>
                        <a:lumOff val="80000"/>
                      </a:schemeClr>
                    </a:solidFill>
                  </a:tcPr>
                </a:tc>
                <a:extLst>
                  <a:ext uri="{0D108BD9-81ED-4DB2-BD59-A6C34878D82A}">
                    <a16:rowId xmlns:a16="http://schemas.microsoft.com/office/drawing/2014/main" val="10005"/>
                  </a:ext>
                </a:extLst>
              </a:tr>
              <a:tr h="349951">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en-US" altLang="zh-TW" sz="16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6</a:t>
                      </a:r>
                      <a:endParaRPr kumimoji="1" lang="en-US" altLang="zh-TW" sz="1600" b="0" i="0" u="none" strike="noStrike" cap="none" normalizeH="0" baseline="0" dirty="0">
                        <a:ln>
                          <a:noFill/>
                        </a:ln>
                        <a:solidFill>
                          <a:schemeClr val="tx1"/>
                        </a:solidFill>
                        <a:effectLst/>
                        <a:latin typeface="微軟正黑體" pitchFamily="34" charset="-120"/>
                        <a:ea typeface="微軟正黑體" pitchFamily="34" charset="-120"/>
                      </a:endParaRPr>
                    </a:p>
                  </a:txBody>
                  <a:tcPr marT="45718" marB="45718" anchor="ctr" horzOverflow="overflow">
                    <a:solidFill>
                      <a:schemeClr val="accent4">
                        <a:lumMod val="20000"/>
                        <a:lumOff val="80000"/>
                      </a:schemeClr>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lang="zh-TW" altLang="zh-TW" sz="1600" kern="1200" spc="-80" baseline="0" dirty="0">
                          <a:solidFill>
                            <a:schemeClr val="tx1"/>
                          </a:solidFill>
                          <a:effectLst/>
                          <a:latin typeface="微軟正黑體" panose="020B0604030504040204" pitchFamily="34" charset="-120"/>
                          <a:ea typeface="微軟正黑體" panose="020B0604030504040204" pitchFamily="34" charset="-120"/>
                        </a:rPr>
                        <a:t>專門職業及技術人員普通考試及格證書</a:t>
                      </a:r>
                      <a:endParaRPr kumimoji="1" lang="zh-TW" altLang="en-US" sz="1600" b="0" i="0" u="none" strike="noStrike" cap="none" spc="-80" normalizeH="0" baseline="0" dirty="0">
                        <a:ln>
                          <a:noFill/>
                        </a:ln>
                        <a:solidFill>
                          <a:schemeClr val="tx1"/>
                        </a:solidFill>
                        <a:effectLst/>
                        <a:latin typeface="微軟正黑體" pitchFamily="34" charset="-120"/>
                        <a:ea typeface="微軟正黑體" pitchFamily="34" charset="-120"/>
                      </a:endParaRPr>
                    </a:p>
                  </a:txBody>
                  <a:tcPr marT="45718" marB="45718" anchor="ctr" horzOverflow="overflow">
                    <a:solidFill>
                      <a:schemeClr val="accent4">
                        <a:lumMod val="20000"/>
                        <a:lumOff val="80000"/>
                      </a:scheme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en-US" altLang="zh-TW" sz="1600" b="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rPr>
                        <a:t>13</a:t>
                      </a:r>
                      <a:endParaRPr kumimoji="1" lang="en-US" altLang="zh-TW" sz="1600" b="0" i="0" u="none" strike="noStrike" kern="1200" cap="none" normalizeH="0" baseline="0" dirty="0">
                        <a:ln>
                          <a:noFill/>
                        </a:ln>
                        <a:solidFill>
                          <a:schemeClr val="tx1"/>
                        </a:solidFill>
                        <a:effectLst/>
                        <a:latin typeface="微軟正黑體" pitchFamily="34" charset="-120"/>
                        <a:ea typeface="微軟正黑體" pitchFamily="34" charset="-120"/>
                        <a:cs typeface="+mn-cs"/>
                      </a:endParaRPr>
                    </a:p>
                  </a:txBody>
                  <a:tcPr marT="45718" marB="45718" anchor="ctr" horzOverflow="overflow"/>
                </a:tc>
                <a:tc>
                  <a: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zh-TW" altLang="en-US" sz="16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全國學生舞蹈比賽</a:t>
                      </a:r>
                      <a:r>
                        <a:rPr kumimoji="1" lang="zh-TW" altLang="zh-TW" sz="1600" b="1" u="none" strike="noStrike" kern="1200" cap="none" normalizeH="0" baseline="0" dirty="0">
                          <a:ln>
                            <a:noFill/>
                          </a:ln>
                          <a:solidFill>
                            <a:srgbClr val="FF0000"/>
                          </a:solidFill>
                          <a:effectLst/>
                          <a:latin typeface="微軟正黑體" panose="020B0604030504040204" pitchFamily="34" charset="-120"/>
                          <a:ea typeface="微軟正黑體" panose="020B0604030504040204" pitchFamily="34" charset="-120"/>
                        </a:rPr>
                        <a:t>個人賽決賽</a:t>
                      </a:r>
                      <a:endParaRPr kumimoji="1" lang="zh-TW" altLang="en-US" sz="1600" b="1" i="0" u="none" strike="noStrike" kern="1200" cap="none" normalizeH="0" baseline="0" dirty="0">
                        <a:ln>
                          <a:noFill/>
                        </a:ln>
                        <a:solidFill>
                          <a:srgbClr val="FF0000"/>
                        </a:solidFill>
                        <a:effectLst/>
                        <a:latin typeface="微軟正黑體" pitchFamily="34" charset="-120"/>
                        <a:ea typeface="微軟正黑體" pitchFamily="34" charset="-120"/>
                        <a:cs typeface="+mn-cs"/>
                      </a:endParaRPr>
                    </a:p>
                  </a:txBody>
                  <a:tcPr marT="45718" marB="45718" anchor="ctr" horzOverflow="overflow"/>
                </a:tc>
                <a:extLst>
                  <a:ext uri="{0D108BD9-81ED-4DB2-BD59-A6C34878D82A}">
                    <a16:rowId xmlns:a16="http://schemas.microsoft.com/office/drawing/2014/main" val="2612485195"/>
                  </a:ext>
                </a:extLst>
              </a:tr>
              <a:tr h="480994">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en-US" altLang="zh-TW" sz="16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7</a:t>
                      </a:r>
                      <a:endParaRPr kumimoji="1" lang="en-US" altLang="zh-TW" sz="1600" b="0" i="0" u="none" strike="noStrike" cap="none" normalizeH="0" baseline="0" dirty="0">
                        <a:ln>
                          <a:noFill/>
                        </a:ln>
                        <a:solidFill>
                          <a:schemeClr val="tx1"/>
                        </a:solidFill>
                        <a:effectLst/>
                        <a:latin typeface="微軟正黑體" pitchFamily="34" charset="-120"/>
                        <a:ea typeface="微軟正黑體" pitchFamily="34" charset="-120"/>
                      </a:endParaRPr>
                    </a:p>
                  </a:txBody>
                  <a:tcPr marT="45718" marB="45718" anchor="ctr" horzOverflow="overflow"/>
                </a:tc>
                <a:tc>
                  <a: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zh-TW" altLang="zh-TW" sz="1600" b="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rPr>
                        <a:t>全國</a:t>
                      </a:r>
                      <a:r>
                        <a:rPr kumimoji="1" lang="zh-TW" altLang="en-US" sz="1600" b="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rPr>
                        <a:t>技術型高級中等學校</a:t>
                      </a:r>
                      <a:r>
                        <a:rPr kumimoji="1" lang="zh-TW" altLang="zh-TW" sz="1600" b="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rPr>
                        <a:t>學生團隊技術創造力培訓與競賽</a:t>
                      </a:r>
                      <a:endParaRPr kumimoji="1" lang="zh-TW" altLang="en-US" sz="1600" b="0" i="0" u="none" strike="noStrike" cap="none" normalizeH="0" baseline="0" dirty="0">
                        <a:ln>
                          <a:noFill/>
                        </a:ln>
                        <a:solidFill>
                          <a:schemeClr val="tx1"/>
                        </a:solidFill>
                        <a:effectLst/>
                        <a:latin typeface="微軟正黑體" pitchFamily="34" charset="-120"/>
                        <a:ea typeface="微軟正黑體" pitchFamily="34" charset="-120"/>
                      </a:endParaRPr>
                    </a:p>
                  </a:txBody>
                  <a:tcPr marT="45718" marB="45718" anchor="ctr" horzOverflow="overflow"/>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en-US" altLang="zh-TW" sz="16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14</a:t>
                      </a:r>
                      <a:endParaRPr kumimoji="1" lang="en-US" altLang="zh-TW" sz="1600" b="0" i="0" u="none" strike="noStrike" cap="none" normalizeH="0" baseline="0" dirty="0">
                        <a:ln>
                          <a:noFill/>
                        </a:ln>
                        <a:solidFill>
                          <a:schemeClr val="tx1"/>
                        </a:solidFill>
                        <a:effectLst/>
                        <a:latin typeface="微軟正黑體" pitchFamily="34" charset="-120"/>
                        <a:ea typeface="微軟正黑體" pitchFamily="34" charset="-120"/>
                      </a:endParaRPr>
                    </a:p>
                  </a:txBody>
                  <a:tcPr marT="45718" marB="45718" anchor="ctr" horzOverflow="overflow">
                    <a:solidFill>
                      <a:schemeClr val="accent4">
                        <a:lumMod val="20000"/>
                        <a:lumOff val="80000"/>
                      </a:schemeClr>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zh-TW" altLang="en-US" sz="16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全國學生音樂比賽</a:t>
                      </a:r>
                      <a:r>
                        <a:rPr kumimoji="1" lang="zh-TW" altLang="zh-TW" sz="1600" b="1" u="none" strike="noStrike" kern="1200" cap="none" normalizeH="0" baseline="0" dirty="0">
                          <a:ln>
                            <a:noFill/>
                          </a:ln>
                          <a:solidFill>
                            <a:srgbClr val="FF0000"/>
                          </a:solidFill>
                          <a:effectLst/>
                          <a:latin typeface="微軟正黑體" panose="020B0604030504040204" pitchFamily="34" charset="-120"/>
                          <a:ea typeface="微軟正黑體" panose="020B0604030504040204" pitchFamily="34" charset="-120"/>
                        </a:rPr>
                        <a:t>個人賽決賽</a:t>
                      </a:r>
                      <a:endParaRPr kumimoji="1" lang="zh-TW" altLang="en-US" sz="1600" b="1" i="0" u="none" strike="noStrike" kern="1200" cap="none" normalizeH="0" baseline="0" dirty="0">
                        <a:ln>
                          <a:noFill/>
                        </a:ln>
                        <a:solidFill>
                          <a:srgbClr val="FF0000"/>
                        </a:solidFill>
                        <a:effectLst/>
                        <a:latin typeface="微軟正黑體" pitchFamily="34" charset="-120"/>
                        <a:ea typeface="微軟正黑體" pitchFamily="34" charset="-120"/>
                        <a:cs typeface="+mn-cs"/>
                      </a:endParaRPr>
                    </a:p>
                  </a:txBody>
                  <a:tcPr marT="45718" marB="45718" anchor="ctr" horzOverflow="overflow">
                    <a:solidFill>
                      <a:schemeClr val="accent4">
                        <a:lumMod val="20000"/>
                        <a:lumOff val="80000"/>
                      </a:schemeClr>
                    </a:solidFill>
                  </a:tcPr>
                </a:tc>
                <a:extLst>
                  <a:ext uri="{0D108BD9-81ED-4DB2-BD59-A6C34878D82A}">
                    <a16:rowId xmlns:a16="http://schemas.microsoft.com/office/drawing/2014/main" val="1137710061"/>
                  </a:ext>
                </a:extLst>
              </a:tr>
              <a:tr h="61241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en-US" altLang="zh-TW" sz="16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8</a:t>
                      </a:r>
                      <a:endParaRPr kumimoji="1" lang="en-US" altLang="zh-TW" sz="1600" b="0" i="0" u="none" strike="noStrike" cap="none" normalizeH="0" baseline="0" dirty="0">
                        <a:ln>
                          <a:noFill/>
                        </a:ln>
                        <a:solidFill>
                          <a:schemeClr val="tx1"/>
                        </a:solidFill>
                        <a:effectLst/>
                        <a:latin typeface="微軟正黑體" pitchFamily="34" charset="-120"/>
                        <a:ea typeface="微軟正黑體" pitchFamily="34" charset="-120"/>
                      </a:endParaRPr>
                    </a:p>
                  </a:txBody>
                  <a:tcPr marT="45718" marB="45718" anchor="ctr" horzOverflow="overflow">
                    <a:solidFill>
                      <a:schemeClr val="accent4">
                        <a:lumMod val="20000"/>
                        <a:lumOff val="80000"/>
                      </a:schemeClr>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zh-TW" altLang="zh-TW" sz="1600" b="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rPr>
                        <a:t>全國高中職智慧鐵人創意競賽決賽暨國際邀請賽</a:t>
                      </a:r>
                      <a:endParaRPr kumimoji="1" lang="zh-TW" altLang="en-US" sz="1600" b="0" i="0" u="none" strike="noStrike" kern="1200" cap="none" normalizeH="0" baseline="0" dirty="0">
                        <a:ln>
                          <a:noFill/>
                        </a:ln>
                        <a:solidFill>
                          <a:schemeClr val="tx1"/>
                        </a:solidFill>
                        <a:effectLst/>
                        <a:latin typeface="微軟正黑體" pitchFamily="34" charset="-120"/>
                        <a:ea typeface="微軟正黑體" pitchFamily="34" charset="-120"/>
                        <a:cs typeface="+mn-cs"/>
                      </a:endParaRPr>
                    </a:p>
                  </a:txBody>
                  <a:tcPr marT="45718" marB="45718" anchor="ctr" horzOverflow="overflow">
                    <a:solidFill>
                      <a:schemeClr val="accent4">
                        <a:lumMod val="20000"/>
                        <a:lumOff val="80000"/>
                      </a:scheme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en-US" altLang="zh-TW" sz="16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15</a:t>
                      </a:r>
                      <a:endParaRPr kumimoji="1" lang="en-US" altLang="zh-TW" sz="1600" b="0" i="0" u="none" strike="noStrike" cap="none" normalizeH="0" baseline="0" dirty="0">
                        <a:ln>
                          <a:noFill/>
                        </a:ln>
                        <a:solidFill>
                          <a:schemeClr val="tx1"/>
                        </a:solidFill>
                        <a:effectLst/>
                        <a:latin typeface="微軟正黑體" pitchFamily="34" charset="-120"/>
                        <a:ea typeface="微軟正黑體" pitchFamily="34" charset="-120"/>
                      </a:endParaRPr>
                    </a:p>
                  </a:txBody>
                  <a:tcPr marT="45718" marB="45718" anchor="ctr" horzOverflow="overflow"/>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en-US" sz="16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其他參加</a:t>
                      </a:r>
                      <a:r>
                        <a:rPr kumimoji="1" lang="zh-TW" altLang="en-US" sz="1600" b="1"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國際性特殊</a:t>
                      </a:r>
                      <a:r>
                        <a:rPr kumimoji="1" lang="zh-TW" altLang="en-US" sz="16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技藝技能競賽</a:t>
                      </a:r>
                      <a:endParaRPr kumimoji="1" lang="en-US" altLang="zh-TW" sz="16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en-US" altLang="zh-TW" sz="16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a:t>
                      </a:r>
                      <a:r>
                        <a:rPr kumimoji="1" lang="zh-TW" altLang="en-US" sz="16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須通過本會審查</a:t>
                      </a:r>
                      <a:r>
                        <a:rPr kumimoji="1" lang="en-US" altLang="zh-TW" sz="16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a:t>
                      </a:r>
                      <a:endParaRPr kumimoji="1" lang="zh-TW" altLang="en-US" sz="1600" b="0" i="0" u="none" strike="noStrike" cap="none" normalizeH="0" baseline="0" dirty="0">
                        <a:ln>
                          <a:noFill/>
                        </a:ln>
                        <a:solidFill>
                          <a:schemeClr val="tx1"/>
                        </a:solidFill>
                        <a:effectLst/>
                        <a:latin typeface="微軟正黑體" pitchFamily="34" charset="-120"/>
                        <a:ea typeface="微軟正黑體" pitchFamily="34" charset="-120"/>
                      </a:endParaRPr>
                    </a:p>
                  </a:txBody>
                  <a:tcPr marT="45718" marB="45718" anchor="ctr" horzOverflow="overflow"/>
                </a:tc>
                <a:extLst>
                  <a:ext uri="{0D108BD9-81ED-4DB2-BD59-A6C34878D82A}">
                    <a16:rowId xmlns:a16="http://schemas.microsoft.com/office/drawing/2014/main" val="3182655226"/>
                  </a:ext>
                </a:extLst>
              </a:tr>
            </a:tbl>
          </a:graphicData>
        </a:graphic>
      </p:graphicFrame>
      <p:sp>
        <p:nvSpPr>
          <p:cNvPr id="8" name="Rectangle 199"/>
          <p:cNvSpPr txBox="1">
            <a:spLocks noChangeArrowheads="1"/>
          </p:cNvSpPr>
          <p:nvPr/>
        </p:nvSpPr>
        <p:spPr>
          <a:xfrm>
            <a:off x="840059" y="81970"/>
            <a:ext cx="8229600" cy="5826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sz="2500" b="1" spc="-75" dirty="0">
                <a:solidFill>
                  <a:prstClr val="black"/>
                </a:solidFill>
                <a:latin typeface="微軟正黑體" panose="020B0604030504040204" pitchFamily="34" charset="-120"/>
                <a:ea typeface="微軟正黑體" panose="020B0604030504040204" pitchFamily="34" charset="-120"/>
              </a:rPr>
              <a:t>技優甄審入學招生作業流程</a:t>
            </a:r>
          </a:p>
        </p:txBody>
      </p:sp>
      <p:sp>
        <p:nvSpPr>
          <p:cNvPr id="2" name="矩形 1">
            <a:extLst>
              <a:ext uri="{FF2B5EF4-FFF2-40B4-BE49-F238E27FC236}">
                <a16:creationId xmlns:a16="http://schemas.microsoft.com/office/drawing/2014/main" id="{47497DC3-AC34-3FC7-112D-6AFBFC5FAE85}"/>
              </a:ext>
            </a:extLst>
          </p:cNvPr>
          <p:cNvSpPr/>
          <p:nvPr/>
        </p:nvSpPr>
        <p:spPr>
          <a:xfrm>
            <a:off x="705002" y="6404231"/>
            <a:ext cx="10681798" cy="371799"/>
          </a:xfrm>
          <a:prstGeom prst="rect">
            <a:avLst/>
          </a:prstGeom>
          <a:solidFill>
            <a:srgbClr val="FBCEC5"/>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3">
            <a:schemeClr val="lt1"/>
          </a:lnRef>
          <a:fillRef idx="1">
            <a:schemeClr val="accent2"/>
          </a:fillRef>
          <a:effectRef idx="1">
            <a:schemeClr val="accent2"/>
          </a:effectRef>
          <a:fontRef idx="minor">
            <a:schemeClr val="lt1"/>
          </a:fontRef>
        </p:style>
        <p:txBody>
          <a:bodyPr rtlCol="0" anchor="ctr"/>
          <a:lstStyle/>
          <a:p>
            <a:pPr marL="0" indent="0" algn="just" eaLnBrk="1" hangingPunct="1">
              <a:buClr>
                <a:schemeClr val="tx1"/>
              </a:buClr>
              <a:buNone/>
              <a:defRPr/>
            </a:pPr>
            <a:r>
              <a:rPr lang="zh-TW" altLang="en-US" sz="1700" b="1" dirty="0">
                <a:solidFill>
                  <a:srgbClr val="0000FF"/>
                </a:solidFill>
                <a:latin typeface="微軟正黑體" panose="020B0604030504040204" pitchFamily="34" charset="-120"/>
                <a:ea typeface="微軟正黑體" panose="020B0604030504040204" pitchFamily="34" charset="-120"/>
              </a:rPr>
              <a:t>國際技能競賽、亞洲技能競賽</a:t>
            </a:r>
            <a:r>
              <a:rPr lang="zh-TW" altLang="en-US" sz="1700" dirty="0">
                <a:solidFill>
                  <a:srgbClr val="0000FF"/>
                </a:solidFill>
                <a:latin typeface="微軟正黑體" panose="020B0604030504040204" pitchFamily="34" charset="-120"/>
                <a:ea typeface="微軟正黑體" panose="020B0604030504040204" pitchFamily="34" charset="-120"/>
              </a:rPr>
              <a:t>各職類「</a:t>
            </a:r>
            <a:r>
              <a:rPr lang="zh-TW" altLang="en-US" sz="1700" u="sng" dirty="0">
                <a:solidFill>
                  <a:srgbClr val="0000FF"/>
                </a:solidFill>
                <a:latin typeface="微軟正黑體" panose="020B0604030504040204" pitchFamily="34" charset="-120"/>
                <a:ea typeface="微軟正黑體" panose="020B0604030504040204" pitchFamily="34" charset="-120"/>
              </a:rPr>
              <a:t>青少年組</a:t>
            </a:r>
            <a:r>
              <a:rPr lang="zh-TW" altLang="en-US" sz="1700" dirty="0">
                <a:solidFill>
                  <a:srgbClr val="0000FF"/>
                </a:solidFill>
                <a:latin typeface="微軟正黑體" panose="020B0604030504040204" pitchFamily="34" charset="-120"/>
                <a:ea typeface="微軟正黑體" panose="020B0604030504040204" pitchFamily="34" charset="-120"/>
              </a:rPr>
              <a:t>」取得前</a:t>
            </a:r>
            <a:r>
              <a:rPr lang="en-US" altLang="zh-TW" sz="1700" dirty="0">
                <a:solidFill>
                  <a:srgbClr val="0000FF"/>
                </a:solidFill>
                <a:latin typeface="微軟正黑體" panose="020B0604030504040204" pitchFamily="34" charset="-120"/>
                <a:ea typeface="微軟正黑體" panose="020B0604030504040204" pitchFamily="34" charset="-120"/>
              </a:rPr>
              <a:t>3</a:t>
            </a:r>
            <a:r>
              <a:rPr lang="zh-TW" altLang="en-US" sz="1700" dirty="0">
                <a:solidFill>
                  <a:srgbClr val="0000FF"/>
                </a:solidFill>
                <a:latin typeface="微軟正黑體" panose="020B0604030504040204" pitchFamily="34" charset="-120"/>
                <a:ea typeface="微軟正黑體" panose="020B0604030504040204" pitchFamily="34" charset="-120"/>
              </a:rPr>
              <a:t>名、優勝名次或正備取國手資格者，</a:t>
            </a:r>
            <a:r>
              <a:rPr lang="zh-TW" altLang="en-US" sz="1700" b="1" dirty="0">
                <a:solidFill>
                  <a:srgbClr val="FF0000"/>
                </a:solidFill>
                <a:latin typeface="微軟正黑體" panose="020B0604030504040204" pitchFamily="34" charset="-120"/>
                <a:ea typeface="微軟正黑體" panose="020B0604030504040204" pitchFamily="34" charset="-120"/>
              </a:rPr>
              <a:t>不予參加本招生</a:t>
            </a:r>
          </a:p>
        </p:txBody>
      </p:sp>
    </p:spTree>
    <p:extLst>
      <p:ext uri="{BB962C8B-B14F-4D97-AF65-F5344CB8AC3E}">
        <p14:creationId xmlns:p14="http://schemas.microsoft.com/office/powerpoint/2010/main" val="360312903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0480" name="Group 64"/>
          <p:cNvGraphicFramePr>
            <a:graphicFrameLocks noGrp="1"/>
          </p:cNvGraphicFramePr>
          <p:nvPr/>
        </p:nvGraphicFramePr>
        <p:xfrm>
          <a:off x="863517" y="717569"/>
          <a:ext cx="10500406" cy="5518242"/>
        </p:xfrm>
        <a:graphic>
          <a:graphicData uri="http://schemas.openxmlformats.org/drawingml/2006/table">
            <a:tbl>
              <a:tblPr>
                <a:tableStyleId>{ED083AE6-46FA-4A59-8FB0-9F97EB10719F}</a:tableStyleId>
              </a:tblPr>
              <a:tblGrid>
                <a:gridCol w="2558411">
                  <a:extLst>
                    <a:ext uri="{9D8B030D-6E8A-4147-A177-3AD203B41FA5}">
                      <a16:colId xmlns:a16="http://schemas.microsoft.com/office/drawing/2014/main" val="20000"/>
                    </a:ext>
                  </a:extLst>
                </a:gridCol>
                <a:gridCol w="3516197">
                  <a:extLst>
                    <a:ext uri="{9D8B030D-6E8A-4147-A177-3AD203B41FA5}">
                      <a16:colId xmlns:a16="http://schemas.microsoft.com/office/drawing/2014/main" val="20001"/>
                    </a:ext>
                  </a:extLst>
                </a:gridCol>
                <a:gridCol w="2092751">
                  <a:extLst>
                    <a:ext uri="{9D8B030D-6E8A-4147-A177-3AD203B41FA5}">
                      <a16:colId xmlns:a16="http://schemas.microsoft.com/office/drawing/2014/main" val="20002"/>
                    </a:ext>
                  </a:extLst>
                </a:gridCol>
                <a:gridCol w="2333047">
                  <a:extLst>
                    <a:ext uri="{9D8B030D-6E8A-4147-A177-3AD203B41FA5}">
                      <a16:colId xmlns:a16="http://schemas.microsoft.com/office/drawing/2014/main" val="20003"/>
                    </a:ext>
                  </a:extLst>
                </a:gridCol>
              </a:tblGrid>
              <a:tr h="473712">
                <a:tc>
                  <a:txBody>
                    <a:bodyPr/>
                    <a:lstStyle/>
                    <a:p>
                      <a:pPr marL="0" marR="0" lvl="0" indent="0" algn="ctr" defTabSz="914400" rtl="0" eaLnBrk="1" fontAlgn="base" latinLnBrk="0" hangingPunct="1">
                        <a:lnSpc>
                          <a:spcPct val="80000"/>
                        </a:lnSpc>
                        <a:spcBef>
                          <a:spcPct val="0"/>
                        </a:spcBef>
                        <a:spcAft>
                          <a:spcPct val="0"/>
                        </a:spcAft>
                        <a:buClrTx/>
                        <a:buSzTx/>
                        <a:buFontTx/>
                        <a:buNone/>
                        <a:tabLst/>
                      </a:pPr>
                      <a:r>
                        <a:rPr kumimoji="1" lang="zh-TW" altLang="en-US" sz="1600" b="1"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競賽、證照名稱</a:t>
                      </a:r>
                      <a:endParaRPr kumimoji="1" lang="zh-TW" altLang="en-US" sz="1600" b="1" i="0" u="none" strike="noStrike" cap="none" normalizeH="0" baseline="0" dirty="0">
                        <a:ln>
                          <a:noFill/>
                        </a:ln>
                        <a:solidFill>
                          <a:schemeClr val="tx1"/>
                        </a:solidFill>
                        <a:effectLst/>
                        <a:latin typeface="微軟正黑體" pitchFamily="34" charset="-120"/>
                        <a:ea typeface="微軟正黑體" pitchFamily="34" charset="-120"/>
                      </a:endParaRPr>
                    </a:p>
                  </a:txBody>
                  <a:tcPr marT="45708" marB="45708" anchor="ctr" horzOverflow="overflow">
                    <a:solidFill>
                      <a:schemeClr val="accent4">
                        <a:lumMod val="60000"/>
                        <a:lumOff val="40000"/>
                      </a:schemeClr>
                    </a:solidFill>
                  </a:tcPr>
                </a:tc>
                <a:tc>
                  <a:txBody>
                    <a:bodyPr/>
                    <a:lstStyle/>
                    <a:p>
                      <a:pPr marL="0" marR="0" lvl="0" indent="0" algn="ctr" defTabSz="914400" rtl="0" eaLnBrk="1" fontAlgn="base" latinLnBrk="0" hangingPunct="1">
                        <a:lnSpc>
                          <a:spcPct val="80000"/>
                        </a:lnSpc>
                        <a:spcBef>
                          <a:spcPct val="0"/>
                        </a:spcBef>
                        <a:spcAft>
                          <a:spcPct val="0"/>
                        </a:spcAft>
                        <a:buClrTx/>
                        <a:buSzTx/>
                        <a:buFontTx/>
                        <a:buNone/>
                        <a:tabLst/>
                      </a:pPr>
                      <a:r>
                        <a:rPr kumimoji="1" lang="zh-TW" altLang="en-US" sz="1600" b="1"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主辦單位</a:t>
                      </a:r>
                      <a:endParaRPr kumimoji="1" lang="zh-TW" altLang="en-US" sz="1600" b="1" i="0" u="none" strike="noStrike" cap="none" normalizeH="0" baseline="0" dirty="0">
                        <a:ln>
                          <a:noFill/>
                        </a:ln>
                        <a:solidFill>
                          <a:schemeClr val="tx1"/>
                        </a:solidFill>
                        <a:effectLst/>
                        <a:latin typeface="微軟正黑體" pitchFamily="34" charset="-120"/>
                        <a:ea typeface="微軟正黑體" pitchFamily="34" charset="-120"/>
                      </a:endParaRPr>
                    </a:p>
                  </a:txBody>
                  <a:tcPr marT="45708" marB="45708" anchor="ctr" horzOverflow="overflow">
                    <a:solidFill>
                      <a:schemeClr val="accent4">
                        <a:lumMod val="60000"/>
                        <a:lumOff val="40000"/>
                      </a:schemeClr>
                    </a:solidFill>
                  </a:tcPr>
                </a:tc>
                <a:tc>
                  <a:txBody>
                    <a:bodyPr/>
                    <a:lstStyle/>
                    <a:p>
                      <a:pPr marL="0" marR="0" lvl="0" indent="0" algn="ctr" defTabSz="914400" rtl="0" eaLnBrk="1" fontAlgn="base" latinLnBrk="0" hangingPunct="1">
                        <a:lnSpc>
                          <a:spcPct val="80000"/>
                        </a:lnSpc>
                        <a:spcBef>
                          <a:spcPct val="0"/>
                        </a:spcBef>
                        <a:spcAft>
                          <a:spcPct val="0"/>
                        </a:spcAft>
                        <a:buClrTx/>
                        <a:buSzTx/>
                        <a:buFontTx/>
                        <a:buNone/>
                        <a:tabLst/>
                      </a:pPr>
                      <a:r>
                        <a:rPr kumimoji="1" lang="zh-TW" altLang="en-US" sz="1600" b="1"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競賽優勝名次</a:t>
                      </a:r>
                    </a:p>
                    <a:p>
                      <a:pPr marL="0" marR="0" lvl="0" indent="0" algn="ctr" defTabSz="914400" rtl="0" eaLnBrk="0" fontAlgn="base" latinLnBrk="0" hangingPunct="0">
                        <a:lnSpc>
                          <a:spcPct val="80000"/>
                        </a:lnSpc>
                        <a:spcBef>
                          <a:spcPct val="0"/>
                        </a:spcBef>
                        <a:spcAft>
                          <a:spcPct val="0"/>
                        </a:spcAft>
                        <a:buClrTx/>
                        <a:buSzTx/>
                        <a:buFontTx/>
                        <a:buNone/>
                        <a:tabLst/>
                      </a:pPr>
                      <a:r>
                        <a:rPr kumimoji="1" lang="zh-TW" altLang="en-US" sz="1600" b="1"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或證照等級</a:t>
                      </a:r>
                      <a:endParaRPr kumimoji="1" lang="zh-TW" altLang="en-US" sz="1600" b="1" i="0" u="none" strike="noStrike" cap="none" normalizeH="0" baseline="0" dirty="0">
                        <a:ln>
                          <a:noFill/>
                        </a:ln>
                        <a:solidFill>
                          <a:schemeClr val="tx1"/>
                        </a:solidFill>
                        <a:effectLst/>
                        <a:latin typeface="微軟正黑體" pitchFamily="34" charset="-120"/>
                        <a:ea typeface="微軟正黑體" pitchFamily="34" charset="-120"/>
                      </a:endParaRPr>
                    </a:p>
                  </a:txBody>
                  <a:tcPr marT="45708" marB="45708" anchor="ctr" horzOverflow="overflow">
                    <a:solidFill>
                      <a:schemeClr val="accent4">
                        <a:lumMod val="60000"/>
                        <a:lumOff val="40000"/>
                      </a:schemeClr>
                    </a:solidFill>
                  </a:tcPr>
                </a:tc>
                <a:tc>
                  <a:txBody>
                    <a:bodyPr/>
                    <a:lstStyle/>
                    <a:p>
                      <a:pPr marL="0" marR="0" lvl="0" indent="0" algn="ctr" defTabSz="914400" rtl="0" eaLnBrk="1" fontAlgn="base" latinLnBrk="0" hangingPunct="1">
                        <a:lnSpc>
                          <a:spcPct val="80000"/>
                        </a:lnSpc>
                        <a:spcBef>
                          <a:spcPct val="0"/>
                        </a:spcBef>
                        <a:spcAft>
                          <a:spcPct val="0"/>
                        </a:spcAft>
                        <a:buClrTx/>
                        <a:buSzTx/>
                        <a:buFontTx/>
                        <a:buNone/>
                        <a:tabLst/>
                      </a:pPr>
                      <a:r>
                        <a:rPr kumimoji="1" lang="zh-TW" altLang="en-US" sz="1600" b="1"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rPr>
                        <a:t>優待加分比率</a:t>
                      </a:r>
                      <a:endParaRPr kumimoji="1" lang="zh-TW" altLang="en-US" sz="1600" b="1" i="0" u="none" strike="noStrike" kern="1200" cap="none" normalizeH="0" baseline="0" dirty="0">
                        <a:ln>
                          <a:noFill/>
                        </a:ln>
                        <a:solidFill>
                          <a:schemeClr val="tx1"/>
                        </a:solidFill>
                        <a:effectLst/>
                        <a:latin typeface="微軟正黑體" pitchFamily="34" charset="-120"/>
                        <a:ea typeface="微軟正黑體" pitchFamily="34" charset="-120"/>
                        <a:cs typeface="+mn-cs"/>
                      </a:endParaRPr>
                    </a:p>
                  </a:txBody>
                  <a:tcPr marT="45708" marB="45708" anchor="ctr" horzOverflow="overflow">
                    <a:solidFill>
                      <a:schemeClr val="accent4">
                        <a:lumMod val="60000"/>
                        <a:lumOff val="40000"/>
                      </a:schemeClr>
                    </a:solidFill>
                  </a:tcPr>
                </a:tc>
                <a:extLst>
                  <a:ext uri="{0D108BD9-81ED-4DB2-BD59-A6C34878D82A}">
                    <a16:rowId xmlns:a16="http://schemas.microsoft.com/office/drawing/2014/main" val="10000"/>
                  </a:ext>
                </a:extLst>
              </a:tr>
              <a:tr h="473712">
                <a:tc rowSpan="2">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TW" altLang="en-US" sz="16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國際技能競賽</a:t>
                      </a: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en-US" sz="16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國際展能節職業技能競賽</a:t>
                      </a: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en-US" sz="16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國際科技展覽</a:t>
                      </a:r>
                      <a:endParaRPr kumimoji="1" lang="zh-TW" altLang="en-US" sz="1600" b="0" i="0" u="none" strike="noStrike" cap="none" normalizeH="0" baseline="0" dirty="0">
                        <a:ln>
                          <a:noFill/>
                        </a:ln>
                        <a:solidFill>
                          <a:schemeClr val="tx1"/>
                        </a:solidFill>
                        <a:effectLst/>
                        <a:latin typeface="微軟正黑體" pitchFamily="34" charset="-120"/>
                        <a:ea typeface="微軟正黑體" pitchFamily="34" charset="-120"/>
                      </a:endParaRPr>
                    </a:p>
                  </a:txBody>
                  <a:tcPr marT="45708" marB="45708" anchor="ctr" horzOverflow="overflow"/>
                </a:tc>
                <a:tc rowSpan="2">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TW" altLang="en-US" sz="16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國際技能組織</a:t>
                      </a: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en-US" sz="16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國際奧林匹克身心障礙聯合會</a:t>
                      </a:r>
                    </a:p>
                    <a:p>
                      <a:pPr marL="0" marR="0" lvl="0" indent="0" algn="l" defTabSz="914400" rtl="0" eaLnBrk="0" fontAlgn="base" latinLnBrk="0" hangingPunct="0">
                        <a:lnSpc>
                          <a:spcPct val="100000"/>
                        </a:lnSpc>
                        <a:spcBef>
                          <a:spcPct val="0"/>
                        </a:spcBef>
                        <a:spcAft>
                          <a:spcPct val="0"/>
                        </a:spcAft>
                        <a:buClrTx/>
                        <a:buSzTx/>
                        <a:buFontTx/>
                        <a:buNone/>
                        <a:tabLst/>
                      </a:pPr>
                      <a:r>
                        <a:rPr kumimoji="1" lang="en-US" altLang="zh-TW" sz="16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a:t>
                      </a:r>
                      <a:r>
                        <a:rPr kumimoji="1" lang="zh-TW" altLang="en-US" sz="16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由國立臺灣科學教育館推薦參加</a:t>
                      </a:r>
                      <a:r>
                        <a:rPr kumimoji="1" lang="en-US" altLang="zh-TW" sz="16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a:t>
                      </a:r>
                      <a:endParaRPr kumimoji="1" lang="zh-TW" altLang="en-US" sz="1600" b="0" i="0" u="none" strike="noStrike" cap="none" normalizeH="0" baseline="0" dirty="0">
                        <a:ln>
                          <a:noFill/>
                        </a:ln>
                        <a:solidFill>
                          <a:schemeClr val="tx1"/>
                        </a:solidFill>
                        <a:effectLst/>
                        <a:latin typeface="微軟正黑體" pitchFamily="34" charset="-120"/>
                        <a:ea typeface="微軟正黑體" pitchFamily="34" charset="-120"/>
                      </a:endParaRPr>
                    </a:p>
                  </a:txBody>
                  <a:tcPr marT="45708" marB="45708" anchor="ctr" horzOverflow="overflow"/>
                </a:tc>
                <a:tc>
                  <a:txBody>
                    <a:bodyPr/>
                    <a:lstStyle/>
                    <a:p>
                      <a:pPr marL="0" marR="0" lvl="0" indent="0" algn="l" defTabSz="914400" rtl="0" eaLnBrk="1" fontAlgn="base" latinLnBrk="0" hangingPunct="1">
                        <a:lnSpc>
                          <a:spcPct val="80000"/>
                        </a:lnSpc>
                        <a:spcBef>
                          <a:spcPct val="0"/>
                        </a:spcBef>
                        <a:spcAft>
                          <a:spcPct val="0"/>
                        </a:spcAft>
                        <a:buClrTx/>
                        <a:buSzTx/>
                        <a:buFontTx/>
                        <a:buNone/>
                        <a:tabLst/>
                      </a:pPr>
                      <a:r>
                        <a:rPr kumimoji="1" lang="zh-TW" altLang="en-US" sz="16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第</a:t>
                      </a:r>
                      <a:r>
                        <a:rPr kumimoji="1" lang="en-US" altLang="zh-TW" sz="16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1-3</a:t>
                      </a:r>
                      <a:r>
                        <a:rPr kumimoji="1" lang="zh-TW" altLang="en-US" sz="16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名</a:t>
                      </a:r>
                      <a:br>
                        <a:rPr kumimoji="1" lang="en-US" altLang="zh-TW" sz="16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br>
                      <a:r>
                        <a:rPr kumimoji="1" lang="en-US" altLang="zh-TW" sz="16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a:t>
                      </a:r>
                      <a:r>
                        <a:rPr kumimoji="1" lang="zh-TW" altLang="en-US" sz="16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金牌、銀牌、銅牌</a:t>
                      </a:r>
                      <a:r>
                        <a:rPr kumimoji="1" lang="en-US" altLang="zh-TW" sz="16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a:t>
                      </a:r>
                      <a:endParaRPr kumimoji="1" lang="zh-TW" altLang="en-US" sz="1600" b="0" i="0" u="none" strike="noStrike" cap="none" normalizeH="0" baseline="0" dirty="0">
                        <a:ln>
                          <a:noFill/>
                        </a:ln>
                        <a:solidFill>
                          <a:schemeClr val="tx1"/>
                        </a:solidFill>
                        <a:effectLst/>
                        <a:latin typeface="微軟正黑體" pitchFamily="34" charset="-120"/>
                        <a:ea typeface="微軟正黑體" pitchFamily="34" charset="-120"/>
                        <a:cs typeface="Times New Roman" panose="02020603050405020304" pitchFamily="18" charset="0"/>
                      </a:endParaRPr>
                    </a:p>
                  </a:txBody>
                  <a:tcPr marT="45708" marB="45708" anchor="ctr" horzOverflow="overflow"/>
                </a:tc>
                <a:tc>
                  <a:txBody>
                    <a:bodyPr/>
                    <a:lstStyle/>
                    <a:p>
                      <a:pPr marL="0" marR="0" lvl="0" indent="0" algn="ctr" defTabSz="914400" rtl="0" eaLnBrk="1" fontAlgn="base" latinLnBrk="0" hangingPunct="1">
                        <a:lnSpc>
                          <a:spcPct val="80000"/>
                        </a:lnSpc>
                        <a:spcBef>
                          <a:spcPct val="0"/>
                        </a:spcBef>
                        <a:spcAft>
                          <a:spcPct val="0"/>
                        </a:spcAft>
                        <a:buClrTx/>
                        <a:buSzTx/>
                        <a:buFontTx/>
                        <a:buNone/>
                        <a:tabLst/>
                      </a:pPr>
                      <a:r>
                        <a:rPr kumimoji="1" lang="zh-TW" altLang="en-US" sz="16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增加甄審實得總分</a:t>
                      </a:r>
                      <a:r>
                        <a:rPr kumimoji="1" lang="en-US" altLang="zh-TW" sz="16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60%</a:t>
                      </a:r>
                      <a:endParaRPr kumimoji="1" lang="en-US" altLang="zh-TW" sz="1600" b="0" i="0" u="none" strike="noStrike" cap="none" normalizeH="0" baseline="0" dirty="0">
                        <a:ln>
                          <a:noFill/>
                        </a:ln>
                        <a:solidFill>
                          <a:schemeClr val="tx1"/>
                        </a:solidFill>
                        <a:effectLst/>
                        <a:latin typeface="微軟正黑體" pitchFamily="34" charset="-120"/>
                        <a:ea typeface="微軟正黑體" pitchFamily="34" charset="-120"/>
                        <a:cs typeface="Times New Roman" panose="02020603050405020304" pitchFamily="18" charset="0"/>
                      </a:endParaRPr>
                    </a:p>
                  </a:txBody>
                  <a:tcPr marT="45708" marB="45708" anchor="ctr" horzOverflow="overflow"/>
                </a:tc>
                <a:extLst>
                  <a:ext uri="{0D108BD9-81ED-4DB2-BD59-A6C34878D82A}">
                    <a16:rowId xmlns:a16="http://schemas.microsoft.com/office/drawing/2014/main" val="10001"/>
                  </a:ext>
                </a:extLst>
              </a:tr>
              <a:tr h="354680">
                <a:tc vMerge="1">
                  <a:txBody>
                    <a:bodyPr/>
                    <a:lstStyle/>
                    <a:p>
                      <a:endParaRPr lang="zh-TW" altLang="en-US"/>
                    </a:p>
                  </a:txBody>
                  <a:tcPr/>
                </a:tc>
                <a:tc vMerge="1">
                  <a:txBody>
                    <a:bodyPr/>
                    <a:lstStyle/>
                    <a:p>
                      <a:endParaRPr lang="zh-TW" altLang="en-US"/>
                    </a:p>
                  </a:txBody>
                  <a:tcPr/>
                </a:tc>
                <a:tc>
                  <a:txBody>
                    <a:bodyPr/>
                    <a:lstStyle/>
                    <a:p>
                      <a:pPr marL="0" marR="0" lvl="0" indent="0" algn="l" defTabSz="914400" rtl="0" eaLnBrk="1" fontAlgn="base" latinLnBrk="0" hangingPunct="1">
                        <a:lnSpc>
                          <a:spcPct val="80000"/>
                        </a:lnSpc>
                        <a:spcBef>
                          <a:spcPct val="0"/>
                        </a:spcBef>
                        <a:spcAft>
                          <a:spcPct val="0"/>
                        </a:spcAft>
                        <a:buClrTx/>
                        <a:buSzTx/>
                        <a:buFontTx/>
                        <a:buNone/>
                        <a:tabLst/>
                      </a:pPr>
                      <a:r>
                        <a:rPr kumimoji="1" lang="zh-TW" altLang="en-US" sz="16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優勝</a:t>
                      </a:r>
                      <a:endParaRPr kumimoji="1" lang="zh-TW" altLang="en-US" sz="1600" b="0" i="0" u="none" strike="noStrike" cap="none" normalizeH="0" baseline="0" dirty="0">
                        <a:ln>
                          <a:noFill/>
                        </a:ln>
                        <a:solidFill>
                          <a:schemeClr val="tx1"/>
                        </a:solidFill>
                        <a:effectLst/>
                        <a:latin typeface="微軟正黑體" pitchFamily="34" charset="-120"/>
                        <a:ea typeface="微軟正黑體" pitchFamily="34" charset="-120"/>
                        <a:cs typeface="Times New Roman" panose="02020603050405020304" pitchFamily="18" charset="0"/>
                      </a:endParaRPr>
                    </a:p>
                  </a:txBody>
                  <a:tcPr marT="45708" marB="45708" anchor="ctr" horzOverflow="overflow"/>
                </a:tc>
                <a:tc>
                  <a:txBody>
                    <a:bodyPr/>
                    <a:lstStyle/>
                    <a:p>
                      <a:pPr marL="0" marR="0" lvl="0" indent="0" algn="ctr" defTabSz="914400" rtl="0" eaLnBrk="1" fontAlgn="base" latinLnBrk="0" hangingPunct="1">
                        <a:lnSpc>
                          <a:spcPct val="80000"/>
                        </a:lnSpc>
                        <a:spcBef>
                          <a:spcPct val="0"/>
                        </a:spcBef>
                        <a:spcAft>
                          <a:spcPct val="0"/>
                        </a:spcAft>
                        <a:buClrTx/>
                        <a:buSzTx/>
                        <a:buFontTx/>
                        <a:buNone/>
                        <a:tabLst/>
                      </a:pPr>
                      <a:r>
                        <a:rPr kumimoji="1" lang="zh-TW" altLang="en-US" sz="1600" b="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rPr>
                        <a:t>增加甄審</a:t>
                      </a:r>
                      <a:r>
                        <a:rPr kumimoji="1" lang="zh-TW" altLang="en-US" sz="16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實得總分</a:t>
                      </a:r>
                      <a:r>
                        <a:rPr kumimoji="1" lang="en-US" altLang="zh-TW" sz="1600" b="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rPr>
                        <a:t>50%</a:t>
                      </a:r>
                      <a:endParaRPr kumimoji="1" lang="en-US" altLang="zh-TW" sz="1600" b="0" i="0" u="none" strike="noStrike" kern="1200" cap="none" normalizeH="0" baseline="0" dirty="0">
                        <a:ln>
                          <a:noFill/>
                        </a:ln>
                        <a:solidFill>
                          <a:schemeClr val="tx1"/>
                        </a:solidFill>
                        <a:effectLst/>
                        <a:latin typeface="微軟正黑體" pitchFamily="34" charset="-120"/>
                        <a:ea typeface="微軟正黑體" pitchFamily="34" charset="-120"/>
                        <a:cs typeface="Times New Roman" panose="02020603050405020304" pitchFamily="18" charset="0"/>
                      </a:endParaRPr>
                    </a:p>
                  </a:txBody>
                  <a:tcPr marT="45708" marB="45708" anchor="ctr" horzOverflow="overflow"/>
                </a:tc>
                <a:extLst>
                  <a:ext uri="{0D108BD9-81ED-4DB2-BD59-A6C34878D82A}">
                    <a16:rowId xmlns:a16="http://schemas.microsoft.com/office/drawing/2014/main" val="10002"/>
                  </a:ext>
                </a:extLst>
              </a:tr>
              <a:tr h="473712">
                <a:tc rowSpan="2">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en-US" sz="16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亞洲技能競賽</a:t>
                      </a:r>
                      <a:r>
                        <a:rPr kumimoji="1" lang="en-US" altLang="zh-TW" sz="16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a:t>
                      </a:r>
                      <a:r>
                        <a:rPr kumimoji="1" lang="zh-TW" altLang="en-US" sz="16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青年組</a:t>
                      </a:r>
                      <a:r>
                        <a:rPr kumimoji="1" lang="en-US" altLang="zh-TW" sz="16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a:t>
                      </a:r>
                      <a:endParaRPr kumimoji="1" lang="zh-TW" altLang="en-US" sz="1600" b="0" i="0" u="none" strike="noStrike" cap="none" normalizeH="0" baseline="0" dirty="0">
                        <a:ln>
                          <a:noFill/>
                        </a:ln>
                        <a:solidFill>
                          <a:schemeClr val="tx1"/>
                        </a:solidFill>
                        <a:effectLst/>
                        <a:latin typeface="微軟正黑體" pitchFamily="34" charset="-120"/>
                        <a:ea typeface="微軟正黑體" pitchFamily="34" charset="-120"/>
                      </a:endParaRPr>
                    </a:p>
                  </a:txBody>
                  <a:tcPr marT="45708" marB="45708" anchor="ctr" horzOverflow="overflow">
                    <a:solidFill>
                      <a:schemeClr val="accent4">
                        <a:lumMod val="20000"/>
                        <a:lumOff val="80000"/>
                      </a:schemeClr>
                    </a:solidFill>
                  </a:tcPr>
                </a:tc>
                <a:tc rowSpan="2">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TW" altLang="en-US" sz="16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國際技能組織亞洲分會</a:t>
                      </a:r>
                      <a:endParaRPr kumimoji="1" lang="zh-TW" altLang="en-US" sz="1600" b="0" i="0" u="none" strike="noStrike" cap="none" normalizeH="0" baseline="0" dirty="0">
                        <a:ln>
                          <a:noFill/>
                        </a:ln>
                        <a:solidFill>
                          <a:schemeClr val="tx1"/>
                        </a:solidFill>
                        <a:effectLst/>
                        <a:latin typeface="微軟正黑體" pitchFamily="34" charset="-120"/>
                        <a:ea typeface="微軟正黑體" pitchFamily="34" charset="-120"/>
                      </a:endParaRPr>
                    </a:p>
                  </a:txBody>
                  <a:tcPr marT="45708" marB="45708" anchor="ctr" horzOverflow="overflow">
                    <a:solidFill>
                      <a:schemeClr val="accent4">
                        <a:lumMod val="20000"/>
                        <a:lumOff val="80000"/>
                      </a:schemeClr>
                    </a:solidFill>
                  </a:tcPr>
                </a:tc>
                <a:tc>
                  <a:txBody>
                    <a:bodyPr/>
                    <a:lstStyle/>
                    <a:p>
                      <a:pPr marL="0" marR="0" lvl="0" indent="0" algn="l" defTabSz="914400" rtl="0" eaLnBrk="1" fontAlgn="base" latinLnBrk="0" hangingPunct="1">
                        <a:lnSpc>
                          <a:spcPct val="80000"/>
                        </a:lnSpc>
                        <a:spcBef>
                          <a:spcPct val="0"/>
                        </a:spcBef>
                        <a:spcAft>
                          <a:spcPct val="0"/>
                        </a:spcAft>
                        <a:buClrTx/>
                        <a:buSzTx/>
                        <a:buFontTx/>
                        <a:buNone/>
                        <a:tabLst/>
                      </a:pPr>
                      <a:r>
                        <a:rPr kumimoji="1" lang="zh-TW" altLang="en-US" sz="16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第</a:t>
                      </a:r>
                      <a:r>
                        <a:rPr kumimoji="1" lang="en-US" altLang="zh-TW" sz="16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1-3</a:t>
                      </a:r>
                      <a:r>
                        <a:rPr kumimoji="1" lang="zh-TW" altLang="en-US" sz="16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名</a:t>
                      </a:r>
                      <a:br>
                        <a:rPr kumimoji="1" lang="en-US" altLang="zh-TW" sz="16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br>
                      <a:r>
                        <a:rPr kumimoji="1" lang="en-US" altLang="zh-TW" sz="16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a:t>
                      </a:r>
                      <a:r>
                        <a:rPr kumimoji="1" lang="zh-TW" altLang="en-US" sz="16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金牌、銀牌、銅牌</a:t>
                      </a:r>
                      <a:r>
                        <a:rPr kumimoji="1" lang="en-US" altLang="zh-TW" sz="16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a:t>
                      </a:r>
                      <a:endParaRPr kumimoji="1" lang="zh-TW" altLang="en-US" sz="1600" b="0" i="0" u="none" strike="noStrike" cap="none" normalizeH="0" baseline="0" dirty="0">
                        <a:ln>
                          <a:noFill/>
                        </a:ln>
                        <a:solidFill>
                          <a:schemeClr val="tx1"/>
                        </a:solidFill>
                        <a:effectLst/>
                        <a:latin typeface="微軟正黑體" pitchFamily="34" charset="-120"/>
                        <a:ea typeface="微軟正黑體" pitchFamily="34" charset="-120"/>
                        <a:cs typeface="Times New Roman" panose="02020603050405020304" pitchFamily="18" charset="0"/>
                      </a:endParaRPr>
                    </a:p>
                  </a:txBody>
                  <a:tcPr marT="45708" marB="45708" anchor="ctr" horzOverflow="overflow">
                    <a:solidFill>
                      <a:schemeClr val="accent4">
                        <a:lumMod val="20000"/>
                        <a:lumOff val="80000"/>
                      </a:schemeClr>
                    </a:solidFill>
                  </a:tcPr>
                </a:tc>
                <a:tc>
                  <a:txBody>
                    <a:bodyPr/>
                    <a:lstStyle/>
                    <a:p>
                      <a:pPr marL="0" marR="0" lvl="0" indent="0" algn="ctr" defTabSz="914400" rtl="0" eaLnBrk="1" fontAlgn="base" latinLnBrk="0" hangingPunct="1">
                        <a:lnSpc>
                          <a:spcPct val="80000"/>
                        </a:lnSpc>
                        <a:spcBef>
                          <a:spcPct val="0"/>
                        </a:spcBef>
                        <a:spcAft>
                          <a:spcPct val="0"/>
                        </a:spcAft>
                        <a:buClrTx/>
                        <a:buSzTx/>
                        <a:buFontTx/>
                        <a:buNone/>
                        <a:tabLst/>
                      </a:pPr>
                      <a:r>
                        <a:rPr kumimoji="1" lang="zh-TW" altLang="en-US" sz="16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增加甄審實得總分</a:t>
                      </a:r>
                      <a:r>
                        <a:rPr kumimoji="1" lang="en-US" altLang="zh-TW" sz="16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50%</a:t>
                      </a:r>
                      <a:endParaRPr kumimoji="1" lang="en-US" altLang="zh-TW" sz="1600" b="0" i="0" u="none" strike="noStrike" cap="none" normalizeH="0" baseline="0" dirty="0">
                        <a:ln>
                          <a:noFill/>
                        </a:ln>
                        <a:solidFill>
                          <a:schemeClr val="tx1"/>
                        </a:solidFill>
                        <a:effectLst/>
                        <a:latin typeface="微軟正黑體" pitchFamily="34" charset="-120"/>
                        <a:ea typeface="微軟正黑體" pitchFamily="34" charset="-120"/>
                        <a:cs typeface="Times New Roman" panose="02020603050405020304" pitchFamily="18" charset="0"/>
                      </a:endParaRPr>
                    </a:p>
                  </a:txBody>
                  <a:tcPr marT="45708" marB="45708" anchor="ctr" horzOverflow="overflow">
                    <a:solidFill>
                      <a:schemeClr val="accent4">
                        <a:lumMod val="20000"/>
                        <a:lumOff val="80000"/>
                      </a:schemeClr>
                    </a:solidFill>
                  </a:tcPr>
                </a:tc>
                <a:extLst>
                  <a:ext uri="{0D108BD9-81ED-4DB2-BD59-A6C34878D82A}">
                    <a16:rowId xmlns:a16="http://schemas.microsoft.com/office/drawing/2014/main" val="1739432852"/>
                  </a:ext>
                </a:extLst>
              </a:tr>
              <a:tr h="317554">
                <a:tc vMerge="1">
                  <a:txBody>
                    <a:bodyPr/>
                    <a:lstStyle/>
                    <a:p>
                      <a:endParaRPr lang="zh-TW" altLang="en-US"/>
                    </a:p>
                  </a:txBody>
                  <a:tcPr/>
                </a:tc>
                <a:tc vMerge="1">
                  <a:txBody>
                    <a:bodyPr/>
                    <a:lstStyle/>
                    <a:p>
                      <a:endParaRPr lang="zh-TW" altLang="en-US"/>
                    </a:p>
                  </a:txBody>
                  <a:tcPr/>
                </a:tc>
                <a:tc>
                  <a:txBody>
                    <a:bodyPr/>
                    <a:lstStyle/>
                    <a:p>
                      <a:pPr marL="0" marR="0" lvl="0" indent="0" algn="l" defTabSz="914400" rtl="0" eaLnBrk="1" fontAlgn="base" latinLnBrk="0" hangingPunct="1">
                        <a:lnSpc>
                          <a:spcPct val="80000"/>
                        </a:lnSpc>
                        <a:spcBef>
                          <a:spcPct val="0"/>
                        </a:spcBef>
                        <a:spcAft>
                          <a:spcPct val="0"/>
                        </a:spcAft>
                        <a:buClrTx/>
                        <a:buSzTx/>
                        <a:buFontTx/>
                        <a:buNone/>
                        <a:tabLst/>
                      </a:pPr>
                      <a:r>
                        <a:rPr kumimoji="1" lang="zh-TW" altLang="en-US" sz="16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優勝</a:t>
                      </a:r>
                      <a:endParaRPr kumimoji="1" lang="zh-TW" altLang="en-US" sz="1600" b="0" i="0" u="none" strike="noStrike" cap="none" normalizeH="0" baseline="0" dirty="0">
                        <a:ln>
                          <a:noFill/>
                        </a:ln>
                        <a:solidFill>
                          <a:schemeClr val="tx1"/>
                        </a:solidFill>
                        <a:effectLst/>
                        <a:latin typeface="微軟正黑體" pitchFamily="34" charset="-120"/>
                        <a:ea typeface="微軟正黑體" pitchFamily="34" charset="-120"/>
                        <a:cs typeface="Times New Roman" panose="02020603050405020304" pitchFamily="18" charset="0"/>
                      </a:endParaRPr>
                    </a:p>
                  </a:txBody>
                  <a:tcPr marT="45708" marB="45708" anchor="ctr" horzOverflow="overflow">
                    <a:solidFill>
                      <a:schemeClr val="accent4">
                        <a:lumMod val="20000"/>
                        <a:lumOff val="80000"/>
                      </a:schemeClr>
                    </a:solidFill>
                  </a:tcPr>
                </a:tc>
                <a:tc>
                  <a:txBody>
                    <a:bodyPr/>
                    <a:lstStyle/>
                    <a:p>
                      <a:pPr marL="0" marR="0" lvl="0" indent="0" algn="ctr" defTabSz="914400" rtl="0" eaLnBrk="1" fontAlgn="base" latinLnBrk="0" hangingPunct="1">
                        <a:lnSpc>
                          <a:spcPct val="80000"/>
                        </a:lnSpc>
                        <a:spcBef>
                          <a:spcPct val="0"/>
                        </a:spcBef>
                        <a:spcAft>
                          <a:spcPct val="0"/>
                        </a:spcAft>
                        <a:buClrTx/>
                        <a:buSzTx/>
                        <a:buFontTx/>
                        <a:buNone/>
                        <a:tabLst/>
                      </a:pPr>
                      <a:r>
                        <a:rPr kumimoji="1" lang="zh-TW" altLang="en-US" sz="1600" b="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rPr>
                        <a:t>增加甄審</a:t>
                      </a:r>
                      <a:r>
                        <a:rPr kumimoji="1" lang="zh-TW" altLang="en-US" sz="16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實得總分</a:t>
                      </a:r>
                      <a:r>
                        <a:rPr kumimoji="1" lang="en-US" altLang="zh-TW" sz="16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4</a:t>
                      </a:r>
                      <a:r>
                        <a:rPr kumimoji="1" lang="en-US" altLang="zh-TW" sz="1600" b="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rPr>
                        <a:t>5%</a:t>
                      </a:r>
                      <a:endParaRPr kumimoji="1" lang="en-US" altLang="zh-TW" sz="1600" b="0" i="0" u="none" strike="noStrike" kern="1200" cap="none" normalizeH="0" baseline="0" dirty="0">
                        <a:ln>
                          <a:noFill/>
                        </a:ln>
                        <a:solidFill>
                          <a:schemeClr val="tx1"/>
                        </a:solidFill>
                        <a:effectLst/>
                        <a:latin typeface="微軟正黑體" pitchFamily="34" charset="-120"/>
                        <a:ea typeface="微軟正黑體" pitchFamily="34" charset="-120"/>
                        <a:cs typeface="Times New Roman" panose="02020603050405020304" pitchFamily="18" charset="0"/>
                      </a:endParaRPr>
                    </a:p>
                  </a:txBody>
                  <a:tcPr marT="45708" marB="45708" anchor="ctr" horzOverflow="overflow">
                    <a:solidFill>
                      <a:schemeClr val="accent4">
                        <a:lumMod val="20000"/>
                        <a:lumOff val="80000"/>
                      </a:schemeClr>
                    </a:solidFill>
                  </a:tcPr>
                </a:tc>
                <a:extLst>
                  <a:ext uri="{0D108BD9-81ED-4DB2-BD59-A6C34878D82A}">
                    <a16:rowId xmlns:a16="http://schemas.microsoft.com/office/drawing/2014/main" val="1109564722"/>
                  </a:ext>
                </a:extLst>
              </a:tr>
              <a:tr h="8095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TW" altLang="en-US" sz="16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國際技能競賽</a:t>
                      </a: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en-US" sz="16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國際展能節職業技能競賽</a:t>
                      </a:r>
                      <a:endParaRPr kumimoji="1" lang="en-US" altLang="zh-TW" sz="16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zh-TW" altLang="en-US" sz="16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亞洲技能競賽</a:t>
                      </a:r>
                      <a:r>
                        <a:rPr kumimoji="1" lang="en-US" altLang="zh-TW" sz="16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a:t>
                      </a:r>
                      <a:r>
                        <a:rPr kumimoji="1" lang="zh-TW" altLang="en-US" sz="16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青年組</a:t>
                      </a:r>
                      <a:r>
                        <a:rPr kumimoji="1" lang="en-US" altLang="zh-TW" sz="16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a:t>
                      </a:r>
                      <a:endParaRPr kumimoji="1" lang="zh-TW" altLang="en-US" sz="1600" b="0" i="0" u="none" strike="noStrike" cap="none" normalizeH="0" baseline="0" dirty="0">
                        <a:ln>
                          <a:noFill/>
                        </a:ln>
                        <a:solidFill>
                          <a:schemeClr val="tx1"/>
                        </a:solidFill>
                        <a:effectLst/>
                        <a:latin typeface="微軟正黑體" pitchFamily="34" charset="-120"/>
                        <a:ea typeface="微軟正黑體" pitchFamily="34" charset="-120"/>
                      </a:endParaRPr>
                    </a:p>
                  </a:txBody>
                  <a:tcPr marT="45708" marB="45708" anchor="ct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zh-TW" altLang="zh-TW" sz="1600" kern="1200" dirty="0">
                          <a:solidFill>
                            <a:schemeClr val="tx1"/>
                          </a:solidFill>
                          <a:effectLst/>
                          <a:latin typeface="微軟正黑體" panose="020B0604030504040204" pitchFamily="34" charset="-120"/>
                          <a:ea typeface="微軟正黑體" panose="020B0604030504040204" pitchFamily="34" charset="-120"/>
                        </a:rPr>
                        <a:t>勞動部</a:t>
                      </a:r>
                      <a:endParaRPr kumimoji="1" lang="zh-TW" altLang="en-US" sz="1600" b="0" i="0" u="none" strike="noStrike" cap="none" normalizeH="0" baseline="0" dirty="0">
                        <a:ln>
                          <a:noFill/>
                        </a:ln>
                        <a:solidFill>
                          <a:schemeClr val="tx1"/>
                        </a:solidFill>
                        <a:effectLst/>
                        <a:latin typeface="微軟正黑體" pitchFamily="34" charset="-120"/>
                        <a:ea typeface="微軟正黑體" pitchFamily="34" charset="-120"/>
                      </a:endParaRPr>
                    </a:p>
                  </a:txBody>
                  <a:tcPr marT="45708" marB="45708" anchor="ctr" horzOverflow="overflow"/>
                </a:tc>
                <a:tc>
                  <a:txBody>
                    <a:bodyPr/>
                    <a:lstStyle/>
                    <a:p>
                      <a:pPr marL="0" marR="0" lvl="0" indent="0" algn="l" defTabSz="914400" rtl="0" eaLnBrk="1" fontAlgn="base" latinLnBrk="0" hangingPunct="1">
                        <a:lnSpc>
                          <a:spcPct val="80000"/>
                        </a:lnSpc>
                        <a:spcBef>
                          <a:spcPct val="0"/>
                        </a:spcBef>
                        <a:spcAft>
                          <a:spcPct val="0"/>
                        </a:spcAft>
                        <a:buClrTx/>
                        <a:buSzTx/>
                        <a:buFontTx/>
                        <a:buNone/>
                        <a:tabLst/>
                      </a:pPr>
                      <a:r>
                        <a:rPr kumimoji="1" lang="zh-TW" altLang="en-US" sz="16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正</a:t>
                      </a:r>
                      <a:r>
                        <a:rPr kumimoji="1" lang="en-US" altLang="zh-TW" sz="16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a:t>
                      </a:r>
                      <a:r>
                        <a:rPr kumimoji="1" lang="zh-TW" altLang="en-US" sz="16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備</a:t>
                      </a:r>
                      <a:r>
                        <a:rPr kumimoji="1" lang="en-US" altLang="zh-TW" sz="16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a:t>
                      </a:r>
                      <a:r>
                        <a:rPr kumimoji="1" lang="zh-TW" altLang="en-US" sz="16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取國手</a:t>
                      </a:r>
                      <a:endParaRPr kumimoji="1" lang="zh-TW" altLang="en-US" sz="1600" b="0" i="0" u="none" strike="noStrike" cap="none" normalizeH="0" baseline="0" dirty="0">
                        <a:ln>
                          <a:noFill/>
                        </a:ln>
                        <a:solidFill>
                          <a:schemeClr val="tx1"/>
                        </a:solidFill>
                        <a:effectLst/>
                        <a:latin typeface="微軟正黑體" pitchFamily="34" charset="-120"/>
                        <a:ea typeface="微軟正黑體" pitchFamily="34" charset="-120"/>
                        <a:cs typeface="Times New Roman" panose="02020603050405020304" pitchFamily="18" charset="0"/>
                      </a:endParaRPr>
                    </a:p>
                  </a:txBody>
                  <a:tcPr marT="45708" marB="45708" anchor="ctr" horzOverflow="overflow"/>
                </a:tc>
                <a:tc>
                  <a:txBody>
                    <a:bodyPr/>
                    <a:lstStyle/>
                    <a:p>
                      <a:pPr marL="0" marR="0" lvl="0" indent="0" algn="ctr" defTabSz="914400" rtl="0" eaLnBrk="1" fontAlgn="base" latinLnBrk="0" hangingPunct="1">
                        <a:lnSpc>
                          <a:spcPct val="80000"/>
                        </a:lnSpc>
                        <a:spcBef>
                          <a:spcPct val="0"/>
                        </a:spcBef>
                        <a:spcAft>
                          <a:spcPct val="0"/>
                        </a:spcAft>
                        <a:buClrTx/>
                        <a:buSzTx/>
                        <a:buFontTx/>
                        <a:buNone/>
                        <a:tabLst/>
                      </a:pPr>
                      <a:r>
                        <a:rPr kumimoji="1" lang="zh-TW" altLang="en-US" sz="1600" b="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rPr>
                        <a:t>增加甄審</a:t>
                      </a:r>
                      <a:r>
                        <a:rPr kumimoji="1" lang="zh-TW" altLang="en-US" sz="16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實得總分</a:t>
                      </a:r>
                      <a:r>
                        <a:rPr kumimoji="1" lang="en-US" altLang="zh-TW" sz="1600" b="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rPr>
                        <a:t>45%</a:t>
                      </a:r>
                      <a:endParaRPr kumimoji="1" lang="en-US" altLang="zh-TW" sz="1600" b="0" i="0" u="none" strike="noStrike" kern="1200" cap="none" normalizeH="0" baseline="0" dirty="0">
                        <a:ln>
                          <a:noFill/>
                        </a:ln>
                        <a:solidFill>
                          <a:schemeClr val="tx1"/>
                        </a:solidFill>
                        <a:effectLst/>
                        <a:latin typeface="微軟正黑體" pitchFamily="34" charset="-120"/>
                        <a:ea typeface="微軟正黑體" pitchFamily="34" charset="-120"/>
                        <a:cs typeface="Times New Roman" panose="02020603050405020304" pitchFamily="18" charset="0"/>
                      </a:endParaRPr>
                    </a:p>
                  </a:txBody>
                  <a:tcPr marT="45708" marB="45708" anchor="ctr" horzOverflow="overflow"/>
                </a:tc>
                <a:extLst>
                  <a:ext uri="{0D108BD9-81ED-4DB2-BD59-A6C34878D82A}">
                    <a16:rowId xmlns:a16="http://schemas.microsoft.com/office/drawing/2014/main" val="10003"/>
                  </a:ext>
                </a:extLst>
              </a:tr>
              <a:tr h="281819">
                <a:tc row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TW" altLang="en-US" sz="16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全國技能競賽</a:t>
                      </a: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en-US" sz="16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全國身心障礙者技能競賽</a:t>
                      </a:r>
                      <a:endParaRPr kumimoji="1" lang="zh-TW" altLang="en-US" sz="1600" b="0" i="0" u="none" strike="noStrike" cap="none" normalizeH="0" baseline="0" dirty="0">
                        <a:ln>
                          <a:noFill/>
                        </a:ln>
                        <a:solidFill>
                          <a:schemeClr val="tx1"/>
                        </a:solidFill>
                        <a:effectLst/>
                        <a:latin typeface="微軟正黑體" pitchFamily="34" charset="-120"/>
                        <a:ea typeface="微軟正黑體" pitchFamily="34" charset="-120"/>
                      </a:endParaRPr>
                    </a:p>
                  </a:txBody>
                  <a:tcPr marT="45708" marB="45708" anchor="ctr" horzOverflow="overflow">
                    <a:solidFill>
                      <a:schemeClr val="accent4">
                        <a:lumMod val="20000"/>
                        <a:lumOff val="80000"/>
                      </a:schemeClr>
                    </a:solidFill>
                  </a:tcPr>
                </a:tc>
                <a:tc row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zh-TW" altLang="zh-TW" sz="1600" kern="1200" dirty="0">
                          <a:solidFill>
                            <a:schemeClr val="tx1"/>
                          </a:solidFill>
                          <a:effectLst/>
                          <a:latin typeface="微軟正黑體" panose="020B0604030504040204" pitchFamily="34" charset="-120"/>
                          <a:ea typeface="微軟正黑體" panose="020B0604030504040204" pitchFamily="34" charset="-120"/>
                        </a:rPr>
                        <a:t>勞動部</a:t>
                      </a:r>
                      <a:endParaRPr kumimoji="1" lang="zh-TW" altLang="en-US" sz="1600" b="0" i="0" u="none" strike="noStrike" cap="none" normalizeH="0" baseline="0" dirty="0">
                        <a:ln>
                          <a:noFill/>
                        </a:ln>
                        <a:solidFill>
                          <a:schemeClr val="tx1"/>
                        </a:solidFill>
                        <a:effectLst/>
                        <a:latin typeface="微軟正黑體" pitchFamily="34" charset="-120"/>
                        <a:ea typeface="微軟正黑體" pitchFamily="34" charset="-120"/>
                      </a:endParaRPr>
                    </a:p>
                  </a:txBody>
                  <a:tcPr marT="45708" marB="45708" anchor="ctr" horzOverflow="overflow">
                    <a:solidFill>
                      <a:schemeClr val="accent4">
                        <a:lumMod val="20000"/>
                        <a:lumOff val="80000"/>
                      </a:schemeClr>
                    </a:solidFill>
                  </a:tcPr>
                </a:tc>
                <a:tc>
                  <a:txBody>
                    <a:bodyPr/>
                    <a:lstStyle/>
                    <a:p>
                      <a:pPr marL="0" marR="0" lvl="0" indent="0" algn="l" defTabSz="914400" rtl="0" eaLnBrk="1" fontAlgn="base" latinLnBrk="0" hangingPunct="1">
                        <a:lnSpc>
                          <a:spcPct val="80000"/>
                        </a:lnSpc>
                        <a:spcBef>
                          <a:spcPct val="0"/>
                        </a:spcBef>
                        <a:spcAft>
                          <a:spcPct val="0"/>
                        </a:spcAft>
                        <a:buClrTx/>
                        <a:buSzTx/>
                        <a:buFontTx/>
                        <a:buNone/>
                        <a:tabLst/>
                      </a:pPr>
                      <a:r>
                        <a:rPr kumimoji="1" lang="zh-TW" altLang="en-US" sz="16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第</a:t>
                      </a:r>
                      <a:r>
                        <a:rPr kumimoji="1" lang="en-US" altLang="zh-TW" sz="16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1</a:t>
                      </a:r>
                      <a:r>
                        <a:rPr kumimoji="1" lang="zh-TW" altLang="en-US" sz="16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名</a:t>
                      </a:r>
                      <a:r>
                        <a:rPr kumimoji="1" lang="en-US" altLang="zh-TW" sz="16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a:t>
                      </a:r>
                      <a:r>
                        <a:rPr kumimoji="1" lang="zh-TW" altLang="en-US" sz="16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金牌</a:t>
                      </a:r>
                      <a:r>
                        <a:rPr kumimoji="1" lang="en-US" altLang="zh-TW" sz="16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a:t>
                      </a:r>
                      <a:endParaRPr kumimoji="1" lang="en-US" altLang="zh-TW" sz="1600" b="0" i="0" u="none" strike="noStrike" cap="none" normalizeH="0" baseline="0" dirty="0">
                        <a:ln>
                          <a:noFill/>
                        </a:ln>
                        <a:solidFill>
                          <a:schemeClr val="tx1"/>
                        </a:solidFill>
                        <a:effectLst/>
                        <a:latin typeface="微軟正黑體" pitchFamily="34" charset="-120"/>
                        <a:ea typeface="微軟正黑體" pitchFamily="34" charset="-120"/>
                        <a:cs typeface="Times New Roman" panose="02020603050405020304" pitchFamily="18" charset="0"/>
                      </a:endParaRPr>
                    </a:p>
                  </a:txBody>
                  <a:tcPr marT="45708" marB="45708" anchor="ctr" horzOverflow="overflow">
                    <a:solidFill>
                      <a:schemeClr val="accent4">
                        <a:lumMod val="20000"/>
                        <a:lumOff val="80000"/>
                      </a:schemeClr>
                    </a:solidFill>
                  </a:tcPr>
                </a:tc>
                <a:tc>
                  <a:txBody>
                    <a:bodyPr/>
                    <a:lstStyle/>
                    <a:p>
                      <a:pPr marL="0" marR="0" lvl="0" indent="0" algn="ctr" defTabSz="914400" rtl="0" eaLnBrk="1" fontAlgn="base" latinLnBrk="0" hangingPunct="1">
                        <a:lnSpc>
                          <a:spcPct val="80000"/>
                        </a:lnSpc>
                        <a:spcBef>
                          <a:spcPct val="0"/>
                        </a:spcBef>
                        <a:spcAft>
                          <a:spcPct val="0"/>
                        </a:spcAft>
                        <a:buClrTx/>
                        <a:buSzTx/>
                        <a:buFontTx/>
                        <a:buNone/>
                        <a:tabLst/>
                      </a:pPr>
                      <a:r>
                        <a:rPr kumimoji="1" lang="zh-TW" altLang="en-US" sz="1600" b="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rPr>
                        <a:t>增加甄審</a:t>
                      </a:r>
                      <a:r>
                        <a:rPr kumimoji="1" lang="zh-TW" altLang="en-US" sz="16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實得總分</a:t>
                      </a:r>
                      <a:r>
                        <a:rPr kumimoji="1" lang="en-US" altLang="zh-TW" sz="1600" b="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rPr>
                        <a:t>40%</a:t>
                      </a:r>
                      <a:endParaRPr kumimoji="1" lang="en-US" altLang="zh-TW" sz="1600" b="0" i="0" u="none" strike="noStrike" kern="1200" cap="none" normalizeH="0" baseline="0" dirty="0">
                        <a:ln>
                          <a:noFill/>
                        </a:ln>
                        <a:solidFill>
                          <a:schemeClr val="tx1"/>
                        </a:solidFill>
                        <a:effectLst/>
                        <a:latin typeface="微軟正黑體" pitchFamily="34" charset="-120"/>
                        <a:ea typeface="微軟正黑體" pitchFamily="34" charset="-120"/>
                        <a:cs typeface="Times New Roman" panose="02020603050405020304" pitchFamily="18" charset="0"/>
                      </a:endParaRPr>
                    </a:p>
                  </a:txBody>
                  <a:tcPr marT="45708" marB="45708" anchor="ctr" horzOverflow="overflow">
                    <a:solidFill>
                      <a:schemeClr val="accent4">
                        <a:lumMod val="20000"/>
                        <a:lumOff val="80000"/>
                      </a:schemeClr>
                    </a:solidFill>
                  </a:tcPr>
                </a:tc>
                <a:extLst>
                  <a:ext uri="{0D108BD9-81ED-4DB2-BD59-A6C34878D82A}">
                    <a16:rowId xmlns:a16="http://schemas.microsoft.com/office/drawing/2014/main" val="10004"/>
                  </a:ext>
                </a:extLst>
              </a:tr>
              <a:tr h="281819">
                <a:tc vMerge="1">
                  <a:txBody>
                    <a:bodyPr/>
                    <a:lstStyle/>
                    <a:p>
                      <a:endParaRPr lang="zh-TW" altLang="en-US"/>
                    </a:p>
                  </a:txBody>
                  <a:tcPr/>
                </a:tc>
                <a:tc vMerge="1">
                  <a:txBody>
                    <a:bodyPr/>
                    <a:lstStyle/>
                    <a:p>
                      <a:endParaRPr lang="zh-TW" altLang="en-US"/>
                    </a:p>
                  </a:txBody>
                  <a:tcPr/>
                </a:tc>
                <a:tc>
                  <a:txBody>
                    <a:bodyPr/>
                    <a:lstStyle/>
                    <a:p>
                      <a:pPr marL="0" marR="0" lvl="0" indent="0" algn="l" defTabSz="914400" rtl="0" eaLnBrk="1" fontAlgn="base" latinLnBrk="0" hangingPunct="1">
                        <a:lnSpc>
                          <a:spcPct val="80000"/>
                        </a:lnSpc>
                        <a:spcBef>
                          <a:spcPct val="0"/>
                        </a:spcBef>
                        <a:spcAft>
                          <a:spcPct val="0"/>
                        </a:spcAft>
                        <a:buClrTx/>
                        <a:buSzTx/>
                        <a:buFontTx/>
                        <a:buNone/>
                        <a:tabLst/>
                      </a:pPr>
                      <a:r>
                        <a:rPr kumimoji="1" lang="zh-TW" altLang="en-US" sz="16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第</a:t>
                      </a:r>
                      <a:r>
                        <a:rPr kumimoji="1" lang="en-US" altLang="zh-TW" sz="16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2</a:t>
                      </a:r>
                      <a:r>
                        <a:rPr kumimoji="1" lang="zh-TW" altLang="en-US" sz="16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名</a:t>
                      </a:r>
                      <a:r>
                        <a:rPr kumimoji="1" lang="en-US" altLang="zh-TW" sz="16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a:t>
                      </a:r>
                      <a:r>
                        <a:rPr kumimoji="1" lang="zh-TW" altLang="en-US" sz="16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銀牌</a:t>
                      </a:r>
                      <a:r>
                        <a:rPr kumimoji="1" lang="en-US" altLang="zh-TW" sz="16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a:t>
                      </a:r>
                      <a:endParaRPr kumimoji="1" lang="en-US" altLang="zh-TW" sz="1600" b="0" i="0" u="none" strike="noStrike" cap="none" normalizeH="0" baseline="0" dirty="0">
                        <a:ln>
                          <a:noFill/>
                        </a:ln>
                        <a:solidFill>
                          <a:schemeClr val="tx1"/>
                        </a:solidFill>
                        <a:effectLst/>
                        <a:latin typeface="微軟正黑體" pitchFamily="34" charset="-120"/>
                        <a:ea typeface="微軟正黑體" pitchFamily="34" charset="-120"/>
                        <a:cs typeface="Times New Roman" panose="02020603050405020304" pitchFamily="18" charset="0"/>
                      </a:endParaRPr>
                    </a:p>
                  </a:txBody>
                  <a:tcPr marT="45708" marB="45708" anchor="ctr" horzOverflow="overflow">
                    <a:solidFill>
                      <a:schemeClr val="accent4">
                        <a:lumMod val="20000"/>
                        <a:lumOff val="80000"/>
                      </a:schemeClr>
                    </a:solidFill>
                  </a:tcPr>
                </a:tc>
                <a:tc>
                  <a:txBody>
                    <a:bodyPr/>
                    <a:lstStyle/>
                    <a:p>
                      <a:pPr marL="0" marR="0" lvl="0" indent="0" algn="ctr" defTabSz="914400" rtl="0" eaLnBrk="1" fontAlgn="base" latinLnBrk="0" hangingPunct="1">
                        <a:lnSpc>
                          <a:spcPct val="80000"/>
                        </a:lnSpc>
                        <a:spcBef>
                          <a:spcPct val="0"/>
                        </a:spcBef>
                        <a:spcAft>
                          <a:spcPct val="0"/>
                        </a:spcAft>
                        <a:buClrTx/>
                        <a:buSzTx/>
                        <a:buFontTx/>
                        <a:buNone/>
                        <a:tabLst/>
                      </a:pPr>
                      <a:r>
                        <a:rPr kumimoji="1" lang="zh-TW" altLang="en-US" sz="1600" b="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rPr>
                        <a:t>增加甄審</a:t>
                      </a:r>
                      <a:r>
                        <a:rPr kumimoji="1" lang="zh-TW" altLang="en-US" sz="16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實得總分</a:t>
                      </a:r>
                      <a:r>
                        <a:rPr kumimoji="1" lang="en-US" altLang="zh-TW" sz="1600" b="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rPr>
                        <a:t>35%</a:t>
                      </a:r>
                      <a:endParaRPr kumimoji="1" lang="en-US" altLang="zh-TW" sz="1600" b="0" i="0" u="none" strike="noStrike" kern="1200" cap="none" normalizeH="0" baseline="0" dirty="0">
                        <a:ln>
                          <a:noFill/>
                        </a:ln>
                        <a:solidFill>
                          <a:schemeClr val="tx1"/>
                        </a:solidFill>
                        <a:effectLst/>
                        <a:latin typeface="微軟正黑體" pitchFamily="34" charset="-120"/>
                        <a:ea typeface="微軟正黑體" pitchFamily="34" charset="-120"/>
                        <a:cs typeface="Times New Roman" panose="02020603050405020304" pitchFamily="18" charset="0"/>
                      </a:endParaRPr>
                    </a:p>
                  </a:txBody>
                  <a:tcPr marT="45708" marB="45708" anchor="ctr" horzOverflow="overflow">
                    <a:solidFill>
                      <a:schemeClr val="accent4">
                        <a:lumMod val="20000"/>
                        <a:lumOff val="80000"/>
                      </a:schemeClr>
                    </a:solidFill>
                  </a:tcPr>
                </a:tc>
                <a:extLst>
                  <a:ext uri="{0D108BD9-81ED-4DB2-BD59-A6C34878D82A}">
                    <a16:rowId xmlns:a16="http://schemas.microsoft.com/office/drawing/2014/main" val="10005"/>
                  </a:ext>
                </a:extLst>
              </a:tr>
              <a:tr h="281819">
                <a:tc vMerge="1">
                  <a:txBody>
                    <a:bodyPr/>
                    <a:lstStyle/>
                    <a:p>
                      <a:endParaRPr lang="zh-TW" altLang="en-US"/>
                    </a:p>
                  </a:txBody>
                  <a:tcPr/>
                </a:tc>
                <a:tc vMerge="1">
                  <a:txBody>
                    <a:bodyPr/>
                    <a:lstStyle/>
                    <a:p>
                      <a:endParaRPr lang="zh-TW" altLang="en-US"/>
                    </a:p>
                  </a:txBody>
                  <a:tcPr/>
                </a:tc>
                <a:tc>
                  <a:txBody>
                    <a:bodyPr/>
                    <a:lstStyle/>
                    <a:p>
                      <a:pPr marL="0" marR="0" lvl="0" indent="0" algn="l" defTabSz="914400" rtl="0" eaLnBrk="1" fontAlgn="base" latinLnBrk="0" hangingPunct="1">
                        <a:lnSpc>
                          <a:spcPct val="80000"/>
                        </a:lnSpc>
                        <a:spcBef>
                          <a:spcPct val="0"/>
                        </a:spcBef>
                        <a:spcAft>
                          <a:spcPct val="0"/>
                        </a:spcAft>
                        <a:buClrTx/>
                        <a:buSzTx/>
                        <a:buFontTx/>
                        <a:buNone/>
                        <a:tabLst/>
                      </a:pPr>
                      <a:r>
                        <a:rPr kumimoji="1" lang="zh-TW" altLang="en-US" sz="16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第</a:t>
                      </a:r>
                      <a:r>
                        <a:rPr kumimoji="1" lang="en-US" altLang="zh-TW" sz="16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3</a:t>
                      </a:r>
                      <a:r>
                        <a:rPr kumimoji="1" lang="zh-TW" altLang="en-US" sz="16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名</a:t>
                      </a:r>
                      <a:r>
                        <a:rPr kumimoji="1" lang="en-US" altLang="zh-TW" sz="16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a:t>
                      </a:r>
                      <a:r>
                        <a:rPr kumimoji="1" lang="zh-TW" altLang="en-US" sz="16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銅牌</a:t>
                      </a:r>
                      <a:r>
                        <a:rPr kumimoji="1" lang="en-US" altLang="zh-TW" sz="16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a:t>
                      </a:r>
                      <a:endParaRPr kumimoji="1" lang="en-US" altLang="zh-TW" sz="1600" b="0" i="0" u="none" strike="noStrike" cap="none" normalizeH="0" baseline="0" dirty="0">
                        <a:ln>
                          <a:noFill/>
                        </a:ln>
                        <a:solidFill>
                          <a:schemeClr val="tx1"/>
                        </a:solidFill>
                        <a:effectLst/>
                        <a:latin typeface="微軟正黑體" pitchFamily="34" charset="-120"/>
                        <a:ea typeface="微軟正黑體" pitchFamily="34" charset="-120"/>
                        <a:cs typeface="Times New Roman" panose="02020603050405020304" pitchFamily="18" charset="0"/>
                      </a:endParaRPr>
                    </a:p>
                  </a:txBody>
                  <a:tcPr marT="45708" marB="45708" anchor="ctr" horzOverflow="overflow">
                    <a:solidFill>
                      <a:schemeClr val="accent4">
                        <a:lumMod val="20000"/>
                        <a:lumOff val="80000"/>
                      </a:schemeClr>
                    </a:solidFill>
                  </a:tcPr>
                </a:tc>
                <a:tc>
                  <a:txBody>
                    <a:bodyPr/>
                    <a:lstStyle/>
                    <a:p>
                      <a:pPr marL="0" marR="0" lvl="0" indent="0" algn="ctr" defTabSz="914400" rtl="0" eaLnBrk="1" fontAlgn="base" latinLnBrk="0" hangingPunct="1">
                        <a:lnSpc>
                          <a:spcPct val="80000"/>
                        </a:lnSpc>
                        <a:spcBef>
                          <a:spcPct val="0"/>
                        </a:spcBef>
                        <a:spcAft>
                          <a:spcPct val="0"/>
                        </a:spcAft>
                        <a:buClrTx/>
                        <a:buSzTx/>
                        <a:buFontTx/>
                        <a:buNone/>
                        <a:tabLst/>
                      </a:pPr>
                      <a:r>
                        <a:rPr kumimoji="1" lang="zh-TW" altLang="en-US" sz="1600" b="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rPr>
                        <a:t>增加甄審</a:t>
                      </a:r>
                      <a:r>
                        <a:rPr kumimoji="1" lang="zh-TW" altLang="en-US" sz="16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實得總分</a:t>
                      </a:r>
                      <a:r>
                        <a:rPr kumimoji="1" lang="en-US" altLang="zh-TW" sz="1600" b="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rPr>
                        <a:t>30%</a:t>
                      </a:r>
                      <a:endParaRPr kumimoji="1" lang="en-US" altLang="zh-TW" sz="1600" b="0" i="0" u="none" strike="noStrike" kern="1200" cap="none" normalizeH="0" baseline="0" dirty="0">
                        <a:ln>
                          <a:noFill/>
                        </a:ln>
                        <a:solidFill>
                          <a:schemeClr val="tx1"/>
                        </a:solidFill>
                        <a:effectLst/>
                        <a:latin typeface="微軟正黑體" pitchFamily="34" charset="-120"/>
                        <a:ea typeface="微軟正黑體" pitchFamily="34" charset="-120"/>
                        <a:cs typeface="Times New Roman" panose="02020603050405020304" pitchFamily="18" charset="0"/>
                      </a:endParaRPr>
                    </a:p>
                  </a:txBody>
                  <a:tcPr marT="45708" marB="45708" anchor="ctr" horzOverflow="overflow">
                    <a:solidFill>
                      <a:schemeClr val="accent4">
                        <a:lumMod val="20000"/>
                        <a:lumOff val="80000"/>
                      </a:schemeClr>
                    </a:solidFill>
                  </a:tcPr>
                </a:tc>
                <a:extLst>
                  <a:ext uri="{0D108BD9-81ED-4DB2-BD59-A6C34878D82A}">
                    <a16:rowId xmlns:a16="http://schemas.microsoft.com/office/drawing/2014/main" val="10006"/>
                  </a:ext>
                </a:extLst>
              </a:tr>
              <a:tr h="281819">
                <a:tc vMerge="1">
                  <a:txBody>
                    <a:bodyPr/>
                    <a:lstStyle/>
                    <a:p>
                      <a:endParaRPr lang="zh-TW" altLang="en-US"/>
                    </a:p>
                  </a:txBody>
                  <a:tcPr/>
                </a:tc>
                <a:tc vMerge="1">
                  <a:txBody>
                    <a:bodyPr/>
                    <a:lstStyle/>
                    <a:p>
                      <a:endParaRPr lang="zh-TW" altLang="en-US"/>
                    </a:p>
                  </a:txBody>
                  <a:tcPr/>
                </a:tc>
                <a:tc>
                  <a:txBody>
                    <a:bodyPr/>
                    <a:lstStyle/>
                    <a:p>
                      <a:pPr marL="0" marR="0" lvl="0" indent="0" algn="l" defTabSz="914400" rtl="0" eaLnBrk="1" fontAlgn="base" latinLnBrk="0" hangingPunct="1">
                        <a:lnSpc>
                          <a:spcPct val="80000"/>
                        </a:lnSpc>
                        <a:spcBef>
                          <a:spcPct val="0"/>
                        </a:spcBef>
                        <a:spcAft>
                          <a:spcPct val="0"/>
                        </a:spcAft>
                        <a:buClrTx/>
                        <a:buSzTx/>
                        <a:buFontTx/>
                        <a:buNone/>
                        <a:tabLst/>
                      </a:pPr>
                      <a:r>
                        <a:rPr kumimoji="1" lang="zh-TW" altLang="en-US" sz="16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第</a:t>
                      </a:r>
                      <a:r>
                        <a:rPr kumimoji="1" lang="en-US" altLang="zh-TW" sz="16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4</a:t>
                      </a:r>
                      <a:r>
                        <a:rPr kumimoji="1" lang="zh-TW" altLang="en-US" sz="16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a:t>
                      </a:r>
                      <a:r>
                        <a:rPr kumimoji="1" lang="en-US" altLang="zh-TW" sz="16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5</a:t>
                      </a:r>
                      <a:r>
                        <a:rPr kumimoji="1" lang="zh-TW" altLang="en-US" sz="16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名</a:t>
                      </a:r>
                      <a:endParaRPr kumimoji="1" lang="zh-TW" altLang="en-US" sz="1600" b="0" i="0" u="none" strike="noStrike" cap="none" normalizeH="0" baseline="0" dirty="0">
                        <a:ln>
                          <a:noFill/>
                        </a:ln>
                        <a:solidFill>
                          <a:schemeClr val="tx1"/>
                        </a:solidFill>
                        <a:effectLst/>
                        <a:latin typeface="微軟正黑體" pitchFamily="34" charset="-120"/>
                        <a:ea typeface="微軟正黑體" pitchFamily="34" charset="-120"/>
                        <a:cs typeface="Times New Roman" panose="02020603050405020304" pitchFamily="18" charset="0"/>
                      </a:endParaRPr>
                    </a:p>
                  </a:txBody>
                  <a:tcPr marT="45708" marB="45708" anchor="ctr" horzOverflow="overflow">
                    <a:solidFill>
                      <a:schemeClr val="accent4">
                        <a:lumMod val="20000"/>
                        <a:lumOff val="80000"/>
                      </a:schemeClr>
                    </a:solidFill>
                  </a:tcPr>
                </a:tc>
                <a:tc>
                  <a:txBody>
                    <a:bodyPr/>
                    <a:lstStyle/>
                    <a:p>
                      <a:pPr marL="0" marR="0" lvl="0" indent="0" algn="ctr" defTabSz="914400" rtl="0" eaLnBrk="1" fontAlgn="base" latinLnBrk="0" hangingPunct="1">
                        <a:lnSpc>
                          <a:spcPct val="80000"/>
                        </a:lnSpc>
                        <a:spcBef>
                          <a:spcPct val="0"/>
                        </a:spcBef>
                        <a:spcAft>
                          <a:spcPct val="0"/>
                        </a:spcAft>
                        <a:buClrTx/>
                        <a:buSzTx/>
                        <a:buFontTx/>
                        <a:buNone/>
                        <a:tabLst/>
                      </a:pPr>
                      <a:r>
                        <a:rPr kumimoji="1" lang="zh-TW" altLang="en-US" sz="1600" b="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rPr>
                        <a:t>增加甄審</a:t>
                      </a:r>
                      <a:r>
                        <a:rPr kumimoji="1" lang="zh-TW" altLang="en-US" sz="16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實得總分</a:t>
                      </a:r>
                      <a:r>
                        <a:rPr kumimoji="1" lang="en-US" altLang="zh-TW" sz="1600" b="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rPr>
                        <a:t>25%</a:t>
                      </a:r>
                      <a:endParaRPr kumimoji="1" lang="en-US" altLang="zh-TW" sz="1600" b="0" i="0" u="none" strike="noStrike" kern="1200" cap="none" normalizeH="0" baseline="0" dirty="0">
                        <a:ln>
                          <a:noFill/>
                        </a:ln>
                        <a:solidFill>
                          <a:schemeClr val="tx1"/>
                        </a:solidFill>
                        <a:effectLst/>
                        <a:latin typeface="微軟正黑體" pitchFamily="34" charset="-120"/>
                        <a:ea typeface="微軟正黑體" pitchFamily="34" charset="-120"/>
                        <a:cs typeface="Times New Roman" panose="02020603050405020304" pitchFamily="18" charset="0"/>
                      </a:endParaRPr>
                    </a:p>
                  </a:txBody>
                  <a:tcPr marT="45708" marB="45708" anchor="ctr" horzOverflow="overflow">
                    <a:solidFill>
                      <a:schemeClr val="accent4">
                        <a:lumMod val="20000"/>
                        <a:lumOff val="80000"/>
                      </a:schemeClr>
                    </a:solidFill>
                  </a:tcPr>
                </a:tc>
                <a:extLst>
                  <a:ext uri="{0D108BD9-81ED-4DB2-BD59-A6C34878D82A}">
                    <a16:rowId xmlns:a16="http://schemas.microsoft.com/office/drawing/2014/main" val="10007"/>
                  </a:ext>
                </a:extLst>
              </a:tr>
              <a:tr h="281819">
                <a:tc rowSpan="5">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16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全國高級中等學校技藝競賽</a:t>
                      </a:r>
                      <a:r>
                        <a:rPr kumimoji="1" lang="en-US" altLang="zh-TW" sz="1600" b="0" u="none" strike="noStrike" cap="none" normalizeH="0" baseline="0" dirty="0">
                          <a:ln>
                            <a:noFill/>
                          </a:ln>
                          <a:solidFill>
                            <a:srgbClr val="FF0000"/>
                          </a:solidFill>
                          <a:effectLst/>
                          <a:latin typeface="微軟正黑體" panose="020B0604030504040204" pitchFamily="34" charset="-120"/>
                          <a:ea typeface="微軟正黑體" panose="020B0604030504040204" pitchFamily="34" charset="-120"/>
                        </a:rPr>
                        <a:t>(</a:t>
                      </a:r>
                      <a:r>
                        <a:rPr kumimoji="1" lang="zh-TW" altLang="en-US" sz="1600" b="0" u="none" strike="noStrike" cap="none" normalizeH="0" baseline="0" dirty="0">
                          <a:ln>
                            <a:noFill/>
                          </a:ln>
                          <a:solidFill>
                            <a:srgbClr val="FF0000"/>
                          </a:solidFill>
                          <a:effectLst/>
                          <a:latin typeface="微軟正黑體" panose="020B0604030504040204" pitchFamily="34" charset="-120"/>
                          <a:ea typeface="微軟正黑體" panose="020B0604030504040204" pitchFamily="34" charset="-120"/>
                        </a:rPr>
                        <a:t>在優勝名次以內且持有獲獎證明者</a:t>
                      </a:r>
                      <a:r>
                        <a:rPr kumimoji="1" lang="en-US" altLang="zh-TW" sz="1600" b="0" u="none" strike="noStrike" cap="none" normalizeH="0" baseline="0" dirty="0">
                          <a:ln>
                            <a:noFill/>
                          </a:ln>
                          <a:solidFill>
                            <a:srgbClr val="FF0000"/>
                          </a:solidFill>
                          <a:effectLst/>
                          <a:latin typeface="微軟正黑體" panose="020B0604030504040204" pitchFamily="34" charset="-120"/>
                          <a:ea typeface="微軟正黑體" panose="020B0604030504040204" pitchFamily="34" charset="-120"/>
                        </a:rPr>
                        <a:t>)</a:t>
                      </a:r>
                      <a:endParaRPr kumimoji="1" lang="en-US" altLang="zh-TW" sz="1600" b="0" i="0" u="none" strike="noStrike" cap="none" normalizeH="0" baseline="0" dirty="0">
                        <a:ln>
                          <a:noFill/>
                        </a:ln>
                        <a:solidFill>
                          <a:srgbClr val="FF0000"/>
                        </a:solidFill>
                        <a:effectLst/>
                        <a:latin typeface="微軟正黑體" pitchFamily="34" charset="-120"/>
                        <a:ea typeface="微軟正黑體" pitchFamily="34" charset="-120"/>
                      </a:endParaRPr>
                    </a:p>
                  </a:txBody>
                  <a:tcPr marT="45708" marB="45708" anchor="ctr" horzOverflow="overflow"/>
                </a:tc>
                <a:tc rowSpan="5">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TW" altLang="en-US" sz="16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教育部</a:t>
                      </a:r>
                      <a:endParaRPr kumimoji="1" lang="zh-TW" altLang="en-US" sz="1600" b="0" i="0" u="none" strike="noStrike" cap="none" normalizeH="0" baseline="0" dirty="0">
                        <a:ln>
                          <a:noFill/>
                        </a:ln>
                        <a:solidFill>
                          <a:schemeClr val="tx1"/>
                        </a:solidFill>
                        <a:effectLst/>
                        <a:latin typeface="微軟正黑體" pitchFamily="34" charset="-120"/>
                        <a:ea typeface="微軟正黑體" pitchFamily="34" charset="-120"/>
                      </a:endParaRPr>
                    </a:p>
                  </a:txBody>
                  <a:tcPr marT="45708" marB="45708" anchor="ctr" horzOverflow="overflow"/>
                </a:tc>
                <a:tc>
                  <a:txBody>
                    <a:bodyPr/>
                    <a:lstStyle/>
                    <a:p>
                      <a:pPr marL="0" marR="0" lvl="0" indent="0" algn="l" defTabSz="914400" rtl="0" eaLnBrk="1" fontAlgn="base" latinLnBrk="0" hangingPunct="1">
                        <a:lnSpc>
                          <a:spcPct val="80000"/>
                        </a:lnSpc>
                        <a:spcBef>
                          <a:spcPct val="0"/>
                        </a:spcBef>
                        <a:spcAft>
                          <a:spcPct val="0"/>
                        </a:spcAft>
                        <a:buClrTx/>
                        <a:buSzTx/>
                        <a:buFontTx/>
                        <a:buNone/>
                        <a:tabLst/>
                      </a:pPr>
                      <a:r>
                        <a:rPr kumimoji="1" lang="zh-TW" altLang="en-US" sz="16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第</a:t>
                      </a:r>
                      <a:r>
                        <a:rPr kumimoji="1" lang="en-US" altLang="zh-TW" sz="16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1-3</a:t>
                      </a:r>
                      <a:r>
                        <a:rPr kumimoji="1" lang="zh-TW" altLang="en-US" sz="16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名</a:t>
                      </a:r>
                      <a:endParaRPr kumimoji="1" lang="zh-TW" altLang="en-US" sz="1600" b="0" i="0" u="none" strike="noStrike" cap="none" normalizeH="0" baseline="0" dirty="0">
                        <a:ln>
                          <a:noFill/>
                        </a:ln>
                        <a:solidFill>
                          <a:schemeClr val="tx1"/>
                        </a:solidFill>
                        <a:effectLst/>
                        <a:latin typeface="微軟正黑體" pitchFamily="34" charset="-120"/>
                        <a:ea typeface="微軟正黑體" pitchFamily="34" charset="-120"/>
                        <a:cs typeface="Times New Roman" panose="02020603050405020304" pitchFamily="18" charset="0"/>
                      </a:endParaRPr>
                    </a:p>
                  </a:txBody>
                  <a:tcPr marT="45708" marB="45708" anchor="ctr" horzOverflow="overflow"/>
                </a:tc>
                <a:tc>
                  <a:txBody>
                    <a:bodyPr/>
                    <a:lstStyle/>
                    <a:p>
                      <a:pPr marL="0" marR="0" lvl="0" indent="0" algn="ctr" defTabSz="914400" rtl="0" eaLnBrk="1" fontAlgn="base" latinLnBrk="0" hangingPunct="1">
                        <a:lnSpc>
                          <a:spcPct val="80000"/>
                        </a:lnSpc>
                        <a:spcBef>
                          <a:spcPct val="0"/>
                        </a:spcBef>
                        <a:spcAft>
                          <a:spcPct val="0"/>
                        </a:spcAft>
                        <a:buClrTx/>
                        <a:buSzTx/>
                        <a:buFontTx/>
                        <a:buNone/>
                        <a:tabLst/>
                      </a:pPr>
                      <a:r>
                        <a:rPr kumimoji="1" lang="zh-TW" altLang="en-US" sz="1600" b="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rPr>
                        <a:t>增加甄審</a:t>
                      </a:r>
                      <a:r>
                        <a:rPr kumimoji="1" lang="zh-TW" altLang="en-US" sz="16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實得總分</a:t>
                      </a:r>
                      <a:r>
                        <a:rPr kumimoji="1" lang="en-US" altLang="zh-TW" sz="1600" b="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rPr>
                        <a:t>30%</a:t>
                      </a:r>
                      <a:endParaRPr kumimoji="1" lang="en-US" altLang="zh-TW" sz="1600" b="0" i="0" u="none" strike="noStrike" kern="1200" cap="none" normalizeH="0" baseline="0" dirty="0">
                        <a:ln>
                          <a:noFill/>
                        </a:ln>
                        <a:solidFill>
                          <a:schemeClr val="tx1"/>
                        </a:solidFill>
                        <a:effectLst/>
                        <a:latin typeface="微軟正黑體" pitchFamily="34" charset="-120"/>
                        <a:ea typeface="微軟正黑體" pitchFamily="34" charset="-120"/>
                        <a:cs typeface="Times New Roman" panose="02020603050405020304" pitchFamily="18" charset="0"/>
                      </a:endParaRPr>
                    </a:p>
                  </a:txBody>
                  <a:tcPr marT="45708" marB="45708" anchor="ctr" horzOverflow="overflow"/>
                </a:tc>
                <a:extLst>
                  <a:ext uri="{0D108BD9-81ED-4DB2-BD59-A6C34878D82A}">
                    <a16:rowId xmlns:a16="http://schemas.microsoft.com/office/drawing/2014/main" val="10008"/>
                  </a:ext>
                </a:extLst>
              </a:tr>
              <a:tr h="281819">
                <a:tc vMerge="1">
                  <a:txBody>
                    <a:bodyPr/>
                    <a:lstStyle/>
                    <a:p>
                      <a:endParaRPr lang="zh-TW" altLang="en-US"/>
                    </a:p>
                  </a:txBody>
                  <a:tcPr/>
                </a:tc>
                <a:tc vMerge="1">
                  <a:txBody>
                    <a:bodyPr/>
                    <a:lstStyle/>
                    <a:p>
                      <a:endParaRPr lang="zh-TW" altLang="en-US"/>
                    </a:p>
                  </a:txBody>
                  <a:tcPr/>
                </a:tc>
                <a:tc>
                  <a:txBody>
                    <a:bodyPr/>
                    <a:lstStyle/>
                    <a:p>
                      <a:pPr marL="0" marR="0" lvl="0" indent="0" algn="l" defTabSz="914400" rtl="0" eaLnBrk="1" fontAlgn="base" latinLnBrk="0" hangingPunct="1">
                        <a:lnSpc>
                          <a:spcPct val="80000"/>
                        </a:lnSpc>
                        <a:spcBef>
                          <a:spcPct val="0"/>
                        </a:spcBef>
                        <a:spcAft>
                          <a:spcPct val="0"/>
                        </a:spcAft>
                        <a:buClrTx/>
                        <a:buSzTx/>
                        <a:buFontTx/>
                        <a:buNone/>
                        <a:tabLst/>
                      </a:pPr>
                      <a:r>
                        <a:rPr kumimoji="1" lang="zh-TW" altLang="en-US" sz="16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第</a:t>
                      </a:r>
                      <a:r>
                        <a:rPr kumimoji="1" lang="en-US" altLang="zh-TW" sz="16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4-15</a:t>
                      </a:r>
                      <a:r>
                        <a:rPr kumimoji="1" lang="zh-TW" altLang="en-US" sz="16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名</a:t>
                      </a:r>
                      <a:endParaRPr kumimoji="1" lang="zh-TW" altLang="en-US" sz="1600" b="0" i="0" u="none" strike="noStrike" cap="none" normalizeH="0" baseline="0" dirty="0">
                        <a:ln>
                          <a:noFill/>
                        </a:ln>
                        <a:solidFill>
                          <a:schemeClr val="tx1"/>
                        </a:solidFill>
                        <a:effectLst/>
                        <a:latin typeface="微軟正黑體" pitchFamily="34" charset="-120"/>
                        <a:ea typeface="微軟正黑體" pitchFamily="34" charset="-120"/>
                        <a:cs typeface="Times New Roman" panose="02020603050405020304" pitchFamily="18" charset="0"/>
                      </a:endParaRPr>
                    </a:p>
                  </a:txBody>
                  <a:tcPr marT="45708" marB="45708" anchor="ctr" horzOverflow="overflow"/>
                </a:tc>
                <a:tc>
                  <a:txBody>
                    <a:bodyPr/>
                    <a:lstStyle/>
                    <a:p>
                      <a:pPr marL="0" marR="0" lvl="0" indent="0" algn="ctr" defTabSz="914400" rtl="0" eaLnBrk="1" fontAlgn="base" latinLnBrk="0" hangingPunct="1">
                        <a:lnSpc>
                          <a:spcPct val="80000"/>
                        </a:lnSpc>
                        <a:spcBef>
                          <a:spcPct val="0"/>
                        </a:spcBef>
                        <a:spcAft>
                          <a:spcPct val="0"/>
                        </a:spcAft>
                        <a:buClrTx/>
                        <a:buSzTx/>
                        <a:buFontTx/>
                        <a:buNone/>
                        <a:tabLst/>
                      </a:pPr>
                      <a:r>
                        <a:rPr kumimoji="1" lang="zh-TW" altLang="en-US" sz="1600" b="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rPr>
                        <a:t>增加甄審</a:t>
                      </a:r>
                      <a:r>
                        <a:rPr kumimoji="1" lang="zh-TW" altLang="en-US" sz="16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實得總分</a:t>
                      </a:r>
                      <a:r>
                        <a:rPr kumimoji="1" lang="en-US" altLang="zh-TW" sz="1600" b="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rPr>
                        <a:t>25%</a:t>
                      </a:r>
                      <a:endParaRPr kumimoji="1" lang="en-US" altLang="zh-TW" sz="1600" b="0" i="0" u="none" strike="noStrike" kern="1200" cap="none" normalizeH="0" baseline="0" dirty="0">
                        <a:ln>
                          <a:noFill/>
                        </a:ln>
                        <a:solidFill>
                          <a:schemeClr val="tx1"/>
                        </a:solidFill>
                        <a:effectLst/>
                        <a:latin typeface="微軟正黑體" pitchFamily="34" charset="-120"/>
                        <a:ea typeface="微軟正黑體" pitchFamily="34" charset="-120"/>
                        <a:cs typeface="Times New Roman" panose="02020603050405020304" pitchFamily="18" charset="0"/>
                      </a:endParaRPr>
                    </a:p>
                  </a:txBody>
                  <a:tcPr marT="45708" marB="45708" anchor="ctr" horzOverflow="overflow"/>
                </a:tc>
                <a:extLst>
                  <a:ext uri="{0D108BD9-81ED-4DB2-BD59-A6C34878D82A}">
                    <a16:rowId xmlns:a16="http://schemas.microsoft.com/office/drawing/2014/main" val="10009"/>
                  </a:ext>
                </a:extLst>
              </a:tr>
              <a:tr h="281819">
                <a:tc vMerge="1">
                  <a:txBody>
                    <a:bodyPr/>
                    <a:lstStyle/>
                    <a:p>
                      <a:endParaRPr lang="zh-TW" altLang="en-US"/>
                    </a:p>
                  </a:txBody>
                  <a:tcPr/>
                </a:tc>
                <a:tc vMerge="1">
                  <a:txBody>
                    <a:bodyPr/>
                    <a:lstStyle/>
                    <a:p>
                      <a:endParaRPr lang="zh-TW" altLang="en-US"/>
                    </a:p>
                  </a:txBody>
                  <a:tcPr/>
                </a:tc>
                <a:tc>
                  <a:txBody>
                    <a:bodyPr/>
                    <a:lstStyle/>
                    <a:p>
                      <a:pPr marL="0" marR="0" lvl="0" indent="0" algn="l" defTabSz="914400" rtl="0" eaLnBrk="1" fontAlgn="base" latinLnBrk="0" hangingPunct="1">
                        <a:lnSpc>
                          <a:spcPct val="80000"/>
                        </a:lnSpc>
                        <a:spcBef>
                          <a:spcPct val="0"/>
                        </a:spcBef>
                        <a:spcAft>
                          <a:spcPct val="0"/>
                        </a:spcAft>
                        <a:buClrTx/>
                        <a:buSzTx/>
                        <a:buFontTx/>
                        <a:buNone/>
                        <a:tabLst/>
                      </a:pPr>
                      <a:r>
                        <a:rPr kumimoji="1" lang="zh-TW" altLang="en-US" sz="16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第</a:t>
                      </a:r>
                      <a:r>
                        <a:rPr kumimoji="1" lang="en-US" altLang="zh-TW" sz="16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16-30</a:t>
                      </a:r>
                      <a:r>
                        <a:rPr kumimoji="1" lang="zh-TW" altLang="en-US" sz="16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名</a:t>
                      </a:r>
                      <a:endParaRPr kumimoji="1" lang="zh-TW" altLang="en-US" sz="1600" b="0" i="0" u="none" strike="noStrike" cap="none" normalizeH="0" baseline="0" dirty="0">
                        <a:ln>
                          <a:noFill/>
                        </a:ln>
                        <a:solidFill>
                          <a:schemeClr val="tx1"/>
                        </a:solidFill>
                        <a:effectLst/>
                        <a:latin typeface="微軟正黑體" pitchFamily="34" charset="-120"/>
                        <a:ea typeface="微軟正黑體" pitchFamily="34" charset="-120"/>
                        <a:cs typeface="Times New Roman" panose="02020603050405020304" pitchFamily="18" charset="0"/>
                      </a:endParaRPr>
                    </a:p>
                  </a:txBody>
                  <a:tcPr marT="45708" marB="45708" anchor="ctr" horzOverflow="overflow"/>
                </a:tc>
                <a:tc>
                  <a:txBody>
                    <a:bodyPr/>
                    <a:lstStyle/>
                    <a:p>
                      <a:pPr marL="0" marR="0" lvl="0" indent="0" algn="ctr" defTabSz="914400" rtl="0" eaLnBrk="1" fontAlgn="base" latinLnBrk="0" hangingPunct="1">
                        <a:lnSpc>
                          <a:spcPct val="80000"/>
                        </a:lnSpc>
                        <a:spcBef>
                          <a:spcPct val="0"/>
                        </a:spcBef>
                        <a:spcAft>
                          <a:spcPct val="0"/>
                        </a:spcAft>
                        <a:buClrTx/>
                        <a:buSzTx/>
                        <a:buFontTx/>
                        <a:buNone/>
                        <a:tabLst/>
                      </a:pPr>
                      <a:r>
                        <a:rPr kumimoji="1" lang="zh-TW" altLang="en-US" sz="1600" b="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rPr>
                        <a:t>增加甄審</a:t>
                      </a:r>
                      <a:r>
                        <a:rPr kumimoji="1" lang="zh-TW" altLang="en-US" sz="16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實得總分</a:t>
                      </a:r>
                      <a:r>
                        <a:rPr kumimoji="1" lang="en-US" altLang="zh-TW" sz="1600" b="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rPr>
                        <a:t>20%</a:t>
                      </a:r>
                      <a:endParaRPr kumimoji="1" lang="en-US" altLang="zh-TW" sz="1600" b="0" i="0" u="none" strike="noStrike" kern="1200" cap="none" normalizeH="0" baseline="0" dirty="0">
                        <a:ln>
                          <a:noFill/>
                        </a:ln>
                        <a:solidFill>
                          <a:schemeClr val="tx1"/>
                        </a:solidFill>
                        <a:effectLst/>
                        <a:latin typeface="微軟正黑體" pitchFamily="34" charset="-120"/>
                        <a:ea typeface="微軟正黑體" pitchFamily="34" charset="-120"/>
                        <a:cs typeface="Times New Roman" panose="02020603050405020304" pitchFamily="18" charset="0"/>
                      </a:endParaRPr>
                    </a:p>
                  </a:txBody>
                  <a:tcPr marT="45708" marB="45708" anchor="ctr" horzOverflow="overflow"/>
                </a:tc>
                <a:extLst>
                  <a:ext uri="{0D108BD9-81ED-4DB2-BD59-A6C34878D82A}">
                    <a16:rowId xmlns:a16="http://schemas.microsoft.com/office/drawing/2014/main" val="10010"/>
                  </a:ext>
                </a:extLst>
              </a:tr>
              <a:tr h="281819">
                <a:tc vMerge="1">
                  <a:txBody>
                    <a:bodyPr/>
                    <a:lstStyle/>
                    <a:p>
                      <a:endParaRPr lang="zh-TW" altLang="en-US"/>
                    </a:p>
                  </a:txBody>
                  <a:tcPr/>
                </a:tc>
                <a:tc vMerge="1">
                  <a:txBody>
                    <a:bodyPr/>
                    <a:lstStyle/>
                    <a:p>
                      <a:endParaRPr lang="zh-TW" altLang="en-US"/>
                    </a:p>
                  </a:txBody>
                  <a:tcPr/>
                </a:tc>
                <a:tc>
                  <a:txBody>
                    <a:bodyPr/>
                    <a:lstStyle/>
                    <a:p>
                      <a:pPr marL="0" marR="0" lvl="0" indent="0" algn="l" defTabSz="914400" rtl="0" eaLnBrk="1" fontAlgn="base" latinLnBrk="0" hangingPunct="1">
                        <a:lnSpc>
                          <a:spcPct val="80000"/>
                        </a:lnSpc>
                        <a:spcBef>
                          <a:spcPct val="0"/>
                        </a:spcBef>
                        <a:spcAft>
                          <a:spcPct val="0"/>
                        </a:spcAft>
                        <a:buClrTx/>
                        <a:buSzTx/>
                        <a:buFontTx/>
                        <a:buNone/>
                        <a:tabLst/>
                      </a:pPr>
                      <a:r>
                        <a:rPr kumimoji="1" lang="zh-TW" altLang="en-US" sz="16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第</a:t>
                      </a:r>
                      <a:r>
                        <a:rPr kumimoji="1" lang="en-US" altLang="zh-TW" sz="16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31-50</a:t>
                      </a:r>
                      <a:r>
                        <a:rPr kumimoji="1" lang="zh-TW" altLang="en-US" sz="16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名</a:t>
                      </a:r>
                      <a:endParaRPr kumimoji="1" lang="zh-TW" altLang="en-US" sz="1600" b="0" i="0" u="none" strike="noStrike" cap="none" normalizeH="0" baseline="0" dirty="0">
                        <a:ln>
                          <a:noFill/>
                        </a:ln>
                        <a:solidFill>
                          <a:schemeClr val="tx1"/>
                        </a:solidFill>
                        <a:effectLst/>
                        <a:latin typeface="微軟正黑體" pitchFamily="34" charset="-120"/>
                        <a:ea typeface="微軟正黑體" pitchFamily="34" charset="-120"/>
                        <a:cs typeface="Times New Roman" panose="02020603050405020304" pitchFamily="18" charset="0"/>
                      </a:endParaRPr>
                    </a:p>
                  </a:txBody>
                  <a:tcPr marT="45708" marB="45708" anchor="ctr" horzOverflow="overflow"/>
                </a:tc>
                <a:tc>
                  <a:txBody>
                    <a:bodyPr/>
                    <a:lstStyle/>
                    <a:p>
                      <a:pPr marL="0" marR="0" lvl="0" indent="0" algn="ctr" defTabSz="914400" rtl="0" eaLnBrk="1" fontAlgn="base" latinLnBrk="0" hangingPunct="1">
                        <a:lnSpc>
                          <a:spcPct val="80000"/>
                        </a:lnSpc>
                        <a:spcBef>
                          <a:spcPct val="0"/>
                        </a:spcBef>
                        <a:spcAft>
                          <a:spcPct val="0"/>
                        </a:spcAft>
                        <a:buClrTx/>
                        <a:buSzTx/>
                        <a:buFontTx/>
                        <a:buNone/>
                        <a:tabLst/>
                      </a:pPr>
                      <a:r>
                        <a:rPr kumimoji="1" lang="zh-TW" altLang="en-US" sz="1600" b="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rPr>
                        <a:t>增加甄審</a:t>
                      </a:r>
                      <a:r>
                        <a:rPr kumimoji="1" lang="zh-TW" altLang="en-US" sz="16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實得總分</a:t>
                      </a:r>
                      <a:r>
                        <a:rPr kumimoji="1" lang="en-US" altLang="zh-TW" sz="1600" b="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rPr>
                        <a:t>15%</a:t>
                      </a:r>
                      <a:endParaRPr kumimoji="1" lang="en-US" altLang="zh-TW" sz="1600" b="0" i="0" u="none" strike="noStrike" kern="1200" cap="none" normalizeH="0" baseline="0" dirty="0">
                        <a:ln>
                          <a:noFill/>
                        </a:ln>
                        <a:solidFill>
                          <a:schemeClr val="tx1"/>
                        </a:solidFill>
                        <a:effectLst/>
                        <a:latin typeface="微軟正黑體" pitchFamily="34" charset="-120"/>
                        <a:ea typeface="微軟正黑體" pitchFamily="34" charset="-120"/>
                        <a:cs typeface="Times New Roman" panose="02020603050405020304" pitchFamily="18" charset="0"/>
                      </a:endParaRPr>
                    </a:p>
                  </a:txBody>
                  <a:tcPr marT="45708" marB="45708" anchor="ctr" horzOverflow="overflow"/>
                </a:tc>
                <a:extLst>
                  <a:ext uri="{0D108BD9-81ED-4DB2-BD59-A6C34878D82A}">
                    <a16:rowId xmlns:a16="http://schemas.microsoft.com/office/drawing/2014/main" val="10011"/>
                  </a:ext>
                </a:extLst>
              </a:tr>
              <a:tr h="281819">
                <a:tc vMerge="1">
                  <a:txBody>
                    <a:bodyPr/>
                    <a:lstStyle/>
                    <a:p>
                      <a:endParaRPr lang="zh-TW" altLang="en-US"/>
                    </a:p>
                  </a:txBody>
                  <a:tcPr/>
                </a:tc>
                <a:tc vMerge="1">
                  <a:txBody>
                    <a:bodyPr/>
                    <a:lstStyle/>
                    <a:p>
                      <a:endParaRPr lang="zh-TW" altLang="en-US"/>
                    </a:p>
                  </a:txBody>
                  <a:tcPr/>
                </a:tc>
                <a:tc>
                  <a:txBody>
                    <a:bodyPr/>
                    <a:lstStyle/>
                    <a:p>
                      <a:pPr marL="0" marR="0" lvl="0" indent="0" algn="l" defTabSz="914400" rtl="0" eaLnBrk="1" fontAlgn="base" latinLnBrk="0" hangingPunct="1">
                        <a:lnSpc>
                          <a:spcPct val="80000"/>
                        </a:lnSpc>
                        <a:spcBef>
                          <a:spcPct val="0"/>
                        </a:spcBef>
                        <a:spcAft>
                          <a:spcPct val="0"/>
                        </a:spcAft>
                        <a:buClrTx/>
                        <a:buSzTx/>
                        <a:buFontTx/>
                        <a:buNone/>
                        <a:tabLst/>
                      </a:pPr>
                      <a:r>
                        <a:rPr kumimoji="1" lang="zh-TW" altLang="en-US" sz="16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第</a:t>
                      </a:r>
                      <a:r>
                        <a:rPr kumimoji="1" lang="en-US" altLang="zh-TW" sz="16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51-76</a:t>
                      </a:r>
                      <a:r>
                        <a:rPr kumimoji="1" lang="zh-TW" altLang="en-US" sz="16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名</a:t>
                      </a:r>
                      <a:endParaRPr kumimoji="1" lang="zh-TW" altLang="en-US" sz="1600" b="0" i="0" u="none" strike="noStrike" cap="none" normalizeH="0" baseline="0" dirty="0">
                        <a:ln>
                          <a:noFill/>
                        </a:ln>
                        <a:solidFill>
                          <a:schemeClr val="tx1"/>
                        </a:solidFill>
                        <a:effectLst/>
                        <a:latin typeface="微軟正黑體" pitchFamily="34" charset="-120"/>
                        <a:ea typeface="微軟正黑體" pitchFamily="34" charset="-120"/>
                        <a:cs typeface="Times New Roman" panose="02020603050405020304" pitchFamily="18" charset="0"/>
                      </a:endParaRPr>
                    </a:p>
                  </a:txBody>
                  <a:tcPr marT="45708" marB="45708" anchor="ctr" horzOverflow="overflow"/>
                </a:tc>
                <a:tc>
                  <a:txBody>
                    <a:bodyPr/>
                    <a:lstStyle/>
                    <a:p>
                      <a:pPr marL="0" marR="0" lvl="0" indent="0" algn="ctr" defTabSz="914400" rtl="0" eaLnBrk="1" fontAlgn="base" latinLnBrk="0" hangingPunct="1">
                        <a:lnSpc>
                          <a:spcPct val="80000"/>
                        </a:lnSpc>
                        <a:spcBef>
                          <a:spcPct val="0"/>
                        </a:spcBef>
                        <a:spcAft>
                          <a:spcPct val="0"/>
                        </a:spcAft>
                        <a:buClrTx/>
                        <a:buSzTx/>
                        <a:buFontTx/>
                        <a:buNone/>
                        <a:tabLst/>
                      </a:pPr>
                      <a:r>
                        <a:rPr kumimoji="1" lang="zh-TW" altLang="en-US" sz="1600" b="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rPr>
                        <a:t>增加甄審</a:t>
                      </a:r>
                      <a:r>
                        <a:rPr kumimoji="1" lang="zh-TW" altLang="en-US" sz="16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實得總分</a:t>
                      </a:r>
                      <a:r>
                        <a:rPr kumimoji="1" lang="en-US" altLang="zh-TW" sz="1600" b="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rPr>
                        <a:t>10%</a:t>
                      </a:r>
                      <a:endParaRPr kumimoji="1" lang="en-US" altLang="zh-TW" sz="1600" b="0" i="0" u="none" strike="noStrike" kern="1200" cap="none" normalizeH="0" baseline="0" dirty="0">
                        <a:ln>
                          <a:noFill/>
                        </a:ln>
                        <a:solidFill>
                          <a:schemeClr val="tx1"/>
                        </a:solidFill>
                        <a:effectLst/>
                        <a:latin typeface="微軟正黑體" pitchFamily="34" charset="-120"/>
                        <a:ea typeface="微軟正黑體" pitchFamily="34" charset="-120"/>
                        <a:cs typeface="Times New Roman" panose="02020603050405020304" pitchFamily="18" charset="0"/>
                      </a:endParaRPr>
                    </a:p>
                  </a:txBody>
                  <a:tcPr marT="45708" marB="45708" anchor="ctr" horzOverflow="overflow"/>
                </a:tc>
                <a:extLst>
                  <a:ext uri="{0D108BD9-81ED-4DB2-BD59-A6C34878D82A}">
                    <a16:rowId xmlns:a16="http://schemas.microsoft.com/office/drawing/2014/main" val="10012"/>
                  </a:ext>
                </a:extLst>
              </a:tr>
            </a:tbl>
          </a:graphicData>
        </a:graphic>
      </p:graphicFrame>
      <p:sp>
        <p:nvSpPr>
          <p:cNvPr id="4" name="Rectangle 199">
            <a:extLst>
              <a:ext uri="{FF2B5EF4-FFF2-40B4-BE49-F238E27FC236}">
                <a16:creationId xmlns:a16="http://schemas.microsoft.com/office/drawing/2014/main" id="{A352E003-665F-40AA-AC2F-FB0C71D3DB58}"/>
              </a:ext>
            </a:extLst>
          </p:cNvPr>
          <p:cNvSpPr txBox="1">
            <a:spLocks noChangeArrowheads="1"/>
          </p:cNvSpPr>
          <p:nvPr/>
        </p:nvSpPr>
        <p:spPr>
          <a:xfrm>
            <a:off x="840059" y="104878"/>
            <a:ext cx="8229600" cy="5826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sz="2500" b="1" spc="-75" dirty="0">
                <a:solidFill>
                  <a:prstClr val="black"/>
                </a:solidFill>
                <a:latin typeface="微軟正黑體" panose="020B0604030504040204" pitchFamily="34" charset="-120"/>
                <a:ea typeface="微軟正黑體" panose="020B0604030504040204" pitchFamily="34" charset="-120"/>
              </a:rPr>
              <a:t>技優甄審競賽優勝名次或證照等級優待加分標準表</a:t>
            </a:r>
          </a:p>
        </p:txBody>
      </p:sp>
      <p:sp>
        <p:nvSpPr>
          <p:cNvPr id="5" name="矩形 4">
            <a:extLst>
              <a:ext uri="{FF2B5EF4-FFF2-40B4-BE49-F238E27FC236}">
                <a16:creationId xmlns:a16="http://schemas.microsoft.com/office/drawing/2014/main" id="{8F498FE9-2DAF-4025-AA2C-039326CDF213}"/>
              </a:ext>
            </a:extLst>
          </p:cNvPr>
          <p:cNvSpPr/>
          <p:nvPr/>
        </p:nvSpPr>
        <p:spPr>
          <a:xfrm>
            <a:off x="777506" y="6201813"/>
            <a:ext cx="10636988" cy="582612"/>
          </a:xfrm>
          <a:prstGeom prst="rect">
            <a:avLst/>
          </a:prstGeom>
          <a:solidFill>
            <a:srgbClr val="FBCEC5"/>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3">
            <a:schemeClr val="lt1"/>
          </a:lnRef>
          <a:fillRef idx="1">
            <a:schemeClr val="accent2"/>
          </a:fillRef>
          <a:effectRef idx="1">
            <a:schemeClr val="accent2"/>
          </a:effectRef>
          <a:fontRef idx="minor">
            <a:schemeClr val="lt1"/>
          </a:fontRef>
        </p:style>
        <p:txBody>
          <a:bodyPr rtlCol="0" anchor="ctr"/>
          <a:lstStyle/>
          <a:p>
            <a:pPr marL="0" indent="0" algn="ctr" eaLnBrk="1" hangingPunct="1">
              <a:buClr>
                <a:schemeClr val="tx1"/>
              </a:buClr>
              <a:buNone/>
              <a:defRPr/>
            </a:pPr>
            <a:r>
              <a:rPr lang="zh-TW" altLang="en-US" sz="1600" b="1" dirty="0">
                <a:solidFill>
                  <a:schemeClr val="tx1"/>
                </a:solidFill>
                <a:latin typeface="微軟正黑體" panose="020B0604030504040204" pitchFamily="34" charset="-120"/>
                <a:ea typeface="微軟正黑體" panose="020B0604030504040204" pitchFamily="34" charset="-120"/>
              </a:rPr>
              <a:t>參加全國高級中等學校技藝競賽獲各職種優勝，在分配參加甄審名額以內之名次</a:t>
            </a:r>
            <a:r>
              <a:rPr lang="zh-TW" altLang="en-US" sz="1600" b="1" u="sng" dirty="0">
                <a:solidFill>
                  <a:srgbClr val="C00000"/>
                </a:solidFill>
                <a:latin typeface="微軟正黑體" panose="020B0604030504040204" pitchFamily="34" charset="-120"/>
                <a:ea typeface="微軟正黑體" panose="020B0604030504040204" pitchFamily="34" charset="-120"/>
              </a:rPr>
              <a:t>且持有獲獎證明者</a:t>
            </a:r>
            <a:r>
              <a:rPr lang="zh-TW" altLang="en-US" sz="1600" b="1" dirty="0">
                <a:solidFill>
                  <a:schemeClr val="tx1"/>
                </a:solidFill>
                <a:latin typeface="微軟正黑體" panose="020B0604030504040204" pitchFamily="34" charset="-120"/>
                <a:ea typeface="微軟正黑體" panose="020B0604030504040204" pitchFamily="34" charset="-120"/>
              </a:rPr>
              <a:t>，</a:t>
            </a:r>
            <a:r>
              <a:rPr lang="zh-TW" altLang="en-US" sz="1600" b="1" dirty="0">
                <a:solidFill>
                  <a:srgbClr val="0000FF"/>
                </a:solidFill>
                <a:latin typeface="微軟正黑體" panose="020B0604030504040204" pitchFamily="34" charset="-120"/>
                <a:ea typeface="微軟正黑體" panose="020B0604030504040204" pitchFamily="34" charset="-120"/>
              </a:rPr>
              <a:t>得參加甄審入學</a:t>
            </a:r>
            <a:r>
              <a:rPr lang="en-US" altLang="zh-TW" sz="1600" b="1" dirty="0">
                <a:solidFill>
                  <a:srgbClr val="0000FF"/>
                </a:solidFill>
                <a:latin typeface="微軟正黑體" panose="020B0604030504040204" pitchFamily="34" charset="-120"/>
                <a:ea typeface="微軟正黑體" panose="020B0604030504040204" pitchFamily="34" charset="-120"/>
              </a:rPr>
              <a:t>【</a:t>
            </a:r>
            <a:r>
              <a:rPr lang="zh-TW" altLang="en-US" sz="1600" b="1" dirty="0">
                <a:solidFill>
                  <a:srgbClr val="0000FF"/>
                </a:solidFill>
                <a:latin typeface="微軟正黑體" panose="020B0604030504040204" pitchFamily="34" charset="-120"/>
                <a:ea typeface="微軟正黑體" panose="020B0604030504040204" pitchFamily="34" charset="-120"/>
              </a:rPr>
              <a:t>參賽證明不予採計</a:t>
            </a:r>
            <a:r>
              <a:rPr lang="en-US" altLang="zh-TW" sz="1600" b="1" dirty="0">
                <a:solidFill>
                  <a:srgbClr val="0000FF"/>
                </a:solidFill>
                <a:latin typeface="微軟正黑體" panose="020B0604030504040204" pitchFamily="34" charset="-120"/>
                <a:ea typeface="微軟正黑體" panose="020B0604030504040204" pitchFamily="34" charset="-120"/>
              </a:rPr>
              <a:t>】</a:t>
            </a:r>
            <a:endParaRPr lang="zh-TW" altLang="en-US" sz="1600" b="1" dirty="0">
              <a:solidFill>
                <a:schemeClr val="tx1"/>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42693300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3304" name="Group 56"/>
          <p:cNvGraphicFramePr>
            <a:graphicFrameLocks noGrp="1"/>
          </p:cNvGraphicFramePr>
          <p:nvPr/>
        </p:nvGraphicFramePr>
        <p:xfrm>
          <a:off x="933740" y="726621"/>
          <a:ext cx="11001374" cy="5769102"/>
        </p:xfrm>
        <a:graphic>
          <a:graphicData uri="http://schemas.openxmlformats.org/drawingml/2006/table">
            <a:tbl>
              <a:tblPr>
                <a:tableStyleId>{ED083AE6-46FA-4A59-8FB0-9F97EB10719F}</a:tableStyleId>
              </a:tblPr>
              <a:tblGrid>
                <a:gridCol w="628649">
                  <a:extLst>
                    <a:ext uri="{9D8B030D-6E8A-4147-A177-3AD203B41FA5}">
                      <a16:colId xmlns:a16="http://schemas.microsoft.com/office/drawing/2014/main" val="20000"/>
                    </a:ext>
                  </a:extLst>
                </a:gridCol>
                <a:gridCol w="2333625">
                  <a:extLst>
                    <a:ext uri="{9D8B030D-6E8A-4147-A177-3AD203B41FA5}">
                      <a16:colId xmlns:a16="http://schemas.microsoft.com/office/drawing/2014/main" val="20001"/>
                    </a:ext>
                  </a:extLst>
                </a:gridCol>
                <a:gridCol w="2600196">
                  <a:extLst>
                    <a:ext uri="{9D8B030D-6E8A-4147-A177-3AD203B41FA5}">
                      <a16:colId xmlns:a16="http://schemas.microsoft.com/office/drawing/2014/main" val="20002"/>
                    </a:ext>
                  </a:extLst>
                </a:gridCol>
                <a:gridCol w="2207330">
                  <a:extLst>
                    <a:ext uri="{9D8B030D-6E8A-4147-A177-3AD203B41FA5}">
                      <a16:colId xmlns:a16="http://schemas.microsoft.com/office/drawing/2014/main" val="20003"/>
                    </a:ext>
                  </a:extLst>
                </a:gridCol>
                <a:gridCol w="3231574">
                  <a:extLst>
                    <a:ext uri="{9D8B030D-6E8A-4147-A177-3AD203B41FA5}">
                      <a16:colId xmlns:a16="http://schemas.microsoft.com/office/drawing/2014/main" val="20004"/>
                    </a:ext>
                  </a:extLst>
                </a:gridCol>
              </a:tblGrid>
              <a:tr h="415093">
                <a:tc gridSpan="2">
                  <a:txBody>
                    <a:bodyPr/>
                    <a:lstStyle/>
                    <a:p>
                      <a:pPr marL="0" marR="0" lvl="0" indent="0" algn="ctr" defTabSz="914400" rtl="0" eaLnBrk="1" fontAlgn="base" latinLnBrk="0" hangingPunct="1">
                        <a:lnSpc>
                          <a:spcPts val="1600"/>
                        </a:lnSpc>
                        <a:spcBef>
                          <a:spcPts val="0"/>
                        </a:spcBef>
                        <a:spcAft>
                          <a:spcPts val="0"/>
                        </a:spcAft>
                        <a:buClrTx/>
                        <a:buSzTx/>
                        <a:buFontTx/>
                        <a:buNone/>
                        <a:tabLst/>
                      </a:pPr>
                      <a:r>
                        <a:rPr kumimoji="1" lang="zh-TW" altLang="en-US" sz="1300" b="1"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競賽、證照名稱</a:t>
                      </a:r>
                      <a:endParaRPr kumimoji="1" lang="zh-TW" altLang="en-US" sz="1300" b="1" i="0" u="none" strike="noStrike" cap="none" normalizeH="0" baseline="0" dirty="0">
                        <a:ln>
                          <a:noFill/>
                        </a:ln>
                        <a:solidFill>
                          <a:schemeClr val="tx1"/>
                        </a:solidFill>
                        <a:effectLst/>
                        <a:latin typeface="微軟正黑體" pitchFamily="34" charset="-120"/>
                        <a:ea typeface="微軟正黑體" pitchFamily="34" charset="-120"/>
                        <a:cs typeface="Times New Roman" panose="02020603050405020304" pitchFamily="18" charset="0"/>
                      </a:endParaRPr>
                    </a:p>
                  </a:txBody>
                  <a:tcPr marL="91437" marR="91437" anchor="ctr" horzOverflow="overflow">
                    <a:solidFill>
                      <a:schemeClr val="accent4">
                        <a:lumMod val="60000"/>
                        <a:lumOff val="40000"/>
                      </a:schemeClr>
                    </a:solidFill>
                  </a:tcPr>
                </a:tc>
                <a:tc hMerge="1">
                  <a:txBody>
                    <a:bodyPr/>
                    <a:lstStyle/>
                    <a:p>
                      <a:endParaRPr lang="zh-TW" altLang="en-US"/>
                    </a:p>
                  </a:txBody>
                  <a:tcPr/>
                </a:tc>
                <a:tc>
                  <a:txBody>
                    <a:bodyPr/>
                    <a:lstStyle/>
                    <a:p>
                      <a:pPr marL="0" marR="0" lvl="0" indent="0" algn="ctr" defTabSz="914400" rtl="0" eaLnBrk="1" fontAlgn="base" latinLnBrk="0" hangingPunct="1">
                        <a:lnSpc>
                          <a:spcPts val="1600"/>
                        </a:lnSpc>
                        <a:spcBef>
                          <a:spcPts val="0"/>
                        </a:spcBef>
                        <a:spcAft>
                          <a:spcPts val="0"/>
                        </a:spcAft>
                        <a:buClrTx/>
                        <a:buSzTx/>
                        <a:buFontTx/>
                        <a:buNone/>
                        <a:tabLst/>
                      </a:pPr>
                      <a:r>
                        <a:rPr kumimoji="1" lang="zh-TW" altLang="en-US" sz="1300" b="1"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主辦單位</a:t>
                      </a:r>
                      <a:endParaRPr kumimoji="1" lang="zh-TW" altLang="en-US" sz="1300" b="1" i="0" u="none" strike="noStrike" cap="none" normalizeH="0" baseline="0" dirty="0">
                        <a:ln>
                          <a:noFill/>
                        </a:ln>
                        <a:solidFill>
                          <a:schemeClr val="tx1"/>
                        </a:solidFill>
                        <a:effectLst/>
                        <a:latin typeface="微軟正黑體" pitchFamily="34" charset="-120"/>
                        <a:ea typeface="微軟正黑體" pitchFamily="34" charset="-120"/>
                        <a:cs typeface="Times New Roman" panose="02020603050405020304" pitchFamily="18" charset="0"/>
                      </a:endParaRPr>
                    </a:p>
                  </a:txBody>
                  <a:tcPr marL="91437" marR="91437" anchor="ctr" horzOverflow="overflow">
                    <a:solidFill>
                      <a:schemeClr val="accent4">
                        <a:lumMod val="60000"/>
                        <a:lumOff val="40000"/>
                      </a:schemeClr>
                    </a:solidFill>
                  </a:tcPr>
                </a:tc>
                <a:tc>
                  <a:txBody>
                    <a:bodyPr/>
                    <a:lstStyle/>
                    <a:p>
                      <a:pPr marL="0" marR="0" lvl="0" indent="0" algn="ctr" defTabSz="914400" rtl="0" eaLnBrk="1" fontAlgn="base" latinLnBrk="0" hangingPunct="1">
                        <a:lnSpc>
                          <a:spcPts val="1600"/>
                        </a:lnSpc>
                        <a:spcBef>
                          <a:spcPts val="0"/>
                        </a:spcBef>
                        <a:spcAft>
                          <a:spcPts val="0"/>
                        </a:spcAft>
                        <a:buClrTx/>
                        <a:buSzTx/>
                        <a:buFontTx/>
                        <a:buNone/>
                        <a:tabLst/>
                      </a:pPr>
                      <a:r>
                        <a:rPr kumimoji="1" lang="zh-TW" altLang="en-US" sz="1300" b="1"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競賽優勝名次</a:t>
                      </a:r>
                    </a:p>
                    <a:p>
                      <a:pPr marL="0" marR="0" lvl="0" indent="0" algn="ctr" defTabSz="914400" rtl="0" eaLnBrk="1" fontAlgn="base" latinLnBrk="0" hangingPunct="1">
                        <a:lnSpc>
                          <a:spcPts val="1600"/>
                        </a:lnSpc>
                        <a:spcBef>
                          <a:spcPts val="0"/>
                        </a:spcBef>
                        <a:spcAft>
                          <a:spcPts val="0"/>
                        </a:spcAft>
                        <a:buClrTx/>
                        <a:buSzTx/>
                        <a:buFontTx/>
                        <a:buNone/>
                        <a:tabLst/>
                      </a:pPr>
                      <a:r>
                        <a:rPr kumimoji="1" lang="zh-TW" altLang="en-US" sz="1300" b="1"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或證照等級</a:t>
                      </a:r>
                      <a:endParaRPr kumimoji="1" lang="zh-TW" altLang="en-US" sz="1300" b="1" i="0" u="none" strike="noStrike" cap="none" normalizeH="0" baseline="0" dirty="0">
                        <a:ln>
                          <a:noFill/>
                        </a:ln>
                        <a:solidFill>
                          <a:schemeClr val="tx1"/>
                        </a:solidFill>
                        <a:effectLst/>
                        <a:latin typeface="微軟正黑體" pitchFamily="34" charset="-120"/>
                        <a:ea typeface="微軟正黑體" pitchFamily="34" charset="-120"/>
                        <a:cs typeface="Times New Roman" panose="02020603050405020304" pitchFamily="18" charset="0"/>
                      </a:endParaRPr>
                    </a:p>
                  </a:txBody>
                  <a:tcPr marL="91437" marR="91437" anchor="ctr" horzOverflow="overflow">
                    <a:solidFill>
                      <a:schemeClr val="accent4">
                        <a:lumMod val="60000"/>
                        <a:lumOff val="40000"/>
                      </a:schemeClr>
                    </a:solidFill>
                  </a:tcPr>
                </a:tc>
                <a:tc>
                  <a:txBody>
                    <a:bodyPr/>
                    <a:lstStyle/>
                    <a:p>
                      <a:pPr marL="0" marR="0" lvl="0" indent="0" algn="ctr" defTabSz="914400" rtl="0" eaLnBrk="1" fontAlgn="base" latinLnBrk="0" hangingPunct="1">
                        <a:lnSpc>
                          <a:spcPts val="1600"/>
                        </a:lnSpc>
                        <a:spcBef>
                          <a:spcPts val="0"/>
                        </a:spcBef>
                        <a:spcAft>
                          <a:spcPts val="0"/>
                        </a:spcAft>
                        <a:buClrTx/>
                        <a:buSzTx/>
                        <a:buFontTx/>
                        <a:buNone/>
                        <a:tabLst/>
                      </a:pPr>
                      <a:r>
                        <a:rPr kumimoji="1" lang="zh-TW" altLang="en-US" sz="1300" b="1"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優待加分百分比</a:t>
                      </a:r>
                      <a:endParaRPr kumimoji="1" lang="zh-TW" altLang="en-US" sz="1300" b="1" i="0" u="none" strike="noStrike" cap="none" normalizeH="0" baseline="0" dirty="0">
                        <a:ln>
                          <a:noFill/>
                        </a:ln>
                        <a:solidFill>
                          <a:schemeClr val="tx1"/>
                        </a:solidFill>
                        <a:effectLst/>
                        <a:latin typeface="微軟正黑體" pitchFamily="34" charset="-120"/>
                        <a:ea typeface="微軟正黑體" pitchFamily="34" charset="-120"/>
                        <a:cs typeface="Times New Roman" panose="02020603050405020304" pitchFamily="18" charset="0"/>
                      </a:endParaRPr>
                    </a:p>
                  </a:txBody>
                  <a:tcPr marL="91437" marR="91437" anchor="ctr" horzOverflow="overflow">
                    <a:solidFill>
                      <a:schemeClr val="accent4">
                        <a:lumMod val="60000"/>
                        <a:lumOff val="40000"/>
                      </a:schemeClr>
                    </a:solidFill>
                  </a:tcPr>
                </a:tc>
                <a:extLst>
                  <a:ext uri="{0D108BD9-81ED-4DB2-BD59-A6C34878D82A}">
                    <a16:rowId xmlns:a16="http://schemas.microsoft.com/office/drawing/2014/main" val="10000"/>
                  </a:ext>
                </a:extLst>
              </a:tr>
              <a:tr h="240540">
                <a:tc rowSpan="3" gridSpan="2">
                  <a:txBody>
                    <a:bodyPr/>
                    <a:lstStyle/>
                    <a:p>
                      <a:pPr marL="0" marR="0" lvl="0" indent="0" algn="l" defTabSz="914400" rtl="0" eaLnBrk="1" fontAlgn="base" latinLnBrk="0" hangingPunct="1">
                        <a:lnSpc>
                          <a:spcPts val="1500"/>
                        </a:lnSpc>
                        <a:spcBef>
                          <a:spcPts val="0"/>
                        </a:spcBef>
                        <a:spcAft>
                          <a:spcPts val="0"/>
                        </a:spcAft>
                        <a:buClrTx/>
                        <a:buSzTx/>
                        <a:buFontTx/>
                        <a:buNone/>
                        <a:tabLst/>
                      </a:pPr>
                      <a:r>
                        <a:rPr kumimoji="1" lang="zh-TW" altLang="en-US" sz="13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全國中小學科學展覽會</a:t>
                      </a:r>
                    </a:p>
                    <a:p>
                      <a:pPr marL="0" marR="0" lvl="0" indent="0" algn="l" defTabSz="914400" rtl="0" eaLnBrk="0" fontAlgn="base" latinLnBrk="0" hangingPunct="0">
                        <a:lnSpc>
                          <a:spcPts val="1500"/>
                        </a:lnSpc>
                        <a:spcBef>
                          <a:spcPts val="0"/>
                        </a:spcBef>
                        <a:spcAft>
                          <a:spcPts val="0"/>
                        </a:spcAft>
                        <a:buClrTx/>
                        <a:buSzTx/>
                        <a:buFontTx/>
                        <a:buNone/>
                        <a:tabLst/>
                      </a:pPr>
                      <a:r>
                        <a:rPr kumimoji="1" lang="zh-TW" altLang="en-US" sz="13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臺灣國際科學展覽會</a:t>
                      </a:r>
                      <a:endParaRPr kumimoji="1" lang="zh-TW" altLang="en-US" sz="1300" b="0" i="0" u="none" strike="noStrike" cap="none" normalizeH="0" baseline="0" dirty="0">
                        <a:ln>
                          <a:noFill/>
                        </a:ln>
                        <a:solidFill>
                          <a:schemeClr val="tx1"/>
                        </a:solidFill>
                        <a:effectLst/>
                        <a:latin typeface="微軟正黑體" pitchFamily="34" charset="-120"/>
                        <a:ea typeface="微軟正黑體" pitchFamily="34" charset="-120"/>
                        <a:cs typeface="Times New Roman" panose="02020603050405020304" pitchFamily="18" charset="0"/>
                      </a:endParaRPr>
                    </a:p>
                  </a:txBody>
                  <a:tcPr marL="91437" marR="91437" anchor="ctr" horzOverflow="overflow"/>
                </a:tc>
                <a:tc rowSpan="3" hMerge="1">
                  <a:txBody>
                    <a:bodyPr/>
                    <a:lstStyle/>
                    <a:p>
                      <a:endParaRPr lang="zh-TW" altLang="en-US"/>
                    </a:p>
                  </a:txBody>
                  <a:tcPr/>
                </a:tc>
                <a:tc rowSpan="3">
                  <a:txBody>
                    <a:bodyPr/>
                    <a:lstStyle/>
                    <a:p>
                      <a:pPr marL="0" marR="0" lvl="0" indent="0" algn="l" defTabSz="914400" rtl="0" eaLnBrk="1" fontAlgn="base" latinLnBrk="0" hangingPunct="1">
                        <a:lnSpc>
                          <a:spcPts val="1500"/>
                        </a:lnSpc>
                        <a:spcBef>
                          <a:spcPts val="0"/>
                        </a:spcBef>
                        <a:spcAft>
                          <a:spcPts val="0"/>
                        </a:spcAft>
                        <a:buClrTx/>
                        <a:buSzTx/>
                        <a:buFontTx/>
                        <a:buNone/>
                        <a:tabLst/>
                      </a:pPr>
                      <a:r>
                        <a:rPr kumimoji="1" lang="zh-TW" altLang="en-US" sz="13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國立臺灣科學教育館</a:t>
                      </a:r>
                      <a:endParaRPr kumimoji="1" lang="zh-TW" altLang="en-US" sz="1300" b="0" i="0" u="none" strike="noStrike" cap="none" normalizeH="0" baseline="0" dirty="0">
                        <a:ln>
                          <a:noFill/>
                        </a:ln>
                        <a:solidFill>
                          <a:schemeClr val="tx1"/>
                        </a:solidFill>
                        <a:effectLst/>
                        <a:latin typeface="微軟正黑體" pitchFamily="34" charset="-120"/>
                        <a:ea typeface="微軟正黑體" pitchFamily="34" charset="-120"/>
                        <a:cs typeface="Times New Roman" panose="02020603050405020304" pitchFamily="18" charset="0"/>
                      </a:endParaRPr>
                    </a:p>
                  </a:txBody>
                  <a:tcPr marL="91437" marR="91437" anchor="ctr" horzOverflow="overflow"/>
                </a:tc>
                <a:tc>
                  <a:txBody>
                    <a:bodyPr/>
                    <a:lstStyle/>
                    <a:p>
                      <a:pPr marL="0" marR="0" lvl="0" indent="0" algn="l" defTabSz="914400" rtl="0" eaLnBrk="1" fontAlgn="base" latinLnBrk="0" hangingPunct="1">
                        <a:lnSpc>
                          <a:spcPts val="1500"/>
                        </a:lnSpc>
                        <a:spcBef>
                          <a:spcPts val="0"/>
                        </a:spcBef>
                        <a:spcAft>
                          <a:spcPts val="0"/>
                        </a:spcAft>
                        <a:buClrTx/>
                        <a:buSzTx/>
                        <a:buFontTx/>
                        <a:buNone/>
                        <a:tabLst/>
                      </a:pPr>
                      <a:r>
                        <a:rPr kumimoji="1" lang="zh-TW" altLang="en-US" sz="13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第</a:t>
                      </a:r>
                      <a:r>
                        <a:rPr kumimoji="1" lang="en-US" altLang="zh-TW" sz="13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1</a:t>
                      </a:r>
                      <a:r>
                        <a:rPr kumimoji="1" lang="zh-TW" altLang="en-US" sz="13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名</a:t>
                      </a:r>
                      <a:endParaRPr kumimoji="1" lang="zh-TW" altLang="en-US" sz="1300" b="0" i="0" u="none" strike="noStrike" cap="none" normalizeH="0" baseline="0" dirty="0">
                        <a:ln>
                          <a:noFill/>
                        </a:ln>
                        <a:solidFill>
                          <a:schemeClr val="tx1"/>
                        </a:solidFill>
                        <a:effectLst/>
                        <a:latin typeface="微軟正黑體" pitchFamily="34" charset="-120"/>
                        <a:ea typeface="微軟正黑體" pitchFamily="34" charset="-120"/>
                        <a:cs typeface="Times New Roman" panose="02020603050405020304" pitchFamily="18" charset="0"/>
                      </a:endParaRPr>
                    </a:p>
                  </a:txBody>
                  <a:tcPr marL="91437" marR="91437" anchor="ctr" horzOverflow="overflow"/>
                </a:tc>
                <a:tc>
                  <a:txBody>
                    <a:bodyPr/>
                    <a:lstStyle/>
                    <a:p>
                      <a:pPr marL="0" marR="0" lvl="0" indent="0" algn="ctr" defTabSz="914400" rtl="0" eaLnBrk="1" fontAlgn="base" latinLnBrk="0" hangingPunct="1">
                        <a:lnSpc>
                          <a:spcPts val="1500"/>
                        </a:lnSpc>
                        <a:spcBef>
                          <a:spcPts val="0"/>
                        </a:spcBef>
                        <a:spcAft>
                          <a:spcPts val="0"/>
                        </a:spcAft>
                        <a:buClrTx/>
                        <a:buSzTx/>
                        <a:buFontTx/>
                        <a:buNone/>
                        <a:tabLst/>
                      </a:pPr>
                      <a:r>
                        <a:rPr kumimoji="1" lang="zh-TW" altLang="en-US" sz="13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增加甄審實得總分</a:t>
                      </a:r>
                      <a:r>
                        <a:rPr kumimoji="1" lang="en-US" altLang="zh-TW" sz="13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25%</a:t>
                      </a:r>
                      <a:endParaRPr kumimoji="1" lang="en-US" altLang="zh-TW" sz="1300" b="0" i="0" u="none" strike="noStrike" cap="none" normalizeH="0" baseline="0" dirty="0">
                        <a:ln>
                          <a:noFill/>
                        </a:ln>
                        <a:solidFill>
                          <a:schemeClr val="tx1"/>
                        </a:solidFill>
                        <a:effectLst/>
                        <a:latin typeface="微軟正黑體" pitchFamily="34" charset="-120"/>
                        <a:ea typeface="微軟正黑體" pitchFamily="34" charset="-120"/>
                        <a:cs typeface="Times New Roman" panose="02020603050405020304" pitchFamily="18" charset="0"/>
                      </a:endParaRPr>
                    </a:p>
                  </a:txBody>
                  <a:tcPr marL="91437" marR="91437" anchor="ctr" horzOverflow="overflow"/>
                </a:tc>
                <a:extLst>
                  <a:ext uri="{0D108BD9-81ED-4DB2-BD59-A6C34878D82A}">
                    <a16:rowId xmlns:a16="http://schemas.microsoft.com/office/drawing/2014/main" val="10001"/>
                  </a:ext>
                </a:extLst>
              </a:tr>
              <a:tr h="240540">
                <a:tc gridSpan="2" vMerge="1">
                  <a:txBody>
                    <a:bodyPr/>
                    <a:lstStyle/>
                    <a:p>
                      <a:endParaRPr lang="zh-TW" altLang="en-US"/>
                    </a:p>
                  </a:txBody>
                  <a:tcPr/>
                </a:tc>
                <a:tc hMerge="1" vMerge="1">
                  <a:txBody>
                    <a:bodyPr/>
                    <a:lstStyle/>
                    <a:p>
                      <a:endParaRPr lang="zh-TW" altLang="en-US"/>
                    </a:p>
                  </a:txBody>
                  <a:tcPr/>
                </a:tc>
                <a:tc vMerge="1">
                  <a:txBody>
                    <a:bodyPr/>
                    <a:lstStyle/>
                    <a:p>
                      <a:endParaRPr lang="zh-TW" altLang="en-US"/>
                    </a:p>
                  </a:txBody>
                  <a:tcPr/>
                </a:tc>
                <a:tc>
                  <a:txBody>
                    <a:bodyPr/>
                    <a:lstStyle/>
                    <a:p>
                      <a:pPr marL="0" marR="0" lvl="0" indent="0" algn="l" defTabSz="914400" rtl="0" eaLnBrk="1" fontAlgn="base" latinLnBrk="0" hangingPunct="1">
                        <a:lnSpc>
                          <a:spcPts val="1500"/>
                        </a:lnSpc>
                        <a:spcBef>
                          <a:spcPts val="0"/>
                        </a:spcBef>
                        <a:spcAft>
                          <a:spcPts val="0"/>
                        </a:spcAft>
                        <a:buClrTx/>
                        <a:buSzTx/>
                        <a:buFontTx/>
                        <a:buNone/>
                        <a:tabLst/>
                      </a:pPr>
                      <a:r>
                        <a:rPr kumimoji="1" lang="zh-TW" altLang="en-US" sz="13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第</a:t>
                      </a:r>
                      <a:r>
                        <a:rPr kumimoji="1" lang="en-US" altLang="zh-TW" sz="13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2</a:t>
                      </a:r>
                      <a:r>
                        <a:rPr kumimoji="1" lang="zh-TW" altLang="en-US" sz="13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a:t>
                      </a:r>
                      <a:r>
                        <a:rPr kumimoji="1" lang="en-US" altLang="zh-TW" sz="13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3</a:t>
                      </a:r>
                      <a:r>
                        <a:rPr kumimoji="1" lang="zh-TW" altLang="en-US" sz="13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名</a:t>
                      </a:r>
                      <a:endParaRPr kumimoji="1" lang="zh-TW" altLang="en-US" sz="1300" b="0" i="0" u="none" strike="noStrike" cap="none" normalizeH="0" baseline="0" dirty="0">
                        <a:ln>
                          <a:noFill/>
                        </a:ln>
                        <a:solidFill>
                          <a:schemeClr val="tx1"/>
                        </a:solidFill>
                        <a:effectLst/>
                        <a:latin typeface="微軟正黑體" pitchFamily="34" charset="-120"/>
                        <a:ea typeface="微軟正黑體" pitchFamily="34" charset="-120"/>
                        <a:cs typeface="Times New Roman" panose="02020603050405020304" pitchFamily="18" charset="0"/>
                      </a:endParaRPr>
                    </a:p>
                  </a:txBody>
                  <a:tcPr marL="91437" marR="91437" anchor="ctr" horzOverflow="overflow"/>
                </a:tc>
                <a:tc>
                  <a:txBody>
                    <a:bodyPr/>
                    <a:lstStyle/>
                    <a:p>
                      <a:pPr marL="0" marR="0" lvl="0" indent="0" algn="ctr" defTabSz="914400" rtl="0" eaLnBrk="1" fontAlgn="base" latinLnBrk="0" hangingPunct="1">
                        <a:lnSpc>
                          <a:spcPts val="1500"/>
                        </a:lnSpc>
                        <a:spcBef>
                          <a:spcPts val="0"/>
                        </a:spcBef>
                        <a:spcAft>
                          <a:spcPts val="0"/>
                        </a:spcAft>
                        <a:buClrTx/>
                        <a:buSzTx/>
                        <a:buFontTx/>
                        <a:buNone/>
                        <a:tabLst/>
                      </a:pPr>
                      <a:r>
                        <a:rPr kumimoji="1" lang="zh-TW" altLang="en-US" sz="13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增加甄審實得總分</a:t>
                      </a:r>
                      <a:r>
                        <a:rPr kumimoji="1" lang="en-US" altLang="zh-TW" sz="13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20%</a:t>
                      </a:r>
                      <a:endParaRPr kumimoji="1" lang="en-US" altLang="zh-TW" sz="1300" b="0" i="0" u="none" strike="noStrike" cap="none" normalizeH="0" baseline="0" dirty="0">
                        <a:ln>
                          <a:noFill/>
                        </a:ln>
                        <a:solidFill>
                          <a:schemeClr val="tx1"/>
                        </a:solidFill>
                        <a:effectLst/>
                        <a:latin typeface="微軟正黑體" pitchFamily="34" charset="-120"/>
                        <a:ea typeface="微軟正黑體" pitchFamily="34" charset="-120"/>
                        <a:cs typeface="Times New Roman" panose="02020603050405020304" pitchFamily="18" charset="0"/>
                      </a:endParaRPr>
                    </a:p>
                  </a:txBody>
                  <a:tcPr marL="91437" marR="91437" anchor="ctr" horzOverflow="overflow"/>
                </a:tc>
                <a:extLst>
                  <a:ext uri="{0D108BD9-81ED-4DB2-BD59-A6C34878D82A}">
                    <a16:rowId xmlns:a16="http://schemas.microsoft.com/office/drawing/2014/main" val="10002"/>
                  </a:ext>
                </a:extLst>
              </a:tr>
              <a:tr h="240540">
                <a:tc gridSpan="2" vMerge="1">
                  <a:txBody>
                    <a:bodyPr/>
                    <a:lstStyle/>
                    <a:p>
                      <a:endParaRPr lang="zh-TW" altLang="en-US"/>
                    </a:p>
                  </a:txBody>
                  <a:tcPr/>
                </a:tc>
                <a:tc hMerge="1" vMerge="1">
                  <a:txBody>
                    <a:bodyPr/>
                    <a:lstStyle/>
                    <a:p>
                      <a:endParaRPr lang="zh-TW" altLang="en-US"/>
                    </a:p>
                  </a:txBody>
                  <a:tcPr/>
                </a:tc>
                <a:tc vMerge="1">
                  <a:txBody>
                    <a:bodyPr/>
                    <a:lstStyle/>
                    <a:p>
                      <a:endParaRPr lang="zh-TW" altLang="en-US"/>
                    </a:p>
                  </a:txBody>
                  <a:tcPr/>
                </a:tc>
                <a:tc>
                  <a:txBody>
                    <a:bodyPr/>
                    <a:lstStyle/>
                    <a:p>
                      <a:pPr marL="0" marR="0" lvl="0" indent="0" algn="l" defTabSz="914400" rtl="0" eaLnBrk="1" fontAlgn="base" latinLnBrk="0" hangingPunct="1">
                        <a:lnSpc>
                          <a:spcPts val="1500"/>
                        </a:lnSpc>
                        <a:spcBef>
                          <a:spcPts val="0"/>
                        </a:spcBef>
                        <a:spcAft>
                          <a:spcPts val="0"/>
                        </a:spcAft>
                        <a:buClrTx/>
                        <a:buSzTx/>
                        <a:buFontTx/>
                        <a:buNone/>
                        <a:tabLst/>
                      </a:pPr>
                      <a:r>
                        <a:rPr kumimoji="1" lang="zh-TW" altLang="en-US" sz="13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佳作</a:t>
                      </a:r>
                      <a:endParaRPr kumimoji="1" lang="zh-TW" altLang="en-US" sz="1300" b="0" i="0" u="none" strike="noStrike" cap="none" normalizeH="0" baseline="0" dirty="0">
                        <a:ln>
                          <a:noFill/>
                        </a:ln>
                        <a:solidFill>
                          <a:schemeClr val="tx1"/>
                        </a:solidFill>
                        <a:effectLst/>
                        <a:latin typeface="微軟正黑體" pitchFamily="34" charset="-120"/>
                        <a:ea typeface="微軟正黑體" pitchFamily="34" charset="-120"/>
                        <a:cs typeface="Times New Roman" panose="02020603050405020304" pitchFamily="18" charset="0"/>
                      </a:endParaRPr>
                    </a:p>
                  </a:txBody>
                  <a:tcPr marL="91437" marR="91437" anchor="ctr" horzOverflow="overflow"/>
                </a:tc>
                <a:tc>
                  <a:txBody>
                    <a:bodyPr/>
                    <a:lstStyle/>
                    <a:p>
                      <a:pPr marL="0" marR="0" lvl="0" indent="0" algn="ctr" defTabSz="914400" rtl="0" eaLnBrk="1" fontAlgn="base" latinLnBrk="0" hangingPunct="1">
                        <a:lnSpc>
                          <a:spcPts val="1500"/>
                        </a:lnSpc>
                        <a:spcBef>
                          <a:spcPts val="0"/>
                        </a:spcBef>
                        <a:spcAft>
                          <a:spcPts val="0"/>
                        </a:spcAft>
                        <a:buClrTx/>
                        <a:buSzTx/>
                        <a:buFontTx/>
                        <a:buNone/>
                        <a:tabLst/>
                      </a:pPr>
                      <a:r>
                        <a:rPr kumimoji="1" lang="zh-TW" altLang="en-US" sz="13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增加甄審實得總分</a:t>
                      </a:r>
                      <a:r>
                        <a:rPr kumimoji="1" lang="en-US" altLang="zh-TW" sz="13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15%</a:t>
                      </a:r>
                      <a:endParaRPr kumimoji="1" lang="en-US" altLang="zh-TW" sz="1300" b="0" i="0" u="none" strike="noStrike" cap="none" normalizeH="0" baseline="0" dirty="0">
                        <a:ln>
                          <a:noFill/>
                        </a:ln>
                        <a:solidFill>
                          <a:schemeClr val="tx1"/>
                        </a:solidFill>
                        <a:effectLst/>
                        <a:latin typeface="微軟正黑體" pitchFamily="34" charset="-120"/>
                        <a:ea typeface="微軟正黑體" pitchFamily="34" charset="-120"/>
                        <a:cs typeface="Times New Roman" panose="02020603050405020304" pitchFamily="18" charset="0"/>
                      </a:endParaRPr>
                    </a:p>
                  </a:txBody>
                  <a:tcPr marL="91437" marR="91437" anchor="ctr" horzOverflow="overflow"/>
                </a:tc>
                <a:extLst>
                  <a:ext uri="{0D108BD9-81ED-4DB2-BD59-A6C34878D82A}">
                    <a16:rowId xmlns:a16="http://schemas.microsoft.com/office/drawing/2014/main" val="10003"/>
                  </a:ext>
                </a:extLst>
              </a:tr>
              <a:tr h="426720">
                <a:tc rowSpan="2" gridSpan="2">
                  <a:txBody>
                    <a:bodyPr/>
                    <a:lstStyle/>
                    <a:p>
                      <a:pPr marL="0" marR="0" lvl="0" indent="0" algn="just" defTabSz="914400" rtl="0" eaLnBrk="1" fontAlgn="base" latinLnBrk="0" hangingPunct="1">
                        <a:lnSpc>
                          <a:spcPts val="1500"/>
                        </a:lnSpc>
                        <a:spcBef>
                          <a:spcPts val="0"/>
                        </a:spcBef>
                        <a:spcAft>
                          <a:spcPts val="0"/>
                        </a:spcAft>
                        <a:buClrTx/>
                        <a:buSzTx/>
                        <a:buFontTx/>
                        <a:buNone/>
                        <a:tabLst/>
                      </a:pPr>
                      <a:r>
                        <a:rPr kumimoji="1" lang="zh-TW" altLang="en-US" sz="13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中央各級機關或直轄市政府主辦之全國性各項技藝技能競賽</a:t>
                      </a:r>
                      <a:endParaRPr kumimoji="1" lang="en-US" altLang="zh-TW" sz="13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endParaRPr>
                    </a:p>
                    <a:p>
                      <a:pPr marL="0" marR="0" lvl="0" indent="0" algn="just" defTabSz="914400" rtl="0" eaLnBrk="1" fontAlgn="base" latinLnBrk="0" hangingPunct="1">
                        <a:lnSpc>
                          <a:spcPts val="1500"/>
                        </a:lnSpc>
                        <a:spcBef>
                          <a:spcPts val="0"/>
                        </a:spcBef>
                        <a:spcAft>
                          <a:spcPts val="0"/>
                        </a:spcAft>
                        <a:buClrTx/>
                        <a:buSzTx/>
                        <a:buFontTx/>
                        <a:buNone/>
                        <a:tabLst/>
                      </a:pPr>
                      <a:r>
                        <a:rPr kumimoji="1" lang="en-US" altLang="zh-TW" sz="13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a:t>
                      </a:r>
                      <a:r>
                        <a:rPr kumimoji="1" lang="zh-TW" altLang="en-US" sz="13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請詳閱簡章第</a:t>
                      </a:r>
                      <a:r>
                        <a:rPr kumimoji="1" lang="en-US" altLang="zh-TW" sz="13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31</a:t>
                      </a:r>
                      <a:r>
                        <a:rPr kumimoji="1" lang="zh-TW" altLang="en-US" sz="13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頁正面表列之競賽項目及優待加分標準</a:t>
                      </a:r>
                      <a:r>
                        <a:rPr kumimoji="1" lang="en-US" altLang="zh-TW" sz="13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a:t>
                      </a:r>
                      <a:endParaRPr kumimoji="1" lang="zh-TW" altLang="en-US" sz="1300" b="0" i="0" u="none" strike="noStrike" cap="none" normalizeH="0" baseline="0" dirty="0">
                        <a:ln>
                          <a:noFill/>
                        </a:ln>
                        <a:solidFill>
                          <a:schemeClr val="tx1"/>
                        </a:solidFill>
                        <a:effectLst/>
                        <a:latin typeface="微軟正黑體" pitchFamily="34" charset="-120"/>
                        <a:ea typeface="微軟正黑體" pitchFamily="34" charset="-120"/>
                        <a:cs typeface="Times New Roman" panose="02020603050405020304" pitchFamily="18" charset="0"/>
                      </a:endParaRPr>
                    </a:p>
                  </a:txBody>
                  <a:tcPr marL="91437" marR="91437" anchor="ctr" horzOverflow="overflow">
                    <a:solidFill>
                      <a:schemeClr val="accent4">
                        <a:lumMod val="20000"/>
                        <a:lumOff val="80000"/>
                      </a:schemeClr>
                    </a:solidFill>
                  </a:tcPr>
                </a:tc>
                <a:tc rowSpan="2" hMerge="1">
                  <a:txBody>
                    <a:bodyPr/>
                    <a:lstStyle/>
                    <a:p>
                      <a:endParaRPr lang="zh-TW" altLang="en-US"/>
                    </a:p>
                  </a:txBody>
                  <a:tcPr/>
                </a:tc>
                <a:tc rowSpan="2">
                  <a:txBody>
                    <a:bodyPr/>
                    <a:lstStyle/>
                    <a:p>
                      <a:pPr marL="0" marR="0" lvl="0" indent="0" algn="l" defTabSz="914400" rtl="0" eaLnBrk="1" fontAlgn="base" latinLnBrk="0" hangingPunct="1">
                        <a:lnSpc>
                          <a:spcPts val="1500"/>
                        </a:lnSpc>
                        <a:spcBef>
                          <a:spcPts val="0"/>
                        </a:spcBef>
                        <a:spcAft>
                          <a:spcPts val="0"/>
                        </a:spcAft>
                        <a:buClrTx/>
                        <a:buSzTx/>
                        <a:buFontTx/>
                        <a:buNone/>
                        <a:tabLst/>
                      </a:pPr>
                      <a:r>
                        <a:rPr kumimoji="1" lang="zh-TW" altLang="en-US" sz="13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中央各級機關或直轄市政府</a:t>
                      </a:r>
                      <a:endParaRPr kumimoji="1" lang="zh-TW" altLang="en-US" sz="1300" b="0" i="0" u="none" strike="noStrike" cap="none" normalizeH="0" baseline="0" dirty="0">
                        <a:ln>
                          <a:noFill/>
                        </a:ln>
                        <a:solidFill>
                          <a:schemeClr val="tx1"/>
                        </a:solidFill>
                        <a:effectLst/>
                        <a:latin typeface="微軟正黑體" pitchFamily="34" charset="-120"/>
                        <a:ea typeface="微軟正黑體" pitchFamily="34" charset="-120"/>
                        <a:cs typeface="Times New Roman" panose="02020603050405020304" pitchFamily="18" charset="0"/>
                      </a:endParaRPr>
                    </a:p>
                  </a:txBody>
                  <a:tcPr marL="91437" marR="91437" anchor="ctr" horzOverflow="overflow">
                    <a:solidFill>
                      <a:schemeClr val="accent4">
                        <a:lumMod val="20000"/>
                        <a:lumOff val="80000"/>
                      </a:schemeClr>
                    </a:solidFill>
                  </a:tcPr>
                </a:tc>
                <a:tc>
                  <a:txBody>
                    <a:bodyPr/>
                    <a:lstStyle/>
                    <a:p>
                      <a:pPr marL="0" marR="0" lvl="0" indent="0" algn="l" defTabSz="914400" rtl="0" eaLnBrk="1" fontAlgn="base" latinLnBrk="0" hangingPunct="1">
                        <a:lnSpc>
                          <a:spcPts val="1500"/>
                        </a:lnSpc>
                        <a:spcBef>
                          <a:spcPts val="0"/>
                        </a:spcBef>
                        <a:spcAft>
                          <a:spcPts val="0"/>
                        </a:spcAft>
                        <a:buClrTx/>
                        <a:buSzTx/>
                        <a:buFontTx/>
                        <a:buNone/>
                        <a:tabLst/>
                      </a:pPr>
                      <a:r>
                        <a:rPr kumimoji="1" lang="zh-TW" altLang="en-US" sz="13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第</a:t>
                      </a:r>
                      <a:r>
                        <a:rPr kumimoji="1" lang="en-US" altLang="zh-TW" sz="13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1-3</a:t>
                      </a:r>
                      <a:r>
                        <a:rPr kumimoji="1" lang="zh-TW" altLang="en-US" sz="13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名</a:t>
                      </a:r>
                      <a:endParaRPr kumimoji="1" lang="zh-TW" altLang="en-US" sz="1300" b="0" i="0" u="none" strike="noStrike" cap="none" normalizeH="0" baseline="0" dirty="0">
                        <a:ln>
                          <a:noFill/>
                        </a:ln>
                        <a:solidFill>
                          <a:schemeClr val="tx1"/>
                        </a:solidFill>
                        <a:effectLst/>
                        <a:latin typeface="微軟正黑體" pitchFamily="34" charset="-120"/>
                        <a:ea typeface="微軟正黑體" pitchFamily="34" charset="-120"/>
                        <a:cs typeface="Times New Roman" panose="02020603050405020304" pitchFamily="18" charset="0"/>
                      </a:endParaRPr>
                    </a:p>
                  </a:txBody>
                  <a:tcPr marL="91437" marR="91437" anchor="ctr" horzOverflow="overflow">
                    <a:solidFill>
                      <a:schemeClr val="accent4">
                        <a:lumMod val="20000"/>
                        <a:lumOff val="80000"/>
                      </a:schemeClr>
                    </a:solidFill>
                  </a:tcPr>
                </a:tc>
                <a:tc>
                  <a:txBody>
                    <a:bodyPr/>
                    <a:lstStyle/>
                    <a:p>
                      <a:pPr marL="0" marR="0" lvl="0" indent="0" algn="ctr" defTabSz="914400" rtl="0" eaLnBrk="1" fontAlgn="base" latinLnBrk="0" hangingPunct="1">
                        <a:lnSpc>
                          <a:spcPts val="1500"/>
                        </a:lnSpc>
                        <a:spcBef>
                          <a:spcPts val="0"/>
                        </a:spcBef>
                        <a:spcAft>
                          <a:spcPts val="0"/>
                        </a:spcAft>
                        <a:buClrTx/>
                        <a:buSzTx/>
                        <a:buFontTx/>
                        <a:buNone/>
                        <a:tabLst/>
                      </a:pPr>
                      <a:r>
                        <a:rPr kumimoji="1" lang="zh-TW" altLang="en-US" sz="13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增加甄審實得總分</a:t>
                      </a:r>
                      <a:r>
                        <a:rPr kumimoji="1" lang="en-US" altLang="zh-TW" sz="13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20%</a:t>
                      </a:r>
                      <a:endParaRPr kumimoji="1" lang="en-US" altLang="zh-TW" sz="1300" b="0" i="0" u="none" strike="noStrike" cap="none" normalizeH="0" baseline="0" dirty="0">
                        <a:ln>
                          <a:noFill/>
                        </a:ln>
                        <a:solidFill>
                          <a:schemeClr val="tx1"/>
                        </a:solidFill>
                        <a:effectLst/>
                        <a:latin typeface="微軟正黑體" pitchFamily="34" charset="-120"/>
                        <a:ea typeface="微軟正黑體" pitchFamily="34" charset="-120"/>
                        <a:cs typeface="Times New Roman" panose="02020603050405020304" pitchFamily="18" charset="0"/>
                      </a:endParaRPr>
                    </a:p>
                  </a:txBody>
                  <a:tcPr marL="91437" marR="91437" anchor="ctr" horzOverflow="overflow">
                    <a:solidFill>
                      <a:schemeClr val="accent4">
                        <a:lumMod val="20000"/>
                        <a:lumOff val="80000"/>
                      </a:schemeClr>
                    </a:solidFill>
                  </a:tcPr>
                </a:tc>
                <a:extLst>
                  <a:ext uri="{0D108BD9-81ED-4DB2-BD59-A6C34878D82A}">
                    <a16:rowId xmlns:a16="http://schemas.microsoft.com/office/drawing/2014/main" val="10004"/>
                  </a:ext>
                </a:extLst>
              </a:tr>
              <a:tr h="426720">
                <a:tc gridSpan="2" vMerge="1">
                  <a:txBody>
                    <a:bodyPr/>
                    <a:lstStyle/>
                    <a:p>
                      <a:endParaRPr lang="zh-TW" altLang="en-US"/>
                    </a:p>
                  </a:txBody>
                  <a:tcPr/>
                </a:tc>
                <a:tc hMerge="1" vMerge="1">
                  <a:txBody>
                    <a:bodyPr/>
                    <a:lstStyle/>
                    <a:p>
                      <a:endParaRPr lang="zh-TW" altLang="en-US"/>
                    </a:p>
                  </a:txBody>
                  <a:tcPr/>
                </a:tc>
                <a:tc vMerge="1">
                  <a:txBody>
                    <a:bodyPr/>
                    <a:lstStyle/>
                    <a:p>
                      <a:endParaRPr lang="zh-TW" altLang="en-US"/>
                    </a:p>
                  </a:txBody>
                  <a:tcPr/>
                </a:tc>
                <a:tc>
                  <a:txBody>
                    <a:bodyPr/>
                    <a:lstStyle/>
                    <a:p>
                      <a:pPr marL="0" marR="0" lvl="0" indent="0" algn="l" defTabSz="914400" rtl="0" eaLnBrk="1" fontAlgn="base" latinLnBrk="0" hangingPunct="1">
                        <a:lnSpc>
                          <a:spcPts val="1500"/>
                        </a:lnSpc>
                        <a:spcBef>
                          <a:spcPts val="0"/>
                        </a:spcBef>
                        <a:spcAft>
                          <a:spcPts val="0"/>
                        </a:spcAft>
                        <a:buClrTx/>
                        <a:buSzTx/>
                        <a:buFontTx/>
                        <a:buNone/>
                        <a:tabLst/>
                      </a:pPr>
                      <a:r>
                        <a:rPr kumimoji="1" lang="zh-TW" altLang="en-US" sz="13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其餘得獎者</a:t>
                      </a:r>
                      <a:endParaRPr kumimoji="1" lang="zh-TW" altLang="en-US" sz="1300" b="0" i="0" u="none" strike="noStrike" cap="none" normalizeH="0" baseline="0" dirty="0">
                        <a:ln>
                          <a:noFill/>
                        </a:ln>
                        <a:solidFill>
                          <a:schemeClr val="tx1"/>
                        </a:solidFill>
                        <a:effectLst/>
                        <a:latin typeface="微軟正黑體" pitchFamily="34" charset="-120"/>
                        <a:ea typeface="微軟正黑體" pitchFamily="34" charset="-120"/>
                        <a:cs typeface="Times New Roman" panose="02020603050405020304" pitchFamily="18" charset="0"/>
                      </a:endParaRPr>
                    </a:p>
                  </a:txBody>
                  <a:tcPr marL="91437" marR="91437" anchor="ctr" horzOverflow="overflow">
                    <a:solidFill>
                      <a:schemeClr val="accent4">
                        <a:lumMod val="20000"/>
                        <a:lumOff val="80000"/>
                      </a:schemeClr>
                    </a:solidFill>
                  </a:tcPr>
                </a:tc>
                <a:tc>
                  <a:txBody>
                    <a:bodyPr/>
                    <a:lstStyle/>
                    <a:p>
                      <a:pPr marL="0" marR="0" lvl="0" indent="0" algn="ctr" defTabSz="914400" rtl="0" eaLnBrk="1" fontAlgn="base" latinLnBrk="0" hangingPunct="1">
                        <a:lnSpc>
                          <a:spcPts val="1500"/>
                        </a:lnSpc>
                        <a:spcBef>
                          <a:spcPts val="0"/>
                        </a:spcBef>
                        <a:spcAft>
                          <a:spcPts val="0"/>
                        </a:spcAft>
                        <a:buClrTx/>
                        <a:buSzTx/>
                        <a:buFontTx/>
                        <a:buNone/>
                        <a:tabLst/>
                      </a:pPr>
                      <a:r>
                        <a:rPr kumimoji="1" lang="zh-TW" altLang="en-US" sz="13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增加甄審實得總分</a:t>
                      </a:r>
                      <a:r>
                        <a:rPr kumimoji="1" lang="en-US" altLang="zh-TW" sz="13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15%</a:t>
                      </a:r>
                      <a:endParaRPr kumimoji="1" lang="en-US" altLang="zh-TW" sz="1300" b="0" i="0" u="none" strike="noStrike" cap="none" normalizeH="0" baseline="0" dirty="0">
                        <a:ln>
                          <a:noFill/>
                        </a:ln>
                        <a:solidFill>
                          <a:schemeClr val="tx1"/>
                        </a:solidFill>
                        <a:effectLst/>
                        <a:latin typeface="微軟正黑體" pitchFamily="34" charset="-120"/>
                        <a:ea typeface="微軟正黑體" pitchFamily="34" charset="-120"/>
                        <a:cs typeface="Times New Roman" panose="02020603050405020304" pitchFamily="18" charset="0"/>
                      </a:endParaRPr>
                    </a:p>
                  </a:txBody>
                  <a:tcPr marL="91437" marR="91437" anchor="ctr" horzOverflow="overflow">
                    <a:solidFill>
                      <a:schemeClr val="accent4">
                        <a:lumMod val="20000"/>
                        <a:lumOff val="80000"/>
                      </a:schemeClr>
                    </a:solidFill>
                  </a:tcPr>
                </a:tc>
                <a:extLst>
                  <a:ext uri="{0D108BD9-81ED-4DB2-BD59-A6C34878D82A}">
                    <a16:rowId xmlns:a16="http://schemas.microsoft.com/office/drawing/2014/main" val="10005"/>
                  </a:ext>
                </a:extLst>
              </a:tr>
              <a:tr h="240540">
                <a:tc rowSpan="2" gridSpan="2">
                  <a:txBody>
                    <a:bodyPr/>
                    <a:lstStyle/>
                    <a:p>
                      <a:pPr marL="0" marR="0" lvl="0" indent="0" algn="l" defTabSz="914400" rtl="0" eaLnBrk="1" fontAlgn="base" latinLnBrk="0" hangingPunct="1">
                        <a:lnSpc>
                          <a:spcPts val="1500"/>
                        </a:lnSpc>
                        <a:spcBef>
                          <a:spcPts val="0"/>
                        </a:spcBef>
                        <a:spcAft>
                          <a:spcPts val="0"/>
                        </a:spcAft>
                        <a:buClrTx/>
                        <a:buSzTx/>
                        <a:buFontTx/>
                        <a:buNone/>
                        <a:tabLst/>
                      </a:pPr>
                      <a:r>
                        <a:rPr kumimoji="1" lang="zh-TW" altLang="en-US" sz="13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領有技術士證者</a:t>
                      </a:r>
                      <a:endParaRPr kumimoji="1" lang="zh-TW" altLang="en-US" sz="1300" b="0" i="0" u="none" strike="noStrike" cap="none" normalizeH="0" baseline="0" dirty="0">
                        <a:ln>
                          <a:noFill/>
                        </a:ln>
                        <a:solidFill>
                          <a:schemeClr val="tx1"/>
                        </a:solidFill>
                        <a:effectLst/>
                        <a:latin typeface="微軟正黑體" pitchFamily="34" charset="-120"/>
                        <a:ea typeface="微軟正黑體" pitchFamily="34" charset="-120"/>
                        <a:cs typeface="Times New Roman" panose="02020603050405020304" pitchFamily="18" charset="0"/>
                      </a:endParaRPr>
                    </a:p>
                  </a:txBody>
                  <a:tcPr marL="91437" marR="91437" anchor="ctr" horzOverflow="overflow"/>
                </a:tc>
                <a:tc rowSpan="2" hMerge="1">
                  <a:txBody>
                    <a:bodyPr/>
                    <a:lstStyle/>
                    <a:p>
                      <a:endParaRPr lang="zh-TW" altLang="en-US"/>
                    </a:p>
                  </a:txBody>
                  <a:tcPr/>
                </a:tc>
                <a:tc rowSpan="2">
                  <a:txBody>
                    <a:bodyPr/>
                    <a:lstStyle/>
                    <a:p>
                      <a:pPr algn="just">
                        <a:lnSpc>
                          <a:spcPts val="1500"/>
                        </a:lnSpc>
                        <a:spcBef>
                          <a:spcPts val="0"/>
                        </a:spcBef>
                        <a:spcAft>
                          <a:spcPts val="0"/>
                        </a:spcAft>
                      </a:pPr>
                      <a:r>
                        <a:rPr kumimoji="1" lang="zh-TW" sz="1300" b="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rPr>
                        <a:t>勞動部</a:t>
                      </a:r>
                      <a:endParaRPr kumimoji="1" lang="zh-TW" sz="1300" b="0" i="0" u="none" strike="noStrike" kern="1200" cap="none" normalizeH="0" baseline="0" dirty="0">
                        <a:ln>
                          <a:noFill/>
                        </a:ln>
                        <a:solidFill>
                          <a:schemeClr val="tx1"/>
                        </a:solidFill>
                        <a:effectLst/>
                        <a:latin typeface="微軟正黑體" pitchFamily="34" charset="-120"/>
                        <a:ea typeface="微軟正黑體" pitchFamily="34" charset="-120"/>
                        <a:cs typeface="Times New Roman" panose="02020603050405020304" pitchFamily="18" charset="0"/>
                      </a:endParaRPr>
                    </a:p>
                  </a:txBody>
                  <a:tcPr marL="68580" marR="68580" marT="0" marB="0" anchor="ctr"/>
                </a:tc>
                <a:tc>
                  <a:txBody>
                    <a:bodyPr/>
                    <a:lstStyle/>
                    <a:p>
                      <a:pPr marL="0" marR="0" lvl="0" indent="0" algn="l" defTabSz="914400" rtl="0" eaLnBrk="1" fontAlgn="base" latinLnBrk="0" hangingPunct="1">
                        <a:lnSpc>
                          <a:spcPts val="1500"/>
                        </a:lnSpc>
                        <a:spcBef>
                          <a:spcPts val="0"/>
                        </a:spcBef>
                        <a:spcAft>
                          <a:spcPts val="0"/>
                        </a:spcAft>
                        <a:buClrTx/>
                        <a:buSzTx/>
                        <a:buFontTx/>
                        <a:buNone/>
                        <a:tabLst/>
                      </a:pPr>
                      <a:r>
                        <a:rPr kumimoji="1" lang="zh-TW" altLang="en-US" sz="13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甲級技術士證</a:t>
                      </a:r>
                      <a:endParaRPr kumimoji="1" lang="zh-TW" altLang="en-US" sz="1300" b="0" i="0" u="none" strike="noStrike" cap="none" normalizeH="0" baseline="0" dirty="0">
                        <a:ln>
                          <a:noFill/>
                        </a:ln>
                        <a:solidFill>
                          <a:schemeClr val="tx1"/>
                        </a:solidFill>
                        <a:effectLst/>
                        <a:latin typeface="微軟正黑體" pitchFamily="34" charset="-120"/>
                        <a:ea typeface="微軟正黑體" pitchFamily="34" charset="-120"/>
                        <a:cs typeface="Times New Roman" panose="02020603050405020304" pitchFamily="18" charset="0"/>
                      </a:endParaRPr>
                    </a:p>
                  </a:txBody>
                  <a:tcPr marL="91437" marR="91437" anchor="ctr" horzOverflow="overflow"/>
                </a:tc>
                <a:tc>
                  <a:txBody>
                    <a:bodyPr/>
                    <a:lstStyle/>
                    <a:p>
                      <a:pPr marL="0" marR="0" lvl="0" indent="0" algn="ctr" defTabSz="914400" rtl="0" eaLnBrk="1" fontAlgn="base" latinLnBrk="0" hangingPunct="1">
                        <a:lnSpc>
                          <a:spcPts val="1500"/>
                        </a:lnSpc>
                        <a:spcBef>
                          <a:spcPts val="0"/>
                        </a:spcBef>
                        <a:spcAft>
                          <a:spcPts val="0"/>
                        </a:spcAft>
                        <a:buClrTx/>
                        <a:buSzTx/>
                        <a:buFontTx/>
                        <a:buNone/>
                        <a:tabLst/>
                      </a:pPr>
                      <a:r>
                        <a:rPr kumimoji="1" lang="zh-TW" altLang="en-US" sz="13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增加甄審實得總分</a:t>
                      </a:r>
                      <a:r>
                        <a:rPr kumimoji="1" lang="en-US" altLang="zh-TW" sz="13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25%</a:t>
                      </a:r>
                      <a:endParaRPr kumimoji="1" lang="en-US" altLang="zh-TW" sz="1300" b="0" i="0" u="none" strike="noStrike" cap="none" normalizeH="0" baseline="0" dirty="0">
                        <a:ln>
                          <a:noFill/>
                        </a:ln>
                        <a:solidFill>
                          <a:schemeClr val="tx1"/>
                        </a:solidFill>
                        <a:effectLst/>
                        <a:latin typeface="微軟正黑體" pitchFamily="34" charset="-120"/>
                        <a:ea typeface="微軟正黑體" pitchFamily="34" charset="-120"/>
                        <a:cs typeface="Times New Roman" panose="02020603050405020304" pitchFamily="18" charset="0"/>
                      </a:endParaRPr>
                    </a:p>
                  </a:txBody>
                  <a:tcPr marL="91437" marR="91437" anchor="ctr" horzOverflow="overflow"/>
                </a:tc>
                <a:extLst>
                  <a:ext uri="{0D108BD9-81ED-4DB2-BD59-A6C34878D82A}">
                    <a16:rowId xmlns:a16="http://schemas.microsoft.com/office/drawing/2014/main" val="10006"/>
                  </a:ext>
                </a:extLst>
              </a:tr>
              <a:tr h="585097">
                <a:tc gridSpan="2" vMerge="1">
                  <a:txBody>
                    <a:bodyPr/>
                    <a:lstStyle/>
                    <a:p>
                      <a:endParaRPr lang="zh-TW" altLang="en-US"/>
                    </a:p>
                  </a:txBody>
                  <a:tcPr/>
                </a:tc>
                <a:tc hMerge="1" vMerge="1">
                  <a:txBody>
                    <a:bodyPr/>
                    <a:lstStyle/>
                    <a:p>
                      <a:endParaRPr lang="zh-TW" altLang="en-US"/>
                    </a:p>
                  </a:txBody>
                  <a:tcPr/>
                </a:tc>
                <a:tc vMerge="1">
                  <a:txBody>
                    <a:bodyPr/>
                    <a:lstStyle/>
                    <a:p>
                      <a:pPr algn="just">
                        <a:spcAft>
                          <a:spcPts val="0"/>
                        </a:spcAft>
                      </a:pPr>
                      <a:endParaRPr lang="zh-TW" sz="1200" kern="100" dirty="0">
                        <a:effectLst/>
                        <a:latin typeface="Times New Roman"/>
                        <a:ea typeface="新細明體"/>
                      </a:endParaRPr>
                    </a:p>
                  </a:txBody>
                  <a:tcPr marL="68580" marR="68580" marT="0" marB="0" anchor="ctr"/>
                </a:tc>
                <a:tc>
                  <a:txBody>
                    <a:bodyPr/>
                    <a:lstStyle/>
                    <a:p>
                      <a:pPr marL="0" marR="0" lvl="0" indent="0" algn="l" defTabSz="914400" rtl="0" eaLnBrk="1" fontAlgn="base" latinLnBrk="0" hangingPunct="1">
                        <a:lnSpc>
                          <a:spcPts val="1500"/>
                        </a:lnSpc>
                        <a:spcBef>
                          <a:spcPts val="0"/>
                        </a:spcBef>
                        <a:spcAft>
                          <a:spcPts val="0"/>
                        </a:spcAft>
                        <a:buClrTx/>
                        <a:buSzTx/>
                        <a:buFontTx/>
                        <a:buNone/>
                        <a:tabLst/>
                      </a:pPr>
                      <a:r>
                        <a:rPr kumimoji="1" lang="zh-TW" altLang="en-US" sz="1300" b="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rPr>
                        <a:t>乙級技術士證</a:t>
                      </a:r>
                      <a:endParaRPr kumimoji="1" lang="en-US" altLang="zh-TW" sz="1300" b="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endParaRPr>
                    </a:p>
                    <a:p>
                      <a:pPr marL="0" marR="0" lvl="0" indent="0" algn="l" defTabSz="914400" rtl="0" eaLnBrk="1" fontAlgn="base" latinLnBrk="0" hangingPunct="1">
                        <a:lnSpc>
                          <a:spcPts val="1500"/>
                        </a:lnSpc>
                        <a:spcBef>
                          <a:spcPts val="0"/>
                        </a:spcBef>
                        <a:spcAft>
                          <a:spcPts val="0"/>
                        </a:spcAft>
                        <a:buClrTx/>
                        <a:buSzTx/>
                        <a:buFontTx/>
                        <a:buNone/>
                        <a:tabLst/>
                      </a:pPr>
                      <a:r>
                        <a:rPr lang="zh-TW" altLang="zh-TW" sz="1300" kern="1200" dirty="0">
                          <a:solidFill>
                            <a:schemeClr val="tx1"/>
                          </a:solidFill>
                          <a:effectLst/>
                          <a:latin typeface="微軟正黑體" panose="020B0604030504040204" pitchFamily="34" charset="-120"/>
                          <a:ea typeface="微軟正黑體" panose="020B0604030504040204" pitchFamily="34" charset="-120"/>
                        </a:rPr>
                        <a:t>（依相關程度）</a:t>
                      </a:r>
                      <a:endParaRPr kumimoji="1" lang="zh-TW" altLang="en-US" sz="1300" b="0" i="0" u="none" strike="noStrike" kern="1200" cap="none" normalizeH="0" baseline="0" dirty="0">
                        <a:ln>
                          <a:noFill/>
                        </a:ln>
                        <a:solidFill>
                          <a:schemeClr val="tx1"/>
                        </a:solidFill>
                        <a:effectLst/>
                        <a:latin typeface="微軟正黑體" pitchFamily="34" charset="-120"/>
                        <a:ea typeface="微軟正黑體" pitchFamily="34" charset="-120"/>
                        <a:cs typeface="Times New Roman" panose="02020603050405020304" pitchFamily="18" charset="0"/>
                      </a:endParaRPr>
                    </a:p>
                  </a:txBody>
                  <a:tcPr marL="91437" marR="91437" anchor="ctr" horzOverflow="overflow"/>
                </a:tc>
                <a:tc>
                  <a:txBody>
                    <a:bodyPr/>
                    <a:lstStyle/>
                    <a:p>
                      <a:pPr algn="ctr"/>
                      <a:r>
                        <a:rPr lang="zh-TW" altLang="zh-TW" sz="1300" kern="1200" dirty="0">
                          <a:solidFill>
                            <a:schemeClr val="tx1"/>
                          </a:solidFill>
                          <a:effectLst/>
                          <a:latin typeface="微軟正黑體" panose="020B0604030504040204" pitchFamily="34" charset="-120"/>
                          <a:ea typeface="微軟正黑體" panose="020B0604030504040204" pitchFamily="34" charset="-120"/>
                        </a:rPr>
                        <a:t>高度相關增加甄審實得總分</a:t>
                      </a:r>
                      <a:r>
                        <a:rPr lang="en-US" altLang="zh-TW" sz="1300" kern="1200" dirty="0">
                          <a:solidFill>
                            <a:schemeClr val="tx1"/>
                          </a:solidFill>
                          <a:effectLst/>
                          <a:latin typeface="微軟正黑體" panose="020B0604030504040204" pitchFamily="34" charset="-120"/>
                          <a:ea typeface="微軟正黑體" panose="020B0604030504040204" pitchFamily="34" charset="-120"/>
                        </a:rPr>
                        <a:t>15%</a:t>
                      </a:r>
                      <a:endParaRPr lang="zh-TW" altLang="zh-TW" sz="1300" kern="1200" dirty="0">
                        <a:solidFill>
                          <a:schemeClr val="tx1"/>
                        </a:solidFill>
                        <a:effectLst/>
                        <a:latin typeface="微軟正黑體" panose="020B0604030504040204" pitchFamily="34" charset="-120"/>
                        <a:ea typeface="微軟正黑體" panose="020B0604030504040204" pitchFamily="34" charset="-120"/>
                      </a:endParaRPr>
                    </a:p>
                    <a:p>
                      <a:pPr algn="ctr"/>
                      <a:r>
                        <a:rPr lang="zh-TW" altLang="zh-TW" sz="1300" kern="1200" dirty="0">
                          <a:solidFill>
                            <a:schemeClr val="tx1"/>
                          </a:solidFill>
                          <a:effectLst/>
                          <a:latin typeface="微軟正黑體" panose="020B0604030504040204" pitchFamily="34" charset="-120"/>
                          <a:ea typeface="微軟正黑體" panose="020B0604030504040204" pitchFamily="34" charset="-120"/>
                        </a:rPr>
                        <a:t>中度相關增加甄審實得總分</a:t>
                      </a:r>
                      <a:r>
                        <a:rPr lang="en-US" altLang="zh-TW" sz="1300" kern="1200" dirty="0">
                          <a:solidFill>
                            <a:schemeClr val="tx1"/>
                          </a:solidFill>
                          <a:effectLst/>
                          <a:latin typeface="微軟正黑體" panose="020B0604030504040204" pitchFamily="34" charset="-120"/>
                          <a:ea typeface="微軟正黑體" panose="020B0604030504040204" pitchFamily="34" charset="-120"/>
                        </a:rPr>
                        <a:t>8%</a:t>
                      </a:r>
                      <a:endParaRPr lang="zh-TW" altLang="zh-TW" sz="1300" kern="1200" dirty="0">
                        <a:solidFill>
                          <a:schemeClr val="tx1"/>
                        </a:solidFill>
                        <a:effectLst/>
                        <a:latin typeface="微軟正黑體" panose="020B0604030504040204" pitchFamily="34" charset="-120"/>
                        <a:ea typeface="微軟正黑體" panose="020B0604030504040204" pitchFamily="34" charset="-120"/>
                      </a:endParaRPr>
                    </a:p>
                    <a:p>
                      <a:pPr algn="ctr"/>
                      <a:r>
                        <a:rPr lang="zh-TW" altLang="zh-TW" sz="1300" kern="1200" dirty="0">
                          <a:solidFill>
                            <a:schemeClr val="tx1"/>
                          </a:solidFill>
                          <a:effectLst/>
                          <a:latin typeface="微軟正黑體" panose="020B0604030504040204" pitchFamily="34" charset="-120"/>
                          <a:ea typeface="微軟正黑體" panose="020B0604030504040204" pitchFamily="34" charset="-120"/>
                        </a:rPr>
                        <a:t>低度相關增加甄審實得總分</a:t>
                      </a:r>
                      <a:r>
                        <a:rPr lang="en-US" altLang="zh-TW" sz="1300" kern="1200" dirty="0">
                          <a:solidFill>
                            <a:schemeClr val="tx1"/>
                          </a:solidFill>
                          <a:effectLst/>
                          <a:latin typeface="微軟正黑體" panose="020B0604030504040204" pitchFamily="34" charset="-120"/>
                          <a:ea typeface="微軟正黑體" panose="020B0604030504040204" pitchFamily="34" charset="-120"/>
                        </a:rPr>
                        <a:t>4%</a:t>
                      </a:r>
                      <a:endParaRPr kumimoji="1" lang="en-US" altLang="zh-TW" sz="1300" b="0" i="0" u="none" strike="noStrike" cap="none" normalizeH="0" baseline="0" dirty="0">
                        <a:ln>
                          <a:noFill/>
                        </a:ln>
                        <a:solidFill>
                          <a:schemeClr val="tx1"/>
                        </a:solidFill>
                        <a:effectLst/>
                        <a:latin typeface="微軟正黑體" pitchFamily="34" charset="-120"/>
                        <a:ea typeface="微軟正黑體" pitchFamily="34" charset="-120"/>
                        <a:cs typeface="Times New Roman" panose="02020603050405020304" pitchFamily="18" charset="0"/>
                      </a:endParaRPr>
                    </a:p>
                  </a:txBody>
                  <a:tcPr marL="91437" marR="91437" anchor="ctr" horzOverflow="overflow"/>
                </a:tc>
                <a:extLst>
                  <a:ext uri="{0D108BD9-81ED-4DB2-BD59-A6C34878D82A}">
                    <a16:rowId xmlns:a16="http://schemas.microsoft.com/office/drawing/2014/main" val="10007"/>
                  </a:ext>
                </a:extLst>
              </a:tr>
              <a:tr h="403066">
                <a:tc gridSpan="2">
                  <a:txBody>
                    <a:bodyPr/>
                    <a:lstStyle/>
                    <a:p>
                      <a:pPr marL="0" marR="0" lvl="0" indent="0" algn="just" defTabSz="914400" rtl="0" eaLnBrk="1" fontAlgn="base" latinLnBrk="0" hangingPunct="1">
                        <a:lnSpc>
                          <a:spcPts val="1500"/>
                        </a:lnSpc>
                        <a:spcBef>
                          <a:spcPts val="0"/>
                        </a:spcBef>
                        <a:spcAft>
                          <a:spcPts val="0"/>
                        </a:spcAft>
                        <a:buClrTx/>
                        <a:buSzTx/>
                        <a:buFontTx/>
                        <a:buNone/>
                        <a:tabLst/>
                      </a:pPr>
                      <a:r>
                        <a:rPr kumimoji="1" lang="zh-TW" altLang="zh-TW" sz="1300" b="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rPr>
                        <a:t>專門職業及技術人員普通考試及格證書</a:t>
                      </a:r>
                      <a:endParaRPr kumimoji="1" lang="zh-TW" altLang="en-US" sz="1300" b="0" i="0" u="none" strike="noStrike" kern="1200" cap="none" normalizeH="0" baseline="0" dirty="0">
                        <a:ln>
                          <a:noFill/>
                        </a:ln>
                        <a:solidFill>
                          <a:schemeClr val="tx1"/>
                        </a:solidFill>
                        <a:effectLst/>
                        <a:latin typeface="微軟正黑體" pitchFamily="34" charset="-120"/>
                        <a:ea typeface="微軟正黑體" pitchFamily="34" charset="-120"/>
                        <a:cs typeface="Times New Roman" panose="02020603050405020304" pitchFamily="18" charset="0"/>
                      </a:endParaRPr>
                    </a:p>
                  </a:txBody>
                  <a:tcPr marL="91437" marR="91437" anchor="ctr" horzOverflow="overflow">
                    <a:solidFill>
                      <a:schemeClr val="accent4">
                        <a:lumMod val="20000"/>
                        <a:lumOff val="80000"/>
                      </a:schemeClr>
                    </a:solidFill>
                  </a:tcPr>
                </a:tc>
                <a:tc hMerge="1">
                  <a:txBody>
                    <a:bodyPr/>
                    <a:lstStyle/>
                    <a:p>
                      <a:endParaRPr lang="zh-TW" altLang="en-US"/>
                    </a:p>
                  </a:txBody>
                  <a:tcPr/>
                </a:tc>
                <a:tc>
                  <a:txBody>
                    <a:bodyPr/>
                    <a:lstStyle/>
                    <a:p>
                      <a:pPr algn="just">
                        <a:lnSpc>
                          <a:spcPts val="1500"/>
                        </a:lnSpc>
                        <a:spcAft>
                          <a:spcPts val="0"/>
                        </a:spcAft>
                      </a:pPr>
                      <a:r>
                        <a:rPr kumimoji="1" lang="zh-TW" sz="1300" b="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rPr>
                        <a:t>考選部</a:t>
                      </a:r>
                      <a:endParaRPr kumimoji="1" lang="zh-TW" sz="1300" b="0" i="0" u="none" strike="noStrike" kern="1200" cap="none" normalizeH="0" baseline="0" dirty="0">
                        <a:ln>
                          <a:noFill/>
                        </a:ln>
                        <a:solidFill>
                          <a:schemeClr val="tx1"/>
                        </a:solidFill>
                        <a:effectLst/>
                        <a:latin typeface="微軟正黑體" pitchFamily="34" charset="-120"/>
                        <a:ea typeface="微軟正黑體" pitchFamily="34" charset="-120"/>
                        <a:cs typeface="Times New Roman" panose="02020603050405020304" pitchFamily="18" charset="0"/>
                      </a:endParaRPr>
                    </a:p>
                  </a:txBody>
                  <a:tcPr marL="68580" marR="68580" marT="0" marB="0" anchor="ctr">
                    <a:solidFill>
                      <a:schemeClr val="accent4">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zh-TW" sz="1300" b="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rPr>
                        <a:t>普通考試證書</a:t>
                      </a:r>
                      <a:endParaRPr kumimoji="1" lang="en-US" altLang="zh-TW" sz="1300" b="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TW" altLang="zh-TW" sz="1300" kern="1200" dirty="0">
                          <a:solidFill>
                            <a:schemeClr val="tx1"/>
                          </a:solidFill>
                          <a:effectLst/>
                          <a:latin typeface="微軟正黑體" panose="020B0604030504040204" pitchFamily="34" charset="-120"/>
                          <a:ea typeface="微軟正黑體" panose="020B0604030504040204" pitchFamily="34" charset="-120"/>
                        </a:rPr>
                        <a:t>（依相關程度）</a:t>
                      </a:r>
                      <a:endParaRPr kumimoji="1" lang="zh-TW" altLang="en-US" sz="1300" b="0" i="0" u="none" strike="noStrike" kern="1200" cap="none" normalizeH="0" baseline="0" dirty="0">
                        <a:ln>
                          <a:noFill/>
                        </a:ln>
                        <a:solidFill>
                          <a:schemeClr val="tx1"/>
                        </a:solidFill>
                        <a:effectLst/>
                        <a:latin typeface="微軟正黑體" pitchFamily="34" charset="-120"/>
                        <a:ea typeface="微軟正黑體" pitchFamily="34" charset="-120"/>
                        <a:cs typeface="Times New Roman" panose="02020603050405020304" pitchFamily="18" charset="0"/>
                      </a:endParaRPr>
                    </a:p>
                  </a:txBody>
                  <a:tcPr marL="68580" marR="68580" marT="0" marB="0" anchor="ctr">
                    <a:solidFill>
                      <a:schemeClr val="accent4">
                        <a:lumMod val="20000"/>
                        <a:lumOff val="80000"/>
                      </a:schemeClr>
                    </a:solidFill>
                  </a:tcPr>
                </a:tc>
                <a:tc>
                  <a:txBody>
                    <a:bodyPr/>
                    <a:lstStyle/>
                    <a:p>
                      <a:pPr marL="0" marR="0" lvl="0" indent="0" algn="ctr" defTabSz="914400" rtl="0" eaLnBrk="1" fontAlgn="auto" latinLnBrk="0" hangingPunct="1">
                        <a:lnSpc>
                          <a:spcPts val="1500"/>
                        </a:lnSpc>
                        <a:spcBef>
                          <a:spcPts val="0"/>
                        </a:spcBef>
                        <a:spcAft>
                          <a:spcPts val="0"/>
                        </a:spcAft>
                        <a:buClrTx/>
                        <a:buSzTx/>
                        <a:buFontTx/>
                        <a:buNone/>
                        <a:tabLst/>
                        <a:defRPr/>
                      </a:pPr>
                      <a:r>
                        <a:rPr lang="zh-TW" altLang="zh-TW" sz="1300" kern="1200" dirty="0">
                          <a:solidFill>
                            <a:schemeClr val="tx1"/>
                          </a:solidFill>
                          <a:effectLst/>
                          <a:latin typeface="微軟正黑體" panose="020B0604030504040204" pitchFamily="34" charset="-120"/>
                          <a:ea typeface="微軟正黑體" panose="020B0604030504040204" pitchFamily="34" charset="-120"/>
                        </a:rPr>
                        <a:t>高度相關增加甄審實得總分</a:t>
                      </a:r>
                      <a:r>
                        <a:rPr lang="en-US" altLang="zh-TW" sz="1300" kern="1200" dirty="0">
                          <a:solidFill>
                            <a:schemeClr val="tx1"/>
                          </a:solidFill>
                          <a:effectLst/>
                          <a:latin typeface="微軟正黑體" panose="020B0604030504040204" pitchFamily="34" charset="-120"/>
                          <a:ea typeface="微軟正黑體" panose="020B0604030504040204" pitchFamily="34" charset="-120"/>
                        </a:rPr>
                        <a:t>15%</a:t>
                      </a:r>
                      <a:endParaRPr lang="zh-TW" altLang="zh-TW" sz="1300" kern="1200" dirty="0">
                        <a:solidFill>
                          <a:schemeClr val="tx1"/>
                        </a:solidFill>
                        <a:effectLst/>
                        <a:latin typeface="微軟正黑體" panose="020B0604030504040204" pitchFamily="34" charset="-120"/>
                        <a:ea typeface="微軟正黑體" panose="020B0604030504040204" pitchFamily="34" charset="-120"/>
                      </a:endParaRPr>
                    </a:p>
                    <a:p>
                      <a:pPr marL="0" marR="0" lvl="0" indent="0" algn="ctr" defTabSz="914400" rtl="0" eaLnBrk="1" fontAlgn="auto" latinLnBrk="0" hangingPunct="1">
                        <a:lnSpc>
                          <a:spcPts val="1500"/>
                        </a:lnSpc>
                        <a:spcBef>
                          <a:spcPts val="0"/>
                        </a:spcBef>
                        <a:spcAft>
                          <a:spcPts val="0"/>
                        </a:spcAft>
                        <a:buClrTx/>
                        <a:buSzTx/>
                        <a:buFontTx/>
                        <a:buNone/>
                        <a:tabLst/>
                        <a:defRPr/>
                      </a:pPr>
                      <a:r>
                        <a:rPr lang="zh-TW" altLang="zh-TW" sz="1300" kern="1200" dirty="0">
                          <a:solidFill>
                            <a:schemeClr val="tx1"/>
                          </a:solidFill>
                          <a:effectLst/>
                          <a:latin typeface="微軟正黑體" panose="020B0604030504040204" pitchFamily="34" charset="-120"/>
                          <a:ea typeface="微軟正黑體" panose="020B0604030504040204" pitchFamily="34" charset="-120"/>
                        </a:rPr>
                        <a:t>中度相關增加甄審實得總分</a:t>
                      </a:r>
                      <a:r>
                        <a:rPr lang="en-US" altLang="zh-TW" sz="1300" kern="1200" dirty="0">
                          <a:solidFill>
                            <a:schemeClr val="tx1"/>
                          </a:solidFill>
                          <a:effectLst/>
                          <a:latin typeface="微軟正黑體" panose="020B0604030504040204" pitchFamily="34" charset="-120"/>
                          <a:ea typeface="微軟正黑體" panose="020B0604030504040204" pitchFamily="34" charset="-120"/>
                        </a:rPr>
                        <a:t>8%</a:t>
                      </a:r>
                      <a:endParaRPr lang="en-US" altLang="zh-TW" sz="1300" kern="1200" dirty="0">
                        <a:solidFill>
                          <a:schemeClr val="tx1"/>
                        </a:solidFill>
                        <a:effectLst/>
                        <a:latin typeface="微軟正黑體" pitchFamily="34" charset="-120"/>
                        <a:ea typeface="微軟正黑體" pitchFamily="34" charset="-120"/>
                        <a:cs typeface="+mn-cs"/>
                      </a:endParaRPr>
                    </a:p>
                  </a:txBody>
                  <a:tcPr marL="68580" marR="68580" marT="0" marB="0" anchor="ctr">
                    <a:solidFill>
                      <a:schemeClr val="accent4">
                        <a:lumMod val="20000"/>
                        <a:lumOff val="80000"/>
                      </a:schemeClr>
                    </a:solidFill>
                  </a:tcPr>
                </a:tc>
                <a:extLst>
                  <a:ext uri="{0D108BD9-81ED-4DB2-BD59-A6C34878D82A}">
                    <a16:rowId xmlns:a16="http://schemas.microsoft.com/office/drawing/2014/main" val="418521648"/>
                  </a:ext>
                </a:extLst>
              </a:tr>
              <a:tr h="403066">
                <a:tc gridSpan="2">
                  <a:txBody>
                    <a:bodyPr/>
                    <a:lstStyle/>
                    <a:p>
                      <a:pPr marL="0" marR="0" lvl="0" indent="0" algn="l" defTabSz="914400" rtl="0" eaLnBrk="1" fontAlgn="base" latinLnBrk="0" hangingPunct="1">
                        <a:lnSpc>
                          <a:spcPts val="1500"/>
                        </a:lnSpc>
                        <a:spcBef>
                          <a:spcPts val="0"/>
                        </a:spcBef>
                        <a:spcAft>
                          <a:spcPts val="0"/>
                        </a:spcAft>
                        <a:buClrTx/>
                        <a:buSzTx/>
                        <a:buFontTx/>
                        <a:buNone/>
                        <a:tabLst/>
                      </a:pPr>
                      <a:r>
                        <a:rPr kumimoji="1" lang="zh-TW" altLang="en-US" sz="1300" b="0" u="none" strike="noStrike" cap="none" spc="-50" normalizeH="0" baseline="0" dirty="0">
                          <a:ln>
                            <a:noFill/>
                          </a:ln>
                          <a:solidFill>
                            <a:schemeClr val="tx1"/>
                          </a:solidFill>
                          <a:effectLst/>
                          <a:latin typeface="微軟正黑體" panose="020B0604030504040204" pitchFamily="34" charset="-120"/>
                          <a:ea typeface="微軟正黑體" panose="020B0604030504040204" pitchFamily="34" charset="-120"/>
                        </a:rPr>
                        <a:t>其他參加國際性特殊技藝技能競賽</a:t>
                      </a:r>
                      <a:endParaRPr kumimoji="1" lang="zh-TW" altLang="en-US" sz="1300" b="0" i="0" u="none" strike="noStrike" cap="none" spc="-50" normalizeH="0" baseline="0" dirty="0">
                        <a:ln>
                          <a:noFill/>
                        </a:ln>
                        <a:solidFill>
                          <a:schemeClr val="tx1"/>
                        </a:solidFill>
                        <a:effectLst/>
                        <a:latin typeface="微軟正黑體" pitchFamily="34" charset="-120"/>
                        <a:ea typeface="微軟正黑體" pitchFamily="34" charset="-120"/>
                        <a:cs typeface="Times New Roman" panose="02020603050405020304" pitchFamily="18" charset="0"/>
                      </a:endParaRPr>
                    </a:p>
                  </a:txBody>
                  <a:tcPr marL="91437" marR="91437" anchor="ctr" horzOverflow="overflow"/>
                </a:tc>
                <a:tc hMerge="1">
                  <a:txBody>
                    <a:bodyPr/>
                    <a:lstStyle/>
                    <a:p>
                      <a:endParaRPr lang="zh-TW" altLang="en-US"/>
                    </a:p>
                  </a:txBody>
                  <a:tcPr/>
                </a:tc>
                <a:tc>
                  <a:txBody>
                    <a:bodyPr/>
                    <a:lstStyle/>
                    <a:p>
                      <a:pPr marL="0" marR="0" lvl="0" indent="0" algn="l" defTabSz="914400" rtl="0" eaLnBrk="1" fontAlgn="base" latinLnBrk="0" hangingPunct="1">
                        <a:lnSpc>
                          <a:spcPts val="1500"/>
                        </a:lnSpc>
                        <a:spcBef>
                          <a:spcPts val="0"/>
                        </a:spcBef>
                        <a:spcAft>
                          <a:spcPts val="0"/>
                        </a:spcAft>
                        <a:buClrTx/>
                        <a:buSzTx/>
                        <a:buFontTx/>
                        <a:buNone/>
                        <a:tabLst/>
                      </a:pPr>
                      <a:endParaRPr kumimoji="1" lang="zh-TW" altLang="zh-TW" sz="1300" b="0" i="0" u="none" strike="noStrike" cap="none" normalizeH="0" baseline="0" dirty="0">
                        <a:ln>
                          <a:noFill/>
                        </a:ln>
                        <a:solidFill>
                          <a:schemeClr val="tx1"/>
                        </a:solidFill>
                        <a:effectLst/>
                        <a:latin typeface="微軟正黑體" pitchFamily="34" charset="-120"/>
                        <a:ea typeface="微軟正黑體" pitchFamily="34" charset="-120"/>
                        <a:cs typeface="Times New Roman" panose="02020603050405020304" pitchFamily="18" charset="0"/>
                      </a:endParaRPr>
                    </a:p>
                  </a:txBody>
                  <a:tcPr marL="91437" marR="91437" anchor="ctr" horzOverflow="overflow"/>
                </a:tc>
                <a:tc>
                  <a:txBody>
                    <a:bodyPr/>
                    <a:lstStyle/>
                    <a:p>
                      <a:pPr marL="0" marR="0" lvl="0" indent="0" algn="l" defTabSz="914400" rtl="0" eaLnBrk="1" fontAlgn="base" latinLnBrk="0" hangingPunct="1">
                        <a:lnSpc>
                          <a:spcPts val="1500"/>
                        </a:lnSpc>
                        <a:spcBef>
                          <a:spcPts val="0"/>
                        </a:spcBef>
                        <a:spcAft>
                          <a:spcPts val="0"/>
                        </a:spcAft>
                        <a:buClrTx/>
                        <a:buSzTx/>
                        <a:buFontTx/>
                        <a:buNone/>
                        <a:tabLst/>
                      </a:pPr>
                      <a:r>
                        <a:rPr kumimoji="1" lang="zh-TW" altLang="en-US" sz="13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獲相關競賽優勝名次</a:t>
                      </a:r>
                      <a:endParaRPr kumimoji="1" lang="zh-TW" altLang="en-US" sz="1300" b="0" i="0" u="none" strike="noStrike" cap="none" normalizeH="0" baseline="0" dirty="0">
                        <a:ln>
                          <a:noFill/>
                        </a:ln>
                        <a:solidFill>
                          <a:schemeClr val="tx1"/>
                        </a:solidFill>
                        <a:effectLst/>
                        <a:latin typeface="微軟正黑體" pitchFamily="34" charset="-120"/>
                        <a:ea typeface="微軟正黑體" pitchFamily="34" charset="-120"/>
                        <a:cs typeface="Times New Roman" panose="02020603050405020304" pitchFamily="18" charset="0"/>
                      </a:endParaRPr>
                    </a:p>
                  </a:txBody>
                  <a:tcPr marL="91437" marR="91437" anchor="ctr" horzOverflow="overflow"/>
                </a:tc>
                <a:tc>
                  <a:txBody>
                    <a:bodyPr/>
                    <a:lstStyle/>
                    <a:p>
                      <a:pPr marL="0" marR="0" lvl="0" indent="0" algn="ctr" defTabSz="914400" rtl="0" eaLnBrk="1" fontAlgn="base" latinLnBrk="0" hangingPunct="1">
                        <a:lnSpc>
                          <a:spcPts val="1500"/>
                        </a:lnSpc>
                        <a:spcBef>
                          <a:spcPts val="0"/>
                        </a:spcBef>
                        <a:spcAft>
                          <a:spcPts val="0"/>
                        </a:spcAft>
                        <a:buClrTx/>
                        <a:buSzTx/>
                        <a:buFontTx/>
                        <a:buNone/>
                        <a:tabLst/>
                      </a:pPr>
                      <a:r>
                        <a:rPr kumimoji="1" lang="zh-TW" altLang="en-US" sz="13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增加甄審實得總分</a:t>
                      </a:r>
                      <a:r>
                        <a:rPr kumimoji="1" lang="en-US" altLang="zh-TW" sz="13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15%-50%</a:t>
                      </a:r>
                    </a:p>
                    <a:p>
                      <a:pPr marL="0" marR="0" lvl="0" indent="0" algn="ctr" defTabSz="914400" rtl="0" eaLnBrk="0" fontAlgn="base" latinLnBrk="0" hangingPunct="0">
                        <a:lnSpc>
                          <a:spcPts val="1500"/>
                        </a:lnSpc>
                        <a:spcBef>
                          <a:spcPts val="0"/>
                        </a:spcBef>
                        <a:spcAft>
                          <a:spcPts val="0"/>
                        </a:spcAft>
                        <a:buClrTx/>
                        <a:buSzTx/>
                        <a:buFontTx/>
                        <a:buNone/>
                        <a:tabLst/>
                      </a:pPr>
                      <a:r>
                        <a:rPr kumimoji="1" lang="en-US" altLang="zh-TW" sz="1300" b="0" u="none" strike="noStrike" kern="1400" cap="none" spc="10" normalizeH="0" baseline="0" dirty="0">
                          <a:ln>
                            <a:noFill/>
                          </a:ln>
                          <a:solidFill>
                            <a:schemeClr val="tx1"/>
                          </a:solidFill>
                          <a:effectLst/>
                          <a:latin typeface="微軟正黑體" panose="020B0604030504040204" pitchFamily="34" charset="-120"/>
                          <a:ea typeface="微軟正黑體" panose="020B0604030504040204" pitchFamily="34" charset="-120"/>
                        </a:rPr>
                        <a:t>(</a:t>
                      </a:r>
                      <a:r>
                        <a:rPr kumimoji="1" lang="zh-TW" altLang="en-US" sz="1300" b="0" u="none" strike="noStrike" kern="1400" cap="none" spc="10" normalizeH="0" baseline="0" dirty="0">
                          <a:ln>
                            <a:noFill/>
                          </a:ln>
                          <a:solidFill>
                            <a:schemeClr val="tx1"/>
                          </a:solidFill>
                          <a:effectLst/>
                          <a:latin typeface="微軟正黑體" panose="020B0604030504040204" pitchFamily="34" charset="-120"/>
                          <a:ea typeface="微軟正黑體" panose="020B0604030504040204" pitchFamily="34" charset="-120"/>
                        </a:rPr>
                        <a:t>由本委員會依相關資料認定</a:t>
                      </a:r>
                      <a:r>
                        <a:rPr kumimoji="1" lang="en-US" altLang="zh-TW" sz="1300" b="0" u="none" strike="noStrike" kern="1400" cap="none" spc="10" normalizeH="0" baseline="0" dirty="0">
                          <a:ln>
                            <a:noFill/>
                          </a:ln>
                          <a:solidFill>
                            <a:schemeClr val="tx1"/>
                          </a:solidFill>
                          <a:effectLst/>
                          <a:latin typeface="微軟正黑體" panose="020B0604030504040204" pitchFamily="34" charset="-120"/>
                          <a:ea typeface="微軟正黑體" panose="020B0604030504040204" pitchFamily="34" charset="-120"/>
                        </a:rPr>
                        <a:t>)</a:t>
                      </a:r>
                      <a:endParaRPr kumimoji="1" lang="zh-TW" altLang="en-US" sz="1300" b="0" i="0" u="none" strike="noStrike" kern="1400" cap="none" spc="10" normalizeH="0" baseline="0" dirty="0">
                        <a:ln>
                          <a:noFill/>
                        </a:ln>
                        <a:solidFill>
                          <a:schemeClr val="tx1"/>
                        </a:solidFill>
                        <a:effectLst/>
                        <a:latin typeface="微軟正黑體" pitchFamily="34" charset="-120"/>
                        <a:ea typeface="微軟正黑體" pitchFamily="34" charset="-120"/>
                        <a:cs typeface="Times New Roman" panose="02020603050405020304" pitchFamily="18" charset="0"/>
                      </a:endParaRPr>
                    </a:p>
                  </a:txBody>
                  <a:tcPr marL="91437" marR="91437" anchor="ctr" horzOverflow="overflow"/>
                </a:tc>
                <a:extLst>
                  <a:ext uri="{0D108BD9-81ED-4DB2-BD59-A6C34878D82A}">
                    <a16:rowId xmlns:a16="http://schemas.microsoft.com/office/drawing/2014/main" val="10008"/>
                  </a:ext>
                </a:extLst>
              </a:tr>
              <a:tr h="1646399">
                <a:tc>
                  <a:txBody>
                    <a:bodyPr/>
                    <a:lstStyle/>
                    <a:p>
                      <a:pPr marL="0" marR="0" lvl="0" indent="0" algn="ctr" defTabSz="914400" rtl="0" eaLnBrk="1" fontAlgn="base" latinLnBrk="0" hangingPunct="1">
                        <a:lnSpc>
                          <a:spcPts val="1500"/>
                        </a:lnSpc>
                        <a:spcBef>
                          <a:spcPts val="0"/>
                        </a:spcBef>
                        <a:spcAft>
                          <a:spcPts val="0"/>
                        </a:spcAft>
                        <a:buClrTx/>
                        <a:buSzTx/>
                        <a:buFontTx/>
                        <a:buNone/>
                        <a:tabLst/>
                      </a:pPr>
                      <a:r>
                        <a:rPr kumimoji="1" lang="zh-TW" altLang="en-US" sz="12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備註</a:t>
                      </a:r>
                      <a:endParaRPr kumimoji="1" lang="zh-TW" altLang="en-US" sz="1200" b="0" i="0" u="none" strike="noStrike" cap="none" normalizeH="0" baseline="0" dirty="0">
                        <a:ln>
                          <a:noFill/>
                        </a:ln>
                        <a:solidFill>
                          <a:schemeClr val="tx1"/>
                        </a:solidFill>
                        <a:effectLst/>
                        <a:latin typeface="微軟正黑體" pitchFamily="34" charset="-120"/>
                        <a:ea typeface="微軟正黑體" pitchFamily="34" charset="-120"/>
                        <a:cs typeface="Times New Roman" panose="02020603050405020304" pitchFamily="18" charset="0"/>
                      </a:endParaRPr>
                    </a:p>
                  </a:txBody>
                  <a:tcPr marL="91437" marR="91437" anchor="ctr" horzOverflow="overflow">
                    <a:solidFill>
                      <a:schemeClr val="accent4">
                        <a:lumMod val="20000"/>
                        <a:lumOff val="80000"/>
                      </a:schemeClr>
                    </a:solidFill>
                  </a:tcPr>
                </a:tc>
                <a:tc gridSpan="4">
                  <a:txBody>
                    <a:bodyPr/>
                    <a:lstStyle/>
                    <a:p>
                      <a:pPr marL="176213" marR="0" lvl="0" indent="-176213" algn="l" defTabSz="914400" rtl="0" eaLnBrk="1" fontAlgn="base" latinLnBrk="0" hangingPunct="1">
                        <a:lnSpc>
                          <a:spcPts val="1800"/>
                        </a:lnSpc>
                        <a:spcBef>
                          <a:spcPts val="0"/>
                        </a:spcBef>
                        <a:spcAft>
                          <a:spcPts val="0"/>
                        </a:spcAft>
                        <a:buClrTx/>
                        <a:buSzTx/>
                        <a:buFont typeface="+mj-lt"/>
                        <a:buAutoNum type="arabicPeriod"/>
                        <a:tabLst/>
                      </a:pPr>
                      <a:r>
                        <a:rPr kumimoji="1" lang="zh-TW" altLang="en-US" sz="13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中央各級機關或直轄市政府主辦，</a:t>
                      </a:r>
                      <a:r>
                        <a:rPr kumimoji="1" lang="zh-TW" altLang="en-US" sz="1300" b="0" u="sng" strike="noStrike" cap="none" normalizeH="0" baseline="0" dirty="0">
                          <a:ln>
                            <a:noFill/>
                          </a:ln>
                          <a:solidFill>
                            <a:srgbClr val="FF0000"/>
                          </a:solidFill>
                          <a:effectLst/>
                          <a:latin typeface="微軟正黑體" panose="020B0604030504040204" pitchFamily="34" charset="-120"/>
                          <a:ea typeface="微軟正黑體" panose="020B0604030504040204" pitchFamily="34" charset="-120"/>
                        </a:rPr>
                        <a:t>業經本委員會認可之全國性各項技藝技能競賽</a:t>
                      </a:r>
                      <a:r>
                        <a:rPr kumimoji="1" lang="zh-TW" altLang="en-US" sz="13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a:t>
                      </a:r>
                      <a:r>
                        <a:rPr kumimoji="1" lang="zh-TW" altLang="en-US" sz="1300" b="1" u="sng" strike="noStrike" cap="none" normalizeH="0" baseline="0" dirty="0">
                          <a:ln>
                            <a:noFill/>
                          </a:ln>
                          <a:solidFill>
                            <a:srgbClr val="0000CC"/>
                          </a:solidFill>
                          <a:effectLst/>
                          <a:latin typeface="微軟正黑體" panose="020B0604030504040204" pitchFamily="34" charset="-120"/>
                          <a:ea typeface="微軟正黑體" panose="020B0604030504040204" pitchFamily="34" charset="-120"/>
                        </a:rPr>
                        <a:t>發證時之主辦單位和落款單位皆須為中央各級機關或直轄市主管行政機關，且落款人須為該機關首長</a:t>
                      </a:r>
                      <a:r>
                        <a:rPr kumimoji="1" lang="zh-TW" altLang="en-US" sz="13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，否則不在技優甄審入學採計範圍內。</a:t>
                      </a:r>
                      <a:r>
                        <a:rPr kumimoji="1" lang="en-US" altLang="zh-TW" sz="1300" b="1" u="none" strike="noStrike" cap="none" normalizeH="0" baseline="0" dirty="0">
                          <a:ln>
                            <a:noFill/>
                          </a:ln>
                          <a:solidFill>
                            <a:srgbClr val="0000FF"/>
                          </a:solidFill>
                          <a:effectLst/>
                          <a:latin typeface="微軟正黑體" panose="020B0604030504040204" pitchFamily="34" charset="-120"/>
                          <a:ea typeface="微軟正黑體" panose="020B0604030504040204" pitchFamily="34" charset="-120"/>
                        </a:rPr>
                        <a:t>【</a:t>
                      </a:r>
                      <a:r>
                        <a:rPr kumimoji="1" lang="zh-TW" altLang="en-US" sz="1300" b="1" u="none" strike="noStrike" cap="none" normalizeH="0" baseline="0" dirty="0">
                          <a:ln>
                            <a:noFill/>
                          </a:ln>
                          <a:solidFill>
                            <a:srgbClr val="0000FF"/>
                          </a:solidFill>
                          <a:effectLst/>
                          <a:latin typeface="微軟正黑體" panose="020B0604030504040204" pitchFamily="34" charset="-120"/>
                          <a:ea typeface="微軟正黑體" panose="020B0604030504040204" pitchFamily="34" charset="-120"/>
                        </a:rPr>
                        <a:t>參賽證明不予採計</a:t>
                      </a:r>
                      <a:r>
                        <a:rPr kumimoji="1" lang="en-US" altLang="zh-TW" sz="1300" b="1" u="none" strike="noStrike" cap="none" normalizeH="0" baseline="0" dirty="0">
                          <a:ln>
                            <a:noFill/>
                          </a:ln>
                          <a:solidFill>
                            <a:srgbClr val="0000FF"/>
                          </a:solidFill>
                          <a:effectLst/>
                          <a:latin typeface="微軟正黑體" panose="020B0604030504040204" pitchFamily="34" charset="-120"/>
                          <a:ea typeface="微軟正黑體" panose="020B0604030504040204" pitchFamily="34" charset="-120"/>
                        </a:rPr>
                        <a:t>】</a:t>
                      </a:r>
                    </a:p>
                    <a:p>
                      <a:pPr marL="176213" marR="0" lvl="0" indent="-176213" algn="l" defTabSz="914400" rtl="0" eaLnBrk="1" fontAlgn="base" latinLnBrk="0" hangingPunct="1">
                        <a:lnSpc>
                          <a:spcPts val="1800"/>
                        </a:lnSpc>
                        <a:spcBef>
                          <a:spcPts val="0"/>
                        </a:spcBef>
                        <a:spcAft>
                          <a:spcPts val="0"/>
                        </a:spcAft>
                        <a:buClrTx/>
                        <a:buSzTx/>
                        <a:buFont typeface="+mj-lt"/>
                        <a:buAutoNum type="arabicPeriod"/>
                        <a:tabLst/>
                      </a:pPr>
                      <a:r>
                        <a:rPr kumimoji="1" lang="zh-TW" altLang="en-US" sz="1300" b="0" u="none" strike="noStrike" cap="none" normalizeH="0" baseline="0" dirty="0">
                          <a:ln>
                            <a:noFill/>
                          </a:ln>
                          <a:solidFill>
                            <a:srgbClr val="FF0000"/>
                          </a:solidFill>
                          <a:effectLst/>
                          <a:latin typeface="微軟正黑體" panose="020B0604030504040204" pitchFamily="34" charset="-120"/>
                          <a:ea typeface="微軟正黑體" panose="020B0604030504040204" pitchFamily="34" charset="-120"/>
                        </a:rPr>
                        <a:t>同時持有</a:t>
                      </a:r>
                      <a:r>
                        <a:rPr kumimoji="1" lang="en-US" altLang="zh-TW" sz="1300" b="0" u="none" strike="noStrike" cap="none" normalizeH="0" baseline="0" dirty="0">
                          <a:ln>
                            <a:noFill/>
                          </a:ln>
                          <a:solidFill>
                            <a:srgbClr val="FF0000"/>
                          </a:solidFill>
                          <a:effectLst/>
                          <a:latin typeface="微軟正黑體" panose="020B0604030504040204" pitchFamily="34" charset="-120"/>
                          <a:ea typeface="微軟正黑體" panose="020B0604030504040204" pitchFamily="34" charset="-120"/>
                        </a:rPr>
                        <a:t>2</a:t>
                      </a:r>
                      <a:r>
                        <a:rPr kumimoji="1" lang="zh-TW" altLang="en-US" sz="1300" b="0" u="none" strike="noStrike" cap="none" normalizeH="0" baseline="0" dirty="0">
                          <a:ln>
                            <a:noFill/>
                          </a:ln>
                          <a:solidFill>
                            <a:srgbClr val="FF0000"/>
                          </a:solidFill>
                          <a:effectLst/>
                          <a:latin typeface="微軟正黑體" panose="020B0604030504040204" pitchFamily="34" charset="-120"/>
                          <a:ea typeface="微軟正黑體" panose="020B0604030504040204" pitchFamily="34" charset="-120"/>
                        </a:rPr>
                        <a:t>種以上符合加分優待之技藝技能競賽（展</a:t>
                      </a:r>
                      <a:r>
                        <a:rPr kumimoji="1" lang="zh-TW" altLang="en-US" sz="1300" b="0" u="none" strike="noStrike" kern="1200" cap="none" normalizeH="0" baseline="0" dirty="0">
                          <a:ln>
                            <a:noFill/>
                          </a:ln>
                          <a:solidFill>
                            <a:srgbClr val="FF0000"/>
                          </a:solidFill>
                          <a:effectLst/>
                          <a:latin typeface="微軟正黑體" panose="020B0604030504040204" pitchFamily="34" charset="-120"/>
                          <a:ea typeface="微軟正黑體" panose="020B0604030504040204" pitchFamily="34" charset="-120"/>
                        </a:rPr>
                        <a:t>）或證照者，限</a:t>
                      </a:r>
                      <a:r>
                        <a:rPr kumimoji="1" lang="zh-TW" altLang="en-US" sz="1300" b="0" u="none" strike="noStrike" cap="none" normalizeH="0" baseline="0" dirty="0">
                          <a:ln>
                            <a:noFill/>
                          </a:ln>
                          <a:solidFill>
                            <a:srgbClr val="FF0000"/>
                          </a:solidFill>
                          <a:effectLst/>
                          <a:latin typeface="微軟正黑體" panose="020B0604030504040204" pitchFamily="34" charset="-120"/>
                          <a:ea typeface="微軟正黑體" panose="020B0604030504040204" pitchFamily="34" charset="-120"/>
                        </a:rPr>
                        <a:t>選</a:t>
                      </a:r>
                      <a:r>
                        <a:rPr kumimoji="1" lang="en-US" altLang="zh-TW" sz="1300" b="0" u="none" strike="noStrike" cap="none" normalizeH="0" baseline="0" dirty="0">
                          <a:ln>
                            <a:noFill/>
                          </a:ln>
                          <a:solidFill>
                            <a:srgbClr val="FF0000"/>
                          </a:solidFill>
                          <a:effectLst/>
                          <a:latin typeface="微軟正黑體" panose="020B0604030504040204" pitchFamily="34" charset="-120"/>
                          <a:ea typeface="微軟正黑體" panose="020B0604030504040204" pitchFamily="34" charset="-120"/>
                        </a:rPr>
                        <a:t>1</a:t>
                      </a:r>
                      <a:r>
                        <a:rPr kumimoji="1" lang="zh-TW" altLang="en-US" sz="1300" b="0" u="none" strike="noStrike" cap="none" normalizeH="0" baseline="0" dirty="0">
                          <a:ln>
                            <a:noFill/>
                          </a:ln>
                          <a:solidFill>
                            <a:srgbClr val="FF0000"/>
                          </a:solidFill>
                          <a:effectLst/>
                          <a:latin typeface="微軟正黑體" panose="020B0604030504040204" pitchFamily="34" charset="-120"/>
                          <a:ea typeface="微軟正黑體" panose="020B0604030504040204" pitchFamily="34" charset="-120"/>
                        </a:rPr>
                        <a:t>項優待加分。</a:t>
                      </a:r>
                      <a:endParaRPr kumimoji="1" lang="en-US" altLang="zh-TW" sz="1300" b="0" u="none" strike="noStrike" cap="none" normalizeH="0" baseline="0" dirty="0">
                        <a:ln>
                          <a:noFill/>
                        </a:ln>
                        <a:solidFill>
                          <a:srgbClr val="FF0000"/>
                        </a:solidFill>
                        <a:effectLst/>
                        <a:latin typeface="微軟正黑體" panose="020B0604030504040204" pitchFamily="34" charset="-120"/>
                        <a:ea typeface="微軟正黑體" panose="020B0604030504040204" pitchFamily="34" charset="-120"/>
                      </a:endParaRPr>
                    </a:p>
                    <a:p>
                      <a:pPr marL="176213" marR="0" lvl="0" indent="-176213" algn="l" defTabSz="914400" rtl="0" eaLnBrk="1" fontAlgn="base" latinLnBrk="0" hangingPunct="1">
                        <a:lnSpc>
                          <a:spcPts val="1800"/>
                        </a:lnSpc>
                        <a:spcBef>
                          <a:spcPts val="0"/>
                        </a:spcBef>
                        <a:spcAft>
                          <a:spcPts val="0"/>
                        </a:spcAft>
                        <a:buClrTx/>
                        <a:buSzTx/>
                        <a:buFont typeface="+mj-lt"/>
                        <a:buAutoNum type="arabicPeriod"/>
                        <a:tabLst/>
                      </a:pPr>
                      <a:r>
                        <a:rPr lang="zh-TW" altLang="zh-TW" sz="1300" b="1" kern="0" dirty="0">
                          <a:solidFill>
                            <a:srgbClr val="FF0000"/>
                          </a:solidFill>
                          <a:latin typeface="微軟正黑體" panose="020B0604030504040204" pitchFamily="34" charset="-120"/>
                          <a:ea typeface="微軟正黑體" panose="020B0604030504040204" pitchFamily="34" charset="-120"/>
                        </a:rPr>
                        <a:t>國際技能競賽</a:t>
                      </a:r>
                      <a:r>
                        <a:rPr lang="zh-TW" altLang="en-US" sz="1300" b="1" kern="0" dirty="0">
                          <a:solidFill>
                            <a:srgbClr val="FF0000"/>
                          </a:solidFill>
                          <a:latin typeface="微軟正黑體" panose="020B0604030504040204" pitchFamily="34" charset="-120"/>
                          <a:ea typeface="微軟正黑體" panose="020B0604030504040204" pitchFamily="34" charset="-120"/>
                        </a:rPr>
                        <a:t>、亞洲技能競賽</a:t>
                      </a:r>
                      <a:r>
                        <a:rPr lang="zh-TW" altLang="zh-TW" sz="1300" kern="0" dirty="0">
                          <a:solidFill>
                            <a:srgbClr val="FF0000"/>
                          </a:solidFill>
                          <a:latin typeface="微軟正黑體" panose="020B0604030504040204" pitchFamily="34" charset="-120"/>
                          <a:ea typeface="微軟正黑體" panose="020B0604030504040204" pitchFamily="34" charset="-120"/>
                        </a:rPr>
                        <a:t>各職類「</a:t>
                      </a:r>
                      <a:r>
                        <a:rPr lang="zh-TW" altLang="zh-TW" sz="1300" b="1" kern="0" dirty="0">
                          <a:solidFill>
                            <a:srgbClr val="FF0000"/>
                          </a:solidFill>
                          <a:latin typeface="微軟正黑體" panose="020B0604030504040204" pitchFamily="34" charset="-120"/>
                          <a:ea typeface="微軟正黑體" panose="020B0604030504040204" pitchFamily="34" charset="-120"/>
                        </a:rPr>
                        <a:t>青少年組</a:t>
                      </a:r>
                      <a:r>
                        <a:rPr lang="zh-TW" altLang="zh-TW" sz="1300" kern="0" dirty="0">
                          <a:solidFill>
                            <a:srgbClr val="FF0000"/>
                          </a:solidFill>
                          <a:latin typeface="微軟正黑體" panose="020B0604030504040204" pitchFamily="34" charset="-120"/>
                          <a:ea typeface="微軟正黑體" panose="020B0604030504040204" pitchFamily="34" charset="-120"/>
                        </a:rPr>
                        <a:t>」</a:t>
                      </a:r>
                      <a:r>
                        <a:rPr lang="zh-TW" altLang="en-US" sz="1300" kern="0" dirty="0">
                          <a:solidFill>
                            <a:srgbClr val="FF0000"/>
                          </a:solidFill>
                          <a:latin typeface="微軟正黑體" panose="020B0604030504040204" pitchFamily="34" charset="-120"/>
                          <a:ea typeface="微軟正黑體" panose="020B0604030504040204" pitchFamily="34" charset="-120"/>
                        </a:rPr>
                        <a:t>其取得前</a:t>
                      </a:r>
                      <a:r>
                        <a:rPr lang="en-US" altLang="zh-TW" sz="1300" kern="0" dirty="0">
                          <a:solidFill>
                            <a:srgbClr val="FF0000"/>
                          </a:solidFill>
                          <a:latin typeface="微軟正黑體" panose="020B0604030504040204" pitchFamily="34" charset="-120"/>
                          <a:ea typeface="微軟正黑體" panose="020B0604030504040204" pitchFamily="34" charset="-120"/>
                        </a:rPr>
                        <a:t>3</a:t>
                      </a:r>
                      <a:r>
                        <a:rPr lang="zh-TW" altLang="en-US" sz="1300" kern="0" dirty="0">
                          <a:solidFill>
                            <a:srgbClr val="FF0000"/>
                          </a:solidFill>
                          <a:latin typeface="微軟正黑體" panose="020B0604030504040204" pitchFamily="34" charset="-120"/>
                          <a:ea typeface="微軟正黑體" panose="020B0604030504040204" pitchFamily="34" charset="-120"/>
                        </a:rPr>
                        <a:t>名、</a:t>
                      </a:r>
                      <a:r>
                        <a:rPr lang="zh-TW" altLang="zh-TW" sz="1300" kern="0" dirty="0">
                          <a:solidFill>
                            <a:srgbClr val="FF0000"/>
                          </a:solidFill>
                          <a:latin typeface="微軟正黑體" panose="020B0604030504040204" pitchFamily="34" charset="-120"/>
                          <a:ea typeface="微軟正黑體" panose="020B0604030504040204" pitchFamily="34" charset="-120"/>
                        </a:rPr>
                        <a:t>優勝名次</a:t>
                      </a:r>
                      <a:r>
                        <a:rPr lang="zh-TW" altLang="en-US" sz="1300" kern="0" dirty="0">
                          <a:solidFill>
                            <a:srgbClr val="FF0000"/>
                          </a:solidFill>
                          <a:latin typeface="微軟正黑體" panose="020B0604030504040204" pitchFamily="34" charset="-120"/>
                          <a:ea typeface="微軟正黑體" panose="020B0604030504040204" pitchFamily="34" charset="-120"/>
                        </a:rPr>
                        <a:t>或正備取國手資格</a:t>
                      </a:r>
                      <a:r>
                        <a:rPr lang="zh-TW" altLang="zh-TW" sz="1300" kern="0" dirty="0">
                          <a:solidFill>
                            <a:srgbClr val="FF0000"/>
                          </a:solidFill>
                          <a:latin typeface="微軟正黑體" panose="020B0604030504040204" pitchFamily="34" charset="-120"/>
                          <a:ea typeface="微軟正黑體" panose="020B0604030504040204" pitchFamily="34" charset="-120"/>
                        </a:rPr>
                        <a:t>者</a:t>
                      </a:r>
                      <a:r>
                        <a:rPr lang="zh-TW" altLang="en-US" sz="1300" kern="0" dirty="0">
                          <a:solidFill>
                            <a:srgbClr val="FF0000"/>
                          </a:solidFill>
                          <a:latin typeface="微軟正黑體" panose="020B0604030504040204" pitchFamily="34" charset="-120"/>
                          <a:ea typeface="微軟正黑體" panose="020B0604030504040204" pitchFamily="34" charset="-120"/>
                        </a:rPr>
                        <a:t>，</a:t>
                      </a:r>
                      <a:r>
                        <a:rPr lang="zh-TW" altLang="zh-TW" sz="1300" b="1" kern="0" dirty="0">
                          <a:solidFill>
                            <a:srgbClr val="FF0000"/>
                          </a:solidFill>
                          <a:latin typeface="微軟正黑體" panose="020B0604030504040204" pitchFamily="34" charset="-120"/>
                          <a:ea typeface="微軟正黑體" panose="020B0604030504040204" pitchFamily="34" charset="-120"/>
                        </a:rPr>
                        <a:t>不予參加本招生</a:t>
                      </a:r>
                      <a:r>
                        <a:rPr lang="zh-TW" altLang="zh-TW" sz="1300" kern="0" dirty="0">
                          <a:solidFill>
                            <a:srgbClr val="FF0000"/>
                          </a:solidFill>
                          <a:latin typeface="微軟正黑體" panose="020B0604030504040204" pitchFamily="34" charset="-120"/>
                          <a:ea typeface="微軟正黑體" panose="020B0604030504040204" pitchFamily="34" charset="-120"/>
                        </a:rPr>
                        <a:t>。</a:t>
                      </a:r>
                      <a:endParaRPr kumimoji="0" lang="en-US" altLang="zh-TW" sz="1300" b="0" u="none" strike="noStrike" kern="0" cap="none" normalizeH="0" baseline="0" dirty="0">
                        <a:ln>
                          <a:noFill/>
                        </a:ln>
                        <a:solidFill>
                          <a:srgbClr val="FF0000"/>
                        </a:solidFill>
                        <a:effectLst/>
                        <a:latin typeface="微軟正黑體" panose="020B0604030504040204" pitchFamily="34" charset="-120"/>
                        <a:ea typeface="微軟正黑體" panose="020B0604030504040204" pitchFamily="34" charset="-120"/>
                      </a:endParaRPr>
                    </a:p>
                    <a:p>
                      <a:pPr marL="176213" marR="0" lvl="0" indent="-176213" algn="l" defTabSz="914400" rtl="0" eaLnBrk="1" fontAlgn="base" latinLnBrk="0" hangingPunct="1">
                        <a:lnSpc>
                          <a:spcPts val="1800"/>
                        </a:lnSpc>
                        <a:spcBef>
                          <a:spcPts val="0"/>
                        </a:spcBef>
                        <a:spcAft>
                          <a:spcPts val="0"/>
                        </a:spcAft>
                        <a:buClrTx/>
                        <a:buSzTx/>
                        <a:buFont typeface="+mj-lt"/>
                        <a:buAutoNum type="arabicPeriod"/>
                        <a:tabLst/>
                      </a:pPr>
                      <a:r>
                        <a:rPr kumimoji="1" lang="zh-TW" altLang="zh-TW" sz="1300" b="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rPr>
                        <a:t>全國</a:t>
                      </a:r>
                      <a:r>
                        <a:rPr kumimoji="1" lang="zh-TW" altLang="en-US" sz="1300" b="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rPr>
                        <a:t>技術型高級中等學校</a:t>
                      </a:r>
                      <a:r>
                        <a:rPr kumimoji="1" lang="zh-TW" altLang="zh-TW" sz="1300" b="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rPr>
                        <a:t>學生團隊技術創造力培訓與競賽佳作獎項採計自</a:t>
                      </a:r>
                      <a:r>
                        <a:rPr kumimoji="1" lang="en-US" altLang="zh-TW" sz="1300" b="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rPr>
                        <a:t>110</a:t>
                      </a:r>
                      <a:r>
                        <a:rPr kumimoji="1" lang="zh-TW" altLang="zh-TW" sz="1300" b="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rPr>
                        <a:t>年起獲獎考生始具報名資格。</a:t>
                      </a:r>
                      <a:endParaRPr kumimoji="1" lang="en-US" altLang="zh-TW" sz="1300" b="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endParaRPr>
                    </a:p>
                    <a:p>
                      <a:pPr marL="176213" marR="0" lvl="0" indent="-176213" algn="l" defTabSz="914400" rtl="0" eaLnBrk="1" fontAlgn="base" latinLnBrk="0" hangingPunct="1">
                        <a:lnSpc>
                          <a:spcPts val="1800"/>
                        </a:lnSpc>
                        <a:spcBef>
                          <a:spcPts val="0"/>
                        </a:spcBef>
                        <a:spcAft>
                          <a:spcPts val="0"/>
                        </a:spcAft>
                        <a:buClrTx/>
                        <a:buSzTx/>
                        <a:buFont typeface="+mj-lt"/>
                        <a:buAutoNum type="arabicPeriod"/>
                        <a:tabLst/>
                      </a:pPr>
                      <a:r>
                        <a:rPr kumimoji="1" lang="zh-TW" altLang="en-US" sz="1300" b="0" u="none" strike="noStrike" kern="1200" cap="none" spc="0" normalizeH="0" baseline="0" dirty="0">
                          <a:ln>
                            <a:noFill/>
                          </a:ln>
                          <a:solidFill>
                            <a:srgbClr val="FF0000"/>
                          </a:solidFill>
                          <a:effectLst/>
                          <a:latin typeface="微軟正黑體" panose="020B0604030504040204" pitchFamily="34" charset="-120"/>
                          <a:ea typeface="微軟正黑體" panose="020B0604030504040204" pitchFamily="34" charset="-120"/>
                        </a:rPr>
                        <a:t>本招生所列各項競賽、證照，符合競賽優勝名次或證照等級之證明文件，限於高級中等學校就讀期間及其以後取得者始可採認。</a:t>
                      </a:r>
                      <a:endParaRPr kumimoji="1" lang="en-US" altLang="zh-TW" sz="1300" b="0" u="none" strike="noStrike" kern="1200" cap="none" spc="0" normalizeH="0" baseline="0" dirty="0">
                        <a:ln>
                          <a:noFill/>
                        </a:ln>
                        <a:solidFill>
                          <a:srgbClr val="FF0000"/>
                        </a:solidFill>
                        <a:effectLst/>
                        <a:latin typeface="微軟正黑體" panose="020B0604030504040204" pitchFamily="34" charset="-120"/>
                        <a:ea typeface="微軟正黑體" panose="020B0604030504040204" pitchFamily="34" charset="-120"/>
                      </a:endParaRPr>
                    </a:p>
                    <a:p>
                      <a:pPr marL="176213" marR="0" lvl="0" indent="-176213" algn="l" defTabSz="914400" rtl="0" eaLnBrk="1" fontAlgn="base" latinLnBrk="0" hangingPunct="1">
                        <a:lnSpc>
                          <a:spcPts val="1800"/>
                        </a:lnSpc>
                        <a:spcBef>
                          <a:spcPts val="0"/>
                        </a:spcBef>
                        <a:spcAft>
                          <a:spcPts val="0"/>
                        </a:spcAft>
                        <a:buClrTx/>
                        <a:buSzTx/>
                        <a:buFont typeface="+mj-lt"/>
                        <a:buAutoNum type="arabicPeriod"/>
                        <a:tabLst/>
                      </a:pPr>
                      <a:r>
                        <a:rPr kumimoji="1" lang="zh-TW" altLang="en-US" sz="1300" b="0" u="none" strike="noStrike" cap="none" spc="0" normalizeH="0" baseline="0" dirty="0">
                          <a:ln>
                            <a:noFill/>
                          </a:ln>
                          <a:solidFill>
                            <a:schemeClr val="tx1"/>
                          </a:solidFill>
                          <a:effectLst/>
                          <a:latin typeface="微軟正黑體" panose="020B0604030504040204" pitchFamily="34" charset="-120"/>
                          <a:ea typeface="微軟正黑體" panose="020B0604030504040204" pitchFamily="34" charset="-120"/>
                        </a:rPr>
                        <a:t>本學年度本招生採計之技藝技能競賽獲獎或</a:t>
                      </a:r>
                      <a:r>
                        <a:rPr kumimoji="1" lang="zh-TW" altLang="en-US" sz="1300" b="0" u="none" strike="noStrike" kern="1200" cap="none" spc="0" normalizeH="0" baseline="0" dirty="0">
                          <a:ln>
                            <a:noFill/>
                          </a:ln>
                          <a:solidFill>
                            <a:schemeClr val="tx1"/>
                          </a:solidFill>
                          <a:effectLst/>
                          <a:latin typeface="微軟正黑體" panose="020B0604030504040204" pitchFamily="34" charset="-120"/>
                          <a:ea typeface="微軟正黑體" panose="020B0604030504040204" pitchFamily="34" charset="-120"/>
                        </a:rPr>
                        <a:t>證照截止</a:t>
                      </a:r>
                      <a:r>
                        <a:rPr kumimoji="1" lang="zh-TW" altLang="en-US" sz="1300" b="0" u="none" strike="noStrike" cap="none" spc="0" normalizeH="0" baseline="0" dirty="0">
                          <a:ln>
                            <a:noFill/>
                          </a:ln>
                          <a:solidFill>
                            <a:schemeClr val="tx1"/>
                          </a:solidFill>
                          <a:effectLst/>
                          <a:latin typeface="微軟正黑體" panose="020B0604030504040204" pitchFamily="34" charset="-120"/>
                          <a:ea typeface="微軟正黑體" panose="020B0604030504040204" pitchFamily="34" charset="-120"/>
                        </a:rPr>
                        <a:t>日為</a:t>
                      </a:r>
                      <a:r>
                        <a:rPr kumimoji="1" lang="en-US" altLang="zh-TW" sz="1300" b="1" u="sng" strike="noStrike" cap="none" spc="0" normalizeH="0" baseline="0" dirty="0">
                          <a:ln>
                            <a:noFill/>
                          </a:ln>
                          <a:solidFill>
                            <a:srgbClr val="FF0000"/>
                          </a:solidFill>
                          <a:effectLst/>
                          <a:highlight>
                            <a:srgbClr val="FFFF00"/>
                          </a:highlight>
                          <a:latin typeface="微軟正黑體" panose="020B0604030504040204" pitchFamily="34" charset="-120"/>
                          <a:ea typeface="微軟正黑體" panose="020B0604030504040204" pitchFamily="34" charset="-120"/>
                        </a:rPr>
                        <a:t>115</a:t>
                      </a:r>
                      <a:r>
                        <a:rPr kumimoji="1" lang="zh-TW" altLang="en-US" sz="1300" b="1" u="sng" strike="noStrike" cap="none" spc="0" normalizeH="0" baseline="0" dirty="0">
                          <a:ln>
                            <a:noFill/>
                          </a:ln>
                          <a:solidFill>
                            <a:srgbClr val="FF0000"/>
                          </a:solidFill>
                          <a:effectLst/>
                          <a:highlight>
                            <a:srgbClr val="FFFF00"/>
                          </a:highlight>
                          <a:latin typeface="微軟正黑體" panose="020B0604030504040204" pitchFamily="34" charset="-120"/>
                          <a:ea typeface="微軟正黑體" panose="020B0604030504040204" pitchFamily="34" charset="-120"/>
                        </a:rPr>
                        <a:t>年</a:t>
                      </a:r>
                      <a:r>
                        <a:rPr kumimoji="1" lang="en-US" altLang="zh-TW" sz="1300" b="1" u="sng" strike="noStrike" cap="none" spc="0" normalizeH="0" baseline="0" dirty="0">
                          <a:ln>
                            <a:noFill/>
                          </a:ln>
                          <a:solidFill>
                            <a:srgbClr val="FF0000"/>
                          </a:solidFill>
                          <a:effectLst/>
                          <a:highlight>
                            <a:srgbClr val="FFFF00"/>
                          </a:highlight>
                          <a:latin typeface="微軟正黑體" panose="020B0604030504040204" pitchFamily="34" charset="-120"/>
                          <a:ea typeface="微軟正黑體" panose="020B0604030504040204" pitchFamily="34" charset="-120"/>
                        </a:rPr>
                        <a:t>5</a:t>
                      </a:r>
                      <a:r>
                        <a:rPr kumimoji="1" lang="zh-TW" altLang="en-US" sz="1300" b="1" u="sng" strike="noStrike" cap="none" spc="0" normalizeH="0" baseline="0" dirty="0">
                          <a:ln>
                            <a:noFill/>
                          </a:ln>
                          <a:solidFill>
                            <a:srgbClr val="FF0000"/>
                          </a:solidFill>
                          <a:effectLst/>
                          <a:highlight>
                            <a:srgbClr val="FFFF00"/>
                          </a:highlight>
                          <a:latin typeface="微軟正黑體" panose="020B0604030504040204" pitchFamily="34" charset="-120"/>
                          <a:ea typeface="微軟正黑體" panose="020B0604030504040204" pitchFamily="34" charset="-120"/>
                        </a:rPr>
                        <a:t>月</a:t>
                      </a:r>
                      <a:r>
                        <a:rPr kumimoji="1" lang="en-US" altLang="zh-TW" sz="1300" b="1" u="sng" strike="noStrike" cap="none" spc="0" normalizeH="0" baseline="0" dirty="0">
                          <a:ln>
                            <a:noFill/>
                          </a:ln>
                          <a:solidFill>
                            <a:srgbClr val="FF0000"/>
                          </a:solidFill>
                          <a:effectLst/>
                          <a:highlight>
                            <a:srgbClr val="FFFF00"/>
                          </a:highlight>
                          <a:latin typeface="微軟正黑體" panose="020B0604030504040204" pitchFamily="34" charset="-120"/>
                          <a:ea typeface="微軟正黑體" panose="020B0604030504040204" pitchFamily="34" charset="-120"/>
                        </a:rPr>
                        <a:t>6</a:t>
                      </a:r>
                      <a:r>
                        <a:rPr kumimoji="1" lang="zh-TW" altLang="en-US" sz="1300" b="1" u="sng" strike="noStrike" cap="none" spc="0" normalizeH="0" baseline="0" dirty="0">
                          <a:ln>
                            <a:noFill/>
                          </a:ln>
                          <a:solidFill>
                            <a:srgbClr val="FF0000"/>
                          </a:solidFill>
                          <a:effectLst/>
                          <a:highlight>
                            <a:srgbClr val="FFFF00"/>
                          </a:highlight>
                          <a:latin typeface="微軟正黑體" panose="020B0604030504040204" pitchFamily="34" charset="-120"/>
                          <a:ea typeface="微軟正黑體" panose="020B0604030504040204" pitchFamily="34" charset="-120"/>
                        </a:rPr>
                        <a:t>日（三）</a:t>
                      </a:r>
                      <a:r>
                        <a:rPr kumimoji="1" lang="zh-TW" altLang="en-US" sz="1300" b="0" u="none" strike="noStrike" cap="none" spc="0" normalizeH="0" baseline="0" dirty="0">
                          <a:ln>
                            <a:noFill/>
                          </a:ln>
                          <a:solidFill>
                            <a:schemeClr val="tx1"/>
                          </a:solidFill>
                          <a:effectLst/>
                          <a:latin typeface="微軟正黑體" panose="020B0604030504040204" pitchFamily="34" charset="-120"/>
                          <a:ea typeface="微軟正黑體" panose="020B0604030504040204" pitchFamily="34" charset="-120"/>
                        </a:rPr>
                        <a:t>。</a:t>
                      </a:r>
                      <a:endParaRPr kumimoji="1" lang="zh-TW" altLang="en-US" sz="1300" b="0" i="0" u="none" strike="noStrike" cap="none" spc="0" normalizeH="0" baseline="0" dirty="0">
                        <a:ln>
                          <a:noFill/>
                        </a:ln>
                        <a:solidFill>
                          <a:schemeClr val="tx1"/>
                        </a:solidFill>
                        <a:effectLst/>
                        <a:latin typeface="微軟正黑體" pitchFamily="34" charset="-120"/>
                        <a:ea typeface="微軟正黑體" pitchFamily="34" charset="-120"/>
                        <a:cs typeface="Times New Roman" panose="02020603050405020304" pitchFamily="18" charset="0"/>
                      </a:endParaRPr>
                    </a:p>
                  </a:txBody>
                  <a:tcPr marL="91437" marR="91437" anchor="ctr" horzOverflow="overflow"/>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extLst>
                  <a:ext uri="{0D108BD9-81ED-4DB2-BD59-A6C34878D82A}">
                    <a16:rowId xmlns:a16="http://schemas.microsoft.com/office/drawing/2014/main" val="10009"/>
                  </a:ext>
                </a:extLst>
              </a:tr>
            </a:tbl>
          </a:graphicData>
        </a:graphic>
      </p:graphicFrame>
      <p:sp>
        <p:nvSpPr>
          <p:cNvPr id="14" name="Rectangle 4"/>
          <p:cNvSpPr txBox="1">
            <a:spLocks noChangeArrowheads="1"/>
          </p:cNvSpPr>
          <p:nvPr/>
        </p:nvSpPr>
        <p:spPr bwMode="auto">
          <a:xfrm>
            <a:off x="831273" y="114519"/>
            <a:ext cx="7581208" cy="570148"/>
          </a:xfrm>
          <a:prstGeom prst="rect">
            <a:avLst/>
          </a:prstGeom>
          <a:noFill/>
          <a:ln w="9525">
            <a:noFill/>
            <a:miter lim="800000"/>
            <a:headEnd/>
            <a:tailEnd/>
          </a:ln>
        </p:spPr>
        <p:txBody>
          <a:bodyPr anchor="ctr"/>
          <a:lstStyle/>
          <a:p>
            <a:pPr>
              <a:defRPr/>
            </a:pPr>
            <a:r>
              <a:rPr lang="zh-TW" altLang="en-US" sz="2400" b="1" kern="0" dirty="0">
                <a:latin typeface="微軟正黑體" panose="020B0604030504040204" pitchFamily="34" charset="-120"/>
                <a:ea typeface="微軟正黑體" panose="020B0604030504040204" pitchFamily="34" charset="-120"/>
                <a:cs typeface="華康中黑體" pitchFamily="49" charset="-120"/>
              </a:rPr>
              <a:t>技優甄審競賽優勝名次或證照等級優待加分標準表</a:t>
            </a:r>
          </a:p>
        </p:txBody>
      </p:sp>
    </p:spTree>
    <p:extLst>
      <p:ext uri="{BB962C8B-B14F-4D97-AF65-F5344CB8AC3E}">
        <p14:creationId xmlns:p14="http://schemas.microsoft.com/office/powerpoint/2010/main" val="10749642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840059" y="5555318"/>
            <a:ext cx="3398898" cy="578492"/>
          </a:xfrm>
          <a:prstGeom prst="rect">
            <a:avLst/>
          </a:prstGeom>
        </p:spPr>
        <p:txBody>
          <a:bodyPr wrap="square">
            <a:spAutoFit/>
          </a:bodyPr>
          <a:lstStyle/>
          <a:p>
            <a:pPr>
              <a:lnSpc>
                <a:spcPct val="150000"/>
              </a:lnSpc>
              <a:spcBef>
                <a:spcPts val="600"/>
              </a:spcBef>
              <a:buClr>
                <a:srgbClr val="FFB41D"/>
              </a:buClr>
              <a:defRPr/>
            </a:pPr>
            <a:r>
              <a:rPr lang="en-US" altLang="zh-TW" sz="2400" b="1" dirty="0">
                <a:solidFill>
                  <a:srgbClr val="0000CC"/>
                </a:solidFill>
                <a:latin typeface="微軟正黑體" panose="020B0604030504040204" pitchFamily="34" charset="-120"/>
                <a:ea typeface="微軟正黑體" panose="020B0604030504040204" pitchFamily="34" charset="-120"/>
                <a:cs typeface="Times New Roman" panose="02020603050405020304" pitchFamily="18" charset="0"/>
              </a:rPr>
              <a:t>115.5.15(</a:t>
            </a:r>
            <a:r>
              <a:rPr lang="zh-TW" altLang="en-US" sz="2400" b="1" dirty="0">
                <a:solidFill>
                  <a:srgbClr val="0000CC"/>
                </a:solidFill>
                <a:latin typeface="微軟正黑體" panose="020B0604030504040204" pitchFamily="34" charset="-120"/>
                <a:ea typeface="微軟正黑體" panose="020B0604030504040204" pitchFamily="34" charset="-120"/>
                <a:cs typeface="Times New Roman" panose="02020603050405020304" pitchFamily="18" charset="0"/>
              </a:rPr>
              <a:t>五</a:t>
            </a:r>
            <a:r>
              <a:rPr lang="en-US" altLang="zh-TW" sz="2400" b="1" dirty="0">
                <a:solidFill>
                  <a:srgbClr val="0000CC"/>
                </a:solidFill>
                <a:latin typeface="微軟正黑體" panose="020B0604030504040204" pitchFamily="34" charset="-120"/>
                <a:ea typeface="微軟正黑體" panose="020B0604030504040204" pitchFamily="34" charset="-120"/>
                <a:cs typeface="Times New Roman" panose="02020603050405020304" pitchFamily="18" charset="0"/>
              </a:rPr>
              <a:t>)10:00</a:t>
            </a:r>
            <a:r>
              <a:rPr lang="zh-TW" altLang="en-US" sz="2400" b="1" dirty="0">
                <a:solidFill>
                  <a:srgbClr val="0000CC"/>
                </a:solidFill>
                <a:latin typeface="微軟正黑體" panose="020B0604030504040204" pitchFamily="34" charset="-120"/>
                <a:ea typeface="微軟正黑體" panose="020B0604030504040204" pitchFamily="34" charset="-120"/>
                <a:cs typeface="Times New Roman" panose="02020603050405020304" pitchFamily="18" charset="0"/>
              </a:rPr>
              <a:t>起</a:t>
            </a:r>
            <a:endParaRPr lang="en-US" altLang="zh-TW" sz="2400" b="1" dirty="0">
              <a:solidFill>
                <a:srgbClr val="0000CC"/>
              </a:solidFill>
              <a:latin typeface="微軟正黑體" panose="020B0604030504040204" pitchFamily="34" charset="-120"/>
              <a:ea typeface="微軟正黑體" panose="020B0604030504040204" pitchFamily="34" charset="-120"/>
              <a:cs typeface="Times New Roman" panose="02020603050405020304" pitchFamily="18" charset="0"/>
            </a:endParaRPr>
          </a:p>
        </p:txBody>
      </p:sp>
      <p:sp>
        <p:nvSpPr>
          <p:cNvPr id="9" name="圓角矩形 16"/>
          <p:cNvSpPr>
            <a:spLocks noChangeArrowheads="1"/>
          </p:cNvSpPr>
          <p:nvPr/>
        </p:nvSpPr>
        <p:spPr bwMode="auto">
          <a:xfrm>
            <a:off x="840059" y="4976436"/>
            <a:ext cx="5865541" cy="578882"/>
          </a:xfrm>
          <a:prstGeom prst="roundRect">
            <a:avLst>
              <a:gd name="adj" fmla="val 16667"/>
            </a:avLst>
          </a:prstGeom>
          <a:ln>
            <a:noFill/>
          </a:ln>
        </p:spPr>
        <p:style>
          <a:lnRef idx="1">
            <a:schemeClr val="accent6"/>
          </a:lnRef>
          <a:fillRef idx="2">
            <a:schemeClr val="accent6"/>
          </a:fillRef>
          <a:effectRef idx="1">
            <a:schemeClr val="accent6"/>
          </a:effectRef>
          <a:fontRef idx="minor">
            <a:schemeClr val="dk1"/>
          </a:fontRef>
        </p:style>
        <p:txBody>
          <a:bodyPr wrap="square">
            <a:spAutoFit/>
          </a:bodyPr>
          <a:lstStyle/>
          <a:p>
            <a:pPr marL="342900" indent="-342900">
              <a:spcBef>
                <a:spcPct val="20000"/>
              </a:spcBef>
            </a:pPr>
            <a:r>
              <a:rPr lang="zh-TW" altLang="en-US" sz="2800" kern="0" dirty="0">
                <a:latin typeface="微軟正黑體" panose="020B0604030504040204" pitchFamily="34" charset="-120"/>
                <a:ea typeface="微軟正黑體" panose="020B0604030504040204" pitchFamily="34" charset="-120"/>
                <a:cs typeface="華康中黑體" pitchFamily="49" charset="-120"/>
              </a:rPr>
              <a:t>資格審查結果</a:t>
            </a:r>
            <a:r>
              <a:rPr lang="en-US" altLang="zh-TW" sz="2800" kern="0" dirty="0">
                <a:latin typeface="微軟正黑體" panose="020B0604030504040204" pitchFamily="34" charset="-120"/>
                <a:ea typeface="微軟正黑體" panose="020B0604030504040204" pitchFamily="34" charset="-120"/>
                <a:cs typeface="華康中黑體" pitchFamily="49" charset="-120"/>
              </a:rPr>
              <a:t>(</a:t>
            </a:r>
            <a:r>
              <a:rPr lang="zh-TW" altLang="en-US" sz="2800" kern="0" dirty="0">
                <a:latin typeface="微軟正黑體" panose="020B0604030504040204" pitchFamily="34" charset="-120"/>
                <a:ea typeface="微軟正黑體" panose="020B0604030504040204" pitchFamily="34" charset="-120"/>
                <a:cs typeface="華康中黑體" pitchFamily="49" charset="-120"/>
              </a:rPr>
              <a:t>含優待加分比率</a:t>
            </a:r>
            <a:r>
              <a:rPr lang="en-US" altLang="zh-TW" sz="2800" kern="0" dirty="0">
                <a:latin typeface="微軟正黑體" panose="020B0604030504040204" pitchFamily="34" charset="-120"/>
                <a:ea typeface="微軟正黑體" panose="020B0604030504040204" pitchFamily="34" charset="-120"/>
                <a:cs typeface="華康中黑體" pitchFamily="49" charset="-120"/>
              </a:rPr>
              <a:t>)</a:t>
            </a:r>
            <a:r>
              <a:rPr lang="zh-TW" altLang="en-US" sz="2800" kern="0" dirty="0">
                <a:latin typeface="微軟正黑體" panose="020B0604030504040204" pitchFamily="34" charset="-120"/>
                <a:ea typeface="微軟正黑體" panose="020B0604030504040204" pitchFamily="34" charset="-120"/>
                <a:cs typeface="華康中黑體" pitchFamily="49" charset="-120"/>
              </a:rPr>
              <a:t>公告</a:t>
            </a:r>
            <a:endParaRPr lang="en-US" altLang="zh-TW" sz="2800" kern="0" dirty="0">
              <a:latin typeface="微軟正黑體" panose="020B0604030504040204" pitchFamily="34" charset="-120"/>
              <a:ea typeface="微軟正黑體" panose="020B0604030504040204" pitchFamily="34" charset="-120"/>
              <a:cs typeface="華康中黑體" pitchFamily="49" charset="-120"/>
            </a:endParaRPr>
          </a:p>
        </p:txBody>
      </p:sp>
      <p:sp>
        <p:nvSpPr>
          <p:cNvPr id="10" name="Rectangle 199"/>
          <p:cNvSpPr txBox="1">
            <a:spLocks noChangeArrowheads="1"/>
          </p:cNvSpPr>
          <p:nvPr/>
        </p:nvSpPr>
        <p:spPr>
          <a:xfrm>
            <a:off x="840059" y="81970"/>
            <a:ext cx="8229600" cy="5826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sz="2500" b="1" spc="-75" dirty="0">
                <a:solidFill>
                  <a:prstClr val="black"/>
                </a:solidFill>
                <a:latin typeface="微軟正黑體" panose="020B0604030504040204" pitchFamily="34" charset="-120"/>
                <a:ea typeface="微軟正黑體" panose="020B0604030504040204" pitchFamily="34" charset="-120"/>
              </a:rPr>
              <a:t>技優甄審入學招生作業流程</a:t>
            </a:r>
          </a:p>
        </p:txBody>
      </p:sp>
      <p:sp>
        <p:nvSpPr>
          <p:cNvPr id="7" name="Rectangle 3">
            <a:extLst>
              <a:ext uri="{FF2B5EF4-FFF2-40B4-BE49-F238E27FC236}">
                <a16:creationId xmlns:a16="http://schemas.microsoft.com/office/drawing/2014/main" id="{A758EC90-1DBC-4234-A349-EF359A09EC16}"/>
              </a:ext>
            </a:extLst>
          </p:cNvPr>
          <p:cNvSpPr txBox="1">
            <a:spLocks noChangeArrowheads="1"/>
          </p:cNvSpPr>
          <p:nvPr/>
        </p:nvSpPr>
        <p:spPr>
          <a:xfrm>
            <a:off x="840059" y="2295913"/>
            <a:ext cx="10829925" cy="244791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3000"/>
              </a:lnSpc>
              <a:spcBef>
                <a:spcPts val="200"/>
              </a:spcBef>
              <a:buClr>
                <a:srgbClr val="FFB41D"/>
              </a:buClr>
              <a:buFont typeface="Wingdings" panose="05000000000000000000" pitchFamily="2" charset="2"/>
              <a:buChar char="u"/>
            </a:pPr>
            <a:r>
              <a:rPr lang="zh-TW" altLang="zh-TW" sz="2000" dirty="0">
                <a:solidFill>
                  <a:srgbClr val="0000CC"/>
                </a:solidFill>
                <a:latin typeface="微軟正黑體" panose="020B0604030504040204" pitchFamily="34" charset="-120"/>
                <a:ea typeface="微軟正黑體" panose="020B0604030504040204" pitchFamily="34" charset="-120"/>
                <a:cs typeface="Times New Roman" panose="02020603050405020304" pitchFamily="18" charset="0"/>
              </a:rPr>
              <a:t>具有中央資料庫學習歷程檔案之考生</a:t>
            </a:r>
            <a:r>
              <a:rPr lang="zh-TW" altLang="en-US" sz="2000" dirty="0">
                <a:solidFill>
                  <a:srgbClr val="0000CC"/>
                </a:solidFill>
                <a:latin typeface="微軟正黑體" panose="020B0604030504040204" pitchFamily="34" charset="-120"/>
                <a:ea typeface="微軟正黑體" panose="020B0604030504040204" pitchFamily="34" charset="-120"/>
                <a:cs typeface="Times New Roman" panose="02020603050405020304" pitchFamily="18" charset="0"/>
              </a:rPr>
              <a:t>，須於本階段</a:t>
            </a:r>
            <a:r>
              <a:rPr lang="zh-TW" altLang="en-US" sz="2000" u="sng" dirty="0">
                <a:solidFill>
                  <a:srgbClr val="0000CC"/>
                </a:solidFill>
                <a:latin typeface="微軟正黑體" panose="020B0604030504040204" pitchFamily="34" charset="-120"/>
                <a:ea typeface="微軟正黑體" panose="020B0604030504040204" pitchFamily="34" charset="-120"/>
                <a:cs typeface="Times New Roman" panose="02020603050405020304" pitchFamily="18" charset="0"/>
              </a:rPr>
              <a:t>資格審查作業</a:t>
            </a:r>
            <a:r>
              <a:rPr lang="zh-TW" altLang="en-US" sz="2000"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確認具有中央資料庫學習歷程檔案</a:t>
            </a:r>
            <a:r>
              <a:rPr lang="zh-TW" altLang="en-US" sz="2000" dirty="0">
                <a:solidFill>
                  <a:srgbClr val="0000CC"/>
                </a:solidFill>
                <a:latin typeface="微軟正黑體" panose="020B0604030504040204" pitchFamily="34" charset="-120"/>
                <a:ea typeface="微軟正黑體" panose="020B0604030504040204" pitchFamily="34" charset="-120"/>
                <a:cs typeface="Times New Roman" panose="02020603050405020304" pitchFamily="18" charset="0"/>
              </a:rPr>
              <a:t>，始能於「網路上傳</a:t>
            </a:r>
            <a:r>
              <a:rPr lang="en-US" altLang="zh-TW" sz="2000" dirty="0">
                <a:solidFill>
                  <a:srgbClr val="0000CC"/>
                </a:solidFill>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2000" dirty="0">
                <a:solidFill>
                  <a:srgbClr val="0000CC"/>
                </a:solidFill>
                <a:latin typeface="微軟正黑體" panose="020B0604030504040204" pitchFamily="34" charset="-120"/>
                <a:ea typeface="微軟正黑體" panose="020B0604030504040204" pitchFamily="34" charset="-120"/>
                <a:cs typeface="Times New Roman" panose="02020603050405020304" pitchFamily="18" charset="0"/>
              </a:rPr>
              <a:t>或勾選</a:t>
            </a:r>
            <a:r>
              <a:rPr lang="en-US" altLang="zh-TW" sz="2000" dirty="0">
                <a:solidFill>
                  <a:srgbClr val="0000CC"/>
                </a:solidFill>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2000" dirty="0">
                <a:solidFill>
                  <a:srgbClr val="0000CC"/>
                </a:solidFill>
                <a:latin typeface="微軟正黑體" panose="020B0604030504040204" pitchFamily="34" charset="-120"/>
                <a:ea typeface="微軟正黑體" panose="020B0604030504040204" pitchFamily="34" charset="-120"/>
                <a:cs typeface="Times New Roman" panose="02020603050405020304" pitchFamily="18" charset="0"/>
              </a:rPr>
              <a:t>學習歷程檔案備審資料」時，選擇勾選清單方式上傳中央資料庫學習歷程檔案</a:t>
            </a:r>
            <a:endParaRPr lang="en-US" altLang="zh-TW" sz="2000" dirty="0">
              <a:solidFill>
                <a:srgbClr val="0000CC"/>
              </a:solidFill>
              <a:latin typeface="微軟正黑體" panose="020B0604030504040204" pitchFamily="34" charset="-120"/>
              <a:ea typeface="微軟正黑體" panose="020B0604030504040204" pitchFamily="34" charset="-120"/>
              <a:cs typeface="Times New Roman" panose="02020603050405020304" pitchFamily="18" charset="0"/>
            </a:endParaRPr>
          </a:p>
          <a:p>
            <a:pPr>
              <a:lnSpc>
                <a:spcPts val="3000"/>
              </a:lnSpc>
              <a:spcBef>
                <a:spcPts val="200"/>
              </a:spcBef>
              <a:buClr>
                <a:srgbClr val="FFB41D"/>
              </a:buClr>
              <a:buFont typeface="Wingdings" panose="05000000000000000000" pitchFamily="2" charset="2"/>
              <a:buChar char="u"/>
            </a:pPr>
            <a:r>
              <a:rPr lang="zh-TW" altLang="en-US" sz="2000" dirty="0">
                <a:solidFill>
                  <a:srgbClr val="0000CC"/>
                </a:solidFill>
                <a:latin typeface="微軟正黑體" panose="020B0604030504040204" pitchFamily="34" charset="-120"/>
                <a:ea typeface="微軟正黑體" panose="020B0604030504040204" pitchFamily="34" charset="-120"/>
                <a:cs typeface="Times New Roman" panose="02020603050405020304" pitchFamily="18" charset="0"/>
              </a:rPr>
              <a:t>若具有中央</a:t>
            </a:r>
            <a:r>
              <a:rPr lang="zh-TW" altLang="zh-TW" sz="2000" dirty="0">
                <a:solidFill>
                  <a:srgbClr val="0000CC"/>
                </a:solidFill>
                <a:latin typeface="微軟正黑體" panose="020B0604030504040204" pitchFamily="34" charset="-120"/>
                <a:ea typeface="微軟正黑體" panose="020B0604030504040204" pitchFamily="34" charset="-120"/>
                <a:cs typeface="Times New Roman" panose="02020603050405020304" pitchFamily="18" charset="0"/>
              </a:rPr>
              <a:t>資料庫學習歷程檔案之考生</a:t>
            </a:r>
            <a:r>
              <a:rPr lang="zh-TW" altLang="en-US" sz="2000" dirty="0">
                <a:solidFill>
                  <a:srgbClr val="0000CC"/>
                </a:solidFill>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2000" b="1"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系統顯示非具有</a:t>
            </a:r>
            <a:r>
              <a:rPr lang="zh-TW" altLang="en-US" sz="2000" b="1" dirty="0">
                <a:solidFill>
                  <a:srgbClr val="0000CC"/>
                </a:solidFill>
                <a:latin typeface="微軟正黑體" panose="020B0604030504040204" pitchFamily="34" charset="-120"/>
                <a:ea typeface="微軟正黑體" panose="020B0604030504040204" pitchFamily="34" charset="-120"/>
                <a:cs typeface="Times New Roman" panose="02020603050405020304" pitchFamily="18" charset="0"/>
              </a:rPr>
              <a:t>中央資料庫學習歷程檔案</a:t>
            </a:r>
            <a:r>
              <a:rPr lang="zh-TW" altLang="en-US" sz="2000" dirty="0">
                <a:solidFill>
                  <a:srgbClr val="0000CC"/>
                </a:solidFill>
                <a:latin typeface="微軟正黑體" panose="020B0604030504040204" pitchFamily="34" charset="-120"/>
                <a:ea typeface="微軟正黑體" panose="020B0604030504040204" pitchFamily="34" charset="-120"/>
                <a:cs typeface="Times New Roman" panose="02020603050405020304" pitchFamily="18" charset="0"/>
              </a:rPr>
              <a:t>，</a:t>
            </a:r>
            <a:br>
              <a:rPr lang="en-US" altLang="zh-TW" sz="2000" dirty="0">
                <a:solidFill>
                  <a:srgbClr val="0000CC"/>
                </a:solidFill>
                <a:latin typeface="微軟正黑體" panose="020B0604030504040204" pitchFamily="34" charset="-120"/>
                <a:ea typeface="微軟正黑體" panose="020B0604030504040204" pitchFamily="34" charset="-120"/>
                <a:cs typeface="Times New Roman" panose="02020603050405020304" pitchFamily="18" charset="0"/>
              </a:rPr>
            </a:br>
            <a:r>
              <a:rPr lang="zh-TW" altLang="en-US" sz="2000" dirty="0">
                <a:solidFill>
                  <a:srgbClr val="0000CC"/>
                </a:solidFill>
                <a:latin typeface="微軟正黑體" panose="020B0604030504040204" pitchFamily="34" charset="-120"/>
                <a:ea typeface="微軟正黑體" panose="020B0604030504040204" pitchFamily="34" charset="-120"/>
                <a:cs typeface="Times New Roman" panose="02020603050405020304" pitchFamily="18" charset="0"/>
              </a:rPr>
              <a:t>須於</a:t>
            </a:r>
            <a:r>
              <a:rPr lang="en-US" altLang="zh-TW" sz="2000" b="1" u="sng"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115</a:t>
            </a:r>
            <a:r>
              <a:rPr lang="zh-TW" altLang="en-US" sz="2000" b="1" u="sng"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年</a:t>
            </a:r>
            <a:r>
              <a:rPr lang="en-US" altLang="zh-TW" sz="2000" b="1" u="sng"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5</a:t>
            </a:r>
            <a:r>
              <a:rPr lang="zh-TW" altLang="en-US" sz="2000" b="1" u="sng"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月</a:t>
            </a:r>
            <a:r>
              <a:rPr lang="en-US" altLang="zh-TW" sz="2000" b="1" u="sng"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6</a:t>
            </a:r>
            <a:r>
              <a:rPr lang="zh-TW" altLang="en-US" sz="2000" b="1" u="sng"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日</a:t>
            </a:r>
            <a:r>
              <a:rPr lang="en-US" altLang="zh-TW" sz="2000" b="1" u="sng"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2000" b="1" u="sng"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三</a:t>
            </a:r>
            <a:r>
              <a:rPr lang="en-US" altLang="zh-TW" sz="2000" b="1" u="sng"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)17:00</a:t>
            </a:r>
            <a:r>
              <a:rPr lang="zh-TW" altLang="en-US" sz="2000" b="1" u="sng"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前</a:t>
            </a:r>
            <a:r>
              <a:rPr lang="zh-TW" altLang="en-US" sz="2000" dirty="0">
                <a:solidFill>
                  <a:srgbClr val="0000CC"/>
                </a:solidFill>
                <a:latin typeface="微軟正黑體" panose="020B0604030504040204" pitchFamily="34" charset="-120"/>
                <a:ea typeface="微軟正黑體" panose="020B0604030504040204" pitchFamily="34" charset="-120"/>
                <a:cs typeface="Times New Roman" panose="02020603050405020304" pitchFamily="18" charset="0"/>
              </a:rPr>
              <a:t>向本委員會提出疑義申請，</a:t>
            </a:r>
            <a:r>
              <a:rPr lang="zh-TW" altLang="zh-TW" sz="2000" b="1" dirty="0">
                <a:solidFill>
                  <a:srgbClr val="0000CC"/>
                </a:solidFill>
                <a:latin typeface="微軟正黑體" panose="020B0604030504040204" pitchFamily="34" charset="-120"/>
                <a:ea typeface="微軟正黑體" panose="020B0604030504040204" pitchFamily="34" charset="-120"/>
                <a:cs typeface="Times New Roman" panose="02020603050405020304" pitchFamily="18" charset="0"/>
              </a:rPr>
              <a:t>逾期或未</a:t>
            </a:r>
            <a:r>
              <a:rPr lang="zh-TW" altLang="en-US" sz="2000" b="1" dirty="0">
                <a:solidFill>
                  <a:srgbClr val="0000CC"/>
                </a:solidFill>
                <a:latin typeface="微軟正黑體" panose="020B0604030504040204" pitchFamily="34" charset="-120"/>
                <a:ea typeface="微軟正黑體" panose="020B0604030504040204" pitchFamily="34" charset="-120"/>
                <a:cs typeface="Times New Roman" panose="02020603050405020304" pitchFamily="18" charset="0"/>
              </a:rPr>
              <a:t>依簡章規定</a:t>
            </a:r>
            <a:r>
              <a:rPr lang="zh-TW" altLang="en-US" sz="2000" dirty="0">
                <a:solidFill>
                  <a:srgbClr val="0000CC"/>
                </a:solidFill>
                <a:latin typeface="微軟正黑體" panose="020B0604030504040204" pitchFamily="34" charset="-120"/>
                <a:ea typeface="微軟正黑體" panose="020B0604030504040204" pitchFamily="34" charset="-120"/>
                <a:cs typeface="Times New Roman" panose="02020603050405020304" pitchFamily="18" charset="0"/>
              </a:rPr>
              <a:t>提出疑義申請</a:t>
            </a:r>
            <a:r>
              <a:rPr lang="zh-TW" altLang="zh-TW" sz="2000" dirty="0">
                <a:solidFill>
                  <a:srgbClr val="0000CC"/>
                </a:solidFill>
                <a:latin typeface="微軟正黑體" panose="020B0604030504040204" pitchFamily="34" charset="-120"/>
                <a:ea typeface="微軟正黑體" panose="020B0604030504040204" pitchFamily="34" charset="-120"/>
                <a:cs typeface="Times New Roman" panose="02020603050405020304" pitchFamily="18" charset="0"/>
              </a:rPr>
              <a:t>，其後亦</a:t>
            </a:r>
            <a:r>
              <a:rPr lang="zh-TW" altLang="zh-TW" sz="2000" b="1" dirty="0">
                <a:solidFill>
                  <a:srgbClr val="0000CC"/>
                </a:solidFill>
                <a:latin typeface="微軟正黑體" panose="020B0604030504040204" pitchFamily="34" charset="-120"/>
                <a:ea typeface="微軟正黑體" panose="020B0604030504040204" pitchFamily="34" charset="-120"/>
                <a:cs typeface="Times New Roman" panose="02020603050405020304" pitchFamily="18" charset="0"/>
              </a:rPr>
              <a:t>不得再要求使用</a:t>
            </a:r>
            <a:r>
              <a:rPr lang="zh-TW" altLang="zh-TW" sz="2000" dirty="0">
                <a:solidFill>
                  <a:srgbClr val="0000CC"/>
                </a:solidFill>
                <a:latin typeface="微軟正黑體" panose="020B0604030504040204" pitchFamily="34" charset="-120"/>
                <a:ea typeface="微軟正黑體" panose="020B0604030504040204" pitchFamily="34" charset="-120"/>
                <a:cs typeface="Times New Roman" panose="02020603050405020304" pitchFamily="18" charset="0"/>
              </a:rPr>
              <a:t>中央資料庫學習歷程檔案資料</a:t>
            </a:r>
            <a:endParaRPr lang="zh-TW" altLang="en-US" sz="2000" dirty="0">
              <a:solidFill>
                <a:srgbClr val="0000CC"/>
              </a:solidFill>
              <a:latin typeface="微軟正黑體" panose="020B0604030504040204" pitchFamily="34" charset="-120"/>
              <a:ea typeface="微軟正黑體" panose="020B0604030504040204" pitchFamily="34" charset="-120"/>
              <a:cs typeface="Times New Roman" panose="02020603050405020304" pitchFamily="18" charset="0"/>
            </a:endParaRPr>
          </a:p>
        </p:txBody>
      </p:sp>
      <p:sp>
        <p:nvSpPr>
          <p:cNvPr id="12" name="圓角矩形 29">
            <a:extLst>
              <a:ext uri="{FF2B5EF4-FFF2-40B4-BE49-F238E27FC236}">
                <a16:creationId xmlns:a16="http://schemas.microsoft.com/office/drawing/2014/main" id="{661C971F-310E-4624-A5BB-9DE86DC11A4F}"/>
              </a:ext>
            </a:extLst>
          </p:cNvPr>
          <p:cNvSpPr/>
          <p:nvPr/>
        </p:nvSpPr>
        <p:spPr>
          <a:xfrm>
            <a:off x="840059" y="1003191"/>
            <a:ext cx="5663063" cy="579600"/>
          </a:xfrm>
          <a:prstGeom prst="roundRect">
            <a:avLst>
              <a:gd name="adj" fmla="val 21734"/>
            </a:avLst>
          </a:prstGeom>
          <a:ln>
            <a:noFill/>
          </a:ln>
        </p:spPr>
        <p:style>
          <a:lnRef idx="1">
            <a:schemeClr val="accent6"/>
          </a:lnRef>
          <a:fillRef idx="2">
            <a:schemeClr val="accent6"/>
          </a:fillRef>
          <a:effectRef idx="1">
            <a:schemeClr val="accent6"/>
          </a:effectRef>
          <a:fontRef idx="minor">
            <a:schemeClr val="dk1"/>
          </a:fontRef>
        </p:style>
        <p:txBody>
          <a:bodyPr wrap="square">
            <a:spAutoFit/>
          </a:bodyPr>
          <a:lstStyle/>
          <a:p>
            <a:pPr marL="342900" indent="-342900" algn="ctr">
              <a:spcBef>
                <a:spcPct val="20000"/>
              </a:spcBef>
            </a:pPr>
            <a:r>
              <a:rPr lang="zh-TW" altLang="en-US" sz="2800" kern="0" dirty="0">
                <a:latin typeface="微軟正黑體" panose="020B0604030504040204" pitchFamily="34" charset="-120"/>
                <a:ea typeface="微軟正黑體" panose="020B0604030504040204" pitchFamily="34" charset="-120"/>
                <a:cs typeface="華康中黑體" pitchFamily="49" charset="-120"/>
              </a:rPr>
              <a:t>確認具有中央資料庫學習歷程檔案</a:t>
            </a:r>
          </a:p>
        </p:txBody>
      </p:sp>
      <p:sp>
        <p:nvSpPr>
          <p:cNvPr id="13" name="矩形 12">
            <a:extLst>
              <a:ext uri="{FF2B5EF4-FFF2-40B4-BE49-F238E27FC236}">
                <a16:creationId xmlns:a16="http://schemas.microsoft.com/office/drawing/2014/main" id="{97B56FD6-810B-4A59-8086-FD26BA5F7D8F}"/>
              </a:ext>
            </a:extLst>
          </p:cNvPr>
          <p:cNvSpPr/>
          <p:nvPr/>
        </p:nvSpPr>
        <p:spPr>
          <a:xfrm>
            <a:off x="840058" y="1722344"/>
            <a:ext cx="6141819" cy="461665"/>
          </a:xfrm>
          <a:prstGeom prst="rect">
            <a:avLst/>
          </a:prstGeom>
        </p:spPr>
        <p:txBody>
          <a:bodyPr wrap="square">
            <a:spAutoFit/>
          </a:bodyPr>
          <a:lstStyle/>
          <a:p>
            <a:pPr lvl="0" fontAlgn="base">
              <a:spcBef>
                <a:spcPct val="0"/>
              </a:spcBef>
              <a:spcAft>
                <a:spcPct val="0"/>
              </a:spcAft>
            </a:pPr>
            <a:r>
              <a:rPr lang="en-US" altLang="zh-TW" sz="2400" b="1" dirty="0">
                <a:solidFill>
                  <a:srgbClr val="0000CC"/>
                </a:solidFill>
                <a:latin typeface="微軟正黑體" panose="020B0604030504040204" pitchFamily="34" charset="-120"/>
                <a:ea typeface="微軟正黑體" panose="020B0604030504040204" pitchFamily="34" charset="-120"/>
                <a:cs typeface="Times New Roman" panose="02020603050405020304" pitchFamily="18" charset="0"/>
              </a:rPr>
              <a:t>【115.4.29(</a:t>
            </a:r>
            <a:r>
              <a:rPr lang="zh-TW" altLang="en-US" sz="2400" b="1" dirty="0">
                <a:solidFill>
                  <a:srgbClr val="0000CC"/>
                </a:solidFill>
                <a:latin typeface="微軟正黑體" panose="020B0604030504040204" pitchFamily="34" charset="-120"/>
                <a:ea typeface="微軟正黑體" panose="020B0604030504040204" pitchFamily="34" charset="-120"/>
                <a:cs typeface="Times New Roman" panose="02020603050405020304" pitchFamily="18" charset="0"/>
              </a:rPr>
              <a:t>三</a:t>
            </a:r>
            <a:r>
              <a:rPr lang="en-US" altLang="zh-TW" sz="2400" b="1" dirty="0">
                <a:solidFill>
                  <a:srgbClr val="0000CC"/>
                </a:solidFill>
                <a:latin typeface="微軟正黑體" panose="020B0604030504040204" pitchFamily="34" charset="-120"/>
                <a:ea typeface="微軟正黑體" panose="020B0604030504040204" pitchFamily="34" charset="-120"/>
                <a:cs typeface="Times New Roman" panose="02020603050405020304" pitchFamily="18" charset="0"/>
              </a:rPr>
              <a:t>)10:00-115.5.6(</a:t>
            </a:r>
            <a:r>
              <a:rPr lang="zh-TW" altLang="en-US" sz="2400" b="1" dirty="0">
                <a:solidFill>
                  <a:srgbClr val="0000CC"/>
                </a:solidFill>
                <a:latin typeface="微軟正黑體" panose="020B0604030504040204" pitchFamily="34" charset="-120"/>
                <a:ea typeface="微軟正黑體" panose="020B0604030504040204" pitchFamily="34" charset="-120"/>
                <a:cs typeface="Times New Roman" panose="02020603050405020304" pitchFamily="18" charset="0"/>
              </a:rPr>
              <a:t>三</a:t>
            </a:r>
            <a:r>
              <a:rPr lang="en-US" altLang="zh-TW" sz="2400" b="1" dirty="0">
                <a:solidFill>
                  <a:srgbClr val="0000CC"/>
                </a:solidFill>
                <a:latin typeface="微軟正黑體" panose="020B0604030504040204" pitchFamily="34" charset="-120"/>
                <a:ea typeface="微軟正黑體" panose="020B0604030504040204" pitchFamily="34" charset="-120"/>
                <a:cs typeface="Times New Roman" panose="02020603050405020304" pitchFamily="18" charset="0"/>
              </a:rPr>
              <a:t>)17:00</a:t>
            </a:r>
            <a:r>
              <a:rPr lang="zh-TW" altLang="en-US" sz="2400" b="1" dirty="0">
                <a:solidFill>
                  <a:srgbClr val="0000CC"/>
                </a:solidFill>
                <a:latin typeface="微軟正黑體" panose="020B0604030504040204" pitchFamily="34" charset="-120"/>
                <a:ea typeface="微軟正黑體" panose="020B0604030504040204" pitchFamily="34" charset="-120"/>
                <a:cs typeface="Times New Roman" panose="02020603050405020304" pitchFamily="18" charset="0"/>
              </a:rPr>
              <a:t>止</a:t>
            </a:r>
            <a:r>
              <a:rPr lang="en-US" altLang="zh-TW" sz="2400" b="1" dirty="0">
                <a:solidFill>
                  <a:srgbClr val="0000CC"/>
                </a:solidFill>
                <a:latin typeface="微軟正黑體" panose="020B0604030504040204" pitchFamily="34" charset="-120"/>
                <a:ea typeface="微軟正黑體" panose="020B0604030504040204" pitchFamily="34" charset="-120"/>
                <a:cs typeface="Times New Roman" panose="02020603050405020304" pitchFamily="18" charset="0"/>
              </a:rPr>
              <a:t>】</a:t>
            </a:r>
          </a:p>
        </p:txBody>
      </p:sp>
      <p:grpSp>
        <p:nvGrpSpPr>
          <p:cNvPr id="14" name="群組 13">
            <a:extLst>
              <a:ext uri="{FF2B5EF4-FFF2-40B4-BE49-F238E27FC236}">
                <a16:creationId xmlns:a16="http://schemas.microsoft.com/office/drawing/2014/main" id="{665F72E3-4FCF-4249-A770-57B522B2DD79}"/>
              </a:ext>
            </a:extLst>
          </p:cNvPr>
          <p:cNvGrpSpPr/>
          <p:nvPr/>
        </p:nvGrpSpPr>
        <p:grpSpPr>
          <a:xfrm>
            <a:off x="8360948" y="776486"/>
            <a:ext cx="3525017" cy="1435240"/>
            <a:chOff x="8438383" y="855552"/>
            <a:chExt cx="3525017" cy="1435240"/>
          </a:xfrm>
        </p:grpSpPr>
        <p:grpSp>
          <p:nvGrpSpPr>
            <p:cNvPr id="15" name="群組 14">
              <a:extLst>
                <a:ext uri="{FF2B5EF4-FFF2-40B4-BE49-F238E27FC236}">
                  <a16:creationId xmlns:a16="http://schemas.microsoft.com/office/drawing/2014/main" id="{E67277A0-C021-4E5E-86C6-BA265699B77A}"/>
                </a:ext>
              </a:extLst>
            </p:cNvPr>
            <p:cNvGrpSpPr/>
            <p:nvPr/>
          </p:nvGrpSpPr>
          <p:grpSpPr>
            <a:xfrm>
              <a:off x="8878962" y="855552"/>
              <a:ext cx="3084438" cy="1432422"/>
              <a:chOff x="5988125" y="214313"/>
              <a:chExt cx="3084438" cy="1432422"/>
            </a:xfrm>
          </p:grpSpPr>
          <p:grpSp>
            <p:nvGrpSpPr>
              <p:cNvPr id="18" name="群組 7">
                <a:extLst>
                  <a:ext uri="{FF2B5EF4-FFF2-40B4-BE49-F238E27FC236}">
                    <a16:creationId xmlns:a16="http://schemas.microsoft.com/office/drawing/2014/main" id="{FE3EB6AC-9FA5-4A88-AAD0-99C695ABC402}"/>
                  </a:ext>
                </a:extLst>
              </p:cNvPr>
              <p:cNvGrpSpPr>
                <a:grpSpLocks/>
              </p:cNvGrpSpPr>
              <p:nvPr/>
            </p:nvGrpSpPr>
            <p:grpSpPr bwMode="auto">
              <a:xfrm>
                <a:off x="6462713" y="214313"/>
                <a:ext cx="2609850" cy="1431925"/>
                <a:chOff x="6690632" y="1068877"/>
                <a:chExt cx="2609942" cy="1217115"/>
              </a:xfrm>
            </p:grpSpPr>
            <p:cxnSp>
              <p:nvCxnSpPr>
                <p:cNvPr id="21" name="直線單箭頭接點 8">
                  <a:extLst>
                    <a:ext uri="{FF2B5EF4-FFF2-40B4-BE49-F238E27FC236}">
                      <a16:creationId xmlns:a16="http://schemas.microsoft.com/office/drawing/2014/main" id="{6126A46A-74E7-42A6-AD5A-E7F119BE473E}"/>
                    </a:ext>
                  </a:extLst>
                </p:cNvPr>
                <p:cNvCxnSpPr>
                  <a:cxnSpLocks noChangeShapeType="1"/>
                  <a:endCxn id="31" idx="1"/>
                </p:cNvCxnSpPr>
                <p:nvPr/>
              </p:nvCxnSpPr>
              <p:spPr bwMode="auto">
                <a:xfrm>
                  <a:off x="8826152" y="1676100"/>
                  <a:ext cx="117232" cy="1350"/>
                </a:xfrm>
                <a:prstGeom prst="straightConnector1">
                  <a:avLst/>
                </a:prstGeom>
                <a:noFill/>
                <a:ln w="9525" algn="ctr">
                  <a:solidFill>
                    <a:srgbClr val="F7AB00"/>
                  </a:solidFill>
                  <a:round/>
                  <a:headEnd/>
                  <a:tailEnd type="arrow" w="med" len="med"/>
                </a:ln>
                <a:extLst>
                  <a:ext uri="{909E8E84-426E-40DD-AFC4-6F175D3DCCD1}">
                    <a14:hiddenFill xmlns:a14="http://schemas.microsoft.com/office/drawing/2010/main">
                      <a:noFill/>
                    </a14:hiddenFill>
                  </a:ext>
                </a:extLst>
              </p:spPr>
            </p:cxnSp>
            <p:sp>
              <p:nvSpPr>
                <p:cNvPr id="22" name="圓角矩形 38">
                  <a:extLst>
                    <a:ext uri="{FF2B5EF4-FFF2-40B4-BE49-F238E27FC236}">
                      <a16:creationId xmlns:a16="http://schemas.microsoft.com/office/drawing/2014/main" id="{1B3413AA-CE7E-423C-979C-0FE8A83E2B44}"/>
                    </a:ext>
                  </a:extLst>
                </p:cNvPr>
                <p:cNvSpPr/>
                <p:nvPr/>
              </p:nvSpPr>
              <p:spPr bwMode="auto">
                <a:xfrm>
                  <a:off x="6690632" y="1071576"/>
                  <a:ext cx="357200" cy="1214416"/>
                </a:xfrm>
                <a:prstGeom prst="roundRect">
                  <a:avLst/>
                </a:prstGeom>
                <a:solidFill>
                  <a:schemeClr val="accent6">
                    <a:lumMod val="75000"/>
                  </a:schemeClr>
                </a:solidFill>
                <a:ln>
                  <a:noFill/>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vert="eaVert" anchor="ctr"/>
                <a:lstStyle/>
                <a:p>
                  <a:pPr algn="dist">
                    <a:defRPr/>
                  </a:pPr>
                  <a:r>
                    <a:rPr lang="zh-TW" altLang="en-US" sz="1400" dirty="0">
                      <a:solidFill>
                        <a:schemeClr val="bg1"/>
                      </a:solidFill>
                      <a:latin typeface="微軟正黑體" panose="020B0604030504040204" pitchFamily="34" charset="-120"/>
                      <a:ea typeface="微軟正黑體" panose="020B0604030504040204" pitchFamily="34" charset="-120"/>
                    </a:rPr>
                    <a:t>資格審查</a:t>
                  </a:r>
                </a:p>
                <a:p>
                  <a:pPr algn="dist">
                    <a:defRPr/>
                  </a:pPr>
                  <a:r>
                    <a:rPr lang="zh-TW" altLang="en-US" sz="1400" dirty="0">
                      <a:solidFill>
                        <a:schemeClr val="bg1"/>
                      </a:solidFill>
                      <a:latin typeface="微軟正黑體" panose="020B0604030504040204" pitchFamily="34" charset="-120"/>
                      <a:ea typeface="微軟正黑體" panose="020B0604030504040204" pitchFamily="34" charset="-120"/>
                    </a:rPr>
                    <a:t>繳交報名費及</a:t>
                  </a:r>
                  <a:endParaRPr lang="en-US" altLang="zh-TW" sz="1400" dirty="0">
                    <a:solidFill>
                      <a:schemeClr val="bg1"/>
                    </a:solidFill>
                    <a:latin typeface="微軟正黑體" panose="020B0604030504040204" pitchFamily="34" charset="-120"/>
                    <a:ea typeface="微軟正黑體" panose="020B0604030504040204" pitchFamily="34" charset="-120"/>
                  </a:endParaRPr>
                </a:p>
              </p:txBody>
            </p:sp>
            <p:sp>
              <p:nvSpPr>
                <p:cNvPr id="23" name="圓角矩形 39">
                  <a:extLst>
                    <a:ext uri="{FF2B5EF4-FFF2-40B4-BE49-F238E27FC236}">
                      <a16:creationId xmlns:a16="http://schemas.microsoft.com/office/drawing/2014/main" id="{5BA9957A-066B-4143-B20C-80B3AEBCFA24}"/>
                    </a:ext>
                  </a:extLst>
                </p:cNvPr>
                <p:cNvSpPr/>
                <p:nvPr/>
              </p:nvSpPr>
              <p:spPr bwMode="auto">
                <a:xfrm>
                  <a:off x="7138323" y="1071576"/>
                  <a:ext cx="357200" cy="1214416"/>
                </a:xfrm>
                <a:prstGeom prst="roundRect">
                  <a:avLst/>
                </a:prstGeom>
                <a:solidFill>
                  <a:schemeClr val="accent6">
                    <a:lumMod val="40000"/>
                    <a:lumOff val="60000"/>
                  </a:schemeClr>
                </a:solidFill>
                <a:ln>
                  <a:noFill/>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vert="eaVert" anchor="ctr"/>
                <a:lstStyle/>
                <a:p>
                  <a:pPr algn="dist"/>
                  <a:r>
                    <a:rPr lang="zh-TW" altLang="en-US" sz="1400" dirty="0">
                      <a:solidFill>
                        <a:schemeClr val="tx1"/>
                      </a:solidFill>
                      <a:latin typeface="微軟正黑體" panose="020B0604030504040204" pitchFamily="34" charset="-120"/>
                      <a:ea typeface="微軟正黑體" panose="020B0604030504040204" pitchFamily="34" charset="-120"/>
                    </a:rPr>
                    <a:t>網路報名</a:t>
                  </a:r>
                </a:p>
              </p:txBody>
            </p:sp>
            <p:sp>
              <p:nvSpPr>
                <p:cNvPr id="24" name="圓角矩形 40">
                  <a:extLst>
                    <a:ext uri="{FF2B5EF4-FFF2-40B4-BE49-F238E27FC236}">
                      <a16:creationId xmlns:a16="http://schemas.microsoft.com/office/drawing/2014/main" id="{F248DB90-AD28-4E0E-9219-AEBA8B774600}"/>
                    </a:ext>
                  </a:extLst>
                </p:cNvPr>
                <p:cNvSpPr/>
                <p:nvPr/>
              </p:nvSpPr>
              <p:spPr bwMode="auto">
                <a:xfrm>
                  <a:off x="7589189" y="1071576"/>
                  <a:ext cx="357200" cy="1214416"/>
                </a:xfrm>
                <a:prstGeom prst="roundRect">
                  <a:avLst/>
                </a:prstGeom>
                <a:solidFill>
                  <a:schemeClr val="accent6">
                    <a:lumMod val="40000"/>
                    <a:lumOff val="60000"/>
                  </a:schemeClr>
                </a:solidFill>
                <a:ln>
                  <a:noFill/>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vert="eaVert" anchor="ctr"/>
                <a:lstStyle/>
                <a:p>
                  <a:pPr algn="dist">
                    <a:defRPr/>
                  </a:pPr>
                  <a:r>
                    <a:rPr lang="zh-TW" altLang="en-US" sz="1400" dirty="0">
                      <a:solidFill>
                        <a:schemeClr val="tx1"/>
                      </a:solidFill>
                      <a:latin typeface="微軟正黑體" panose="020B0604030504040204" pitchFamily="34" charset="-120"/>
                      <a:ea typeface="微軟正黑體" panose="020B0604030504040204" pitchFamily="34" charset="-120"/>
                    </a:rPr>
                    <a:t>指定項目甄審</a:t>
                  </a:r>
                </a:p>
              </p:txBody>
            </p:sp>
            <p:sp>
              <p:nvSpPr>
                <p:cNvPr id="25" name="圓角矩形 41">
                  <a:extLst>
                    <a:ext uri="{FF2B5EF4-FFF2-40B4-BE49-F238E27FC236}">
                      <a16:creationId xmlns:a16="http://schemas.microsoft.com/office/drawing/2014/main" id="{06B70570-2A96-4D8F-9AED-DD1D1982A8A9}"/>
                    </a:ext>
                  </a:extLst>
                </p:cNvPr>
                <p:cNvSpPr/>
                <p:nvPr/>
              </p:nvSpPr>
              <p:spPr bwMode="auto">
                <a:xfrm>
                  <a:off x="8051167" y="1071576"/>
                  <a:ext cx="357201" cy="1214416"/>
                </a:xfrm>
                <a:prstGeom prst="roundRect">
                  <a:avLst/>
                </a:prstGeom>
                <a:solidFill>
                  <a:schemeClr val="accent6">
                    <a:lumMod val="40000"/>
                    <a:lumOff val="60000"/>
                  </a:schemeClr>
                </a:solidFill>
                <a:ln>
                  <a:noFill/>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vert="eaVert" anchor="ctr"/>
                <a:lstStyle/>
                <a:p>
                  <a:pPr algn="dist">
                    <a:defRPr/>
                  </a:pPr>
                  <a:r>
                    <a:rPr lang="zh-TW" altLang="en-US" sz="1400" dirty="0">
                      <a:solidFill>
                        <a:schemeClr val="tx1"/>
                      </a:solidFill>
                      <a:latin typeface="微軟正黑體" panose="020B0604030504040204" pitchFamily="34" charset="-120"/>
                      <a:ea typeface="微軟正黑體" panose="020B0604030504040204" pitchFamily="34" charset="-120"/>
                    </a:rPr>
                    <a:t>登記就讀志願序</a:t>
                  </a:r>
                </a:p>
              </p:txBody>
            </p:sp>
            <p:sp>
              <p:nvSpPr>
                <p:cNvPr id="26" name="圓角矩形 42">
                  <a:extLst>
                    <a:ext uri="{FF2B5EF4-FFF2-40B4-BE49-F238E27FC236}">
                      <a16:creationId xmlns:a16="http://schemas.microsoft.com/office/drawing/2014/main" id="{B9362837-33CB-4FCC-AAC5-453CD453BD43}"/>
                    </a:ext>
                  </a:extLst>
                </p:cNvPr>
                <p:cNvSpPr/>
                <p:nvPr/>
              </p:nvSpPr>
              <p:spPr bwMode="auto">
                <a:xfrm>
                  <a:off x="8500446" y="1068877"/>
                  <a:ext cx="357200" cy="1214416"/>
                </a:xfrm>
                <a:prstGeom prst="roundRect">
                  <a:avLst/>
                </a:prstGeom>
                <a:solidFill>
                  <a:schemeClr val="accent6">
                    <a:lumMod val="40000"/>
                    <a:lumOff val="60000"/>
                  </a:schemeClr>
                </a:solidFill>
                <a:ln>
                  <a:noFill/>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vert="eaVert" anchor="ctr"/>
                <a:lstStyle/>
                <a:p>
                  <a:pPr algn="dist"/>
                  <a:r>
                    <a:rPr lang="zh-TW" altLang="en-US" sz="1400" dirty="0">
                      <a:solidFill>
                        <a:schemeClr val="tx1"/>
                      </a:solidFill>
                      <a:latin typeface="微軟正黑體" panose="020B0604030504040204" pitchFamily="34" charset="-120"/>
                      <a:ea typeface="微軟正黑體" panose="020B0604030504040204" pitchFamily="34" charset="-120"/>
                    </a:rPr>
                    <a:t>志願序分發放榜</a:t>
                  </a:r>
                </a:p>
              </p:txBody>
            </p:sp>
            <p:cxnSp>
              <p:nvCxnSpPr>
                <p:cNvPr id="27" name="直線單箭頭接點 14">
                  <a:extLst>
                    <a:ext uri="{FF2B5EF4-FFF2-40B4-BE49-F238E27FC236}">
                      <a16:creationId xmlns:a16="http://schemas.microsoft.com/office/drawing/2014/main" id="{56B8456F-8486-4844-8E6D-63ADE82F329C}"/>
                    </a:ext>
                  </a:extLst>
                </p:cNvPr>
                <p:cNvCxnSpPr>
                  <a:cxnSpLocks noChangeShapeType="1"/>
                  <a:stCxn id="22" idx="3"/>
                  <a:endCxn id="23" idx="1"/>
                </p:cNvCxnSpPr>
                <p:nvPr/>
              </p:nvCxnSpPr>
              <p:spPr bwMode="auto">
                <a:xfrm>
                  <a:off x="7047822" y="1678769"/>
                  <a:ext cx="91184" cy="1588"/>
                </a:xfrm>
                <a:prstGeom prst="straightConnector1">
                  <a:avLst/>
                </a:prstGeom>
                <a:noFill/>
                <a:ln w="9525" algn="ctr">
                  <a:solidFill>
                    <a:srgbClr val="F7AB00"/>
                  </a:solidFill>
                  <a:round/>
                  <a:headEnd/>
                  <a:tailEnd type="arrow" w="med" len="med"/>
                </a:ln>
                <a:extLst>
                  <a:ext uri="{909E8E84-426E-40DD-AFC4-6F175D3DCCD1}">
                    <a14:hiddenFill xmlns:a14="http://schemas.microsoft.com/office/drawing/2010/main">
                      <a:noFill/>
                    </a14:hiddenFill>
                  </a:ext>
                </a:extLst>
              </p:spPr>
            </p:cxnSp>
            <p:cxnSp>
              <p:nvCxnSpPr>
                <p:cNvPr id="28" name="直線單箭頭接點 15">
                  <a:extLst>
                    <a:ext uri="{FF2B5EF4-FFF2-40B4-BE49-F238E27FC236}">
                      <a16:creationId xmlns:a16="http://schemas.microsoft.com/office/drawing/2014/main" id="{0D5A9A85-1E00-46BE-9679-62913010608A}"/>
                    </a:ext>
                  </a:extLst>
                </p:cNvPr>
                <p:cNvCxnSpPr>
                  <a:cxnSpLocks noChangeShapeType="1"/>
                  <a:stCxn id="23" idx="3"/>
                  <a:endCxn id="24" idx="1"/>
                </p:cNvCxnSpPr>
                <p:nvPr/>
              </p:nvCxnSpPr>
              <p:spPr bwMode="auto">
                <a:xfrm>
                  <a:off x="7496196" y="1678769"/>
                  <a:ext cx="93116" cy="1588"/>
                </a:xfrm>
                <a:prstGeom prst="straightConnector1">
                  <a:avLst/>
                </a:prstGeom>
                <a:noFill/>
                <a:ln w="9525" algn="ctr">
                  <a:solidFill>
                    <a:srgbClr val="F7AB00"/>
                  </a:solidFill>
                  <a:round/>
                  <a:headEnd/>
                  <a:tailEnd type="arrow" w="med" len="med"/>
                </a:ln>
                <a:extLst>
                  <a:ext uri="{909E8E84-426E-40DD-AFC4-6F175D3DCCD1}">
                    <a14:hiddenFill xmlns:a14="http://schemas.microsoft.com/office/drawing/2010/main">
                      <a:noFill/>
                    </a14:hiddenFill>
                  </a:ext>
                </a:extLst>
              </p:spPr>
            </p:cxnSp>
            <p:cxnSp>
              <p:nvCxnSpPr>
                <p:cNvPr id="29" name="直線單箭頭接點 16">
                  <a:extLst>
                    <a:ext uri="{FF2B5EF4-FFF2-40B4-BE49-F238E27FC236}">
                      <a16:creationId xmlns:a16="http://schemas.microsoft.com/office/drawing/2014/main" id="{6680477F-E33C-4BAC-907E-39F4C68A5EB3}"/>
                    </a:ext>
                  </a:extLst>
                </p:cNvPr>
                <p:cNvCxnSpPr>
                  <a:cxnSpLocks noChangeShapeType="1"/>
                  <a:stCxn id="24" idx="3"/>
                  <a:endCxn id="25" idx="1"/>
                </p:cNvCxnSpPr>
                <p:nvPr/>
              </p:nvCxnSpPr>
              <p:spPr bwMode="auto">
                <a:xfrm>
                  <a:off x="7946502" y="1678769"/>
                  <a:ext cx="104776" cy="1588"/>
                </a:xfrm>
                <a:prstGeom prst="straightConnector1">
                  <a:avLst/>
                </a:prstGeom>
                <a:noFill/>
                <a:ln w="9525" algn="ctr">
                  <a:solidFill>
                    <a:srgbClr val="F7AB00"/>
                  </a:solidFill>
                  <a:round/>
                  <a:headEnd/>
                  <a:tailEnd type="arrow" w="med" len="med"/>
                </a:ln>
                <a:extLst>
                  <a:ext uri="{909E8E84-426E-40DD-AFC4-6F175D3DCCD1}">
                    <a14:hiddenFill xmlns:a14="http://schemas.microsoft.com/office/drawing/2010/main">
                      <a:noFill/>
                    </a14:hiddenFill>
                  </a:ext>
                </a:extLst>
              </p:spPr>
            </p:cxnSp>
            <p:cxnSp>
              <p:nvCxnSpPr>
                <p:cNvPr id="30" name="直線單箭頭接點 17">
                  <a:extLst>
                    <a:ext uri="{FF2B5EF4-FFF2-40B4-BE49-F238E27FC236}">
                      <a16:creationId xmlns:a16="http://schemas.microsoft.com/office/drawing/2014/main" id="{86859160-87A1-4EF5-8CF3-62904896BCAB}"/>
                    </a:ext>
                  </a:extLst>
                </p:cNvPr>
                <p:cNvCxnSpPr>
                  <a:cxnSpLocks noChangeShapeType="1"/>
                  <a:stCxn id="25" idx="3"/>
                  <a:endCxn id="26" idx="1"/>
                </p:cNvCxnSpPr>
                <p:nvPr/>
              </p:nvCxnSpPr>
              <p:spPr bwMode="auto">
                <a:xfrm flipV="1">
                  <a:off x="8408468" y="1676100"/>
                  <a:ext cx="92622" cy="2671"/>
                </a:xfrm>
                <a:prstGeom prst="straightConnector1">
                  <a:avLst/>
                </a:prstGeom>
                <a:noFill/>
                <a:ln w="9525" algn="ctr">
                  <a:solidFill>
                    <a:srgbClr val="F7AB00"/>
                  </a:solidFill>
                  <a:round/>
                  <a:headEnd/>
                  <a:tailEnd type="arrow" w="med" len="med"/>
                </a:ln>
                <a:extLst>
                  <a:ext uri="{909E8E84-426E-40DD-AFC4-6F175D3DCCD1}">
                    <a14:hiddenFill xmlns:a14="http://schemas.microsoft.com/office/drawing/2010/main">
                      <a:noFill/>
                    </a14:hiddenFill>
                  </a:ext>
                </a:extLst>
              </p:spPr>
            </p:cxnSp>
            <p:sp>
              <p:nvSpPr>
                <p:cNvPr id="31" name="圓角矩形 47">
                  <a:extLst>
                    <a:ext uri="{FF2B5EF4-FFF2-40B4-BE49-F238E27FC236}">
                      <a16:creationId xmlns:a16="http://schemas.microsoft.com/office/drawing/2014/main" id="{C5184204-BBEF-4FAD-A37C-E576BA235E80}"/>
                    </a:ext>
                  </a:extLst>
                </p:cNvPr>
                <p:cNvSpPr/>
                <p:nvPr/>
              </p:nvSpPr>
              <p:spPr bwMode="auto">
                <a:xfrm>
                  <a:off x="8943373" y="1068877"/>
                  <a:ext cx="357201" cy="1214416"/>
                </a:xfrm>
                <a:prstGeom prst="roundRect">
                  <a:avLst/>
                </a:prstGeom>
                <a:solidFill>
                  <a:schemeClr val="accent6">
                    <a:lumMod val="40000"/>
                    <a:lumOff val="60000"/>
                  </a:schemeClr>
                </a:solidFill>
                <a:ln>
                  <a:noFill/>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vert="eaVert" anchor="ctr"/>
                <a:lstStyle/>
                <a:p>
                  <a:pPr algn="dist">
                    <a:defRPr/>
                  </a:pPr>
                  <a:r>
                    <a:rPr lang="zh-TW" altLang="en-US" sz="1400" dirty="0">
                      <a:solidFill>
                        <a:schemeClr val="tx1"/>
                      </a:solidFill>
                      <a:latin typeface="微軟正黑體" panose="020B0604030504040204" pitchFamily="34" charset="-120"/>
                      <a:ea typeface="微軟正黑體" panose="020B0604030504040204" pitchFamily="34" charset="-120"/>
                    </a:rPr>
                    <a:t>報到</a:t>
                  </a:r>
                </a:p>
              </p:txBody>
            </p:sp>
          </p:grpSp>
          <p:sp>
            <p:nvSpPr>
              <p:cNvPr id="19" name="圓角矩形 22">
                <a:extLst>
                  <a:ext uri="{FF2B5EF4-FFF2-40B4-BE49-F238E27FC236}">
                    <a16:creationId xmlns:a16="http://schemas.microsoft.com/office/drawing/2014/main" id="{335ACC1B-F60C-48DB-873A-E67C251D28B5}"/>
                  </a:ext>
                </a:extLst>
              </p:cNvPr>
              <p:cNvSpPr/>
              <p:nvPr/>
            </p:nvSpPr>
            <p:spPr bwMode="auto">
              <a:xfrm>
                <a:off x="5988125" y="217985"/>
                <a:ext cx="357187" cy="1428750"/>
              </a:xfrm>
              <a:prstGeom prst="roundRect">
                <a:avLst/>
              </a:prstGeom>
              <a:solidFill>
                <a:schemeClr val="accent6">
                  <a:lumMod val="40000"/>
                  <a:lumOff val="60000"/>
                </a:schemeClr>
              </a:solidFill>
              <a:ln>
                <a:noFill/>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vert="eaVert" anchor="ctr"/>
              <a:lstStyle/>
              <a:p>
                <a:pPr algn="dist"/>
                <a:r>
                  <a:rPr lang="zh-TW" altLang="en-US" sz="1400" dirty="0">
                    <a:solidFill>
                      <a:schemeClr val="tx1"/>
                    </a:solidFill>
                    <a:latin typeface="微軟正黑體" panose="020B0604030504040204" pitchFamily="34" charset="-120"/>
                    <a:ea typeface="微軟正黑體" panose="020B0604030504040204" pitchFamily="34" charset="-120"/>
                  </a:rPr>
                  <a:t>繳費身分審查</a:t>
                </a:r>
              </a:p>
            </p:txBody>
          </p:sp>
          <p:cxnSp>
            <p:nvCxnSpPr>
              <p:cNvPr id="20" name="直線單箭頭接點 14">
                <a:extLst>
                  <a:ext uri="{FF2B5EF4-FFF2-40B4-BE49-F238E27FC236}">
                    <a16:creationId xmlns:a16="http://schemas.microsoft.com/office/drawing/2014/main" id="{CC318F04-C814-4FC8-BB76-276A7D0D0D5E}"/>
                  </a:ext>
                </a:extLst>
              </p:cNvPr>
              <p:cNvCxnSpPr>
                <a:cxnSpLocks noChangeShapeType="1"/>
              </p:cNvCxnSpPr>
              <p:nvPr/>
            </p:nvCxnSpPr>
            <p:spPr bwMode="auto">
              <a:xfrm>
                <a:off x="6372200" y="940618"/>
                <a:ext cx="91181" cy="1868"/>
              </a:xfrm>
              <a:prstGeom prst="straightConnector1">
                <a:avLst/>
              </a:prstGeom>
              <a:noFill/>
              <a:ln w="9525" algn="ctr">
                <a:solidFill>
                  <a:srgbClr val="F7AB00"/>
                </a:solidFill>
                <a:round/>
                <a:headEnd/>
                <a:tailEnd type="arrow" w="med" len="med"/>
              </a:ln>
              <a:extLst>
                <a:ext uri="{909E8E84-426E-40DD-AFC4-6F175D3DCCD1}">
                  <a14:hiddenFill xmlns:a14="http://schemas.microsoft.com/office/drawing/2010/main">
                    <a:noFill/>
                  </a14:hiddenFill>
                </a:ext>
              </a:extLst>
            </p:spPr>
          </p:cxnSp>
        </p:grpSp>
        <p:sp>
          <p:nvSpPr>
            <p:cNvPr id="16" name="圓角矩形 20">
              <a:extLst>
                <a:ext uri="{FF2B5EF4-FFF2-40B4-BE49-F238E27FC236}">
                  <a16:creationId xmlns:a16="http://schemas.microsoft.com/office/drawing/2014/main" id="{D2B46313-D4F4-4CA7-ADB0-05F250DCBCD9}"/>
                </a:ext>
              </a:extLst>
            </p:cNvPr>
            <p:cNvSpPr/>
            <p:nvPr/>
          </p:nvSpPr>
          <p:spPr bwMode="auto">
            <a:xfrm>
              <a:off x="8438383" y="862042"/>
              <a:ext cx="357187" cy="1428750"/>
            </a:xfrm>
            <a:prstGeom prst="roundRect">
              <a:avLst/>
            </a:prstGeom>
            <a:solidFill>
              <a:schemeClr val="accent6">
                <a:lumMod val="40000"/>
                <a:lumOff val="60000"/>
              </a:schemeClr>
            </a:solidFill>
            <a:ln>
              <a:noFill/>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vert="eaVert" anchor="ctr"/>
            <a:lstStyle/>
            <a:p>
              <a:pPr algn="dist"/>
              <a:r>
                <a:rPr lang="zh-TW" altLang="en-US" sz="1400" dirty="0">
                  <a:solidFill>
                    <a:schemeClr val="tx1"/>
                  </a:solidFill>
                  <a:latin typeface="微軟正黑體" panose="020B0604030504040204" pitchFamily="34" charset="-120"/>
                  <a:ea typeface="微軟正黑體" panose="020B0604030504040204" pitchFamily="34" charset="-120"/>
                </a:rPr>
                <a:t>看或疑義處理</a:t>
              </a:r>
              <a:endParaRPr lang="en-US" altLang="zh-TW" sz="1400" dirty="0">
                <a:solidFill>
                  <a:schemeClr val="tx1"/>
                </a:solidFill>
                <a:latin typeface="微軟正黑體" panose="020B0604030504040204" pitchFamily="34" charset="-120"/>
                <a:ea typeface="微軟正黑體" panose="020B0604030504040204" pitchFamily="34" charset="-120"/>
              </a:endParaRPr>
            </a:p>
            <a:p>
              <a:pPr algn="dist"/>
              <a:r>
                <a:rPr lang="zh-TW" altLang="en-US" sz="1400" dirty="0">
                  <a:solidFill>
                    <a:schemeClr val="tx1"/>
                  </a:solidFill>
                  <a:latin typeface="微軟正黑體" panose="020B0604030504040204" pitchFamily="34" charset="-120"/>
                  <a:ea typeface="微軟正黑體" panose="020B0604030504040204" pitchFamily="34" charset="-120"/>
                </a:rPr>
                <a:t>學習歷程檔案查</a:t>
              </a:r>
            </a:p>
          </p:txBody>
        </p:sp>
        <p:cxnSp>
          <p:nvCxnSpPr>
            <p:cNvPr id="17" name="直線單箭頭接點 14">
              <a:extLst>
                <a:ext uri="{FF2B5EF4-FFF2-40B4-BE49-F238E27FC236}">
                  <a16:creationId xmlns:a16="http://schemas.microsoft.com/office/drawing/2014/main" id="{3C49A3CB-AE86-4596-9AF4-378441A1C997}"/>
                </a:ext>
              </a:extLst>
            </p:cNvPr>
            <p:cNvCxnSpPr>
              <a:cxnSpLocks noChangeShapeType="1"/>
            </p:cNvCxnSpPr>
            <p:nvPr/>
          </p:nvCxnSpPr>
          <p:spPr bwMode="auto">
            <a:xfrm>
              <a:off x="8803506" y="1584675"/>
              <a:ext cx="91181" cy="1868"/>
            </a:xfrm>
            <a:prstGeom prst="straightConnector1">
              <a:avLst/>
            </a:prstGeom>
            <a:noFill/>
            <a:ln w="9525" algn="ctr">
              <a:solidFill>
                <a:srgbClr val="F7AB00"/>
              </a:solidFill>
              <a:round/>
              <a:headEnd/>
              <a:tailEnd type="arrow" w="med" len="med"/>
            </a:ln>
            <a:extLst>
              <a:ext uri="{909E8E84-426E-40DD-AFC4-6F175D3DCCD1}">
                <a14:hiddenFill xmlns:a14="http://schemas.microsoft.com/office/drawing/2010/main">
                  <a:noFill/>
                </a14:hiddenFill>
              </a:ext>
            </a:extLst>
          </p:spPr>
        </p:cxnSp>
      </p:grpSp>
    </p:spTree>
    <p:extLst>
      <p:ext uri="{BB962C8B-B14F-4D97-AF65-F5344CB8AC3E}">
        <p14:creationId xmlns:p14="http://schemas.microsoft.com/office/powerpoint/2010/main" val="2040860526"/>
      </p:ext>
    </p:extLst>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7" name="Rectangle 3"/>
          <p:cNvSpPr>
            <a:spLocks noGrp="1" noChangeArrowheads="1"/>
          </p:cNvSpPr>
          <p:nvPr>
            <p:ph idx="4294967295"/>
          </p:nvPr>
        </p:nvSpPr>
        <p:spPr>
          <a:xfrm>
            <a:off x="1042986" y="3237767"/>
            <a:ext cx="10939463" cy="3017873"/>
          </a:xfrm>
        </p:spPr>
        <p:txBody>
          <a:bodyPr>
            <a:normAutofit/>
          </a:bodyPr>
          <a:lstStyle/>
          <a:p>
            <a:pPr algn="just">
              <a:buClr>
                <a:srgbClr val="FFB41D"/>
              </a:buClr>
              <a:buFont typeface="Wingdings" panose="05000000000000000000" pitchFamily="2" charset="2"/>
              <a:buChar char="u"/>
            </a:pPr>
            <a:r>
              <a:rPr kumimoji="1" lang="zh-TW" altLang="en-US" sz="2000" b="1" dirty="0">
                <a:latin typeface="微軟正黑體" panose="020B0604030504040204" pitchFamily="34" charset="-120"/>
                <a:ea typeface="微軟正黑體" panose="020B0604030504040204" pitchFamily="34" charset="-120"/>
              </a:rPr>
              <a:t>上網選填校系科</a:t>
            </a:r>
            <a:r>
              <a:rPr kumimoji="1" lang="en-US" altLang="zh-TW" sz="2000" b="1" dirty="0">
                <a:latin typeface="微軟正黑體" panose="020B0604030504040204" pitchFamily="34" charset="-120"/>
                <a:ea typeface="微軟正黑體" panose="020B0604030504040204" pitchFamily="34" charset="-120"/>
              </a:rPr>
              <a:t>(</a:t>
            </a:r>
            <a:r>
              <a:rPr kumimoji="1" lang="zh-TW" altLang="en-US" sz="2000" b="1" dirty="0">
                <a:latin typeface="微軟正黑體" panose="020B0604030504040204" pitchFamily="34" charset="-120"/>
                <a:ea typeface="微軟正黑體" panose="020B0604030504040204" pitchFamily="34" charset="-120"/>
              </a:rPr>
              <a:t>組</a:t>
            </a:r>
            <a:r>
              <a:rPr kumimoji="1" lang="en-US" altLang="zh-TW" sz="2000" b="1" dirty="0">
                <a:latin typeface="微軟正黑體" panose="020B0604030504040204" pitchFamily="34" charset="-120"/>
                <a:ea typeface="微軟正黑體" panose="020B0604030504040204" pitchFamily="34" charset="-120"/>
              </a:rPr>
              <a:t>)</a:t>
            </a:r>
            <a:r>
              <a:rPr kumimoji="1" lang="zh-TW" altLang="en-US" sz="2000" b="1" dirty="0">
                <a:latin typeface="微軟正黑體" panose="020B0604030504040204" pitchFamily="34" charset="-120"/>
                <a:ea typeface="微軟正黑體" panose="020B0604030504040204" pitchFamily="34" charset="-120"/>
              </a:rPr>
              <a:t>、學程並確定送出</a:t>
            </a:r>
            <a:endParaRPr kumimoji="1" lang="en-US" altLang="zh-TW" sz="2000" b="1" dirty="0">
              <a:latin typeface="微軟正黑體" panose="020B0604030504040204" pitchFamily="34" charset="-120"/>
              <a:ea typeface="微軟正黑體" panose="020B0604030504040204" pitchFamily="34" charset="-120"/>
            </a:endParaRPr>
          </a:p>
          <a:p>
            <a:pPr algn="just">
              <a:buClr>
                <a:srgbClr val="FFB41D"/>
              </a:buClr>
              <a:buFont typeface="Wingdings" panose="05000000000000000000" pitchFamily="2" charset="2"/>
              <a:buChar char="u"/>
            </a:pPr>
            <a:r>
              <a:rPr lang="zh-TW" altLang="en-US" sz="1900" dirty="0">
                <a:latin typeface="微軟正黑體" panose="020B0604030504040204" pitchFamily="34" charset="-120"/>
                <a:ea typeface="微軟正黑體" panose="020B0604030504040204" pitchFamily="34" charset="-120"/>
                <a:cs typeface="Times New Roman" panose="02020603050405020304" pitchFamily="18" charset="0"/>
              </a:rPr>
              <a:t>各甄審學校得限制考生</a:t>
            </a:r>
            <a:r>
              <a:rPr lang="zh-TW" altLang="en-US" sz="1900" b="1"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可報名該校之</a:t>
            </a:r>
            <a:r>
              <a:rPr lang="zh-TW" altLang="en-US" sz="1900" b="1" dirty="0">
                <a:solidFill>
                  <a:srgbClr val="FF0000"/>
                </a:solidFill>
                <a:latin typeface="微軟正黑體" panose="020B0604030504040204" pitchFamily="34" charset="-120"/>
                <a:ea typeface="微軟正黑體" panose="020B0604030504040204" pitchFamily="34" charset="-120"/>
              </a:rPr>
              <a:t>系科組、學程數</a:t>
            </a:r>
            <a:r>
              <a:rPr lang="zh-TW" altLang="en-US" sz="1900" dirty="0">
                <a:latin typeface="微軟正黑體" panose="020B0604030504040204" pitchFamily="34" charset="-120"/>
                <a:ea typeface="微軟正黑體" panose="020B0604030504040204" pitchFamily="34" charset="-120"/>
              </a:rPr>
              <a:t> </a:t>
            </a:r>
            <a:r>
              <a:rPr lang="en-US" altLang="zh-TW" sz="1900" dirty="0">
                <a:latin typeface="微軟正黑體" panose="020B0604030504040204" pitchFamily="34" charset="-120"/>
                <a:ea typeface="微軟正黑體" panose="020B0604030504040204" pitchFamily="34" charset="-120"/>
              </a:rPr>
              <a:t>(</a:t>
            </a:r>
            <a:r>
              <a:rPr lang="zh-TW" altLang="en-US" sz="1900" dirty="0">
                <a:solidFill>
                  <a:srgbClr val="0000FF"/>
                </a:solidFill>
                <a:latin typeface="微軟正黑體" panose="020B0604030504040204" pitchFamily="34" charset="-120"/>
                <a:ea typeface="微軟正黑體" panose="020B0604030504040204" pitchFamily="34" charset="-120"/>
              </a:rPr>
              <a:t>請參閱招生簡章附錄一</a:t>
            </a:r>
            <a:r>
              <a:rPr lang="en-US" altLang="zh-TW" sz="1900" dirty="0">
                <a:latin typeface="微軟正黑體" panose="020B0604030504040204" pitchFamily="34" charset="-120"/>
                <a:ea typeface="微軟正黑體" panose="020B0604030504040204" pitchFamily="34" charset="-120"/>
              </a:rPr>
              <a:t>)</a:t>
            </a:r>
          </a:p>
          <a:p>
            <a:pPr algn="just">
              <a:buClr>
                <a:srgbClr val="FFB41D"/>
              </a:buClr>
              <a:buFont typeface="Wingdings" panose="05000000000000000000" pitchFamily="2" charset="2"/>
              <a:buChar char="u"/>
            </a:pPr>
            <a:r>
              <a:rPr lang="zh-TW" altLang="en-US" sz="1900" dirty="0">
                <a:latin typeface="微軟正黑體" panose="020B0604030504040204" pitchFamily="34" charset="-120"/>
                <a:ea typeface="微軟正黑體" panose="020B0604030504040204" pitchFamily="34" charset="-120"/>
              </a:rPr>
              <a:t>考生至多報名</a:t>
            </a:r>
            <a:r>
              <a:rPr lang="en-US" altLang="zh-TW" sz="1900" b="1"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5</a:t>
            </a:r>
            <a:r>
              <a:rPr lang="zh-TW" altLang="en-US" sz="1900" b="1" dirty="0">
                <a:solidFill>
                  <a:srgbClr val="FF0000"/>
                </a:solidFill>
                <a:latin typeface="微軟正黑體" panose="020B0604030504040204" pitchFamily="34" charset="-120"/>
                <a:ea typeface="微軟正黑體" panose="020B0604030504040204" pitchFamily="34" charset="-120"/>
              </a:rPr>
              <a:t>個</a:t>
            </a:r>
            <a:r>
              <a:rPr lang="zh-TW" altLang="en-US" sz="1900" dirty="0">
                <a:latin typeface="微軟正黑體" panose="020B0604030504040204" pitchFamily="34" charset="-120"/>
                <a:ea typeface="微軟正黑體" panose="020B0604030504040204" pitchFamily="34" charset="-120"/>
              </a:rPr>
              <a:t>校系科</a:t>
            </a:r>
            <a:r>
              <a:rPr lang="en-US" altLang="zh-TW" sz="1900" dirty="0">
                <a:latin typeface="微軟正黑體" panose="020B0604030504040204" pitchFamily="34" charset="-120"/>
                <a:ea typeface="微軟正黑體" panose="020B0604030504040204" pitchFamily="34" charset="-120"/>
              </a:rPr>
              <a:t>(</a:t>
            </a:r>
            <a:r>
              <a:rPr lang="zh-TW" altLang="en-US" sz="1900" dirty="0">
                <a:latin typeface="微軟正黑體" panose="020B0604030504040204" pitchFamily="34" charset="-120"/>
                <a:ea typeface="微軟正黑體" panose="020B0604030504040204" pitchFamily="34" charset="-120"/>
              </a:rPr>
              <a:t>組</a:t>
            </a:r>
            <a:r>
              <a:rPr lang="en-US" altLang="zh-TW" sz="1900" dirty="0">
                <a:latin typeface="微軟正黑體" panose="020B0604030504040204" pitchFamily="34" charset="-120"/>
                <a:ea typeface="微軟正黑體" panose="020B0604030504040204" pitchFamily="34" charset="-120"/>
              </a:rPr>
              <a:t>)</a:t>
            </a:r>
            <a:r>
              <a:rPr lang="zh-TW" altLang="en-US" sz="1900" dirty="0">
                <a:latin typeface="微軟正黑體" panose="020B0604030504040204" pitchFamily="34" charset="-120"/>
                <a:ea typeface="微軟正黑體" panose="020B0604030504040204" pitchFamily="34" charset="-120"/>
              </a:rPr>
              <a:t>、學程，有採計</a:t>
            </a:r>
            <a:r>
              <a:rPr lang="zh-TW" altLang="zh-TW" sz="1900" dirty="0">
                <a:latin typeface="微軟正黑體" panose="020B0604030504040204" pitchFamily="34" charset="-120"/>
                <a:ea typeface="微軟正黑體" panose="020B0604030504040204" pitchFamily="34" charset="-120"/>
              </a:rPr>
              <a:t>技藝技能競賽、技術士職</a:t>
            </a:r>
            <a:r>
              <a:rPr lang="en-US" altLang="zh-TW" sz="1900" dirty="0">
                <a:latin typeface="微軟正黑體" panose="020B0604030504040204" pitchFamily="34" charset="-120"/>
                <a:ea typeface="微軟正黑體" panose="020B0604030504040204" pitchFamily="34" charset="-120"/>
              </a:rPr>
              <a:t>(</a:t>
            </a:r>
            <a:r>
              <a:rPr lang="zh-TW" altLang="zh-TW" sz="1900" dirty="0">
                <a:latin typeface="微軟正黑體" panose="020B0604030504040204" pitchFamily="34" charset="-120"/>
                <a:ea typeface="微軟正黑體" panose="020B0604030504040204" pitchFamily="34" charset="-120"/>
              </a:rPr>
              <a:t>種</a:t>
            </a:r>
            <a:r>
              <a:rPr lang="en-US" altLang="zh-TW" sz="1900" dirty="0">
                <a:latin typeface="微軟正黑體" panose="020B0604030504040204" pitchFamily="34" charset="-120"/>
                <a:ea typeface="微軟正黑體" panose="020B0604030504040204" pitchFamily="34" charset="-120"/>
              </a:rPr>
              <a:t>)</a:t>
            </a:r>
            <a:r>
              <a:rPr lang="zh-TW" altLang="zh-TW" sz="1900" dirty="0">
                <a:latin typeface="微軟正黑體" panose="020B0604030504040204" pitchFamily="34" charset="-120"/>
                <a:ea typeface="微軟正黑體" panose="020B0604030504040204" pitchFamily="34" charset="-120"/>
              </a:rPr>
              <a:t>類或</a:t>
            </a:r>
            <a:r>
              <a:rPr lang="zh-TW" altLang="en-US" sz="1900" dirty="0">
                <a:latin typeface="微軟正黑體" panose="020B0604030504040204" pitchFamily="34" charset="-120"/>
                <a:ea typeface="微軟正黑體" panose="020B0604030504040204" pitchFamily="34" charset="-120"/>
              </a:rPr>
              <a:t>專</a:t>
            </a:r>
            <a:r>
              <a:rPr lang="zh-TW" altLang="zh-TW" sz="1900" dirty="0">
                <a:latin typeface="微軟正黑體" panose="020B0604030504040204" pitchFamily="34" charset="-120"/>
                <a:ea typeface="微軟正黑體" panose="020B0604030504040204" pitchFamily="34" charset="-120"/>
              </a:rPr>
              <a:t>技普考</a:t>
            </a:r>
            <a:r>
              <a:rPr lang="zh-TW" altLang="en-US" sz="1900" dirty="0">
                <a:latin typeface="微軟正黑體" panose="020B0604030504040204" pitchFamily="34" charset="-120"/>
                <a:ea typeface="微軟正黑體" panose="020B0604030504040204" pitchFamily="34" charset="-120"/>
              </a:rPr>
              <a:t>及格</a:t>
            </a:r>
            <a:r>
              <a:rPr lang="zh-TW" altLang="zh-TW" sz="1900" dirty="0">
                <a:latin typeface="微軟正黑體" panose="020B0604030504040204" pitchFamily="34" charset="-120"/>
                <a:ea typeface="微軟正黑體" panose="020B0604030504040204" pitchFamily="34" charset="-120"/>
              </a:rPr>
              <a:t>證書類科</a:t>
            </a:r>
            <a:r>
              <a:rPr lang="zh-TW" altLang="en-US" sz="1900" dirty="0">
                <a:latin typeface="微軟正黑體" panose="020B0604030504040204" pitchFamily="34" charset="-120"/>
                <a:ea typeface="微軟正黑體" panose="020B0604030504040204" pitchFamily="34" charset="-120"/>
              </a:rPr>
              <a:t>之招生類別內所有系科組學程皆可報名</a:t>
            </a:r>
            <a:endParaRPr lang="en-US" altLang="zh-TW" sz="1900" dirty="0">
              <a:latin typeface="微軟正黑體" panose="020B0604030504040204" pitchFamily="34" charset="-120"/>
              <a:ea typeface="微軟正黑體" panose="020B0604030504040204" pitchFamily="34" charset="-120"/>
            </a:endParaRPr>
          </a:p>
          <a:p>
            <a:pPr algn="just" eaLnBrk="1" hangingPunct="1">
              <a:buClr>
                <a:srgbClr val="FFB41D"/>
              </a:buClr>
              <a:buFont typeface="Wingdings" panose="05000000000000000000" pitchFamily="2" charset="2"/>
              <a:buChar char="u"/>
            </a:pPr>
            <a:r>
              <a:rPr lang="zh-TW" altLang="en-US" sz="1900" dirty="0">
                <a:latin typeface="微軟正黑體" panose="020B0604030504040204" pitchFamily="34" charset="-120"/>
                <a:ea typeface="微軟正黑體" panose="020B0604030504040204" pitchFamily="34" charset="-120"/>
              </a:rPr>
              <a:t>舉例：</a:t>
            </a:r>
            <a:endParaRPr lang="en-US" altLang="zh-TW" sz="1900" dirty="0">
              <a:latin typeface="微軟正黑體" panose="020B0604030504040204" pitchFamily="34" charset="-120"/>
              <a:ea typeface="微軟正黑體" panose="020B0604030504040204" pitchFamily="34" charset="-120"/>
            </a:endParaRPr>
          </a:p>
          <a:p>
            <a:pPr marL="400050" lvl="1" indent="0" algn="just">
              <a:buNone/>
            </a:pPr>
            <a:r>
              <a:rPr lang="zh-TW" altLang="en-US" sz="1900" dirty="0">
                <a:latin typeface="微軟正黑體" panose="020B0604030504040204" pitchFamily="34" charset="-120"/>
                <a:ea typeface="微軟正黑體" panose="020B0604030504040204" pitchFamily="34" charset="-120"/>
              </a:rPr>
              <a:t>甲生獲得</a:t>
            </a:r>
            <a:r>
              <a:rPr lang="zh-TW" altLang="en-US" sz="1900"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全國技能競賽</a:t>
            </a:r>
            <a:r>
              <a:rPr lang="zh-TW" altLang="en-US" sz="1900" dirty="0">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1900"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冷凍空調</a:t>
            </a:r>
            <a:r>
              <a:rPr lang="zh-TW" altLang="en-US" sz="1900" dirty="0">
                <a:latin typeface="微軟正黑體" panose="020B0604030504040204" pitchFamily="34" charset="-120"/>
                <a:ea typeface="微軟正黑體" panose="020B0604030504040204" pitchFamily="34" charset="-120"/>
                <a:cs typeface="Times New Roman" panose="02020603050405020304" pitchFamily="18" charset="0"/>
              </a:rPr>
              <a:t>」職類</a:t>
            </a:r>
            <a:r>
              <a:rPr lang="zh-TW" altLang="en-US" sz="1900"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第</a:t>
            </a:r>
            <a:r>
              <a:rPr lang="en-US" altLang="zh-TW" sz="1900"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1</a:t>
            </a:r>
            <a:r>
              <a:rPr lang="zh-TW" altLang="en-US" sz="1900"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名</a:t>
            </a:r>
            <a:r>
              <a:rPr lang="zh-TW" altLang="en-US" sz="1900" dirty="0">
                <a:latin typeface="微軟正黑體" panose="020B0604030504040204" pitchFamily="34" charset="-120"/>
                <a:ea typeface="微軟正黑體" panose="020B0604030504040204" pitchFamily="34" charset="-120"/>
                <a:cs typeface="Times New Roman" panose="02020603050405020304" pitchFamily="18" charset="0"/>
              </a:rPr>
              <a:t>，此競賽職類於</a:t>
            </a:r>
            <a:r>
              <a:rPr lang="zh-TW" altLang="en-US" sz="1900"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a:t>
            </a:r>
            <a:r>
              <a:rPr lang="en-US" altLang="zh-TW" sz="1900"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10</a:t>
            </a:r>
            <a:r>
              <a:rPr lang="zh-TW" altLang="en-US" sz="1900"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機械」</a:t>
            </a:r>
            <a:r>
              <a:rPr lang="zh-TW" altLang="en-US" sz="1900" dirty="0">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1900"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a:t>
            </a:r>
            <a:r>
              <a:rPr lang="en-US" altLang="zh-TW" sz="1900"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20</a:t>
            </a:r>
            <a:r>
              <a:rPr lang="zh-TW" altLang="en-US" sz="1900"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電機」</a:t>
            </a:r>
            <a:r>
              <a:rPr lang="zh-TW" altLang="en-US" sz="1900" dirty="0">
                <a:latin typeface="微軟正黑體" panose="020B0604030504040204" pitchFamily="34" charset="-120"/>
                <a:ea typeface="微軟正黑體" panose="020B0604030504040204" pitchFamily="34" charset="-120"/>
                <a:cs typeface="Times New Roman" panose="02020603050405020304" pitchFamily="18" charset="0"/>
              </a:rPr>
              <a:t>、</a:t>
            </a:r>
            <a:br>
              <a:rPr lang="en-US" altLang="zh-TW" sz="1900" dirty="0">
                <a:latin typeface="微軟正黑體" panose="020B0604030504040204" pitchFamily="34" charset="-120"/>
                <a:ea typeface="微軟正黑體" panose="020B0604030504040204" pitchFamily="34" charset="-120"/>
                <a:cs typeface="Times New Roman" panose="02020603050405020304" pitchFamily="18" charset="0"/>
              </a:rPr>
            </a:br>
            <a:r>
              <a:rPr lang="zh-TW" altLang="en-US" sz="1900"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a:t>
            </a:r>
            <a:r>
              <a:rPr lang="en-US" altLang="zh-TW" sz="1900"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21</a:t>
            </a:r>
            <a:r>
              <a:rPr lang="zh-TW" altLang="en-US" sz="1900"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冷凍」</a:t>
            </a:r>
            <a:r>
              <a:rPr lang="zh-TW" altLang="en-US" sz="1900" dirty="0">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1900"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a:t>
            </a:r>
            <a:r>
              <a:rPr lang="en-US" altLang="zh-TW" sz="1900"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25</a:t>
            </a:r>
            <a:r>
              <a:rPr lang="zh-TW" altLang="en-US" sz="1900"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電子」</a:t>
            </a:r>
            <a:r>
              <a:rPr lang="zh-TW" altLang="en-US" sz="1900" dirty="0">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1900"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a:t>
            </a:r>
            <a:r>
              <a:rPr lang="en-US" altLang="zh-TW" sz="1900"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55</a:t>
            </a:r>
            <a:r>
              <a:rPr lang="zh-TW" altLang="en-US" sz="1900"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工程」</a:t>
            </a:r>
            <a:r>
              <a:rPr lang="zh-TW" altLang="en-US" sz="1900" dirty="0">
                <a:latin typeface="微軟正黑體" panose="020B0604030504040204" pitchFamily="34" charset="-120"/>
                <a:ea typeface="微軟正黑體" panose="020B0604030504040204" pitchFamily="34" charset="-120"/>
                <a:cs typeface="Times New Roman" panose="02020603050405020304" pitchFamily="18" charset="0"/>
              </a:rPr>
              <a:t>及</a:t>
            </a:r>
            <a:r>
              <a:rPr lang="zh-TW" altLang="en-US" sz="1900"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a:t>
            </a:r>
            <a:r>
              <a:rPr lang="en-US" altLang="zh-TW" sz="1900"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56</a:t>
            </a:r>
            <a:r>
              <a:rPr lang="zh-TW" altLang="en-US" sz="1900"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管理」</a:t>
            </a:r>
            <a:r>
              <a:rPr lang="zh-TW" altLang="en-US" sz="1900" dirty="0">
                <a:latin typeface="微軟正黑體" panose="020B0604030504040204" pitchFamily="34" charset="-120"/>
                <a:ea typeface="微軟正黑體" panose="020B0604030504040204" pitchFamily="34" charset="-120"/>
                <a:cs typeface="Times New Roman" panose="02020603050405020304" pitchFamily="18" charset="0"/>
              </a:rPr>
              <a:t>等招生類別皆有採計，因此這幾類招生的校系科</a:t>
            </a:r>
            <a:r>
              <a:rPr lang="en-US" altLang="zh-TW" sz="1900" dirty="0">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1900" dirty="0">
                <a:latin typeface="微軟正黑體" panose="020B0604030504040204" pitchFamily="34" charset="-120"/>
                <a:ea typeface="微軟正黑體" panose="020B0604030504040204" pitchFamily="34" charset="-120"/>
                <a:cs typeface="Times New Roman" panose="02020603050405020304" pitchFamily="18" charset="0"/>
              </a:rPr>
              <a:t>組</a:t>
            </a:r>
            <a:r>
              <a:rPr lang="en-US" altLang="zh-TW" sz="1900" dirty="0">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1900" dirty="0">
                <a:latin typeface="微軟正黑體" panose="020B0604030504040204" pitchFamily="34" charset="-120"/>
                <a:ea typeface="微軟正黑體" panose="020B0604030504040204" pitchFamily="34" charset="-120"/>
                <a:cs typeface="Times New Roman" panose="02020603050405020304" pitchFamily="18" charset="0"/>
              </a:rPr>
              <a:t>、學程，甲生皆能報名</a:t>
            </a:r>
            <a:endParaRPr lang="en-US" altLang="zh-TW" sz="1900" dirty="0">
              <a:latin typeface="微軟正黑體" panose="020B0604030504040204" pitchFamily="34" charset="-120"/>
              <a:ea typeface="微軟正黑體" panose="020B0604030504040204" pitchFamily="34" charset="-120"/>
              <a:cs typeface="Times New Roman" panose="02020603050405020304" pitchFamily="18" charset="0"/>
            </a:endParaRPr>
          </a:p>
        </p:txBody>
      </p:sp>
      <p:sp>
        <p:nvSpPr>
          <p:cNvPr id="23560" name="圓角矩形 16"/>
          <p:cNvSpPr>
            <a:spLocks noChangeArrowheads="1"/>
          </p:cNvSpPr>
          <p:nvPr/>
        </p:nvSpPr>
        <p:spPr bwMode="auto">
          <a:xfrm>
            <a:off x="1042986" y="916328"/>
            <a:ext cx="2428875" cy="578882"/>
          </a:xfrm>
          <a:prstGeom prst="roundRect">
            <a:avLst>
              <a:gd name="adj" fmla="val 16667"/>
            </a:avLst>
          </a:prstGeom>
          <a:ln>
            <a:noFill/>
          </a:ln>
        </p:spPr>
        <p:style>
          <a:lnRef idx="1">
            <a:schemeClr val="accent6"/>
          </a:lnRef>
          <a:fillRef idx="2">
            <a:schemeClr val="accent6"/>
          </a:fillRef>
          <a:effectRef idx="1">
            <a:schemeClr val="accent6"/>
          </a:effectRef>
          <a:fontRef idx="minor">
            <a:schemeClr val="dk1"/>
          </a:fontRef>
        </p:style>
        <p:txBody>
          <a:bodyPr>
            <a:spAutoFit/>
          </a:bodyPr>
          <a:lstStyle/>
          <a:p>
            <a:pPr marL="342900" indent="-342900" algn="ctr">
              <a:spcBef>
                <a:spcPct val="20000"/>
              </a:spcBef>
            </a:pPr>
            <a:r>
              <a:rPr lang="zh-TW" altLang="en-US" sz="2800" kern="0" dirty="0">
                <a:latin typeface="微軟正黑體" panose="020B0604030504040204" pitchFamily="34" charset="-120"/>
                <a:ea typeface="微軟正黑體" panose="020B0604030504040204" pitchFamily="34" charset="-120"/>
                <a:cs typeface="華康中黑體" pitchFamily="49" charset="-120"/>
              </a:rPr>
              <a:t>網路報名</a:t>
            </a:r>
          </a:p>
        </p:txBody>
      </p:sp>
      <p:sp>
        <p:nvSpPr>
          <p:cNvPr id="27" name="Rectangle 199"/>
          <p:cNvSpPr txBox="1">
            <a:spLocks noChangeArrowheads="1"/>
          </p:cNvSpPr>
          <p:nvPr/>
        </p:nvSpPr>
        <p:spPr>
          <a:xfrm>
            <a:off x="840059" y="81970"/>
            <a:ext cx="8229600" cy="5826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sz="2500" b="1" spc="-75" dirty="0">
                <a:solidFill>
                  <a:prstClr val="black"/>
                </a:solidFill>
                <a:latin typeface="微軟正黑體" panose="020B0604030504040204" pitchFamily="34" charset="-120"/>
                <a:ea typeface="微軟正黑體" panose="020B0604030504040204" pitchFamily="34" charset="-120"/>
              </a:rPr>
              <a:t>技優甄審入學招生作業流程</a:t>
            </a:r>
          </a:p>
        </p:txBody>
      </p:sp>
      <p:grpSp>
        <p:nvGrpSpPr>
          <p:cNvPr id="2" name="群組 1">
            <a:extLst>
              <a:ext uri="{FF2B5EF4-FFF2-40B4-BE49-F238E27FC236}">
                <a16:creationId xmlns:a16="http://schemas.microsoft.com/office/drawing/2014/main" id="{779F3F90-AFC1-47F0-8BE1-C9BC03C97711}"/>
              </a:ext>
            </a:extLst>
          </p:cNvPr>
          <p:cNvGrpSpPr/>
          <p:nvPr/>
        </p:nvGrpSpPr>
        <p:grpSpPr>
          <a:xfrm>
            <a:off x="8092800" y="723032"/>
            <a:ext cx="3544065" cy="1448993"/>
            <a:chOff x="8438383" y="190023"/>
            <a:chExt cx="3544065" cy="1448993"/>
          </a:xfrm>
        </p:grpSpPr>
        <p:grpSp>
          <p:nvGrpSpPr>
            <p:cNvPr id="49" name="群組 48"/>
            <p:cNvGrpSpPr/>
            <p:nvPr/>
          </p:nvGrpSpPr>
          <p:grpSpPr>
            <a:xfrm>
              <a:off x="8898010" y="190023"/>
              <a:ext cx="3084438" cy="1432422"/>
              <a:chOff x="5988125" y="214313"/>
              <a:chExt cx="3084438" cy="1432422"/>
            </a:xfrm>
          </p:grpSpPr>
          <p:grpSp>
            <p:nvGrpSpPr>
              <p:cNvPr id="50" name="群組 7"/>
              <p:cNvGrpSpPr>
                <a:grpSpLocks/>
              </p:cNvGrpSpPr>
              <p:nvPr/>
            </p:nvGrpSpPr>
            <p:grpSpPr bwMode="auto">
              <a:xfrm>
                <a:off x="6462713" y="214313"/>
                <a:ext cx="2609850" cy="1431925"/>
                <a:chOff x="6690632" y="1068877"/>
                <a:chExt cx="2609942" cy="1217115"/>
              </a:xfrm>
            </p:grpSpPr>
            <p:cxnSp>
              <p:nvCxnSpPr>
                <p:cNvPr id="53" name="直線單箭頭接點 8"/>
                <p:cNvCxnSpPr>
                  <a:cxnSpLocks noChangeShapeType="1"/>
                  <a:endCxn id="63" idx="1"/>
                </p:cNvCxnSpPr>
                <p:nvPr/>
              </p:nvCxnSpPr>
              <p:spPr bwMode="auto">
                <a:xfrm>
                  <a:off x="8826152" y="1676100"/>
                  <a:ext cx="117232" cy="1350"/>
                </a:xfrm>
                <a:prstGeom prst="straightConnector1">
                  <a:avLst/>
                </a:prstGeom>
                <a:noFill/>
                <a:ln w="9525" algn="ctr">
                  <a:solidFill>
                    <a:srgbClr val="F7AB00"/>
                  </a:solidFill>
                  <a:round/>
                  <a:headEnd/>
                  <a:tailEnd type="arrow" w="med" len="med"/>
                </a:ln>
                <a:extLst>
                  <a:ext uri="{909E8E84-426E-40DD-AFC4-6F175D3DCCD1}">
                    <a14:hiddenFill xmlns:a14="http://schemas.microsoft.com/office/drawing/2010/main">
                      <a:noFill/>
                    </a14:hiddenFill>
                  </a:ext>
                </a:extLst>
              </p:spPr>
            </p:cxnSp>
            <p:sp>
              <p:nvSpPr>
                <p:cNvPr id="54" name="圓角矩形 53"/>
                <p:cNvSpPr/>
                <p:nvPr/>
              </p:nvSpPr>
              <p:spPr bwMode="auto">
                <a:xfrm>
                  <a:off x="6690632" y="1071576"/>
                  <a:ext cx="357200" cy="1214416"/>
                </a:xfrm>
                <a:prstGeom prst="roundRect">
                  <a:avLst/>
                </a:prstGeom>
                <a:solidFill>
                  <a:schemeClr val="accent6">
                    <a:lumMod val="40000"/>
                    <a:lumOff val="60000"/>
                  </a:schemeClr>
                </a:solidFill>
                <a:ln>
                  <a:noFill/>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vert="eaVert" anchor="ctr"/>
                <a:lstStyle/>
                <a:p>
                  <a:pPr algn="dist">
                    <a:defRPr/>
                  </a:pPr>
                  <a:r>
                    <a:rPr lang="zh-TW" altLang="en-US" sz="1400" dirty="0">
                      <a:solidFill>
                        <a:schemeClr val="tx1"/>
                      </a:solidFill>
                      <a:latin typeface="微軟正黑體" panose="020B0604030504040204" pitchFamily="34" charset="-120"/>
                      <a:ea typeface="微軟正黑體" panose="020B0604030504040204" pitchFamily="34" charset="-120"/>
                    </a:rPr>
                    <a:t>資格審查</a:t>
                  </a:r>
                </a:p>
                <a:p>
                  <a:pPr algn="dist">
                    <a:defRPr/>
                  </a:pPr>
                  <a:r>
                    <a:rPr lang="zh-TW" altLang="en-US" sz="1400" dirty="0">
                      <a:solidFill>
                        <a:schemeClr val="tx1"/>
                      </a:solidFill>
                      <a:latin typeface="微軟正黑體" panose="020B0604030504040204" pitchFamily="34" charset="-120"/>
                      <a:ea typeface="微軟正黑體" panose="020B0604030504040204" pitchFamily="34" charset="-120"/>
                    </a:rPr>
                    <a:t>繳交報名費及</a:t>
                  </a:r>
                  <a:endParaRPr lang="en-US" altLang="zh-TW" sz="1400" dirty="0">
                    <a:solidFill>
                      <a:schemeClr val="tx1"/>
                    </a:solidFill>
                    <a:latin typeface="微軟正黑體" panose="020B0604030504040204" pitchFamily="34" charset="-120"/>
                    <a:ea typeface="微軟正黑體" panose="020B0604030504040204" pitchFamily="34" charset="-120"/>
                  </a:endParaRPr>
                </a:p>
              </p:txBody>
            </p:sp>
            <p:sp>
              <p:nvSpPr>
                <p:cNvPr id="55" name="圓角矩形 54"/>
                <p:cNvSpPr/>
                <p:nvPr/>
              </p:nvSpPr>
              <p:spPr bwMode="auto">
                <a:xfrm>
                  <a:off x="7138323" y="1071576"/>
                  <a:ext cx="357200" cy="1214416"/>
                </a:xfrm>
                <a:prstGeom prst="roundRect">
                  <a:avLst/>
                </a:prstGeom>
                <a:solidFill>
                  <a:schemeClr val="accent6">
                    <a:lumMod val="75000"/>
                  </a:schemeClr>
                </a:solidFill>
                <a:ln>
                  <a:noFill/>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vert="eaVert" anchor="ctr"/>
                <a:lstStyle/>
                <a:p>
                  <a:pPr algn="dist"/>
                  <a:r>
                    <a:rPr lang="zh-TW" altLang="en-US" sz="1400" dirty="0">
                      <a:solidFill>
                        <a:schemeClr val="bg1"/>
                      </a:solidFill>
                      <a:latin typeface="微軟正黑體" panose="020B0604030504040204" pitchFamily="34" charset="-120"/>
                      <a:ea typeface="微軟正黑體" panose="020B0604030504040204" pitchFamily="34" charset="-120"/>
                    </a:rPr>
                    <a:t>網路報名</a:t>
                  </a:r>
                </a:p>
              </p:txBody>
            </p:sp>
            <p:sp>
              <p:nvSpPr>
                <p:cNvPr id="56" name="圓角矩形 55"/>
                <p:cNvSpPr/>
                <p:nvPr/>
              </p:nvSpPr>
              <p:spPr bwMode="auto">
                <a:xfrm>
                  <a:off x="7589189" y="1071576"/>
                  <a:ext cx="357200" cy="1214416"/>
                </a:xfrm>
                <a:prstGeom prst="roundRect">
                  <a:avLst/>
                </a:prstGeom>
                <a:solidFill>
                  <a:schemeClr val="accent6">
                    <a:lumMod val="40000"/>
                    <a:lumOff val="60000"/>
                  </a:schemeClr>
                </a:solidFill>
                <a:ln>
                  <a:noFill/>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vert="eaVert" anchor="ctr"/>
                <a:lstStyle/>
                <a:p>
                  <a:pPr algn="dist">
                    <a:defRPr/>
                  </a:pPr>
                  <a:r>
                    <a:rPr lang="zh-TW" altLang="en-US" sz="1400" dirty="0">
                      <a:solidFill>
                        <a:schemeClr val="tx1"/>
                      </a:solidFill>
                      <a:latin typeface="微軟正黑體" panose="020B0604030504040204" pitchFamily="34" charset="-120"/>
                      <a:ea typeface="微軟正黑體" panose="020B0604030504040204" pitchFamily="34" charset="-120"/>
                    </a:rPr>
                    <a:t>指定項目甄審</a:t>
                  </a:r>
                </a:p>
              </p:txBody>
            </p:sp>
            <p:sp>
              <p:nvSpPr>
                <p:cNvPr id="57" name="圓角矩形 56"/>
                <p:cNvSpPr/>
                <p:nvPr/>
              </p:nvSpPr>
              <p:spPr bwMode="auto">
                <a:xfrm>
                  <a:off x="8051167" y="1071576"/>
                  <a:ext cx="357201" cy="1214416"/>
                </a:xfrm>
                <a:prstGeom prst="roundRect">
                  <a:avLst/>
                </a:prstGeom>
                <a:solidFill>
                  <a:schemeClr val="accent6">
                    <a:lumMod val="40000"/>
                    <a:lumOff val="60000"/>
                  </a:schemeClr>
                </a:solidFill>
                <a:ln>
                  <a:noFill/>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vert="eaVert" anchor="ctr"/>
                <a:lstStyle/>
                <a:p>
                  <a:pPr algn="dist">
                    <a:defRPr/>
                  </a:pPr>
                  <a:r>
                    <a:rPr lang="zh-TW" altLang="en-US" sz="1400" dirty="0">
                      <a:solidFill>
                        <a:schemeClr val="tx1"/>
                      </a:solidFill>
                      <a:latin typeface="微軟正黑體" panose="020B0604030504040204" pitchFamily="34" charset="-120"/>
                      <a:ea typeface="微軟正黑體" panose="020B0604030504040204" pitchFamily="34" charset="-120"/>
                    </a:rPr>
                    <a:t>登記就讀志願序</a:t>
                  </a:r>
                </a:p>
              </p:txBody>
            </p:sp>
            <p:sp>
              <p:nvSpPr>
                <p:cNvPr id="58" name="圓角矩形 57"/>
                <p:cNvSpPr/>
                <p:nvPr/>
              </p:nvSpPr>
              <p:spPr bwMode="auto">
                <a:xfrm>
                  <a:off x="8500446" y="1068877"/>
                  <a:ext cx="357200" cy="1214416"/>
                </a:xfrm>
                <a:prstGeom prst="roundRect">
                  <a:avLst/>
                </a:prstGeom>
                <a:solidFill>
                  <a:schemeClr val="accent6">
                    <a:lumMod val="40000"/>
                    <a:lumOff val="60000"/>
                  </a:schemeClr>
                </a:solidFill>
                <a:ln>
                  <a:noFill/>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vert="eaVert" anchor="ctr"/>
                <a:lstStyle/>
                <a:p>
                  <a:pPr algn="dist"/>
                  <a:r>
                    <a:rPr lang="zh-TW" altLang="en-US" sz="1400" dirty="0">
                      <a:solidFill>
                        <a:schemeClr val="tx1"/>
                      </a:solidFill>
                      <a:latin typeface="微軟正黑體" panose="020B0604030504040204" pitchFamily="34" charset="-120"/>
                      <a:ea typeface="微軟正黑體" panose="020B0604030504040204" pitchFamily="34" charset="-120"/>
                    </a:rPr>
                    <a:t>志願序分發放榜</a:t>
                  </a:r>
                </a:p>
              </p:txBody>
            </p:sp>
            <p:cxnSp>
              <p:nvCxnSpPr>
                <p:cNvPr id="59" name="直線單箭頭接點 14"/>
                <p:cNvCxnSpPr>
                  <a:cxnSpLocks noChangeShapeType="1"/>
                  <a:stCxn id="54" idx="3"/>
                  <a:endCxn id="55" idx="1"/>
                </p:cNvCxnSpPr>
                <p:nvPr/>
              </p:nvCxnSpPr>
              <p:spPr bwMode="auto">
                <a:xfrm>
                  <a:off x="7047822" y="1678769"/>
                  <a:ext cx="91184" cy="1588"/>
                </a:xfrm>
                <a:prstGeom prst="straightConnector1">
                  <a:avLst/>
                </a:prstGeom>
                <a:noFill/>
                <a:ln w="9525" algn="ctr">
                  <a:solidFill>
                    <a:srgbClr val="F7AB00"/>
                  </a:solidFill>
                  <a:round/>
                  <a:headEnd/>
                  <a:tailEnd type="arrow" w="med" len="med"/>
                </a:ln>
                <a:extLst>
                  <a:ext uri="{909E8E84-426E-40DD-AFC4-6F175D3DCCD1}">
                    <a14:hiddenFill xmlns:a14="http://schemas.microsoft.com/office/drawing/2010/main">
                      <a:noFill/>
                    </a14:hiddenFill>
                  </a:ext>
                </a:extLst>
              </p:spPr>
            </p:cxnSp>
            <p:cxnSp>
              <p:nvCxnSpPr>
                <p:cNvPr id="60" name="直線單箭頭接點 15"/>
                <p:cNvCxnSpPr>
                  <a:cxnSpLocks noChangeShapeType="1"/>
                  <a:stCxn id="55" idx="3"/>
                  <a:endCxn id="56" idx="1"/>
                </p:cNvCxnSpPr>
                <p:nvPr/>
              </p:nvCxnSpPr>
              <p:spPr bwMode="auto">
                <a:xfrm>
                  <a:off x="7496196" y="1678769"/>
                  <a:ext cx="93116" cy="1588"/>
                </a:xfrm>
                <a:prstGeom prst="straightConnector1">
                  <a:avLst/>
                </a:prstGeom>
                <a:noFill/>
                <a:ln w="9525" algn="ctr">
                  <a:solidFill>
                    <a:srgbClr val="F7AB00"/>
                  </a:solidFill>
                  <a:round/>
                  <a:headEnd/>
                  <a:tailEnd type="arrow" w="med" len="med"/>
                </a:ln>
                <a:extLst>
                  <a:ext uri="{909E8E84-426E-40DD-AFC4-6F175D3DCCD1}">
                    <a14:hiddenFill xmlns:a14="http://schemas.microsoft.com/office/drawing/2010/main">
                      <a:noFill/>
                    </a14:hiddenFill>
                  </a:ext>
                </a:extLst>
              </p:spPr>
            </p:cxnSp>
            <p:cxnSp>
              <p:nvCxnSpPr>
                <p:cNvPr id="61" name="直線單箭頭接點 16"/>
                <p:cNvCxnSpPr>
                  <a:cxnSpLocks noChangeShapeType="1"/>
                  <a:stCxn id="56" idx="3"/>
                  <a:endCxn id="57" idx="1"/>
                </p:cNvCxnSpPr>
                <p:nvPr/>
              </p:nvCxnSpPr>
              <p:spPr bwMode="auto">
                <a:xfrm>
                  <a:off x="7946502" y="1678769"/>
                  <a:ext cx="104776" cy="1588"/>
                </a:xfrm>
                <a:prstGeom prst="straightConnector1">
                  <a:avLst/>
                </a:prstGeom>
                <a:noFill/>
                <a:ln w="9525" algn="ctr">
                  <a:solidFill>
                    <a:srgbClr val="F7AB00"/>
                  </a:solidFill>
                  <a:round/>
                  <a:headEnd/>
                  <a:tailEnd type="arrow" w="med" len="med"/>
                </a:ln>
                <a:extLst>
                  <a:ext uri="{909E8E84-426E-40DD-AFC4-6F175D3DCCD1}">
                    <a14:hiddenFill xmlns:a14="http://schemas.microsoft.com/office/drawing/2010/main">
                      <a:noFill/>
                    </a14:hiddenFill>
                  </a:ext>
                </a:extLst>
              </p:spPr>
            </p:cxnSp>
            <p:cxnSp>
              <p:nvCxnSpPr>
                <p:cNvPr id="62" name="直線單箭頭接點 17"/>
                <p:cNvCxnSpPr>
                  <a:cxnSpLocks noChangeShapeType="1"/>
                  <a:stCxn id="57" idx="3"/>
                  <a:endCxn id="58" idx="1"/>
                </p:cNvCxnSpPr>
                <p:nvPr/>
              </p:nvCxnSpPr>
              <p:spPr bwMode="auto">
                <a:xfrm flipV="1">
                  <a:off x="8408468" y="1676100"/>
                  <a:ext cx="92622" cy="2671"/>
                </a:xfrm>
                <a:prstGeom prst="straightConnector1">
                  <a:avLst/>
                </a:prstGeom>
                <a:noFill/>
                <a:ln w="9525" algn="ctr">
                  <a:solidFill>
                    <a:srgbClr val="F7AB00"/>
                  </a:solidFill>
                  <a:round/>
                  <a:headEnd/>
                  <a:tailEnd type="arrow" w="med" len="med"/>
                </a:ln>
                <a:extLst>
                  <a:ext uri="{909E8E84-426E-40DD-AFC4-6F175D3DCCD1}">
                    <a14:hiddenFill xmlns:a14="http://schemas.microsoft.com/office/drawing/2010/main">
                      <a:noFill/>
                    </a14:hiddenFill>
                  </a:ext>
                </a:extLst>
              </p:spPr>
            </p:cxnSp>
            <p:sp>
              <p:nvSpPr>
                <p:cNvPr id="63" name="圓角矩形 62"/>
                <p:cNvSpPr/>
                <p:nvPr/>
              </p:nvSpPr>
              <p:spPr bwMode="auto">
                <a:xfrm>
                  <a:off x="8943373" y="1068877"/>
                  <a:ext cx="357201" cy="1214416"/>
                </a:xfrm>
                <a:prstGeom prst="roundRect">
                  <a:avLst/>
                </a:prstGeom>
                <a:solidFill>
                  <a:schemeClr val="accent6">
                    <a:lumMod val="40000"/>
                    <a:lumOff val="60000"/>
                  </a:schemeClr>
                </a:solidFill>
                <a:ln>
                  <a:noFill/>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vert="eaVert" anchor="ctr"/>
                <a:lstStyle/>
                <a:p>
                  <a:pPr algn="dist">
                    <a:defRPr/>
                  </a:pPr>
                  <a:r>
                    <a:rPr lang="zh-TW" altLang="en-US" sz="1400" dirty="0">
                      <a:solidFill>
                        <a:schemeClr val="tx1"/>
                      </a:solidFill>
                      <a:latin typeface="微軟正黑體" panose="020B0604030504040204" pitchFamily="34" charset="-120"/>
                      <a:ea typeface="微軟正黑體" panose="020B0604030504040204" pitchFamily="34" charset="-120"/>
                    </a:rPr>
                    <a:t>報到</a:t>
                  </a:r>
                </a:p>
              </p:txBody>
            </p:sp>
          </p:grpSp>
          <p:sp>
            <p:nvSpPr>
              <p:cNvPr id="51" name="圓角矩形 50"/>
              <p:cNvSpPr/>
              <p:nvPr/>
            </p:nvSpPr>
            <p:spPr bwMode="auto">
              <a:xfrm>
                <a:off x="5988125" y="217985"/>
                <a:ext cx="357187" cy="1428750"/>
              </a:xfrm>
              <a:prstGeom prst="roundRect">
                <a:avLst/>
              </a:prstGeom>
              <a:solidFill>
                <a:schemeClr val="accent6">
                  <a:lumMod val="40000"/>
                  <a:lumOff val="60000"/>
                </a:schemeClr>
              </a:solidFill>
              <a:ln>
                <a:noFill/>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vert="eaVert" anchor="ctr"/>
              <a:lstStyle/>
              <a:p>
                <a:pPr algn="dist"/>
                <a:r>
                  <a:rPr lang="zh-TW" altLang="en-US" sz="1400" dirty="0">
                    <a:solidFill>
                      <a:schemeClr val="tx1"/>
                    </a:solidFill>
                    <a:latin typeface="微軟正黑體" panose="020B0604030504040204" pitchFamily="34" charset="-120"/>
                    <a:ea typeface="微軟正黑體" panose="020B0604030504040204" pitchFamily="34" charset="-120"/>
                  </a:rPr>
                  <a:t>繳費身分審查</a:t>
                </a:r>
              </a:p>
            </p:txBody>
          </p:sp>
          <p:cxnSp>
            <p:nvCxnSpPr>
              <p:cNvPr id="52" name="直線單箭頭接點 14"/>
              <p:cNvCxnSpPr>
                <a:cxnSpLocks noChangeShapeType="1"/>
              </p:cNvCxnSpPr>
              <p:nvPr/>
            </p:nvCxnSpPr>
            <p:spPr bwMode="auto">
              <a:xfrm>
                <a:off x="6372200" y="940618"/>
                <a:ext cx="91181" cy="1868"/>
              </a:xfrm>
              <a:prstGeom prst="straightConnector1">
                <a:avLst/>
              </a:prstGeom>
              <a:noFill/>
              <a:ln w="9525" algn="ctr">
                <a:solidFill>
                  <a:srgbClr val="F7AB00"/>
                </a:solidFill>
                <a:round/>
                <a:headEnd/>
                <a:tailEnd type="arrow" w="med" len="med"/>
              </a:ln>
              <a:extLst>
                <a:ext uri="{909E8E84-426E-40DD-AFC4-6F175D3DCCD1}">
                  <a14:hiddenFill xmlns:a14="http://schemas.microsoft.com/office/drawing/2010/main">
                    <a:noFill/>
                  </a14:hiddenFill>
                </a:ext>
              </a:extLst>
            </p:spPr>
          </p:cxnSp>
        </p:grpSp>
        <p:sp>
          <p:nvSpPr>
            <p:cNvPr id="21" name="圓角矩形 20">
              <a:extLst>
                <a:ext uri="{FF2B5EF4-FFF2-40B4-BE49-F238E27FC236}">
                  <a16:creationId xmlns:a16="http://schemas.microsoft.com/office/drawing/2014/main" id="{059F84A4-7CD8-4CA4-9315-44B434A9E262}"/>
                </a:ext>
              </a:extLst>
            </p:cNvPr>
            <p:cNvSpPr/>
            <p:nvPr/>
          </p:nvSpPr>
          <p:spPr bwMode="auto">
            <a:xfrm>
              <a:off x="8438383" y="210266"/>
              <a:ext cx="357187" cy="1428750"/>
            </a:xfrm>
            <a:prstGeom prst="roundRect">
              <a:avLst/>
            </a:prstGeom>
            <a:solidFill>
              <a:schemeClr val="accent6">
                <a:lumMod val="40000"/>
                <a:lumOff val="60000"/>
              </a:schemeClr>
            </a:solidFill>
            <a:ln>
              <a:noFill/>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vert="eaVert" anchor="ctr"/>
            <a:lstStyle/>
            <a:p>
              <a:pPr algn="dist"/>
              <a:r>
                <a:rPr lang="zh-TW" altLang="en-US" sz="1400" dirty="0">
                  <a:solidFill>
                    <a:schemeClr val="tx1"/>
                  </a:solidFill>
                  <a:latin typeface="微軟正黑體" panose="020B0604030504040204" pitchFamily="34" charset="-120"/>
                  <a:ea typeface="微軟正黑體" panose="020B0604030504040204" pitchFamily="34" charset="-120"/>
                </a:rPr>
                <a:t>看或疑義處理</a:t>
              </a:r>
              <a:endParaRPr lang="en-US" altLang="zh-TW" sz="1400" dirty="0">
                <a:solidFill>
                  <a:schemeClr val="tx1"/>
                </a:solidFill>
                <a:latin typeface="微軟正黑體" panose="020B0604030504040204" pitchFamily="34" charset="-120"/>
                <a:ea typeface="微軟正黑體" panose="020B0604030504040204" pitchFamily="34" charset="-120"/>
              </a:endParaRPr>
            </a:p>
            <a:p>
              <a:pPr algn="dist"/>
              <a:r>
                <a:rPr lang="zh-TW" altLang="en-US" sz="1400" dirty="0">
                  <a:solidFill>
                    <a:schemeClr val="tx1"/>
                  </a:solidFill>
                  <a:latin typeface="微軟正黑體" panose="020B0604030504040204" pitchFamily="34" charset="-120"/>
                  <a:ea typeface="微軟正黑體" panose="020B0604030504040204" pitchFamily="34" charset="-120"/>
                </a:rPr>
                <a:t>學習歷程檔案查</a:t>
              </a:r>
            </a:p>
          </p:txBody>
        </p:sp>
        <p:cxnSp>
          <p:nvCxnSpPr>
            <p:cNvPr id="22" name="直線單箭頭接點 14">
              <a:extLst>
                <a:ext uri="{FF2B5EF4-FFF2-40B4-BE49-F238E27FC236}">
                  <a16:creationId xmlns:a16="http://schemas.microsoft.com/office/drawing/2014/main" id="{C3D821E0-B716-49E5-A1CC-0FDE92BC94E4}"/>
                </a:ext>
              </a:extLst>
            </p:cNvPr>
            <p:cNvCxnSpPr>
              <a:cxnSpLocks noChangeShapeType="1"/>
            </p:cNvCxnSpPr>
            <p:nvPr/>
          </p:nvCxnSpPr>
          <p:spPr bwMode="auto">
            <a:xfrm>
              <a:off x="8803506" y="932899"/>
              <a:ext cx="91181" cy="1868"/>
            </a:xfrm>
            <a:prstGeom prst="straightConnector1">
              <a:avLst/>
            </a:prstGeom>
            <a:noFill/>
            <a:ln w="9525" algn="ctr">
              <a:solidFill>
                <a:srgbClr val="F7AB00"/>
              </a:solidFill>
              <a:round/>
              <a:headEnd/>
              <a:tailEnd type="arrow" w="med" len="med"/>
            </a:ln>
            <a:extLst>
              <a:ext uri="{909E8E84-426E-40DD-AFC4-6F175D3DCCD1}">
                <a14:hiddenFill xmlns:a14="http://schemas.microsoft.com/office/drawing/2010/main">
                  <a:noFill/>
                </a14:hiddenFill>
              </a:ext>
            </a:extLst>
          </p:spPr>
        </p:cxnSp>
      </p:grpSp>
      <p:sp>
        <p:nvSpPr>
          <p:cNvPr id="24" name="矩形 23">
            <a:extLst>
              <a:ext uri="{FF2B5EF4-FFF2-40B4-BE49-F238E27FC236}">
                <a16:creationId xmlns:a16="http://schemas.microsoft.com/office/drawing/2014/main" id="{7098FEC0-9E6B-42A5-8668-61B4AB958035}"/>
              </a:ext>
            </a:extLst>
          </p:cNvPr>
          <p:cNvSpPr/>
          <p:nvPr/>
        </p:nvSpPr>
        <p:spPr>
          <a:xfrm>
            <a:off x="979342" y="1532805"/>
            <a:ext cx="6335858" cy="578492"/>
          </a:xfrm>
          <a:prstGeom prst="rect">
            <a:avLst/>
          </a:prstGeom>
        </p:spPr>
        <p:txBody>
          <a:bodyPr wrap="square">
            <a:spAutoFit/>
          </a:bodyPr>
          <a:lstStyle/>
          <a:p>
            <a:pPr>
              <a:lnSpc>
                <a:spcPct val="150000"/>
              </a:lnSpc>
              <a:spcBef>
                <a:spcPts val="0"/>
              </a:spcBef>
              <a:buClr>
                <a:srgbClr val="FFB41D"/>
              </a:buClr>
              <a:defRPr/>
            </a:pPr>
            <a:r>
              <a:rPr kumimoji="1" lang="en-US" altLang="zh-TW" sz="2400" b="1" dirty="0">
                <a:solidFill>
                  <a:srgbClr val="0000CC"/>
                </a:solidFill>
                <a:latin typeface="微軟正黑體" panose="020B0604030504040204" pitchFamily="34" charset="-120"/>
                <a:ea typeface="微軟正黑體" panose="020B0604030504040204" pitchFamily="34" charset="-120"/>
              </a:rPr>
              <a:t>【115.5.18(</a:t>
            </a:r>
            <a:r>
              <a:rPr kumimoji="1" lang="zh-TW" altLang="en-US" sz="2400" b="1" dirty="0">
                <a:solidFill>
                  <a:srgbClr val="0000CC"/>
                </a:solidFill>
                <a:latin typeface="微軟正黑體" panose="020B0604030504040204" pitchFamily="34" charset="-120"/>
                <a:ea typeface="微軟正黑體" panose="020B0604030504040204" pitchFamily="34" charset="-120"/>
              </a:rPr>
              <a:t>一</a:t>
            </a:r>
            <a:r>
              <a:rPr kumimoji="1" lang="en-US" altLang="zh-TW" sz="2400" b="1" dirty="0">
                <a:solidFill>
                  <a:srgbClr val="0000CC"/>
                </a:solidFill>
                <a:latin typeface="微軟正黑體" panose="020B0604030504040204" pitchFamily="34" charset="-120"/>
                <a:ea typeface="微軟正黑體" panose="020B0604030504040204" pitchFamily="34" charset="-120"/>
              </a:rPr>
              <a:t>)10:00-115.5.22(</a:t>
            </a:r>
            <a:r>
              <a:rPr kumimoji="1" lang="zh-TW" altLang="en-US" sz="2400" b="1" dirty="0">
                <a:solidFill>
                  <a:srgbClr val="0000CC"/>
                </a:solidFill>
                <a:latin typeface="微軟正黑體" panose="020B0604030504040204" pitchFamily="34" charset="-120"/>
                <a:ea typeface="微軟正黑體" panose="020B0604030504040204" pitchFamily="34" charset="-120"/>
              </a:rPr>
              <a:t>五</a:t>
            </a:r>
            <a:r>
              <a:rPr kumimoji="1" lang="en-US" altLang="zh-TW" sz="2400" b="1" dirty="0">
                <a:solidFill>
                  <a:srgbClr val="0000CC"/>
                </a:solidFill>
                <a:latin typeface="微軟正黑體" panose="020B0604030504040204" pitchFamily="34" charset="-120"/>
                <a:ea typeface="微軟正黑體" panose="020B0604030504040204" pitchFamily="34" charset="-120"/>
              </a:rPr>
              <a:t>)17:00</a:t>
            </a:r>
            <a:r>
              <a:rPr kumimoji="1" lang="zh-TW" altLang="en-US" sz="2400" b="1" dirty="0">
                <a:solidFill>
                  <a:srgbClr val="0000CC"/>
                </a:solidFill>
                <a:latin typeface="微軟正黑體" panose="020B0604030504040204" pitchFamily="34" charset="-120"/>
                <a:ea typeface="微軟正黑體" panose="020B0604030504040204" pitchFamily="34" charset="-120"/>
              </a:rPr>
              <a:t>止</a:t>
            </a:r>
            <a:r>
              <a:rPr kumimoji="1" lang="en-US" altLang="zh-TW" sz="2400" b="1" dirty="0">
                <a:solidFill>
                  <a:srgbClr val="0000CC"/>
                </a:solidFill>
                <a:latin typeface="微軟正黑體" panose="020B0604030504040204" pitchFamily="34" charset="-120"/>
                <a:ea typeface="微軟正黑體" panose="020B0604030504040204" pitchFamily="34" charset="-120"/>
              </a:rPr>
              <a:t>】</a:t>
            </a:r>
          </a:p>
        </p:txBody>
      </p:sp>
      <p:sp>
        <p:nvSpPr>
          <p:cNvPr id="25" name="矩形 24">
            <a:extLst>
              <a:ext uri="{FF2B5EF4-FFF2-40B4-BE49-F238E27FC236}">
                <a16:creationId xmlns:a16="http://schemas.microsoft.com/office/drawing/2014/main" id="{88F7EB41-A6DF-4A52-8BF5-1E1B7BC42262}"/>
              </a:ext>
            </a:extLst>
          </p:cNvPr>
          <p:cNvSpPr/>
          <p:nvPr/>
        </p:nvSpPr>
        <p:spPr>
          <a:xfrm>
            <a:off x="1133475" y="2306374"/>
            <a:ext cx="10848973" cy="797044"/>
          </a:xfrm>
          <a:prstGeom prst="rect">
            <a:avLst/>
          </a:prstGeom>
          <a:solidFill>
            <a:srgbClr val="FBCEC5"/>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3">
            <a:schemeClr val="lt1"/>
          </a:lnRef>
          <a:fillRef idx="1">
            <a:schemeClr val="accent2"/>
          </a:fillRef>
          <a:effectRef idx="1">
            <a:schemeClr val="accent2"/>
          </a:effectRef>
          <a:fontRef idx="minor">
            <a:schemeClr val="lt1"/>
          </a:fontRef>
        </p:style>
        <p:txBody>
          <a:bodyPr rtlCol="0" anchor="ctr"/>
          <a:lstStyle/>
          <a:p>
            <a:pPr>
              <a:buClr>
                <a:schemeClr val="tx1"/>
              </a:buClr>
              <a:defRPr/>
            </a:pPr>
            <a:r>
              <a:rPr lang="zh-TW" altLang="en-US" sz="1800" b="1" dirty="0">
                <a:solidFill>
                  <a:srgbClr val="C00000"/>
                </a:solidFill>
                <a:latin typeface="微軟正黑體" panose="020B0604030504040204" pitchFamily="34" charset="-120"/>
                <a:ea typeface="微軟正黑體" panose="020B0604030504040204" pitchFamily="34" charset="-120"/>
              </a:rPr>
              <a:t>通過資格審查考生</a:t>
            </a:r>
            <a:r>
              <a:rPr lang="zh-TW" altLang="en-US" sz="1800" b="1" dirty="0">
                <a:solidFill>
                  <a:schemeClr val="tx1"/>
                </a:solidFill>
                <a:latin typeface="微軟正黑體" panose="020B0604030504040204" pitchFamily="34" charset="-120"/>
                <a:ea typeface="微軟正黑體" panose="020B0604030504040204" pitchFamily="34" charset="-120"/>
              </a:rPr>
              <a:t>須完成以下</a:t>
            </a:r>
            <a:r>
              <a:rPr lang="zh-TW" altLang="en-US" sz="1800" b="1" dirty="0">
                <a:solidFill>
                  <a:srgbClr val="0000CC"/>
                </a:solidFill>
                <a:latin typeface="微軟正黑體" panose="020B0604030504040204" pitchFamily="34" charset="-120"/>
                <a:ea typeface="微軟正黑體" panose="020B0604030504040204" pitchFamily="34" charset="-120"/>
              </a:rPr>
              <a:t>「上網選填校系科（組）、學程並確定送出」</a:t>
            </a:r>
            <a:r>
              <a:rPr lang="zh-TW" altLang="en-US" sz="1800" b="1" dirty="0">
                <a:solidFill>
                  <a:schemeClr val="tx1"/>
                </a:solidFill>
                <a:latin typeface="微軟正黑體" panose="020B0604030504040204" pitchFamily="34" charset="-120"/>
                <a:ea typeface="微軟正黑體" panose="020B0604030504040204" pitchFamily="34" charset="-120"/>
              </a:rPr>
              <a:t>、</a:t>
            </a:r>
            <a:r>
              <a:rPr lang="zh-TW" altLang="en-US" sz="1800" b="1" dirty="0">
                <a:solidFill>
                  <a:srgbClr val="0000CC"/>
                </a:solidFill>
                <a:latin typeface="微軟正黑體" panose="020B0604030504040204" pitchFamily="34" charset="-120"/>
                <a:ea typeface="微軟正黑體" panose="020B0604030504040204" pitchFamily="34" charset="-120"/>
              </a:rPr>
              <a:t>「繳交指定項目甄審費用」</a:t>
            </a:r>
            <a:r>
              <a:rPr lang="zh-TW" altLang="en-US" sz="1800" b="1" dirty="0">
                <a:solidFill>
                  <a:schemeClr val="tx1"/>
                </a:solidFill>
                <a:latin typeface="微軟正黑體" panose="020B0604030504040204" pitchFamily="34" charset="-120"/>
                <a:ea typeface="微軟正黑體" panose="020B0604030504040204" pitchFamily="34" charset="-120"/>
              </a:rPr>
              <a:t>及</a:t>
            </a:r>
            <a:r>
              <a:rPr lang="zh-TW" altLang="en-US" sz="1800" b="1" dirty="0">
                <a:solidFill>
                  <a:srgbClr val="0000CC"/>
                </a:solidFill>
                <a:latin typeface="微軟正黑體" panose="020B0604030504040204" pitchFamily="34" charset="-120"/>
                <a:ea typeface="微軟正黑體" panose="020B0604030504040204" pitchFamily="34" charset="-120"/>
              </a:rPr>
              <a:t>「網路上傳學習歷程備審資料」</a:t>
            </a:r>
            <a:r>
              <a:rPr lang="zh-TW" altLang="en-US" sz="1800" b="1" dirty="0">
                <a:solidFill>
                  <a:schemeClr val="tx1"/>
                </a:solidFill>
                <a:latin typeface="微軟正黑體" panose="020B0604030504040204" pitchFamily="34" charset="-120"/>
                <a:ea typeface="微軟正黑體" panose="020B0604030504040204" pitchFamily="34" charset="-120"/>
              </a:rPr>
              <a:t>等步驟，才算完成報名程序</a:t>
            </a:r>
            <a:endParaRPr lang="en-US" altLang="zh-TW" sz="1800" b="1" dirty="0">
              <a:solidFill>
                <a:schemeClr val="tx1"/>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2916412166"/>
      </p:ext>
    </p:extLst>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7" name="Rectangle 3"/>
          <p:cNvSpPr>
            <a:spLocks noGrp="1" noChangeArrowheads="1"/>
          </p:cNvSpPr>
          <p:nvPr>
            <p:ph idx="4294967295"/>
          </p:nvPr>
        </p:nvSpPr>
        <p:spPr>
          <a:xfrm>
            <a:off x="931748" y="2125120"/>
            <a:ext cx="11050700" cy="4499769"/>
          </a:xfrm>
        </p:spPr>
        <p:txBody>
          <a:bodyPr>
            <a:normAutofit/>
          </a:bodyPr>
          <a:lstStyle/>
          <a:p>
            <a:pPr>
              <a:spcBef>
                <a:spcPts val="600"/>
              </a:spcBef>
              <a:buClr>
                <a:srgbClr val="FFB41D"/>
              </a:buClr>
              <a:buFont typeface="Wingdings" panose="05000000000000000000" pitchFamily="2" charset="2"/>
              <a:buChar char="u"/>
              <a:defRPr/>
            </a:pPr>
            <a:r>
              <a:rPr lang="zh-TW" altLang="en-US" sz="1900" b="1"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乙級技術士證之優待加分比率，依各職（種）類所對應之招生類別相關度增加甄審實得總分</a:t>
            </a:r>
            <a:endParaRPr lang="en-US" altLang="zh-TW" sz="1900" b="1"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endParaRPr>
          </a:p>
          <a:p>
            <a:pPr marL="0" indent="0">
              <a:spcBef>
                <a:spcPts val="600"/>
              </a:spcBef>
              <a:buClr>
                <a:srgbClr val="FFB41D"/>
              </a:buClr>
              <a:buNone/>
              <a:defRPr/>
            </a:pPr>
            <a:r>
              <a:rPr lang="zh-TW" altLang="en-US" sz="1900" b="1"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    </a:t>
            </a:r>
            <a:r>
              <a:rPr lang="zh-TW" altLang="en-US" sz="1900" b="1" u="sng"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請考生審慎選報校系科（組）、學程</a:t>
            </a:r>
            <a:endParaRPr lang="en-US" altLang="zh-TW" sz="1900" dirty="0">
              <a:latin typeface="微軟正黑體" panose="020B0604030504040204" pitchFamily="34" charset="-120"/>
              <a:ea typeface="微軟正黑體" panose="020B0604030504040204" pitchFamily="34" charset="-120"/>
              <a:cs typeface="Times New Roman" panose="02020603050405020304" pitchFamily="18" charset="0"/>
            </a:endParaRPr>
          </a:p>
          <a:p>
            <a:pPr>
              <a:spcBef>
                <a:spcPts val="600"/>
              </a:spcBef>
              <a:buClr>
                <a:srgbClr val="FFB41D"/>
              </a:buClr>
              <a:buFont typeface="Wingdings" panose="05000000000000000000" pitchFamily="2" charset="2"/>
              <a:buChar char="u"/>
              <a:defRPr/>
            </a:pPr>
            <a:r>
              <a:rPr lang="zh-TW" altLang="en-US" sz="1900" dirty="0">
                <a:latin typeface="微軟正黑體" panose="020B0604030504040204" pitchFamily="34" charset="-120"/>
                <a:ea typeface="微軟正黑體" panose="020B0604030504040204" pitchFamily="34" charset="-120"/>
                <a:cs typeface="Times New Roman" panose="02020603050405020304" pitchFamily="18" charset="0"/>
              </a:rPr>
              <a:t>各職類之</a:t>
            </a:r>
            <a:r>
              <a:rPr lang="zh-TW" altLang="en-US" sz="1900" b="1" dirty="0">
                <a:latin typeface="微軟正黑體" panose="020B0604030504040204" pitchFamily="34" charset="-120"/>
                <a:ea typeface="微軟正黑體" panose="020B0604030504040204" pitchFamily="34" charset="-120"/>
                <a:cs typeface="Times New Roman" panose="02020603050405020304" pitchFamily="18" charset="0"/>
              </a:rPr>
              <a:t>招生類別相關度，</a:t>
            </a:r>
            <a:r>
              <a:rPr lang="zh-TW" altLang="en-US" sz="1900" dirty="0">
                <a:latin typeface="微軟正黑體" panose="020B0604030504040204" pitchFamily="34" charset="-120"/>
                <a:ea typeface="微軟正黑體" panose="020B0604030504040204" pitchFamily="34" charset="-120"/>
                <a:cs typeface="Times New Roman" panose="02020603050405020304" pitchFamily="18" charset="0"/>
              </a:rPr>
              <a:t>請參閱</a:t>
            </a:r>
            <a:r>
              <a:rPr lang="zh-TW" altLang="en-US" sz="1900" b="1" dirty="0">
                <a:latin typeface="微軟正黑體" panose="020B0604030504040204" pitchFamily="34" charset="-120"/>
                <a:ea typeface="微軟正黑體" panose="020B0604030504040204" pitchFamily="34" charset="-120"/>
                <a:cs typeface="Times New Roman" panose="02020603050405020304" pitchFamily="18" charset="0"/>
              </a:rPr>
              <a:t>招生簡章</a:t>
            </a:r>
            <a:r>
              <a:rPr lang="zh-TW" altLang="en-US" sz="1900" dirty="0">
                <a:latin typeface="微軟正黑體" panose="020B0604030504040204" pitchFamily="34" charset="-120"/>
                <a:ea typeface="微軟正黑體" panose="020B0604030504040204" pitchFamily="34" charset="-120"/>
                <a:cs typeface="Times New Roman" panose="02020603050405020304" pitchFamily="18" charset="0"/>
              </a:rPr>
              <a:t>第</a:t>
            </a:r>
            <a:r>
              <a:rPr lang="en-US" altLang="zh-TW" sz="1900" dirty="0">
                <a:latin typeface="微軟正黑體" panose="020B0604030504040204" pitchFamily="34" charset="-120"/>
                <a:ea typeface="微軟正黑體" panose="020B0604030504040204" pitchFamily="34" charset="-120"/>
                <a:cs typeface="Times New Roman" panose="02020603050405020304" pitchFamily="18" charset="0"/>
              </a:rPr>
              <a:t>3</a:t>
            </a:r>
            <a:r>
              <a:rPr lang="zh-TW" altLang="en-US" sz="1900" dirty="0">
                <a:latin typeface="微軟正黑體" panose="020B0604030504040204" pitchFamily="34" charset="-120"/>
                <a:ea typeface="微軟正黑體" panose="020B0604030504040204" pitchFamily="34" charset="-120"/>
                <a:cs typeface="Times New Roman" panose="02020603050405020304" pitchFamily="18" charset="0"/>
              </a:rPr>
              <a:t>至</a:t>
            </a:r>
            <a:r>
              <a:rPr lang="en-US" altLang="zh-TW" sz="1900" dirty="0">
                <a:latin typeface="微軟正黑體" panose="020B0604030504040204" pitchFamily="34" charset="-120"/>
                <a:ea typeface="微軟正黑體" panose="020B0604030504040204" pitchFamily="34" charset="-120"/>
                <a:cs typeface="Times New Roman" panose="02020603050405020304" pitchFamily="18" charset="0"/>
              </a:rPr>
              <a:t>25</a:t>
            </a:r>
            <a:r>
              <a:rPr lang="zh-TW" altLang="en-US" sz="1900" dirty="0">
                <a:latin typeface="微軟正黑體" panose="020B0604030504040204" pitchFamily="34" charset="-120"/>
                <a:ea typeface="微軟正黑體" panose="020B0604030504040204" pitchFamily="34" charset="-120"/>
                <a:cs typeface="Times New Roman" panose="02020603050405020304" pitchFamily="18" charset="0"/>
              </a:rPr>
              <a:t>頁「</a:t>
            </a:r>
            <a:r>
              <a:rPr lang="zh-TW" altLang="en-US" sz="1900" b="1" dirty="0">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t>招生類別代碼及名稱、適合甄審之技藝技能競賽優勝、技術士職（種）類及專技普考類科對照表</a:t>
            </a:r>
            <a:r>
              <a:rPr lang="zh-TW" altLang="en-US" sz="1900" dirty="0">
                <a:latin typeface="微軟正黑體" panose="020B0604030504040204" pitchFamily="34" charset="-120"/>
                <a:ea typeface="微軟正黑體" panose="020B0604030504040204" pitchFamily="34" charset="-120"/>
                <a:cs typeface="Times New Roman" panose="02020603050405020304" pitchFamily="18" charset="0"/>
              </a:rPr>
              <a:t>」或本委員會網站</a:t>
            </a:r>
            <a:r>
              <a:rPr lang="zh-TW" altLang="en-US" sz="1900" b="1" dirty="0">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t>簡章查詢系統</a:t>
            </a:r>
            <a:endParaRPr lang="en-US" altLang="zh-TW" sz="1900" dirty="0">
              <a:latin typeface="微軟正黑體" panose="020B0604030504040204" pitchFamily="34" charset="-120"/>
              <a:ea typeface="微軟正黑體" panose="020B0604030504040204" pitchFamily="34" charset="-120"/>
              <a:cs typeface="Times New Roman" panose="02020603050405020304" pitchFamily="18" charset="0"/>
            </a:endParaRPr>
          </a:p>
          <a:p>
            <a:pPr marL="0" indent="0">
              <a:spcBef>
                <a:spcPts val="1200"/>
              </a:spcBef>
              <a:buClr>
                <a:srgbClr val="FFB41D"/>
              </a:buClr>
              <a:buNone/>
              <a:defRPr/>
            </a:pPr>
            <a:r>
              <a:rPr lang="zh-TW" altLang="en-US" sz="1900" dirty="0">
                <a:latin typeface="微軟正黑體" panose="020B0604030504040204" pitchFamily="34" charset="-120"/>
                <a:ea typeface="微軟正黑體" panose="020B0604030504040204" pitchFamily="34" charset="-120"/>
                <a:cs typeface="Times New Roman" panose="02020603050405020304" pitchFamily="18" charset="0"/>
              </a:rPr>
              <a:t>範例：</a:t>
            </a:r>
            <a:endParaRPr lang="en-US" altLang="zh-TW" sz="1900" dirty="0">
              <a:latin typeface="微軟正黑體" panose="020B0604030504040204" pitchFamily="34" charset="-120"/>
              <a:ea typeface="微軟正黑體" panose="020B0604030504040204" pitchFamily="34" charset="-120"/>
              <a:cs typeface="Times New Roman" panose="02020603050405020304" pitchFamily="18" charset="0"/>
            </a:endParaRPr>
          </a:p>
          <a:p>
            <a:pPr marL="0" indent="0">
              <a:spcBef>
                <a:spcPts val="600"/>
              </a:spcBef>
              <a:buClr>
                <a:srgbClr val="FFB41D"/>
              </a:buClr>
              <a:buNone/>
              <a:defRPr/>
            </a:pPr>
            <a:r>
              <a:rPr lang="zh-TW" altLang="en-US" sz="1900" dirty="0">
                <a:latin typeface="微軟正黑體" panose="020B0604030504040204" pitchFamily="34" charset="-120"/>
                <a:ea typeface="微軟正黑體" panose="020B0604030504040204" pitchFamily="34" charset="-120"/>
                <a:cs typeface="Times New Roman" panose="02020603050405020304" pitchFamily="18" charset="0"/>
              </a:rPr>
              <a:t>辰生領有「</a:t>
            </a:r>
            <a:r>
              <a:rPr lang="en-US" altLang="zh-TW" sz="1900" dirty="0">
                <a:latin typeface="微軟正黑體" panose="020B0604030504040204" pitchFamily="34" charset="-120"/>
                <a:ea typeface="微軟正黑體" panose="020B0604030504040204" pitchFamily="34" charset="-120"/>
                <a:cs typeface="Times New Roman" panose="02020603050405020304" pitchFamily="18" charset="0"/>
              </a:rPr>
              <a:t>01100</a:t>
            </a:r>
            <a:r>
              <a:rPr lang="zh-TW" altLang="en-US" sz="1900" dirty="0">
                <a:latin typeface="微軟正黑體" panose="020B0604030504040204" pitchFamily="34" charset="-120"/>
                <a:ea typeface="微軟正黑體" panose="020B0604030504040204" pitchFamily="34" charset="-120"/>
                <a:cs typeface="Times New Roman" panose="02020603050405020304" pitchFamily="18" charset="0"/>
              </a:rPr>
              <a:t>鑄造」乙級技術士證，此證照採計之招生類別</a:t>
            </a:r>
            <a:endParaRPr lang="en-US" altLang="zh-TW" sz="1900" dirty="0">
              <a:latin typeface="微軟正黑體" panose="020B0604030504040204" pitchFamily="34" charset="-120"/>
              <a:ea typeface="微軟正黑體" panose="020B0604030504040204" pitchFamily="34" charset="-120"/>
              <a:cs typeface="Times New Roman" panose="02020603050405020304" pitchFamily="18" charset="0"/>
            </a:endParaRPr>
          </a:p>
          <a:p>
            <a:pPr marL="0" indent="0">
              <a:spcBef>
                <a:spcPts val="600"/>
              </a:spcBef>
              <a:buClr>
                <a:srgbClr val="FFB41D"/>
              </a:buClr>
              <a:buNone/>
              <a:defRPr/>
            </a:pPr>
            <a:r>
              <a:rPr lang="zh-TW" altLang="en-US" sz="1900" dirty="0">
                <a:latin typeface="微軟正黑體" panose="020B0604030504040204" pitchFamily="34" charset="-120"/>
                <a:ea typeface="微軟正黑體" panose="020B0604030504040204" pitchFamily="34" charset="-120"/>
                <a:cs typeface="Times New Roman" panose="02020603050405020304" pitchFamily="18" charset="0"/>
              </a:rPr>
              <a:t>在「</a:t>
            </a:r>
            <a:r>
              <a:rPr lang="en-US" altLang="zh-TW" sz="1900" b="1" dirty="0">
                <a:latin typeface="微軟正黑體" panose="020B0604030504040204" pitchFamily="34" charset="-120"/>
                <a:ea typeface="微軟正黑體" panose="020B0604030504040204" pitchFamily="34" charset="-120"/>
                <a:cs typeface="Times New Roman" panose="02020603050405020304" pitchFamily="18" charset="0"/>
              </a:rPr>
              <a:t>10</a:t>
            </a:r>
            <a:r>
              <a:rPr lang="zh-TW" altLang="en-US" sz="1900" b="1" dirty="0">
                <a:latin typeface="微軟正黑體" panose="020B0604030504040204" pitchFamily="34" charset="-120"/>
                <a:ea typeface="微軟正黑體" panose="020B0604030504040204" pitchFamily="34" charset="-120"/>
                <a:cs typeface="Times New Roman" panose="02020603050405020304" pitchFamily="18" charset="0"/>
              </a:rPr>
              <a:t>機械</a:t>
            </a:r>
            <a:r>
              <a:rPr lang="zh-TW" altLang="en-US" sz="1900" dirty="0">
                <a:latin typeface="微軟正黑體" panose="020B0604030504040204" pitchFamily="34" charset="-120"/>
                <a:ea typeface="微軟正黑體" panose="020B0604030504040204" pitchFamily="34" charset="-120"/>
                <a:cs typeface="Times New Roman" panose="02020603050405020304" pitchFamily="18" charset="0"/>
              </a:rPr>
              <a:t>」採認為</a:t>
            </a:r>
            <a:r>
              <a:rPr lang="zh-TW" altLang="en-US" sz="1900" b="1" dirty="0">
                <a:latin typeface="微軟正黑體" panose="020B0604030504040204" pitchFamily="34" charset="-120"/>
                <a:ea typeface="微軟正黑體" panose="020B0604030504040204" pitchFamily="34" charset="-120"/>
                <a:cs typeface="Times New Roman" panose="02020603050405020304" pitchFamily="18" charset="0"/>
              </a:rPr>
              <a:t>高度</a:t>
            </a:r>
            <a:r>
              <a:rPr lang="zh-TW" altLang="en-US" sz="1900" dirty="0">
                <a:latin typeface="微軟正黑體" panose="020B0604030504040204" pitchFamily="34" charset="-120"/>
                <a:ea typeface="微軟正黑體" panose="020B0604030504040204" pitchFamily="34" charset="-120"/>
                <a:cs typeface="Times New Roman" panose="02020603050405020304" pitchFamily="18" charset="0"/>
              </a:rPr>
              <a:t>相關；在「</a:t>
            </a:r>
            <a:r>
              <a:rPr lang="en-US" altLang="zh-TW" sz="1900" b="1" dirty="0">
                <a:latin typeface="微軟正黑體" panose="020B0604030504040204" pitchFamily="34" charset="-120"/>
                <a:ea typeface="微軟正黑體" panose="020B0604030504040204" pitchFamily="34" charset="-120"/>
                <a:cs typeface="Times New Roman" panose="02020603050405020304" pitchFamily="18" charset="0"/>
              </a:rPr>
              <a:t>15</a:t>
            </a:r>
            <a:r>
              <a:rPr lang="zh-TW" altLang="en-US" sz="1900" b="1" dirty="0">
                <a:latin typeface="微軟正黑體" panose="020B0604030504040204" pitchFamily="34" charset="-120"/>
                <a:ea typeface="微軟正黑體" panose="020B0604030504040204" pitchFamily="34" charset="-120"/>
                <a:cs typeface="Times New Roman" panose="02020603050405020304" pitchFamily="18" charset="0"/>
              </a:rPr>
              <a:t>汽車</a:t>
            </a:r>
            <a:r>
              <a:rPr lang="zh-TW" altLang="en-US" sz="1900" dirty="0">
                <a:latin typeface="微軟正黑體" panose="020B0604030504040204" pitchFamily="34" charset="-120"/>
                <a:ea typeface="微軟正黑體" panose="020B0604030504040204" pitchFamily="34" charset="-120"/>
                <a:cs typeface="Times New Roman" panose="02020603050405020304" pitchFamily="18" charset="0"/>
              </a:rPr>
              <a:t>」採認為</a:t>
            </a:r>
            <a:r>
              <a:rPr lang="zh-TW" altLang="en-US" sz="1900" b="1" dirty="0">
                <a:latin typeface="微軟正黑體" panose="020B0604030504040204" pitchFamily="34" charset="-120"/>
                <a:ea typeface="微軟正黑體" panose="020B0604030504040204" pitchFamily="34" charset="-120"/>
                <a:cs typeface="Times New Roman" panose="02020603050405020304" pitchFamily="18" charset="0"/>
              </a:rPr>
              <a:t>中度</a:t>
            </a:r>
            <a:r>
              <a:rPr lang="zh-TW" altLang="en-US" sz="1900" dirty="0">
                <a:latin typeface="微軟正黑體" panose="020B0604030504040204" pitchFamily="34" charset="-120"/>
                <a:ea typeface="微軟正黑體" panose="020B0604030504040204" pitchFamily="34" charset="-120"/>
                <a:cs typeface="Times New Roman" panose="02020603050405020304" pitchFamily="18" charset="0"/>
              </a:rPr>
              <a:t>相關；</a:t>
            </a:r>
            <a:endParaRPr lang="en-US" altLang="zh-TW" sz="1900" dirty="0">
              <a:latin typeface="微軟正黑體" panose="020B0604030504040204" pitchFamily="34" charset="-120"/>
              <a:ea typeface="微軟正黑體" panose="020B0604030504040204" pitchFamily="34" charset="-120"/>
              <a:cs typeface="Times New Roman" panose="02020603050405020304" pitchFamily="18" charset="0"/>
            </a:endParaRPr>
          </a:p>
          <a:p>
            <a:pPr marL="0" indent="0">
              <a:spcBef>
                <a:spcPts val="600"/>
              </a:spcBef>
              <a:buClr>
                <a:srgbClr val="FFB41D"/>
              </a:buClr>
              <a:buNone/>
              <a:defRPr/>
            </a:pPr>
            <a:r>
              <a:rPr lang="zh-TW" altLang="en-US" sz="1900" dirty="0">
                <a:latin typeface="微軟正黑體" panose="020B0604030504040204" pitchFamily="34" charset="-120"/>
                <a:ea typeface="微軟正黑體" panose="020B0604030504040204" pitchFamily="34" charset="-120"/>
                <a:cs typeface="Times New Roman" panose="02020603050405020304" pitchFamily="18" charset="0"/>
              </a:rPr>
              <a:t>在「</a:t>
            </a:r>
            <a:r>
              <a:rPr lang="en-US" altLang="zh-TW" sz="1900" b="1" dirty="0">
                <a:latin typeface="微軟正黑體" panose="020B0604030504040204" pitchFamily="34" charset="-120"/>
                <a:ea typeface="微軟正黑體" panose="020B0604030504040204" pitchFamily="34" charset="-120"/>
                <a:cs typeface="Times New Roman" panose="02020603050405020304" pitchFamily="18" charset="0"/>
              </a:rPr>
              <a:t>55</a:t>
            </a:r>
            <a:r>
              <a:rPr lang="zh-TW" altLang="en-US" sz="1900" b="1" dirty="0">
                <a:latin typeface="微軟正黑體" panose="020B0604030504040204" pitchFamily="34" charset="-120"/>
                <a:ea typeface="微軟正黑體" panose="020B0604030504040204" pitchFamily="34" charset="-120"/>
                <a:cs typeface="Times New Roman" panose="02020603050405020304" pitchFamily="18" charset="0"/>
              </a:rPr>
              <a:t>工程</a:t>
            </a:r>
            <a:r>
              <a:rPr lang="zh-TW" altLang="en-US" sz="1900" dirty="0">
                <a:latin typeface="微軟正黑體" panose="020B0604030504040204" pitchFamily="34" charset="-120"/>
                <a:ea typeface="微軟正黑體" panose="020B0604030504040204" pitchFamily="34" charset="-120"/>
                <a:cs typeface="Times New Roman" panose="02020603050405020304" pitchFamily="18" charset="0"/>
              </a:rPr>
              <a:t>」、「</a:t>
            </a:r>
            <a:r>
              <a:rPr lang="en-US" altLang="zh-TW" sz="1900" b="1" dirty="0">
                <a:latin typeface="微軟正黑體" panose="020B0604030504040204" pitchFamily="34" charset="-120"/>
                <a:ea typeface="微軟正黑體" panose="020B0604030504040204" pitchFamily="34" charset="-120"/>
                <a:cs typeface="Times New Roman" panose="02020603050405020304" pitchFamily="18" charset="0"/>
              </a:rPr>
              <a:t>80</a:t>
            </a:r>
            <a:r>
              <a:rPr lang="zh-TW" altLang="en-US" sz="1900" b="1" dirty="0">
                <a:latin typeface="微軟正黑體" panose="020B0604030504040204" pitchFamily="34" charset="-120"/>
                <a:ea typeface="微軟正黑體" panose="020B0604030504040204" pitchFamily="34" charset="-120"/>
                <a:cs typeface="Times New Roman" panose="02020603050405020304" pitchFamily="18" charset="0"/>
              </a:rPr>
              <a:t>工設</a:t>
            </a:r>
            <a:r>
              <a:rPr lang="zh-TW" altLang="en-US" sz="1900" dirty="0">
                <a:latin typeface="微軟正黑體" panose="020B0604030504040204" pitchFamily="34" charset="-120"/>
                <a:ea typeface="微軟正黑體" panose="020B0604030504040204" pitchFamily="34" charset="-120"/>
                <a:cs typeface="Times New Roman" panose="02020603050405020304" pitchFamily="18" charset="0"/>
              </a:rPr>
              <a:t>」採認為</a:t>
            </a:r>
            <a:r>
              <a:rPr lang="zh-TW" altLang="en-US" sz="1900" b="1" dirty="0">
                <a:latin typeface="微軟正黑體" panose="020B0604030504040204" pitchFamily="34" charset="-120"/>
                <a:ea typeface="微軟正黑體" panose="020B0604030504040204" pitchFamily="34" charset="-120"/>
                <a:cs typeface="Times New Roman" panose="02020603050405020304" pitchFamily="18" charset="0"/>
              </a:rPr>
              <a:t>低度</a:t>
            </a:r>
            <a:r>
              <a:rPr lang="zh-TW" altLang="en-US" sz="1900" dirty="0">
                <a:latin typeface="微軟正黑體" panose="020B0604030504040204" pitchFamily="34" charset="-120"/>
                <a:ea typeface="微軟正黑體" panose="020B0604030504040204" pitchFamily="34" charset="-120"/>
                <a:cs typeface="Times New Roman" panose="02020603050405020304" pitchFamily="18" charset="0"/>
              </a:rPr>
              <a:t>相關。</a:t>
            </a:r>
            <a:endParaRPr lang="en-US" altLang="zh-TW" sz="1900" dirty="0">
              <a:latin typeface="微軟正黑體" panose="020B0604030504040204" pitchFamily="34" charset="-120"/>
              <a:ea typeface="微軟正黑體" panose="020B0604030504040204" pitchFamily="34" charset="-120"/>
              <a:cs typeface="Times New Roman" panose="02020603050405020304" pitchFamily="18" charset="0"/>
            </a:endParaRPr>
          </a:p>
          <a:p>
            <a:pPr marL="0" indent="0">
              <a:spcBef>
                <a:spcPts val="600"/>
              </a:spcBef>
              <a:buClr>
                <a:srgbClr val="FFB41D"/>
              </a:buClr>
              <a:buNone/>
              <a:defRPr/>
            </a:pPr>
            <a:endParaRPr lang="en-US" altLang="zh-TW" sz="1900" dirty="0">
              <a:latin typeface="微軟正黑體" panose="020B0604030504040204" pitchFamily="34" charset="-120"/>
              <a:ea typeface="微軟正黑體" panose="020B0604030504040204" pitchFamily="34" charset="-120"/>
              <a:cs typeface="Times New Roman" panose="02020603050405020304" pitchFamily="18" charset="0"/>
            </a:endParaRPr>
          </a:p>
          <a:p>
            <a:pPr marL="0" indent="0">
              <a:spcBef>
                <a:spcPts val="600"/>
              </a:spcBef>
              <a:buClr>
                <a:srgbClr val="FFB41D"/>
              </a:buClr>
              <a:buNone/>
              <a:defRPr/>
            </a:pPr>
            <a:r>
              <a:rPr lang="zh-TW" altLang="en-US" sz="1900" dirty="0">
                <a:latin typeface="微軟正黑體" panose="020B0604030504040204" pitchFamily="34" charset="-120"/>
                <a:ea typeface="微軟正黑體" panose="020B0604030504040204" pitchFamily="34" charset="-120"/>
                <a:cs typeface="Times New Roman" panose="02020603050405020304" pitchFamily="18" charset="0"/>
              </a:rPr>
              <a:t>若辰生選擇</a:t>
            </a:r>
            <a:r>
              <a:rPr lang="en-US" altLang="zh-TW" sz="1900" dirty="0">
                <a:latin typeface="微軟正黑體" panose="020B0604030504040204" pitchFamily="34" charset="-120"/>
                <a:ea typeface="微軟正黑體" panose="020B0604030504040204" pitchFamily="34" charset="-120"/>
                <a:cs typeface="Times New Roman" panose="02020603050405020304" pitchFamily="18" charset="0"/>
              </a:rPr>
              <a:t>A</a:t>
            </a:r>
            <a:r>
              <a:rPr lang="zh-TW" altLang="en-US" sz="1900" dirty="0">
                <a:latin typeface="微軟正黑體" panose="020B0604030504040204" pitchFamily="34" charset="-120"/>
                <a:ea typeface="微軟正黑體" panose="020B0604030504040204" pitchFamily="34" charset="-120"/>
                <a:cs typeface="Times New Roman" panose="02020603050405020304" pitchFamily="18" charset="0"/>
              </a:rPr>
              <a:t>校系科</a:t>
            </a:r>
            <a:r>
              <a:rPr lang="en-US" altLang="zh-TW" sz="1900" dirty="0">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1900" dirty="0">
                <a:latin typeface="微軟正黑體" panose="020B0604030504040204" pitchFamily="34" charset="-120"/>
                <a:ea typeface="微軟正黑體" panose="020B0604030504040204" pitchFamily="34" charset="-120"/>
                <a:cs typeface="Times New Roman" panose="02020603050405020304" pitchFamily="18" charset="0"/>
              </a:rPr>
              <a:t>組</a:t>
            </a:r>
            <a:r>
              <a:rPr lang="en-US" altLang="zh-TW" sz="1900" dirty="0">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1900" dirty="0">
                <a:latin typeface="微軟正黑體" panose="020B0604030504040204" pitchFamily="34" charset="-120"/>
                <a:ea typeface="微軟正黑體" panose="020B0604030504040204" pitchFamily="34" charset="-120"/>
                <a:cs typeface="Times New Roman" panose="02020603050405020304" pitchFamily="18" charset="0"/>
              </a:rPr>
              <a:t>、學程於招生類別「</a:t>
            </a:r>
            <a:r>
              <a:rPr lang="en-US" altLang="zh-TW" sz="1900" b="1" dirty="0">
                <a:latin typeface="微軟正黑體" panose="020B0604030504040204" pitchFamily="34" charset="-120"/>
                <a:ea typeface="微軟正黑體" panose="020B0604030504040204" pitchFamily="34" charset="-120"/>
                <a:cs typeface="Times New Roman" panose="02020603050405020304" pitchFamily="18" charset="0"/>
              </a:rPr>
              <a:t>10</a:t>
            </a:r>
            <a:r>
              <a:rPr lang="zh-TW" altLang="en-US" sz="1900" b="1" dirty="0">
                <a:latin typeface="微軟正黑體" panose="020B0604030504040204" pitchFamily="34" charset="-120"/>
                <a:ea typeface="微軟正黑體" panose="020B0604030504040204" pitchFamily="34" charset="-120"/>
                <a:cs typeface="Times New Roman" panose="02020603050405020304" pitchFamily="18" charset="0"/>
              </a:rPr>
              <a:t>機械</a:t>
            </a:r>
            <a:r>
              <a:rPr lang="zh-TW" altLang="en-US" sz="1900" dirty="0">
                <a:latin typeface="微軟正黑體" panose="020B0604030504040204" pitchFamily="34" charset="-120"/>
                <a:ea typeface="微軟正黑體" panose="020B0604030504040204" pitchFamily="34" charset="-120"/>
                <a:cs typeface="Times New Roman" panose="02020603050405020304" pitchFamily="18" charset="0"/>
              </a:rPr>
              <a:t>」招生，其</a:t>
            </a:r>
            <a:r>
              <a:rPr lang="zh-TW" altLang="en-US" sz="1900" b="1" dirty="0">
                <a:latin typeface="微軟正黑體" panose="020B0604030504040204" pitchFamily="34" charset="-120"/>
                <a:ea typeface="微軟正黑體" panose="020B0604030504040204" pitchFamily="34" charset="-120"/>
                <a:cs typeface="Times New Roman" panose="02020603050405020304" pitchFamily="18" charset="0"/>
              </a:rPr>
              <a:t>優待加分比率</a:t>
            </a:r>
            <a:r>
              <a:rPr lang="zh-TW" altLang="en-US" sz="1900" dirty="0">
                <a:latin typeface="微軟正黑體" panose="020B0604030504040204" pitchFamily="34" charset="-120"/>
                <a:ea typeface="微軟正黑體" panose="020B0604030504040204" pitchFamily="34" charset="-120"/>
                <a:cs typeface="Times New Roman" panose="02020603050405020304" pitchFamily="18" charset="0"/>
              </a:rPr>
              <a:t>為增加甄審實得總分</a:t>
            </a:r>
            <a:r>
              <a:rPr lang="en-US" altLang="zh-TW" sz="1900" b="1" dirty="0">
                <a:latin typeface="微軟正黑體" panose="020B0604030504040204" pitchFamily="34" charset="-120"/>
                <a:ea typeface="微軟正黑體" panose="020B0604030504040204" pitchFamily="34" charset="-120"/>
                <a:cs typeface="Times New Roman" panose="02020603050405020304" pitchFamily="18" charset="0"/>
              </a:rPr>
              <a:t>15%</a:t>
            </a:r>
            <a:r>
              <a:rPr lang="zh-TW" altLang="en-US" sz="1900" dirty="0">
                <a:latin typeface="微軟正黑體" panose="020B0604030504040204" pitchFamily="34" charset="-120"/>
                <a:ea typeface="微軟正黑體" panose="020B0604030504040204" pitchFamily="34" charset="-120"/>
                <a:cs typeface="Times New Roman" panose="02020603050405020304" pitchFamily="18" charset="0"/>
              </a:rPr>
              <a:t>；</a:t>
            </a:r>
            <a:endParaRPr lang="en-US" altLang="zh-TW" sz="1900" dirty="0">
              <a:latin typeface="微軟正黑體" panose="020B0604030504040204" pitchFamily="34" charset="-120"/>
              <a:ea typeface="微軟正黑體" panose="020B0604030504040204" pitchFamily="34" charset="-120"/>
              <a:cs typeface="Times New Roman" panose="02020603050405020304" pitchFamily="18" charset="0"/>
            </a:endParaRPr>
          </a:p>
          <a:p>
            <a:pPr marL="0" indent="0">
              <a:spcBef>
                <a:spcPts val="600"/>
              </a:spcBef>
              <a:buClr>
                <a:srgbClr val="FFB41D"/>
              </a:buClr>
              <a:buNone/>
              <a:defRPr/>
            </a:pPr>
            <a:r>
              <a:rPr lang="zh-TW" altLang="en-US" sz="1900" dirty="0">
                <a:latin typeface="微軟正黑體" panose="020B0604030504040204" pitchFamily="34" charset="-120"/>
                <a:ea typeface="微軟正黑體" panose="020B0604030504040204" pitchFamily="34" charset="-120"/>
                <a:cs typeface="Times New Roman" panose="02020603050405020304" pitchFamily="18" charset="0"/>
              </a:rPr>
              <a:t>若辰生選擇</a:t>
            </a:r>
            <a:r>
              <a:rPr lang="en-US" altLang="zh-TW" sz="1900" dirty="0">
                <a:latin typeface="微軟正黑體" panose="020B0604030504040204" pitchFamily="34" charset="-120"/>
                <a:ea typeface="微軟正黑體" panose="020B0604030504040204" pitchFamily="34" charset="-120"/>
                <a:cs typeface="Times New Roman" panose="02020603050405020304" pitchFamily="18" charset="0"/>
              </a:rPr>
              <a:t>B</a:t>
            </a:r>
            <a:r>
              <a:rPr lang="zh-TW" altLang="en-US" sz="1900" dirty="0">
                <a:latin typeface="微軟正黑體" panose="020B0604030504040204" pitchFamily="34" charset="-120"/>
                <a:ea typeface="微軟正黑體" panose="020B0604030504040204" pitchFamily="34" charset="-120"/>
                <a:cs typeface="Times New Roman" panose="02020603050405020304" pitchFamily="18" charset="0"/>
              </a:rPr>
              <a:t>校系科</a:t>
            </a:r>
            <a:r>
              <a:rPr lang="en-US" altLang="zh-TW" sz="1900" dirty="0">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1900" dirty="0">
                <a:latin typeface="微軟正黑體" panose="020B0604030504040204" pitchFamily="34" charset="-120"/>
                <a:ea typeface="微軟正黑體" panose="020B0604030504040204" pitchFamily="34" charset="-120"/>
                <a:cs typeface="Times New Roman" panose="02020603050405020304" pitchFamily="18" charset="0"/>
              </a:rPr>
              <a:t>組</a:t>
            </a:r>
            <a:r>
              <a:rPr lang="en-US" altLang="zh-TW" sz="1900" dirty="0">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1900" dirty="0">
                <a:latin typeface="微軟正黑體" panose="020B0604030504040204" pitchFamily="34" charset="-120"/>
                <a:ea typeface="微軟正黑體" panose="020B0604030504040204" pitchFamily="34" charset="-120"/>
                <a:cs typeface="Times New Roman" panose="02020603050405020304" pitchFamily="18" charset="0"/>
              </a:rPr>
              <a:t>、學程於招生類別「</a:t>
            </a:r>
            <a:r>
              <a:rPr lang="en-US" altLang="zh-TW" sz="1900" b="1" dirty="0">
                <a:latin typeface="微軟正黑體" panose="020B0604030504040204" pitchFamily="34" charset="-120"/>
                <a:ea typeface="微軟正黑體" panose="020B0604030504040204" pitchFamily="34" charset="-120"/>
                <a:cs typeface="Times New Roman" panose="02020603050405020304" pitchFamily="18" charset="0"/>
              </a:rPr>
              <a:t>15</a:t>
            </a:r>
            <a:r>
              <a:rPr lang="zh-TW" altLang="en-US" sz="1900" b="1" dirty="0">
                <a:latin typeface="微軟正黑體" panose="020B0604030504040204" pitchFamily="34" charset="-120"/>
                <a:ea typeface="微軟正黑體" panose="020B0604030504040204" pitchFamily="34" charset="-120"/>
                <a:cs typeface="Times New Roman" panose="02020603050405020304" pitchFamily="18" charset="0"/>
              </a:rPr>
              <a:t>汽車</a:t>
            </a:r>
            <a:r>
              <a:rPr lang="zh-TW" altLang="en-US" sz="1900" dirty="0">
                <a:latin typeface="微軟正黑體" panose="020B0604030504040204" pitchFamily="34" charset="-120"/>
                <a:ea typeface="微軟正黑體" panose="020B0604030504040204" pitchFamily="34" charset="-120"/>
                <a:cs typeface="Times New Roman" panose="02020603050405020304" pitchFamily="18" charset="0"/>
              </a:rPr>
              <a:t>」招生，其</a:t>
            </a:r>
            <a:r>
              <a:rPr lang="zh-TW" altLang="en-US" sz="1900" b="1" dirty="0">
                <a:latin typeface="微軟正黑體" panose="020B0604030504040204" pitchFamily="34" charset="-120"/>
                <a:ea typeface="微軟正黑體" panose="020B0604030504040204" pitchFamily="34" charset="-120"/>
                <a:cs typeface="Times New Roman" panose="02020603050405020304" pitchFamily="18" charset="0"/>
              </a:rPr>
              <a:t>優待加分比率</a:t>
            </a:r>
            <a:r>
              <a:rPr lang="zh-TW" altLang="en-US" sz="1900" dirty="0">
                <a:latin typeface="微軟正黑體" panose="020B0604030504040204" pitchFamily="34" charset="-120"/>
                <a:ea typeface="微軟正黑體" panose="020B0604030504040204" pitchFamily="34" charset="-120"/>
                <a:cs typeface="Times New Roman" panose="02020603050405020304" pitchFamily="18" charset="0"/>
              </a:rPr>
              <a:t>為增加甄審實得總分</a:t>
            </a:r>
            <a:r>
              <a:rPr lang="en-US" altLang="zh-TW" sz="1900" b="1" dirty="0">
                <a:latin typeface="微軟正黑體" panose="020B0604030504040204" pitchFamily="34" charset="-120"/>
                <a:ea typeface="微軟正黑體" panose="020B0604030504040204" pitchFamily="34" charset="-120"/>
                <a:cs typeface="Times New Roman" panose="02020603050405020304" pitchFamily="18" charset="0"/>
              </a:rPr>
              <a:t>8%</a:t>
            </a:r>
            <a:r>
              <a:rPr lang="zh-TW" altLang="en-US" sz="1900" dirty="0">
                <a:latin typeface="微軟正黑體" panose="020B0604030504040204" pitchFamily="34" charset="-120"/>
                <a:ea typeface="微軟正黑體" panose="020B0604030504040204" pitchFamily="34" charset="-120"/>
                <a:cs typeface="Times New Roman" panose="02020603050405020304" pitchFamily="18" charset="0"/>
              </a:rPr>
              <a:t>；</a:t>
            </a:r>
            <a:endParaRPr lang="en-US" altLang="zh-TW" sz="1900" dirty="0">
              <a:latin typeface="微軟正黑體" panose="020B0604030504040204" pitchFamily="34" charset="-120"/>
              <a:ea typeface="微軟正黑體" panose="020B0604030504040204" pitchFamily="34" charset="-120"/>
              <a:cs typeface="Times New Roman" panose="02020603050405020304" pitchFamily="18" charset="0"/>
            </a:endParaRPr>
          </a:p>
          <a:p>
            <a:pPr marL="0" indent="0">
              <a:spcBef>
                <a:spcPts val="600"/>
              </a:spcBef>
              <a:buClr>
                <a:srgbClr val="FFB41D"/>
              </a:buClr>
              <a:buNone/>
              <a:defRPr/>
            </a:pPr>
            <a:r>
              <a:rPr lang="zh-TW" altLang="en-US" sz="1900" dirty="0">
                <a:latin typeface="微軟正黑體" panose="020B0604030504040204" pitchFamily="34" charset="-120"/>
                <a:ea typeface="微軟正黑體" panose="020B0604030504040204" pitchFamily="34" charset="-120"/>
                <a:cs typeface="Times New Roman" panose="02020603050405020304" pitchFamily="18" charset="0"/>
              </a:rPr>
              <a:t>若辰生選擇</a:t>
            </a:r>
            <a:r>
              <a:rPr lang="en-US" altLang="zh-TW" sz="1900" dirty="0">
                <a:latin typeface="微軟正黑體" panose="020B0604030504040204" pitchFamily="34" charset="-120"/>
                <a:ea typeface="微軟正黑體" panose="020B0604030504040204" pitchFamily="34" charset="-120"/>
                <a:cs typeface="Times New Roman" panose="02020603050405020304" pitchFamily="18" charset="0"/>
              </a:rPr>
              <a:t>C</a:t>
            </a:r>
            <a:r>
              <a:rPr lang="zh-TW" altLang="en-US" sz="1900" dirty="0">
                <a:latin typeface="微軟正黑體" panose="020B0604030504040204" pitchFamily="34" charset="-120"/>
                <a:ea typeface="微軟正黑體" panose="020B0604030504040204" pitchFamily="34" charset="-120"/>
                <a:cs typeface="Times New Roman" panose="02020603050405020304" pitchFamily="18" charset="0"/>
              </a:rPr>
              <a:t>校系科</a:t>
            </a:r>
            <a:r>
              <a:rPr lang="en-US" altLang="zh-TW" sz="1900" dirty="0">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1900" dirty="0">
                <a:latin typeface="微軟正黑體" panose="020B0604030504040204" pitchFamily="34" charset="-120"/>
                <a:ea typeface="微軟正黑體" panose="020B0604030504040204" pitchFamily="34" charset="-120"/>
                <a:cs typeface="Times New Roman" panose="02020603050405020304" pitchFamily="18" charset="0"/>
              </a:rPr>
              <a:t>組</a:t>
            </a:r>
            <a:r>
              <a:rPr lang="en-US" altLang="zh-TW" sz="1900" dirty="0">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1900" dirty="0">
                <a:latin typeface="微軟正黑體" panose="020B0604030504040204" pitchFamily="34" charset="-120"/>
                <a:ea typeface="微軟正黑體" panose="020B0604030504040204" pitchFamily="34" charset="-120"/>
                <a:cs typeface="Times New Roman" panose="02020603050405020304" pitchFamily="18" charset="0"/>
              </a:rPr>
              <a:t>、學程於招生類別「</a:t>
            </a:r>
            <a:r>
              <a:rPr lang="en-US" altLang="zh-TW" sz="1900" b="1" dirty="0">
                <a:latin typeface="微軟正黑體" panose="020B0604030504040204" pitchFamily="34" charset="-120"/>
                <a:ea typeface="微軟正黑體" panose="020B0604030504040204" pitchFamily="34" charset="-120"/>
                <a:cs typeface="Times New Roman" panose="02020603050405020304" pitchFamily="18" charset="0"/>
              </a:rPr>
              <a:t>55</a:t>
            </a:r>
            <a:r>
              <a:rPr lang="zh-TW" altLang="en-US" sz="1900" b="1" dirty="0">
                <a:latin typeface="微軟正黑體" panose="020B0604030504040204" pitchFamily="34" charset="-120"/>
                <a:ea typeface="微軟正黑體" panose="020B0604030504040204" pitchFamily="34" charset="-120"/>
                <a:cs typeface="Times New Roman" panose="02020603050405020304" pitchFamily="18" charset="0"/>
              </a:rPr>
              <a:t>工程</a:t>
            </a:r>
            <a:r>
              <a:rPr lang="zh-TW" altLang="en-US" sz="1900" dirty="0">
                <a:latin typeface="微軟正黑體" panose="020B0604030504040204" pitchFamily="34" charset="-120"/>
                <a:ea typeface="微軟正黑體" panose="020B0604030504040204" pitchFamily="34" charset="-120"/>
                <a:cs typeface="Times New Roman" panose="02020603050405020304" pitchFamily="18" charset="0"/>
              </a:rPr>
              <a:t>」或「</a:t>
            </a:r>
            <a:r>
              <a:rPr lang="en-US" altLang="zh-TW" sz="1900" b="1" dirty="0">
                <a:latin typeface="微軟正黑體" panose="020B0604030504040204" pitchFamily="34" charset="-120"/>
                <a:ea typeface="微軟正黑體" panose="020B0604030504040204" pitchFamily="34" charset="-120"/>
                <a:cs typeface="Times New Roman" panose="02020603050405020304" pitchFamily="18" charset="0"/>
              </a:rPr>
              <a:t>80</a:t>
            </a:r>
            <a:r>
              <a:rPr lang="zh-TW" altLang="en-US" sz="1900" b="1" dirty="0">
                <a:latin typeface="微軟正黑體" panose="020B0604030504040204" pitchFamily="34" charset="-120"/>
                <a:ea typeface="微軟正黑體" panose="020B0604030504040204" pitchFamily="34" charset="-120"/>
                <a:cs typeface="Times New Roman" panose="02020603050405020304" pitchFamily="18" charset="0"/>
              </a:rPr>
              <a:t>工設</a:t>
            </a:r>
            <a:r>
              <a:rPr lang="zh-TW" altLang="en-US" sz="1900" dirty="0">
                <a:latin typeface="微軟正黑體" panose="020B0604030504040204" pitchFamily="34" charset="-120"/>
                <a:ea typeface="微軟正黑體" panose="020B0604030504040204" pitchFamily="34" charset="-120"/>
                <a:cs typeface="Times New Roman" panose="02020603050405020304" pitchFamily="18" charset="0"/>
              </a:rPr>
              <a:t>」招生，其</a:t>
            </a:r>
            <a:r>
              <a:rPr lang="zh-TW" altLang="en-US" sz="1900" b="1" dirty="0">
                <a:latin typeface="微軟正黑體" panose="020B0604030504040204" pitchFamily="34" charset="-120"/>
                <a:ea typeface="微軟正黑體" panose="020B0604030504040204" pitchFamily="34" charset="-120"/>
                <a:cs typeface="Times New Roman" panose="02020603050405020304" pitchFamily="18" charset="0"/>
              </a:rPr>
              <a:t>優待加分比率</a:t>
            </a:r>
            <a:r>
              <a:rPr lang="zh-TW" altLang="en-US" sz="1900" dirty="0">
                <a:latin typeface="微軟正黑體" panose="020B0604030504040204" pitchFamily="34" charset="-120"/>
                <a:ea typeface="微軟正黑體" panose="020B0604030504040204" pitchFamily="34" charset="-120"/>
                <a:cs typeface="Times New Roman" panose="02020603050405020304" pitchFamily="18" charset="0"/>
              </a:rPr>
              <a:t>為增加甄審實得總分</a:t>
            </a:r>
            <a:r>
              <a:rPr lang="en-US" altLang="zh-TW" sz="1900" b="1" dirty="0">
                <a:latin typeface="微軟正黑體" panose="020B0604030504040204" pitchFamily="34" charset="-120"/>
                <a:ea typeface="微軟正黑體" panose="020B0604030504040204" pitchFamily="34" charset="-120"/>
                <a:cs typeface="Times New Roman" panose="02020603050405020304" pitchFamily="18" charset="0"/>
              </a:rPr>
              <a:t>4%</a:t>
            </a:r>
            <a:r>
              <a:rPr lang="zh-TW" altLang="en-US" sz="1900" dirty="0">
                <a:latin typeface="微軟正黑體" panose="020B0604030504040204" pitchFamily="34" charset="-120"/>
                <a:ea typeface="微軟正黑體" panose="020B0604030504040204" pitchFamily="34" charset="-120"/>
                <a:cs typeface="Times New Roman" panose="02020603050405020304" pitchFamily="18" charset="0"/>
              </a:rPr>
              <a:t>。</a:t>
            </a:r>
          </a:p>
        </p:txBody>
      </p:sp>
      <p:sp>
        <p:nvSpPr>
          <p:cNvPr id="23560" name="圓角矩形 16"/>
          <p:cNvSpPr>
            <a:spLocks noChangeArrowheads="1"/>
          </p:cNvSpPr>
          <p:nvPr/>
        </p:nvSpPr>
        <p:spPr bwMode="auto">
          <a:xfrm>
            <a:off x="907319" y="916328"/>
            <a:ext cx="2428875" cy="578882"/>
          </a:xfrm>
          <a:prstGeom prst="roundRect">
            <a:avLst>
              <a:gd name="adj" fmla="val 16667"/>
            </a:avLst>
          </a:prstGeom>
          <a:ln>
            <a:noFill/>
          </a:ln>
        </p:spPr>
        <p:style>
          <a:lnRef idx="1">
            <a:schemeClr val="accent6"/>
          </a:lnRef>
          <a:fillRef idx="2">
            <a:schemeClr val="accent6"/>
          </a:fillRef>
          <a:effectRef idx="1">
            <a:schemeClr val="accent6"/>
          </a:effectRef>
          <a:fontRef idx="minor">
            <a:schemeClr val="dk1"/>
          </a:fontRef>
        </p:style>
        <p:txBody>
          <a:bodyPr>
            <a:spAutoFit/>
          </a:bodyPr>
          <a:lstStyle/>
          <a:p>
            <a:pPr marL="342900" indent="-342900" algn="ctr">
              <a:spcBef>
                <a:spcPct val="20000"/>
              </a:spcBef>
            </a:pPr>
            <a:r>
              <a:rPr lang="zh-TW" altLang="en-US" sz="2800" kern="0" dirty="0">
                <a:latin typeface="微軟正黑體" panose="020B0604030504040204" pitchFamily="34" charset="-120"/>
                <a:ea typeface="微軟正黑體" panose="020B0604030504040204" pitchFamily="34" charset="-120"/>
                <a:cs typeface="華康中黑體" pitchFamily="49" charset="-120"/>
              </a:rPr>
              <a:t>網路報名</a:t>
            </a:r>
          </a:p>
        </p:txBody>
      </p:sp>
      <p:sp>
        <p:nvSpPr>
          <p:cNvPr id="40" name="Rectangle 199"/>
          <p:cNvSpPr txBox="1">
            <a:spLocks noChangeArrowheads="1"/>
          </p:cNvSpPr>
          <p:nvPr/>
        </p:nvSpPr>
        <p:spPr>
          <a:xfrm>
            <a:off x="840059" y="81970"/>
            <a:ext cx="8229600" cy="5826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sz="2500" b="1" spc="-75" dirty="0">
                <a:solidFill>
                  <a:prstClr val="black"/>
                </a:solidFill>
                <a:latin typeface="微軟正黑體" panose="020B0604030504040204" pitchFamily="34" charset="-120"/>
                <a:ea typeface="微軟正黑體" panose="020B0604030504040204" pitchFamily="34" charset="-120"/>
              </a:rPr>
              <a:t>技優甄審入學招生作業流程</a:t>
            </a:r>
          </a:p>
        </p:txBody>
      </p:sp>
      <p:sp>
        <p:nvSpPr>
          <p:cNvPr id="3" name="矩形 2"/>
          <p:cNvSpPr/>
          <p:nvPr/>
        </p:nvSpPr>
        <p:spPr>
          <a:xfrm>
            <a:off x="898046" y="1553156"/>
            <a:ext cx="6361735" cy="461665"/>
          </a:xfrm>
          <a:prstGeom prst="rect">
            <a:avLst/>
          </a:prstGeom>
        </p:spPr>
        <p:txBody>
          <a:bodyPr wrap="square">
            <a:spAutoFit/>
          </a:bodyPr>
          <a:lstStyle/>
          <a:p>
            <a:r>
              <a:rPr kumimoji="1" lang="en-US" altLang="zh-TW" sz="2400" b="1" dirty="0">
                <a:solidFill>
                  <a:srgbClr val="0000CC"/>
                </a:solidFill>
                <a:latin typeface="微軟正黑體" panose="020B0604030504040204" pitchFamily="34" charset="-120"/>
                <a:ea typeface="微軟正黑體" panose="020B0604030504040204" pitchFamily="34" charset="-120"/>
              </a:rPr>
              <a:t>【115.5.18(</a:t>
            </a:r>
            <a:r>
              <a:rPr kumimoji="1" lang="zh-TW" altLang="en-US" sz="2400" b="1" dirty="0">
                <a:solidFill>
                  <a:srgbClr val="0000CC"/>
                </a:solidFill>
                <a:latin typeface="微軟正黑體" panose="020B0604030504040204" pitchFamily="34" charset="-120"/>
                <a:ea typeface="微軟正黑體" panose="020B0604030504040204" pitchFamily="34" charset="-120"/>
              </a:rPr>
              <a:t>一</a:t>
            </a:r>
            <a:r>
              <a:rPr kumimoji="1" lang="en-US" altLang="zh-TW" sz="2400" b="1" dirty="0">
                <a:solidFill>
                  <a:srgbClr val="0000CC"/>
                </a:solidFill>
                <a:latin typeface="微軟正黑體" panose="020B0604030504040204" pitchFamily="34" charset="-120"/>
                <a:ea typeface="微軟正黑體" panose="020B0604030504040204" pitchFamily="34" charset="-120"/>
              </a:rPr>
              <a:t>)10:00-115.5.22(</a:t>
            </a:r>
            <a:r>
              <a:rPr kumimoji="1" lang="zh-TW" altLang="en-US" sz="2400" b="1" dirty="0">
                <a:solidFill>
                  <a:srgbClr val="0000CC"/>
                </a:solidFill>
                <a:latin typeface="微軟正黑體" panose="020B0604030504040204" pitchFamily="34" charset="-120"/>
                <a:ea typeface="微軟正黑體" panose="020B0604030504040204" pitchFamily="34" charset="-120"/>
              </a:rPr>
              <a:t>五</a:t>
            </a:r>
            <a:r>
              <a:rPr kumimoji="1" lang="en-US" altLang="zh-TW" sz="2400" b="1" dirty="0">
                <a:solidFill>
                  <a:srgbClr val="0000CC"/>
                </a:solidFill>
                <a:latin typeface="微軟正黑體" panose="020B0604030504040204" pitchFamily="34" charset="-120"/>
                <a:ea typeface="微軟正黑體" panose="020B0604030504040204" pitchFamily="34" charset="-120"/>
              </a:rPr>
              <a:t>)17:00</a:t>
            </a:r>
            <a:r>
              <a:rPr kumimoji="1" lang="zh-TW" altLang="en-US" sz="2400" b="1" dirty="0">
                <a:solidFill>
                  <a:srgbClr val="0000CC"/>
                </a:solidFill>
                <a:latin typeface="微軟正黑體" panose="020B0604030504040204" pitchFamily="34" charset="-120"/>
                <a:ea typeface="微軟正黑體" panose="020B0604030504040204" pitchFamily="34" charset="-120"/>
              </a:rPr>
              <a:t>止</a:t>
            </a:r>
            <a:r>
              <a:rPr kumimoji="1" lang="en-US" altLang="zh-TW" sz="2400" b="1" dirty="0">
                <a:solidFill>
                  <a:srgbClr val="0000CC"/>
                </a:solidFill>
                <a:latin typeface="微軟正黑體" panose="020B0604030504040204" pitchFamily="34" charset="-120"/>
                <a:ea typeface="微軟正黑體" panose="020B0604030504040204" pitchFamily="34" charset="-120"/>
              </a:rPr>
              <a:t>】</a:t>
            </a:r>
            <a:endParaRPr kumimoji="1" lang="zh-TW" altLang="en-US" sz="2400" b="1" dirty="0">
              <a:solidFill>
                <a:srgbClr val="0000CC"/>
              </a:solidFill>
              <a:latin typeface="微軟正黑體" panose="020B0604030504040204" pitchFamily="34" charset="-120"/>
              <a:ea typeface="微軟正黑體" panose="020B0604030504040204" pitchFamily="34" charset="-120"/>
            </a:endParaRPr>
          </a:p>
        </p:txBody>
      </p:sp>
      <p:grpSp>
        <p:nvGrpSpPr>
          <p:cNvPr id="2" name="群組 1">
            <a:extLst>
              <a:ext uri="{FF2B5EF4-FFF2-40B4-BE49-F238E27FC236}">
                <a16:creationId xmlns:a16="http://schemas.microsoft.com/office/drawing/2014/main" id="{268BC08C-9081-4E7B-8689-C543F79F445B}"/>
              </a:ext>
            </a:extLst>
          </p:cNvPr>
          <p:cNvGrpSpPr/>
          <p:nvPr/>
        </p:nvGrpSpPr>
        <p:grpSpPr>
          <a:xfrm>
            <a:off x="8246017" y="676127"/>
            <a:ext cx="3544065" cy="1448993"/>
            <a:chOff x="8438383" y="190023"/>
            <a:chExt cx="3544065" cy="1448993"/>
          </a:xfrm>
        </p:grpSpPr>
        <p:grpSp>
          <p:nvGrpSpPr>
            <p:cNvPr id="24" name="群組 23"/>
            <p:cNvGrpSpPr/>
            <p:nvPr/>
          </p:nvGrpSpPr>
          <p:grpSpPr>
            <a:xfrm>
              <a:off x="8898010" y="190023"/>
              <a:ext cx="3084438" cy="1432422"/>
              <a:chOff x="5988125" y="214313"/>
              <a:chExt cx="3084438" cy="1432422"/>
            </a:xfrm>
          </p:grpSpPr>
          <p:grpSp>
            <p:nvGrpSpPr>
              <p:cNvPr id="26" name="群組 7"/>
              <p:cNvGrpSpPr>
                <a:grpSpLocks/>
              </p:cNvGrpSpPr>
              <p:nvPr/>
            </p:nvGrpSpPr>
            <p:grpSpPr bwMode="auto">
              <a:xfrm>
                <a:off x="6462713" y="214313"/>
                <a:ext cx="2609850" cy="1431925"/>
                <a:chOff x="6690632" y="1068877"/>
                <a:chExt cx="2609942" cy="1217115"/>
              </a:xfrm>
            </p:grpSpPr>
            <p:cxnSp>
              <p:nvCxnSpPr>
                <p:cNvPr id="29" name="直線單箭頭接點 8"/>
                <p:cNvCxnSpPr>
                  <a:cxnSpLocks noChangeShapeType="1"/>
                  <a:endCxn id="39" idx="1"/>
                </p:cNvCxnSpPr>
                <p:nvPr/>
              </p:nvCxnSpPr>
              <p:spPr bwMode="auto">
                <a:xfrm>
                  <a:off x="8826152" y="1676100"/>
                  <a:ext cx="117232" cy="1350"/>
                </a:xfrm>
                <a:prstGeom prst="straightConnector1">
                  <a:avLst/>
                </a:prstGeom>
                <a:noFill/>
                <a:ln w="9525" algn="ctr">
                  <a:solidFill>
                    <a:srgbClr val="F7AB00"/>
                  </a:solidFill>
                  <a:round/>
                  <a:headEnd/>
                  <a:tailEnd type="arrow" w="med" len="med"/>
                </a:ln>
                <a:extLst>
                  <a:ext uri="{909E8E84-426E-40DD-AFC4-6F175D3DCCD1}">
                    <a14:hiddenFill xmlns:a14="http://schemas.microsoft.com/office/drawing/2010/main">
                      <a:noFill/>
                    </a14:hiddenFill>
                  </a:ext>
                </a:extLst>
              </p:spPr>
            </p:cxnSp>
            <p:sp>
              <p:nvSpPr>
                <p:cNvPr id="30" name="圓角矩形 29"/>
                <p:cNvSpPr/>
                <p:nvPr/>
              </p:nvSpPr>
              <p:spPr bwMode="auto">
                <a:xfrm>
                  <a:off x="6690632" y="1071576"/>
                  <a:ext cx="357200" cy="1214416"/>
                </a:xfrm>
                <a:prstGeom prst="roundRect">
                  <a:avLst/>
                </a:prstGeom>
                <a:solidFill>
                  <a:schemeClr val="accent6">
                    <a:lumMod val="40000"/>
                    <a:lumOff val="60000"/>
                  </a:schemeClr>
                </a:solidFill>
                <a:ln>
                  <a:noFill/>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vert="eaVert" anchor="ctr"/>
                <a:lstStyle/>
                <a:p>
                  <a:pPr algn="dist">
                    <a:defRPr/>
                  </a:pPr>
                  <a:r>
                    <a:rPr lang="zh-TW" altLang="en-US" sz="1400" dirty="0">
                      <a:solidFill>
                        <a:schemeClr val="tx1"/>
                      </a:solidFill>
                      <a:latin typeface="微軟正黑體" panose="020B0604030504040204" pitchFamily="34" charset="-120"/>
                      <a:ea typeface="微軟正黑體" panose="020B0604030504040204" pitchFamily="34" charset="-120"/>
                    </a:rPr>
                    <a:t>資格審查</a:t>
                  </a:r>
                </a:p>
                <a:p>
                  <a:pPr algn="dist">
                    <a:defRPr/>
                  </a:pPr>
                  <a:r>
                    <a:rPr lang="zh-TW" altLang="en-US" sz="1400" dirty="0">
                      <a:solidFill>
                        <a:schemeClr val="tx1"/>
                      </a:solidFill>
                      <a:latin typeface="微軟正黑體" panose="020B0604030504040204" pitchFamily="34" charset="-120"/>
                      <a:ea typeface="微軟正黑體" panose="020B0604030504040204" pitchFamily="34" charset="-120"/>
                    </a:rPr>
                    <a:t>繳交報名費及</a:t>
                  </a:r>
                  <a:endParaRPr lang="en-US" altLang="zh-TW" sz="1400" dirty="0">
                    <a:solidFill>
                      <a:schemeClr val="tx1"/>
                    </a:solidFill>
                    <a:latin typeface="微軟正黑體" panose="020B0604030504040204" pitchFamily="34" charset="-120"/>
                    <a:ea typeface="微軟正黑體" panose="020B0604030504040204" pitchFamily="34" charset="-120"/>
                  </a:endParaRPr>
                </a:p>
              </p:txBody>
            </p:sp>
            <p:sp>
              <p:nvSpPr>
                <p:cNvPr id="31" name="圓角矩形 30"/>
                <p:cNvSpPr/>
                <p:nvPr/>
              </p:nvSpPr>
              <p:spPr bwMode="auto">
                <a:xfrm>
                  <a:off x="7138323" y="1071576"/>
                  <a:ext cx="357200" cy="1214416"/>
                </a:xfrm>
                <a:prstGeom prst="roundRect">
                  <a:avLst/>
                </a:prstGeom>
                <a:solidFill>
                  <a:schemeClr val="accent6">
                    <a:lumMod val="75000"/>
                  </a:schemeClr>
                </a:solidFill>
                <a:ln>
                  <a:noFill/>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vert="eaVert" anchor="ctr"/>
                <a:lstStyle/>
                <a:p>
                  <a:pPr algn="dist"/>
                  <a:r>
                    <a:rPr lang="zh-TW" altLang="en-US" sz="1400" dirty="0">
                      <a:solidFill>
                        <a:schemeClr val="bg1"/>
                      </a:solidFill>
                      <a:latin typeface="微軟正黑體" panose="020B0604030504040204" pitchFamily="34" charset="-120"/>
                      <a:ea typeface="微軟正黑體" panose="020B0604030504040204" pitchFamily="34" charset="-120"/>
                    </a:rPr>
                    <a:t>網路報名</a:t>
                  </a:r>
                </a:p>
              </p:txBody>
            </p:sp>
            <p:sp>
              <p:nvSpPr>
                <p:cNvPr id="32" name="圓角矩形 31"/>
                <p:cNvSpPr/>
                <p:nvPr/>
              </p:nvSpPr>
              <p:spPr bwMode="auto">
                <a:xfrm>
                  <a:off x="7589189" y="1071576"/>
                  <a:ext cx="357200" cy="1214416"/>
                </a:xfrm>
                <a:prstGeom prst="roundRect">
                  <a:avLst/>
                </a:prstGeom>
                <a:solidFill>
                  <a:schemeClr val="accent6">
                    <a:lumMod val="40000"/>
                    <a:lumOff val="60000"/>
                  </a:schemeClr>
                </a:solidFill>
                <a:ln>
                  <a:noFill/>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vert="eaVert" anchor="ctr"/>
                <a:lstStyle/>
                <a:p>
                  <a:pPr algn="dist">
                    <a:defRPr/>
                  </a:pPr>
                  <a:r>
                    <a:rPr lang="zh-TW" altLang="en-US" sz="1400" dirty="0">
                      <a:solidFill>
                        <a:schemeClr val="tx1"/>
                      </a:solidFill>
                      <a:latin typeface="微軟正黑體" panose="020B0604030504040204" pitchFamily="34" charset="-120"/>
                      <a:ea typeface="微軟正黑體" panose="020B0604030504040204" pitchFamily="34" charset="-120"/>
                    </a:rPr>
                    <a:t>指定項目甄審</a:t>
                  </a:r>
                </a:p>
              </p:txBody>
            </p:sp>
            <p:sp>
              <p:nvSpPr>
                <p:cNvPr id="33" name="圓角矩形 32"/>
                <p:cNvSpPr/>
                <p:nvPr/>
              </p:nvSpPr>
              <p:spPr bwMode="auto">
                <a:xfrm>
                  <a:off x="8051167" y="1071576"/>
                  <a:ext cx="357201" cy="1214416"/>
                </a:xfrm>
                <a:prstGeom prst="roundRect">
                  <a:avLst/>
                </a:prstGeom>
                <a:solidFill>
                  <a:schemeClr val="accent6">
                    <a:lumMod val="40000"/>
                    <a:lumOff val="60000"/>
                  </a:schemeClr>
                </a:solidFill>
                <a:ln>
                  <a:noFill/>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vert="eaVert" anchor="ctr"/>
                <a:lstStyle/>
                <a:p>
                  <a:pPr algn="dist">
                    <a:defRPr/>
                  </a:pPr>
                  <a:r>
                    <a:rPr lang="zh-TW" altLang="en-US" sz="1400" dirty="0">
                      <a:solidFill>
                        <a:schemeClr val="tx1"/>
                      </a:solidFill>
                      <a:latin typeface="微軟正黑體" panose="020B0604030504040204" pitchFamily="34" charset="-120"/>
                      <a:ea typeface="微軟正黑體" panose="020B0604030504040204" pitchFamily="34" charset="-120"/>
                    </a:rPr>
                    <a:t>登記就讀志願序</a:t>
                  </a:r>
                </a:p>
              </p:txBody>
            </p:sp>
            <p:sp>
              <p:nvSpPr>
                <p:cNvPr id="34" name="圓角矩形 33"/>
                <p:cNvSpPr/>
                <p:nvPr/>
              </p:nvSpPr>
              <p:spPr bwMode="auto">
                <a:xfrm>
                  <a:off x="8500446" y="1068877"/>
                  <a:ext cx="357200" cy="1214416"/>
                </a:xfrm>
                <a:prstGeom prst="roundRect">
                  <a:avLst/>
                </a:prstGeom>
                <a:solidFill>
                  <a:schemeClr val="accent6">
                    <a:lumMod val="40000"/>
                    <a:lumOff val="60000"/>
                  </a:schemeClr>
                </a:solidFill>
                <a:ln>
                  <a:noFill/>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vert="eaVert" anchor="ctr"/>
                <a:lstStyle/>
                <a:p>
                  <a:pPr algn="dist"/>
                  <a:r>
                    <a:rPr lang="zh-TW" altLang="en-US" sz="1400" dirty="0">
                      <a:solidFill>
                        <a:schemeClr val="tx1"/>
                      </a:solidFill>
                      <a:latin typeface="微軟正黑體" panose="020B0604030504040204" pitchFamily="34" charset="-120"/>
                      <a:ea typeface="微軟正黑體" panose="020B0604030504040204" pitchFamily="34" charset="-120"/>
                    </a:rPr>
                    <a:t>志願序分發放榜</a:t>
                  </a:r>
                </a:p>
              </p:txBody>
            </p:sp>
            <p:cxnSp>
              <p:nvCxnSpPr>
                <p:cNvPr id="35" name="直線單箭頭接點 14"/>
                <p:cNvCxnSpPr>
                  <a:cxnSpLocks noChangeShapeType="1"/>
                  <a:stCxn id="30" idx="3"/>
                  <a:endCxn id="31" idx="1"/>
                </p:cNvCxnSpPr>
                <p:nvPr/>
              </p:nvCxnSpPr>
              <p:spPr bwMode="auto">
                <a:xfrm>
                  <a:off x="7047822" y="1678769"/>
                  <a:ext cx="91184" cy="1588"/>
                </a:xfrm>
                <a:prstGeom prst="straightConnector1">
                  <a:avLst/>
                </a:prstGeom>
                <a:noFill/>
                <a:ln w="9525" algn="ctr">
                  <a:solidFill>
                    <a:srgbClr val="F7AB00"/>
                  </a:solidFill>
                  <a:round/>
                  <a:headEnd/>
                  <a:tailEnd type="arrow" w="med" len="med"/>
                </a:ln>
                <a:extLst>
                  <a:ext uri="{909E8E84-426E-40DD-AFC4-6F175D3DCCD1}">
                    <a14:hiddenFill xmlns:a14="http://schemas.microsoft.com/office/drawing/2010/main">
                      <a:noFill/>
                    </a14:hiddenFill>
                  </a:ext>
                </a:extLst>
              </p:spPr>
            </p:cxnSp>
            <p:cxnSp>
              <p:nvCxnSpPr>
                <p:cNvPr id="36" name="直線單箭頭接點 15"/>
                <p:cNvCxnSpPr>
                  <a:cxnSpLocks noChangeShapeType="1"/>
                  <a:stCxn id="31" idx="3"/>
                  <a:endCxn id="32" idx="1"/>
                </p:cNvCxnSpPr>
                <p:nvPr/>
              </p:nvCxnSpPr>
              <p:spPr bwMode="auto">
                <a:xfrm>
                  <a:off x="7496196" y="1678769"/>
                  <a:ext cx="93116" cy="1588"/>
                </a:xfrm>
                <a:prstGeom prst="straightConnector1">
                  <a:avLst/>
                </a:prstGeom>
                <a:noFill/>
                <a:ln w="9525" algn="ctr">
                  <a:solidFill>
                    <a:srgbClr val="F7AB00"/>
                  </a:solidFill>
                  <a:round/>
                  <a:headEnd/>
                  <a:tailEnd type="arrow" w="med" len="med"/>
                </a:ln>
                <a:extLst>
                  <a:ext uri="{909E8E84-426E-40DD-AFC4-6F175D3DCCD1}">
                    <a14:hiddenFill xmlns:a14="http://schemas.microsoft.com/office/drawing/2010/main">
                      <a:noFill/>
                    </a14:hiddenFill>
                  </a:ext>
                </a:extLst>
              </p:spPr>
            </p:cxnSp>
            <p:cxnSp>
              <p:nvCxnSpPr>
                <p:cNvPr id="37" name="直線單箭頭接點 16"/>
                <p:cNvCxnSpPr>
                  <a:cxnSpLocks noChangeShapeType="1"/>
                  <a:stCxn id="32" idx="3"/>
                  <a:endCxn id="33" idx="1"/>
                </p:cNvCxnSpPr>
                <p:nvPr/>
              </p:nvCxnSpPr>
              <p:spPr bwMode="auto">
                <a:xfrm>
                  <a:off x="7946502" y="1678769"/>
                  <a:ext cx="104776" cy="1588"/>
                </a:xfrm>
                <a:prstGeom prst="straightConnector1">
                  <a:avLst/>
                </a:prstGeom>
                <a:noFill/>
                <a:ln w="9525" algn="ctr">
                  <a:solidFill>
                    <a:srgbClr val="F7AB00"/>
                  </a:solidFill>
                  <a:round/>
                  <a:headEnd/>
                  <a:tailEnd type="arrow" w="med" len="med"/>
                </a:ln>
                <a:extLst>
                  <a:ext uri="{909E8E84-426E-40DD-AFC4-6F175D3DCCD1}">
                    <a14:hiddenFill xmlns:a14="http://schemas.microsoft.com/office/drawing/2010/main">
                      <a:noFill/>
                    </a14:hiddenFill>
                  </a:ext>
                </a:extLst>
              </p:spPr>
            </p:cxnSp>
            <p:cxnSp>
              <p:nvCxnSpPr>
                <p:cNvPr id="38" name="直線單箭頭接點 17"/>
                <p:cNvCxnSpPr>
                  <a:cxnSpLocks noChangeShapeType="1"/>
                  <a:stCxn id="33" idx="3"/>
                  <a:endCxn id="34" idx="1"/>
                </p:cNvCxnSpPr>
                <p:nvPr/>
              </p:nvCxnSpPr>
              <p:spPr bwMode="auto">
                <a:xfrm flipV="1">
                  <a:off x="8408468" y="1676100"/>
                  <a:ext cx="92622" cy="2671"/>
                </a:xfrm>
                <a:prstGeom prst="straightConnector1">
                  <a:avLst/>
                </a:prstGeom>
                <a:noFill/>
                <a:ln w="9525" algn="ctr">
                  <a:solidFill>
                    <a:srgbClr val="F7AB00"/>
                  </a:solidFill>
                  <a:round/>
                  <a:headEnd/>
                  <a:tailEnd type="arrow" w="med" len="med"/>
                </a:ln>
                <a:extLst>
                  <a:ext uri="{909E8E84-426E-40DD-AFC4-6F175D3DCCD1}">
                    <a14:hiddenFill xmlns:a14="http://schemas.microsoft.com/office/drawing/2010/main">
                      <a:noFill/>
                    </a14:hiddenFill>
                  </a:ext>
                </a:extLst>
              </p:spPr>
            </p:cxnSp>
            <p:sp>
              <p:nvSpPr>
                <p:cNvPr id="39" name="圓角矩形 38"/>
                <p:cNvSpPr/>
                <p:nvPr/>
              </p:nvSpPr>
              <p:spPr bwMode="auto">
                <a:xfrm>
                  <a:off x="8943373" y="1068877"/>
                  <a:ext cx="357201" cy="1214416"/>
                </a:xfrm>
                <a:prstGeom prst="roundRect">
                  <a:avLst/>
                </a:prstGeom>
                <a:solidFill>
                  <a:schemeClr val="accent6">
                    <a:lumMod val="40000"/>
                    <a:lumOff val="60000"/>
                  </a:schemeClr>
                </a:solidFill>
                <a:ln>
                  <a:noFill/>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vert="eaVert" anchor="ctr"/>
                <a:lstStyle/>
                <a:p>
                  <a:pPr algn="dist">
                    <a:defRPr/>
                  </a:pPr>
                  <a:r>
                    <a:rPr lang="zh-TW" altLang="en-US" sz="1400" dirty="0">
                      <a:solidFill>
                        <a:schemeClr val="tx1"/>
                      </a:solidFill>
                      <a:latin typeface="微軟正黑體" panose="020B0604030504040204" pitchFamily="34" charset="-120"/>
                      <a:ea typeface="微軟正黑體" panose="020B0604030504040204" pitchFamily="34" charset="-120"/>
                    </a:rPr>
                    <a:t>報到</a:t>
                  </a:r>
                </a:p>
              </p:txBody>
            </p:sp>
          </p:grpSp>
          <p:sp>
            <p:nvSpPr>
              <p:cNvPr id="27" name="圓角矩形 26"/>
              <p:cNvSpPr/>
              <p:nvPr/>
            </p:nvSpPr>
            <p:spPr bwMode="auto">
              <a:xfrm>
                <a:off x="5988125" y="217985"/>
                <a:ext cx="357187" cy="1428750"/>
              </a:xfrm>
              <a:prstGeom prst="roundRect">
                <a:avLst/>
              </a:prstGeom>
              <a:solidFill>
                <a:schemeClr val="accent6">
                  <a:lumMod val="40000"/>
                  <a:lumOff val="60000"/>
                </a:schemeClr>
              </a:solidFill>
              <a:ln>
                <a:noFill/>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vert="eaVert" anchor="ctr"/>
              <a:lstStyle/>
              <a:p>
                <a:pPr algn="dist"/>
                <a:r>
                  <a:rPr lang="zh-TW" altLang="en-US" sz="1400" dirty="0">
                    <a:solidFill>
                      <a:schemeClr val="tx1"/>
                    </a:solidFill>
                    <a:latin typeface="微軟正黑體" panose="020B0604030504040204" pitchFamily="34" charset="-120"/>
                    <a:ea typeface="微軟正黑體" panose="020B0604030504040204" pitchFamily="34" charset="-120"/>
                  </a:rPr>
                  <a:t>繳費身分審查</a:t>
                </a:r>
              </a:p>
            </p:txBody>
          </p:sp>
          <p:cxnSp>
            <p:nvCxnSpPr>
              <p:cNvPr id="28" name="直線單箭頭接點 14"/>
              <p:cNvCxnSpPr>
                <a:cxnSpLocks noChangeShapeType="1"/>
              </p:cNvCxnSpPr>
              <p:nvPr/>
            </p:nvCxnSpPr>
            <p:spPr bwMode="auto">
              <a:xfrm>
                <a:off x="6372200" y="940618"/>
                <a:ext cx="91181" cy="1868"/>
              </a:xfrm>
              <a:prstGeom prst="straightConnector1">
                <a:avLst/>
              </a:prstGeom>
              <a:noFill/>
              <a:ln w="9525" algn="ctr">
                <a:solidFill>
                  <a:srgbClr val="F7AB00"/>
                </a:solidFill>
                <a:round/>
                <a:headEnd/>
                <a:tailEnd type="arrow" w="med" len="med"/>
              </a:ln>
              <a:extLst>
                <a:ext uri="{909E8E84-426E-40DD-AFC4-6F175D3DCCD1}">
                  <a14:hiddenFill xmlns:a14="http://schemas.microsoft.com/office/drawing/2010/main">
                    <a:noFill/>
                  </a14:hiddenFill>
                </a:ext>
              </a:extLst>
            </p:spPr>
          </p:cxnSp>
        </p:grpSp>
        <p:sp>
          <p:nvSpPr>
            <p:cNvPr id="21" name="圓角矩形 20">
              <a:extLst>
                <a:ext uri="{FF2B5EF4-FFF2-40B4-BE49-F238E27FC236}">
                  <a16:creationId xmlns:a16="http://schemas.microsoft.com/office/drawing/2014/main" id="{059F84A4-7CD8-4CA4-9315-44B434A9E262}"/>
                </a:ext>
              </a:extLst>
            </p:cNvPr>
            <p:cNvSpPr/>
            <p:nvPr/>
          </p:nvSpPr>
          <p:spPr bwMode="auto">
            <a:xfrm>
              <a:off x="8438383" y="210266"/>
              <a:ext cx="357187" cy="1428750"/>
            </a:xfrm>
            <a:prstGeom prst="roundRect">
              <a:avLst/>
            </a:prstGeom>
            <a:solidFill>
              <a:schemeClr val="accent6">
                <a:lumMod val="40000"/>
                <a:lumOff val="60000"/>
              </a:schemeClr>
            </a:solidFill>
            <a:ln>
              <a:noFill/>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vert="eaVert" anchor="ctr"/>
            <a:lstStyle/>
            <a:p>
              <a:pPr algn="dist"/>
              <a:r>
                <a:rPr lang="zh-TW" altLang="en-US" sz="1400" dirty="0">
                  <a:solidFill>
                    <a:schemeClr val="tx1"/>
                  </a:solidFill>
                  <a:latin typeface="微軟正黑體" panose="020B0604030504040204" pitchFamily="34" charset="-120"/>
                  <a:ea typeface="微軟正黑體" panose="020B0604030504040204" pitchFamily="34" charset="-120"/>
                </a:rPr>
                <a:t>看或疑義處理</a:t>
              </a:r>
              <a:endParaRPr lang="en-US" altLang="zh-TW" sz="1400" dirty="0">
                <a:solidFill>
                  <a:schemeClr val="tx1"/>
                </a:solidFill>
                <a:latin typeface="微軟正黑體" panose="020B0604030504040204" pitchFamily="34" charset="-120"/>
                <a:ea typeface="微軟正黑體" panose="020B0604030504040204" pitchFamily="34" charset="-120"/>
              </a:endParaRPr>
            </a:p>
            <a:p>
              <a:pPr algn="dist"/>
              <a:r>
                <a:rPr lang="zh-TW" altLang="en-US" sz="1400" dirty="0">
                  <a:solidFill>
                    <a:schemeClr val="tx1"/>
                  </a:solidFill>
                  <a:latin typeface="微軟正黑體" panose="020B0604030504040204" pitchFamily="34" charset="-120"/>
                  <a:ea typeface="微軟正黑體" panose="020B0604030504040204" pitchFamily="34" charset="-120"/>
                </a:rPr>
                <a:t>學習歷程檔案查</a:t>
              </a:r>
            </a:p>
          </p:txBody>
        </p:sp>
        <p:cxnSp>
          <p:nvCxnSpPr>
            <p:cNvPr id="22" name="直線單箭頭接點 14">
              <a:extLst>
                <a:ext uri="{FF2B5EF4-FFF2-40B4-BE49-F238E27FC236}">
                  <a16:creationId xmlns:a16="http://schemas.microsoft.com/office/drawing/2014/main" id="{C3D821E0-B716-49E5-A1CC-0FDE92BC94E4}"/>
                </a:ext>
              </a:extLst>
            </p:cNvPr>
            <p:cNvCxnSpPr>
              <a:cxnSpLocks noChangeShapeType="1"/>
            </p:cNvCxnSpPr>
            <p:nvPr/>
          </p:nvCxnSpPr>
          <p:spPr bwMode="auto">
            <a:xfrm>
              <a:off x="8803506" y="932899"/>
              <a:ext cx="91181" cy="1868"/>
            </a:xfrm>
            <a:prstGeom prst="straightConnector1">
              <a:avLst/>
            </a:prstGeom>
            <a:noFill/>
            <a:ln w="9525" algn="ctr">
              <a:solidFill>
                <a:srgbClr val="F7AB00"/>
              </a:solidFill>
              <a:round/>
              <a:headEnd/>
              <a:tailEnd type="arrow" w="med" len="med"/>
            </a:ln>
            <a:extLst>
              <a:ext uri="{909E8E84-426E-40DD-AFC4-6F175D3DCCD1}">
                <a14:hiddenFill xmlns:a14="http://schemas.microsoft.com/office/drawing/2010/main">
                  <a:noFill/>
                </a14:hiddenFill>
              </a:ext>
            </a:extLst>
          </p:spPr>
        </p:cxnSp>
      </p:grpSp>
    </p:spTree>
    <p:extLst>
      <p:ext uri="{BB962C8B-B14F-4D97-AF65-F5344CB8AC3E}">
        <p14:creationId xmlns:p14="http://schemas.microsoft.com/office/powerpoint/2010/main" val="984024975"/>
      </p:ext>
    </p:extLst>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格 1">
            <a:extLst>
              <a:ext uri="{FF2B5EF4-FFF2-40B4-BE49-F238E27FC236}">
                <a16:creationId xmlns:a16="http://schemas.microsoft.com/office/drawing/2014/main" id="{4286C726-58BE-4E9B-BA2D-84A8F9F9EE89}"/>
              </a:ext>
            </a:extLst>
          </p:cNvPr>
          <p:cNvGraphicFramePr>
            <a:graphicFrameLocks noGrp="1"/>
          </p:cNvGraphicFramePr>
          <p:nvPr/>
        </p:nvGraphicFramePr>
        <p:xfrm>
          <a:off x="868686" y="1010906"/>
          <a:ext cx="10938722" cy="4631550"/>
        </p:xfrm>
        <a:graphic>
          <a:graphicData uri="http://schemas.openxmlformats.org/drawingml/2006/table">
            <a:tbl>
              <a:tblPr firstRow="1" firstCol="1" bandRow="1">
                <a:tableStyleId>{5C22544A-7EE6-4342-B048-85BDC9FD1C3A}</a:tableStyleId>
              </a:tblPr>
              <a:tblGrid>
                <a:gridCol w="2636966">
                  <a:extLst>
                    <a:ext uri="{9D8B030D-6E8A-4147-A177-3AD203B41FA5}">
                      <a16:colId xmlns:a16="http://schemas.microsoft.com/office/drawing/2014/main" val="906334719"/>
                    </a:ext>
                  </a:extLst>
                </a:gridCol>
                <a:gridCol w="3047941">
                  <a:extLst>
                    <a:ext uri="{9D8B030D-6E8A-4147-A177-3AD203B41FA5}">
                      <a16:colId xmlns:a16="http://schemas.microsoft.com/office/drawing/2014/main" val="245345194"/>
                    </a:ext>
                  </a:extLst>
                </a:gridCol>
                <a:gridCol w="3047941">
                  <a:extLst>
                    <a:ext uri="{9D8B030D-6E8A-4147-A177-3AD203B41FA5}">
                      <a16:colId xmlns:a16="http://schemas.microsoft.com/office/drawing/2014/main" val="1956236806"/>
                    </a:ext>
                  </a:extLst>
                </a:gridCol>
                <a:gridCol w="2205874">
                  <a:extLst>
                    <a:ext uri="{9D8B030D-6E8A-4147-A177-3AD203B41FA5}">
                      <a16:colId xmlns:a16="http://schemas.microsoft.com/office/drawing/2014/main" val="2371954030"/>
                    </a:ext>
                  </a:extLst>
                </a:gridCol>
              </a:tblGrid>
              <a:tr h="274467">
                <a:tc rowSpan="2">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zh-TW" sz="2200" u="none" strike="noStrike" kern="1200" spc="-100" baseline="0" dirty="0">
                          <a:solidFill>
                            <a:schemeClr val="dk1"/>
                          </a:solidFill>
                          <a:latin typeface="微軟正黑體" panose="020B0604030504040204" pitchFamily="34" charset="-120"/>
                          <a:ea typeface="微軟正黑體" panose="020B0604030504040204" pitchFamily="34" charset="-120"/>
                          <a:cs typeface="+mn-cs"/>
                        </a:rPr>
                        <a:t>考生身份別</a:t>
                      </a:r>
                    </a:p>
                  </a:txBody>
                  <a:tcPr marL="68580" marR="68580" marT="0" marB="0"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zh-TW" altLang="en-US" sz="2200" u="none" strike="noStrike" kern="1200" spc="-100" baseline="0" dirty="0">
                          <a:solidFill>
                            <a:schemeClr val="dk1"/>
                          </a:solidFill>
                          <a:latin typeface="微軟正黑體" panose="020B0604030504040204" pitchFamily="34" charset="-120"/>
                          <a:ea typeface="微軟正黑體" panose="020B0604030504040204" pitchFamily="34" charset="-120"/>
                          <a:cs typeface="+mn-cs"/>
                        </a:rPr>
                        <a:t>具有</a:t>
                      </a:r>
                      <a:r>
                        <a:rPr lang="en-US" altLang="zh-TW" sz="2200" u="none" strike="noStrike" kern="1200" spc="-100" baseline="0" dirty="0">
                          <a:solidFill>
                            <a:schemeClr val="dk1"/>
                          </a:solidFill>
                          <a:latin typeface="微軟正黑體" panose="020B0604030504040204" pitchFamily="34" charset="-120"/>
                          <a:ea typeface="微軟正黑體" panose="020B0604030504040204" pitchFamily="34" charset="-120"/>
                          <a:cs typeface="+mn-cs"/>
                        </a:rPr>
                        <a:t>EP</a:t>
                      </a:r>
                      <a:r>
                        <a:rPr lang="zh-TW" altLang="en-US" sz="2200" u="none" strike="noStrike" kern="1200" spc="-100" baseline="0" dirty="0">
                          <a:solidFill>
                            <a:schemeClr val="dk1"/>
                          </a:solidFill>
                          <a:latin typeface="微軟正黑體" panose="020B0604030504040204" pitchFamily="34" charset="-120"/>
                          <a:ea typeface="微軟正黑體" panose="020B0604030504040204" pitchFamily="34" charset="-120"/>
                          <a:cs typeface="+mn-cs"/>
                        </a:rPr>
                        <a:t>資料之考生</a:t>
                      </a:r>
                      <a:endParaRPr lang="zh-TW" altLang="zh-TW" sz="2200" u="none" strike="noStrike" kern="1200" spc="-100" baseline="0" dirty="0">
                        <a:solidFill>
                          <a:schemeClr val="dk1"/>
                        </a:solidFill>
                        <a:latin typeface="微軟正黑體" panose="020B0604030504040204" pitchFamily="34" charset="-120"/>
                        <a:ea typeface="微軟正黑體" panose="020B0604030504040204" pitchFamily="34" charset="-120"/>
                        <a:cs typeface="+mn-cs"/>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noFill/>
                      <a:prstDash val="solid"/>
                      <a:round/>
                      <a:headEnd type="none" w="med" len="med"/>
                      <a:tailEnd type="none" w="med" len="med"/>
                    </a:lnB>
                    <a:solidFill>
                      <a:schemeClr val="bg1"/>
                    </a:solidFill>
                  </a:tcPr>
                </a:tc>
                <a:tc hMerge="1">
                  <a:txBody>
                    <a:bodyPr/>
                    <a:lstStyle/>
                    <a:p>
                      <a:pPr algn="ctr">
                        <a:lnSpc>
                          <a:spcPts val="2400"/>
                        </a:lnSpc>
                        <a:spcAft>
                          <a:spcPts val="0"/>
                        </a:spcAft>
                      </a:pPr>
                      <a:endParaRPr lang="zh-TW" sz="12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tc>
                <a:tc rowSpan="2">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zh-TW" altLang="en-US" sz="2200" u="none" strike="noStrike" kern="1200" spc="-100" baseline="0" dirty="0">
                          <a:solidFill>
                            <a:srgbClr val="006600"/>
                          </a:solidFill>
                          <a:latin typeface="微軟正黑體" panose="020B0604030504040204" pitchFamily="34" charset="-120"/>
                          <a:ea typeface="微軟正黑體" panose="020B0604030504040204" pitchFamily="34" charset="-120"/>
                          <a:cs typeface="+mn-cs"/>
                        </a:rPr>
                        <a:t>其餘考生</a:t>
                      </a:r>
                      <a:endParaRPr lang="zh-TW" altLang="zh-TW" sz="2200" u="none" strike="noStrike" kern="1200" spc="-100" baseline="0" dirty="0">
                        <a:solidFill>
                          <a:srgbClr val="006600"/>
                        </a:solidFill>
                        <a:latin typeface="微軟正黑體" panose="020B0604030504040204" pitchFamily="34" charset="-120"/>
                        <a:ea typeface="微軟正黑體" panose="020B0604030504040204" pitchFamily="34" charset="-120"/>
                        <a:cs typeface="+mn-cs"/>
                      </a:endParaRPr>
                    </a:p>
                  </a:txBody>
                  <a:tcPr marL="68580" marR="68580" marT="0" marB="0" anchor="ctr">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80109187"/>
                  </a:ext>
                </a:extLst>
              </a:tr>
              <a:tr h="274467">
                <a:tc vMerge="1">
                  <a:txBody>
                    <a:bodyPr/>
                    <a:lstStyle/>
                    <a:p>
                      <a:pPr algn="ctr">
                        <a:lnSpc>
                          <a:spcPts val="2400"/>
                        </a:lnSpc>
                        <a:spcAft>
                          <a:spcPts val="0"/>
                        </a:spcAft>
                      </a:pPr>
                      <a:endParaRPr lang="zh-TW" sz="12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zh-TW" sz="2200" u="none" strike="noStrike" kern="1200" spc="-100" baseline="0" dirty="0">
                          <a:solidFill>
                            <a:schemeClr val="dk1"/>
                          </a:solidFill>
                          <a:latin typeface="微軟正黑體" panose="020B0604030504040204" pitchFamily="34" charset="-120"/>
                          <a:ea typeface="微軟正黑體" panose="020B0604030504040204" pitchFamily="34" charset="-120"/>
                          <a:cs typeface="+mn-cs"/>
                        </a:rPr>
                        <a:t>選擇</a:t>
                      </a:r>
                      <a:r>
                        <a:rPr lang="zh-TW" sz="2200" u="none" strike="noStrike" kern="1200" spc="-100" baseline="0" dirty="0">
                          <a:solidFill>
                            <a:srgbClr val="FF0000"/>
                          </a:solidFill>
                          <a:latin typeface="微軟正黑體" panose="020B0604030504040204" pitchFamily="34" charset="-120"/>
                          <a:ea typeface="微軟正黑體" panose="020B0604030504040204" pitchFamily="34" charset="-120"/>
                          <a:cs typeface="+mn-cs"/>
                        </a:rPr>
                        <a:t>使用</a:t>
                      </a:r>
                      <a:r>
                        <a:rPr lang="en-US" sz="2200" u="none" strike="noStrike" kern="1200" spc="-100" baseline="0" dirty="0">
                          <a:solidFill>
                            <a:srgbClr val="FF0000"/>
                          </a:solidFill>
                          <a:latin typeface="微軟正黑體" panose="020B0604030504040204" pitchFamily="34" charset="-120"/>
                          <a:ea typeface="微軟正黑體" panose="020B0604030504040204" pitchFamily="34" charset="-120"/>
                          <a:cs typeface="+mn-cs"/>
                        </a:rPr>
                        <a:t>EP</a:t>
                      </a:r>
                      <a:r>
                        <a:rPr lang="zh-TW" sz="2200" u="none" strike="noStrike" kern="1200" spc="-100" baseline="0" dirty="0">
                          <a:solidFill>
                            <a:schemeClr val="dk1"/>
                          </a:solidFill>
                          <a:latin typeface="微軟正黑體" panose="020B0604030504040204" pitchFamily="34" charset="-120"/>
                          <a:ea typeface="微軟正黑體" panose="020B0604030504040204" pitchFamily="34" charset="-120"/>
                          <a:cs typeface="+mn-cs"/>
                        </a:rPr>
                        <a:t>資料</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zh-TW" sz="2200" u="none" strike="noStrike" kern="1200" spc="-100" baseline="0" dirty="0">
                          <a:solidFill>
                            <a:schemeClr val="dk1"/>
                          </a:solidFill>
                          <a:latin typeface="微軟正黑體" panose="020B0604030504040204" pitchFamily="34" charset="-120"/>
                          <a:ea typeface="微軟正黑體" panose="020B0604030504040204" pitchFamily="34" charset="-120"/>
                          <a:cs typeface="+mn-cs"/>
                        </a:rPr>
                        <a:t>選擇</a:t>
                      </a:r>
                      <a:r>
                        <a:rPr lang="zh-TW" sz="2200" u="none" strike="noStrike" kern="1200" spc="-100" baseline="0" dirty="0">
                          <a:solidFill>
                            <a:srgbClr val="FF0000"/>
                          </a:solidFill>
                          <a:latin typeface="微軟正黑體" panose="020B0604030504040204" pitchFamily="34" charset="-120"/>
                          <a:ea typeface="微軟正黑體" panose="020B0604030504040204" pitchFamily="34" charset="-120"/>
                          <a:cs typeface="+mn-cs"/>
                        </a:rPr>
                        <a:t>不使用</a:t>
                      </a:r>
                      <a:r>
                        <a:rPr lang="en-US" sz="2200" u="none" strike="noStrike" kern="1200" spc="-100" baseline="0" dirty="0">
                          <a:solidFill>
                            <a:srgbClr val="FF0000"/>
                          </a:solidFill>
                          <a:latin typeface="微軟正黑體" panose="020B0604030504040204" pitchFamily="34" charset="-120"/>
                          <a:ea typeface="微軟正黑體" panose="020B0604030504040204" pitchFamily="34" charset="-120"/>
                          <a:cs typeface="+mn-cs"/>
                        </a:rPr>
                        <a:t>EP</a:t>
                      </a:r>
                      <a:r>
                        <a:rPr lang="zh-TW" sz="2200" u="none" strike="noStrike" kern="1200" spc="-100" baseline="0" dirty="0">
                          <a:solidFill>
                            <a:schemeClr val="dk1"/>
                          </a:solidFill>
                          <a:latin typeface="微軟正黑體" panose="020B0604030504040204" pitchFamily="34" charset="-120"/>
                          <a:ea typeface="微軟正黑體" panose="020B0604030504040204" pitchFamily="34" charset="-120"/>
                          <a:cs typeface="+mn-cs"/>
                        </a:rPr>
                        <a:t>資料</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lumMod val="85000"/>
                      </a:schemeClr>
                    </a:solidFill>
                  </a:tcPr>
                </a:tc>
                <a:tc vMerge="1">
                  <a:txBody>
                    <a:bodyPr/>
                    <a:lstStyle/>
                    <a:p>
                      <a:pPr algn="ctr">
                        <a:lnSpc>
                          <a:spcPts val="2400"/>
                        </a:lnSpc>
                        <a:spcAft>
                          <a:spcPts val="0"/>
                        </a:spcAft>
                      </a:pPr>
                      <a:endParaRPr lang="zh-TW" sz="12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extLst>
                  <a:ext uri="{0D108BD9-81ED-4DB2-BD59-A6C34878D82A}">
                    <a16:rowId xmlns:a16="http://schemas.microsoft.com/office/drawing/2014/main" val="2958371356"/>
                  </a:ext>
                </a:extLst>
              </a:tr>
              <a:tr h="884214">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altLang="zh-TW" sz="2200" b="0" u="none" strike="noStrike" kern="1200" spc="-100" baseline="0" dirty="0">
                          <a:solidFill>
                            <a:schemeClr val="dk1"/>
                          </a:solidFill>
                          <a:latin typeface="微軟正黑體" panose="020B0604030504040204" pitchFamily="34" charset="-120"/>
                          <a:ea typeface="微軟正黑體" panose="020B0604030504040204" pitchFamily="34" charset="-120"/>
                          <a:cs typeface="+mn-cs"/>
                        </a:rPr>
                        <a:t>A.</a:t>
                      </a:r>
                      <a:r>
                        <a:rPr lang="zh-TW" sz="2200" b="0" u="none" strike="noStrike" kern="1200" spc="-100" baseline="0" dirty="0">
                          <a:solidFill>
                            <a:schemeClr val="dk1"/>
                          </a:solidFill>
                          <a:latin typeface="微軟正黑體" panose="020B0604030504040204" pitchFamily="34" charset="-120"/>
                          <a:ea typeface="微軟正黑體" panose="020B0604030504040204" pitchFamily="34" charset="-120"/>
                          <a:cs typeface="+mn-cs"/>
                        </a:rPr>
                        <a:t>修課紀錄</a:t>
                      </a:r>
                    </a:p>
                  </a:txBody>
                  <a:tcPr marL="68580" marR="68580" marT="0" marB="0"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altLang="zh-TW" sz="2000" b="0" u="none" strike="noStrike" kern="1200" spc="-100" baseline="0" dirty="0">
                        <a:solidFill>
                          <a:schemeClr val="dk1"/>
                        </a:solidFill>
                        <a:latin typeface="微軟正黑體" panose="020B0604030504040204" pitchFamily="34" charset="-120"/>
                        <a:ea typeface="微軟正黑體" panose="020B0604030504040204" pitchFamily="34" charset="-120"/>
                        <a:cs typeface="+mn-cs"/>
                      </a:endParaRPr>
                    </a:p>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zh-TW" altLang="en-US" sz="2000" b="1" u="none" strike="noStrike" kern="1200" spc="-100" baseline="0" dirty="0">
                          <a:solidFill>
                            <a:srgbClr val="0000FF"/>
                          </a:solidFill>
                          <a:latin typeface="微軟正黑體" panose="020B0604030504040204" pitchFamily="34" charset="-120"/>
                          <a:ea typeface="微軟正黑體" panose="020B0604030504040204" pitchFamily="34" charset="-120"/>
                          <a:cs typeface="+mn-cs"/>
                        </a:rPr>
                        <a:t>應屆畢業生</a:t>
                      </a:r>
                      <a:r>
                        <a:rPr lang="zh-TW" altLang="en-US" sz="2000" b="0" u="none" strike="noStrike" kern="1200" spc="-100" baseline="0" dirty="0">
                          <a:solidFill>
                            <a:srgbClr val="FF0000"/>
                          </a:solidFill>
                          <a:latin typeface="微軟正黑體" panose="020B0604030504040204" pitchFamily="34" charset="-120"/>
                          <a:ea typeface="微軟正黑體" panose="020B0604030504040204" pitchFamily="34" charset="-120"/>
                          <a:cs typeface="+mn-cs"/>
                        </a:rPr>
                        <a:t>第 </a:t>
                      </a:r>
                      <a:r>
                        <a:rPr lang="en-US" altLang="zh-TW" sz="2000" b="0" u="none" strike="noStrike" kern="1200" spc="-100" baseline="0" dirty="0">
                          <a:solidFill>
                            <a:srgbClr val="FF0000"/>
                          </a:solidFill>
                          <a:latin typeface="微軟正黑體" panose="020B0604030504040204" pitchFamily="34" charset="-120"/>
                          <a:ea typeface="微軟正黑體" panose="020B0604030504040204" pitchFamily="34" charset="-120"/>
                          <a:cs typeface="+mn-cs"/>
                        </a:rPr>
                        <a:t>6 </a:t>
                      </a:r>
                      <a:r>
                        <a:rPr lang="zh-TW" altLang="en-US" sz="2000" b="0" u="none" strike="noStrike" kern="1200" spc="-100" baseline="0" dirty="0">
                          <a:solidFill>
                            <a:srgbClr val="FF0000"/>
                          </a:solidFill>
                          <a:latin typeface="微軟正黑體" panose="020B0604030504040204" pitchFamily="34" charset="-120"/>
                          <a:ea typeface="微軟正黑體" panose="020B0604030504040204" pitchFamily="34" charset="-120"/>
                          <a:cs typeface="+mn-cs"/>
                        </a:rPr>
                        <a:t>學期成績證明</a:t>
                      </a:r>
                      <a:r>
                        <a:rPr lang="en-US" altLang="zh-TW" sz="2000" b="0" u="none" strike="noStrike" kern="1200" spc="-100" baseline="0" dirty="0">
                          <a:solidFill>
                            <a:srgbClr val="FF0000"/>
                          </a:solidFill>
                          <a:latin typeface="微軟正黑體" panose="020B0604030504040204" pitchFamily="34" charset="-120"/>
                          <a:ea typeface="微軟正黑體" panose="020B0604030504040204" pitchFamily="34" charset="-120"/>
                          <a:cs typeface="+mn-cs"/>
                        </a:rPr>
                        <a:t> </a:t>
                      </a:r>
                      <a:r>
                        <a:rPr lang="en-US" altLang="zh-TW" sz="2000" b="0" u="none" strike="noStrike" kern="1200" spc="-100" baseline="0" dirty="0">
                          <a:solidFill>
                            <a:schemeClr val="dk1"/>
                          </a:solidFill>
                          <a:latin typeface="微軟正黑體" panose="020B0604030504040204" pitchFamily="34" charset="-120"/>
                          <a:ea typeface="微軟正黑體" panose="020B0604030504040204" pitchFamily="34" charset="-120"/>
                          <a:cs typeface="+mn-cs"/>
                        </a:rPr>
                        <a:t>PDF</a:t>
                      </a:r>
                      <a:r>
                        <a:rPr lang="zh-TW" altLang="en-US" sz="2000" b="0" u="none" strike="noStrike" kern="1200" spc="-100" baseline="0" dirty="0">
                          <a:solidFill>
                            <a:schemeClr val="dk1"/>
                          </a:solidFill>
                          <a:latin typeface="微軟正黑體" panose="020B0604030504040204" pitchFamily="34" charset="-120"/>
                          <a:ea typeface="微軟正黑體" panose="020B0604030504040204" pitchFamily="34" charset="-120"/>
                          <a:cs typeface="+mn-cs"/>
                        </a:rPr>
                        <a:t>檔</a:t>
                      </a:r>
                      <a:r>
                        <a:rPr lang="zh-TW" altLang="en-US" sz="2000" b="0" u="none" strike="noStrike" kern="1200" spc="-100" baseline="0" dirty="0">
                          <a:solidFill>
                            <a:srgbClr val="FF0000"/>
                          </a:solidFill>
                          <a:latin typeface="微軟正黑體" panose="020B0604030504040204" pitchFamily="34" charset="-120"/>
                          <a:ea typeface="微軟正黑體" panose="020B0604030504040204" pitchFamily="34" charset="-120"/>
                          <a:cs typeface="+mn-cs"/>
                        </a:rPr>
                        <a:t>由</a:t>
                      </a:r>
                      <a:r>
                        <a:rPr lang="zh-TW" altLang="en-US" sz="2000" b="1" u="sng" strike="noStrike" kern="1200" spc="-100" baseline="0" dirty="0">
                          <a:solidFill>
                            <a:srgbClr val="FF0000"/>
                          </a:solidFill>
                          <a:latin typeface="微軟正黑體" panose="020B0604030504040204" pitchFamily="34" charset="-120"/>
                          <a:ea typeface="微軟正黑體" panose="020B0604030504040204" pitchFamily="34" charset="-120"/>
                          <a:cs typeface="+mn-cs"/>
                        </a:rPr>
                        <a:t>考生自行上傳</a:t>
                      </a:r>
                      <a:r>
                        <a:rPr lang="zh-TW" altLang="en-US" sz="2000" b="0" u="none" strike="noStrike" kern="1200" spc="-100" baseline="0" dirty="0">
                          <a:solidFill>
                            <a:srgbClr val="FF0000"/>
                          </a:solidFill>
                          <a:latin typeface="微軟正黑體" panose="020B0604030504040204" pitchFamily="34" charset="-120"/>
                          <a:ea typeface="微軟正黑體" panose="020B0604030504040204" pitchFamily="34" charset="-120"/>
                          <a:cs typeface="+mn-cs"/>
                        </a:rPr>
                        <a:t> </a:t>
                      </a:r>
                      <a:endParaRPr lang="zh-TW" altLang="zh-TW" sz="2000" b="0" u="none" strike="noStrike" kern="1200" spc="-100" baseline="0" dirty="0">
                        <a:solidFill>
                          <a:schemeClr val="dk1"/>
                        </a:solidFill>
                        <a:latin typeface="微軟正黑體" panose="020B0604030504040204" pitchFamily="34" charset="-120"/>
                        <a:ea typeface="微軟正黑體" panose="020B0604030504040204" pitchFamily="34" charset="-120"/>
                        <a:cs typeface="+mn-cs"/>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zh-TW" sz="2200" u="none" strike="noStrike" kern="1200" spc="-100" baseline="0" dirty="0">
                        <a:solidFill>
                          <a:schemeClr val="dk1"/>
                        </a:solidFill>
                        <a:latin typeface="Book Antiqua" panose="02040602050305030304" pitchFamily="18" charset="0"/>
                        <a:ea typeface="華康儷楷書" panose="03000509000000000000" pitchFamily="65" charset="-120"/>
                        <a:cs typeface="+mn-cs"/>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zh-TW" altLang="zh-TW" sz="2000" u="none" strike="noStrike" kern="1200" spc="-100" baseline="0" dirty="0">
                          <a:solidFill>
                            <a:srgbClr val="006600"/>
                          </a:solidFill>
                          <a:latin typeface="微軟正黑體" panose="020B0604030504040204" pitchFamily="34" charset="-120"/>
                          <a:ea typeface="微軟正黑體" panose="020B0604030504040204" pitchFamily="34" charset="-120"/>
                          <a:cs typeface="+mn-cs"/>
                        </a:rPr>
                        <a:t>考生上傳</a:t>
                      </a:r>
                      <a:r>
                        <a:rPr lang="en-US" altLang="zh-TW" sz="2000" u="none" strike="noStrike" kern="1200" spc="-100" baseline="0" dirty="0">
                          <a:solidFill>
                            <a:srgbClr val="006600"/>
                          </a:solidFill>
                          <a:latin typeface="微軟正黑體" panose="020B0604030504040204" pitchFamily="34" charset="-120"/>
                          <a:ea typeface="微軟正黑體" panose="020B0604030504040204" pitchFamily="34" charset="-120"/>
                          <a:cs typeface="+mn-cs"/>
                        </a:rPr>
                        <a:t> 1</a:t>
                      </a:r>
                      <a:r>
                        <a:rPr lang="zh-TW" altLang="en-US" sz="2000" u="none" strike="noStrike" kern="1200" spc="-100" baseline="0" dirty="0">
                          <a:solidFill>
                            <a:srgbClr val="006600"/>
                          </a:solidFill>
                          <a:latin typeface="微軟正黑體" panose="020B0604030504040204" pitchFamily="34" charset="-120"/>
                          <a:ea typeface="微軟正黑體" panose="020B0604030504040204" pitchFamily="34" charset="-120"/>
                          <a:cs typeface="+mn-cs"/>
                        </a:rPr>
                        <a:t>個</a:t>
                      </a:r>
                      <a:br>
                        <a:rPr lang="en-US" altLang="zh-TW" sz="2000" u="none" strike="noStrike" kern="1200" spc="-100" baseline="0" dirty="0">
                          <a:solidFill>
                            <a:srgbClr val="006600"/>
                          </a:solidFill>
                          <a:latin typeface="微軟正黑體" panose="020B0604030504040204" pitchFamily="34" charset="-120"/>
                          <a:ea typeface="微軟正黑體" panose="020B0604030504040204" pitchFamily="34" charset="-120"/>
                          <a:cs typeface="+mn-cs"/>
                        </a:rPr>
                      </a:br>
                      <a:r>
                        <a:rPr lang="en-US" altLang="zh-TW" sz="2000" u="none" strike="noStrike" kern="1200" spc="-100" baseline="0" dirty="0">
                          <a:solidFill>
                            <a:srgbClr val="006600"/>
                          </a:solidFill>
                          <a:latin typeface="微軟正黑體" panose="020B0604030504040204" pitchFamily="34" charset="-120"/>
                          <a:ea typeface="微軟正黑體" panose="020B0604030504040204" pitchFamily="34" charset="-120"/>
                          <a:cs typeface="+mn-cs"/>
                        </a:rPr>
                        <a:t>PDF</a:t>
                      </a:r>
                      <a:r>
                        <a:rPr lang="zh-TW" altLang="en-US" sz="2000" u="none" strike="noStrike" kern="1200" spc="-100" baseline="0" dirty="0">
                          <a:solidFill>
                            <a:srgbClr val="006600"/>
                          </a:solidFill>
                          <a:latin typeface="微軟正黑體" panose="020B0604030504040204" pitchFamily="34" charset="-120"/>
                          <a:ea typeface="微軟正黑體" panose="020B0604030504040204" pitchFamily="34" charset="-120"/>
                          <a:cs typeface="+mn-cs"/>
                        </a:rPr>
                        <a:t>檔</a:t>
                      </a:r>
                      <a:r>
                        <a:rPr lang="en-US" altLang="zh-TW" sz="2000" u="none" strike="noStrike" kern="1200" spc="-100" baseline="0" dirty="0">
                          <a:solidFill>
                            <a:srgbClr val="006600"/>
                          </a:solidFill>
                          <a:latin typeface="微軟正黑體" panose="020B0604030504040204" pitchFamily="34" charset="-120"/>
                          <a:ea typeface="微軟正黑體" panose="020B0604030504040204" pitchFamily="34" charset="-120"/>
                          <a:cs typeface="+mn-cs"/>
                        </a:rPr>
                        <a:t>(</a:t>
                      </a:r>
                      <a:r>
                        <a:rPr lang="en-US" altLang="zh-TW" sz="2000" b="1" u="sng" spc="-100" dirty="0">
                          <a:solidFill>
                            <a:srgbClr val="FF0000"/>
                          </a:solidFill>
                          <a:latin typeface="微軟正黑體" panose="020B0604030504040204" pitchFamily="34" charset="-120"/>
                          <a:ea typeface="微軟正黑體" panose="020B0604030504040204" pitchFamily="34" charset="-120"/>
                        </a:rPr>
                        <a:t>4 MB</a:t>
                      </a:r>
                      <a:r>
                        <a:rPr lang="en-US" altLang="zh-TW" sz="2000" u="none" strike="noStrike" kern="1200" spc="-100" baseline="0" dirty="0">
                          <a:solidFill>
                            <a:srgbClr val="006600"/>
                          </a:solidFill>
                          <a:latin typeface="微軟正黑體" panose="020B0604030504040204" pitchFamily="34" charset="-120"/>
                          <a:ea typeface="微軟正黑體" panose="020B0604030504040204" pitchFamily="34" charset="-120"/>
                          <a:cs typeface="+mn-cs"/>
                        </a:rPr>
                        <a:t>)</a:t>
                      </a:r>
                    </a:p>
                  </a:txBody>
                  <a:tcPr marL="68580" marR="68580" marT="0" marB="0" anchor="ctr">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61283519"/>
                  </a:ext>
                </a:extLst>
              </a:tr>
              <a:tr h="714987">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altLang="zh-TW" sz="2200" b="0" u="none" strike="noStrike" kern="1200" spc="-100" baseline="0" dirty="0">
                          <a:solidFill>
                            <a:schemeClr val="dk1"/>
                          </a:solidFill>
                          <a:latin typeface="微軟正黑體" panose="020B0604030504040204" pitchFamily="34" charset="-120"/>
                          <a:ea typeface="微軟正黑體" panose="020B0604030504040204" pitchFamily="34" charset="-120"/>
                          <a:cs typeface="+mn-cs"/>
                        </a:rPr>
                        <a:t>B.</a:t>
                      </a:r>
                      <a:r>
                        <a:rPr lang="zh-TW" sz="2200" b="0" u="none" strike="noStrike" kern="1200" spc="-100" baseline="0" dirty="0">
                          <a:solidFill>
                            <a:schemeClr val="dk1"/>
                          </a:solidFill>
                          <a:latin typeface="微軟正黑體" panose="020B0604030504040204" pitchFamily="34" charset="-120"/>
                          <a:ea typeface="微軟正黑體" panose="020B0604030504040204" pitchFamily="34" charset="-120"/>
                          <a:cs typeface="+mn-cs"/>
                        </a:rPr>
                        <a:t>課程學習成果</a:t>
                      </a:r>
                      <a:endParaRPr lang="en-US" altLang="zh-TW" sz="2200" b="0" u="none" strike="noStrike" kern="1200" spc="-100" baseline="0" dirty="0">
                        <a:solidFill>
                          <a:schemeClr val="dk1"/>
                        </a:solidFill>
                        <a:latin typeface="微軟正黑體" panose="020B0604030504040204" pitchFamily="34" charset="-120"/>
                        <a:ea typeface="微軟正黑體" panose="020B0604030504040204" pitchFamily="34" charset="-120"/>
                        <a:cs typeface="+mn-cs"/>
                      </a:endParaRP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zh-TW" altLang="en-US" sz="1800" b="0" u="none" strike="noStrike" kern="1200" spc="-100" baseline="0" dirty="0">
                          <a:solidFill>
                            <a:schemeClr val="dk1"/>
                          </a:solidFill>
                          <a:latin typeface="微軟正黑體" panose="020B0604030504040204" pitchFamily="34" charset="-120"/>
                          <a:ea typeface="微軟正黑體" panose="020B0604030504040204" pitchFamily="34" charset="-120"/>
                          <a:cs typeface="+mn-cs"/>
                        </a:rPr>
                        <a:t>（項目序號：</a:t>
                      </a:r>
                      <a:r>
                        <a:rPr lang="en-US" altLang="zh-TW" sz="1800" b="0" u="none" strike="noStrike" kern="1200" spc="-100" baseline="0" dirty="0">
                          <a:solidFill>
                            <a:schemeClr val="dk1"/>
                          </a:solidFill>
                          <a:latin typeface="微軟正黑體" panose="020B0604030504040204" pitchFamily="34" charset="-120"/>
                          <a:ea typeface="微軟正黑體" panose="020B0604030504040204" pitchFamily="34" charset="-120"/>
                          <a:cs typeface="+mn-cs"/>
                        </a:rPr>
                        <a:t>B1-B4</a:t>
                      </a:r>
                      <a:r>
                        <a:rPr lang="zh-TW" altLang="en-US" sz="1800" b="0" u="none" strike="noStrike" kern="1200" spc="-100" baseline="0" dirty="0">
                          <a:solidFill>
                            <a:schemeClr val="dk1"/>
                          </a:solidFill>
                          <a:latin typeface="微軟正黑體" panose="020B0604030504040204" pitchFamily="34" charset="-120"/>
                          <a:ea typeface="微軟正黑體" panose="020B0604030504040204" pitchFamily="34" charset="-120"/>
                          <a:cs typeface="+mn-cs"/>
                        </a:rPr>
                        <a:t>）</a:t>
                      </a:r>
                      <a:endParaRPr lang="en-US" altLang="zh-TW" sz="2200" b="0" u="none" strike="noStrike" kern="1200" spc="-100" baseline="0" dirty="0">
                        <a:solidFill>
                          <a:schemeClr val="dk1"/>
                        </a:solidFill>
                        <a:latin typeface="微軟正黑體" panose="020B0604030504040204" pitchFamily="34" charset="-120"/>
                        <a:ea typeface="微軟正黑體" panose="020B0604030504040204" pitchFamily="34" charset="-120"/>
                        <a:cs typeface="+mn-cs"/>
                      </a:endParaRPr>
                    </a:p>
                  </a:txBody>
                  <a:tcPr marL="68580" marR="68580" marT="0" marB="0"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en-US" sz="1400" u="none" strike="noStrike" kern="1200" spc="-100" baseline="0" dirty="0">
                        <a:solidFill>
                          <a:schemeClr val="dk1"/>
                        </a:solidFill>
                        <a:latin typeface="微軟正黑體" panose="020B0604030504040204" pitchFamily="34" charset="-120"/>
                        <a:ea typeface="微軟正黑體" panose="020B0604030504040204" pitchFamily="34" charset="-120"/>
                        <a:cs typeface="+mn-cs"/>
                      </a:endParaRPr>
                    </a:p>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400" u="none" strike="noStrike" kern="1200" spc="-100" baseline="0" dirty="0">
                          <a:solidFill>
                            <a:schemeClr val="dk1"/>
                          </a:solidFill>
                          <a:latin typeface="微軟正黑體" panose="020B0604030504040204" pitchFamily="34" charset="-120"/>
                          <a:ea typeface="微軟正黑體" panose="020B0604030504040204" pitchFamily="34" charset="-120"/>
                          <a:cs typeface="+mn-cs"/>
                        </a:rPr>
                        <a:t>(</a:t>
                      </a:r>
                      <a:r>
                        <a:rPr lang="en-US" sz="1400" b="1" u="none" strike="noStrike" kern="1200" spc="-100" baseline="0" dirty="0">
                          <a:solidFill>
                            <a:srgbClr val="FF0000"/>
                          </a:solidFill>
                          <a:latin typeface="微軟正黑體" panose="020B0604030504040204" pitchFamily="34" charset="-120"/>
                          <a:ea typeface="微軟正黑體" panose="020B0604030504040204" pitchFamily="34" charset="-120"/>
                          <a:cs typeface="+mn-cs"/>
                        </a:rPr>
                        <a:t>3+3</a:t>
                      </a:r>
                      <a:r>
                        <a:rPr lang="zh-TW" sz="1400" b="1" u="none" strike="noStrike" kern="1200" spc="-100" baseline="0" dirty="0">
                          <a:solidFill>
                            <a:srgbClr val="FF0000"/>
                          </a:solidFill>
                          <a:latin typeface="微軟正黑體" panose="020B0604030504040204" pitchFamily="34" charset="-120"/>
                          <a:ea typeface="微軟正黑體" panose="020B0604030504040204" pitchFamily="34" charset="-120"/>
                          <a:cs typeface="+mn-cs"/>
                        </a:rPr>
                        <a:t>件</a:t>
                      </a:r>
                      <a:r>
                        <a:rPr lang="zh-TW" altLang="en-US" sz="1400" u="none" strike="noStrike" kern="1200" spc="-100" baseline="0" dirty="0">
                          <a:solidFill>
                            <a:schemeClr val="dk1"/>
                          </a:solidFill>
                          <a:latin typeface="微軟正黑體" panose="020B0604030504040204" pitchFamily="34" charset="-120"/>
                          <a:ea typeface="微軟正黑體" panose="020B0604030504040204" pitchFamily="34" charset="-120"/>
                          <a:cs typeface="+mn-cs"/>
                        </a:rPr>
                        <a:t>，依校系科組學程所訂件數上限</a:t>
                      </a:r>
                      <a:r>
                        <a:rPr lang="en-US" sz="1400" u="none" strike="noStrike" kern="1200" spc="-100" baseline="0" dirty="0">
                          <a:solidFill>
                            <a:schemeClr val="dk1"/>
                          </a:solidFill>
                          <a:latin typeface="微軟正黑體" panose="020B0604030504040204" pitchFamily="34" charset="-120"/>
                          <a:ea typeface="微軟正黑體" panose="020B0604030504040204" pitchFamily="34" charset="-120"/>
                          <a:cs typeface="+mn-cs"/>
                        </a:rPr>
                        <a:t>)</a:t>
                      </a:r>
                      <a:endParaRPr lang="zh-TW" sz="1400" u="none" strike="noStrike" kern="1200" spc="-100" baseline="0" dirty="0">
                        <a:solidFill>
                          <a:schemeClr val="dk1"/>
                        </a:solidFill>
                        <a:latin typeface="微軟正黑體" panose="020B0604030504040204" pitchFamily="34" charset="-120"/>
                        <a:ea typeface="微軟正黑體" panose="020B0604030504040204" pitchFamily="34" charset="-120"/>
                        <a:cs typeface="+mn-cs"/>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zh-TW" sz="2000" u="none" strike="noStrike" kern="1200" spc="-100" baseline="0" dirty="0">
                          <a:solidFill>
                            <a:schemeClr val="dk1"/>
                          </a:solidFill>
                          <a:latin typeface="微軟正黑體" panose="020B0604030504040204" pitchFamily="34" charset="-120"/>
                          <a:ea typeface="微軟正黑體" panose="020B0604030504040204" pitchFamily="34" charset="-120"/>
                          <a:cs typeface="+mn-cs"/>
                        </a:rPr>
                        <a:t>考生上傳</a:t>
                      </a:r>
                      <a:r>
                        <a:rPr lang="en-US" altLang="zh-TW" sz="2000" u="none" strike="noStrike" kern="1200" spc="-100" baseline="0" dirty="0">
                          <a:solidFill>
                            <a:schemeClr val="dk1"/>
                          </a:solidFill>
                          <a:latin typeface="微軟正黑體" panose="020B0604030504040204" pitchFamily="34" charset="-120"/>
                          <a:ea typeface="微軟正黑體" panose="020B0604030504040204" pitchFamily="34" charset="-120"/>
                          <a:cs typeface="+mn-cs"/>
                        </a:rPr>
                        <a:t>1</a:t>
                      </a:r>
                      <a:r>
                        <a:rPr lang="zh-TW" altLang="en-US" sz="2000" u="none" strike="noStrike" kern="1200" spc="-100" baseline="0" dirty="0">
                          <a:solidFill>
                            <a:schemeClr val="dk1"/>
                          </a:solidFill>
                          <a:latin typeface="微軟正黑體" panose="020B0604030504040204" pitchFamily="34" charset="-120"/>
                          <a:ea typeface="微軟正黑體" panose="020B0604030504040204" pitchFamily="34" charset="-120"/>
                          <a:cs typeface="+mn-cs"/>
                        </a:rPr>
                        <a:t>個</a:t>
                      </a:r>
                      <a:r>
                        <a:rPr lang="en-US" altLang="zh-TW" sz="2000" u="none" strike="noStrike" kern="1200" spc="-100" baseline="0" dirty="0">
                          <a:solidFill>
                            <a:schemeClr val="dk1"/>
                          </a:solidFill>
                          <a:latin typeface="微軟正黑體" panose="020B0604030504040204" pitchFamily="34" charset="-120"/>
                          <a:ea typeface="微軟正黑體" panose="020B0604030504040204" pitchFamily="34" charset="-120"/>
                          <a:cs typeface="+mn-cs"/>
                        </a:rPr>
                        <a:t>PDF</a:t>
                      </a:r>
                      <a:r>
                        <a:rPr lang="zh-TW" altLang="en-US" sz="2000" u="none" strike="noStrike" kern="1200" spc="-100" baseline="0" dirty="0">
                          <a:solidFill>
                            <a:schemeClr val="dk1"/>
                          </a:solidFill>
                          <a:latin typeface="微軟正黑體" panose="020B0604030504040204" pitchFamily="34" charset="-120"/>
                          <a:ea typeface="微軟正黑體" panose="020B0604030504040204" pitchFamily="34" charset="-120"/>
                          <a:cs typeface="+mn-cs"/>
                        </a:rPr>
                        <a:t>檔</a:t>
                      </a:r>
                      <a:endParaRPr lang="en-US" altLang="zh-TW" sz="2000" u="none" strike="noStrike" kern="1200" spc="-100" baseline="0" dirty="0">
                        <a:solidFill>
                          <a:schemeClr val="dk1"/>
                        </a:solidFill>
                        <a:latin typeface="微軟正黑體" panose="020B0604030504040204" pitchFamily="34" charset="-120"/>
                        <a:ea typeface="微軟正黑體" panose="020B0604030504040204" pitchFamily="34" charset="-120"/>
                        <a:cs typeface="+mn-cs"/>
                      </a:endParaRPr>
                    </a:p>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altLang="zh-TW" sz="1400" u="none" strike="noStrike" kern="1200" spc="-100" baseline="0" dirty="0">
                          <a:solidFill>
                            <a:srgbClr val="006600"/>
                          </a:solidFill>
                          <a:latin typeface="微軟正黑體" panose="020B0604030504040204" pitchFamily="34" charset="-120"/>
                          <a:ea typeface="微軟正黑體" panose="020B0604030504040204" pitchFamily="34" charset="-120"/>
                          <a:cs typeface="+mn-cs"/>
                        </a:rPr>
                        <a:t>(</a:t>
                      </a:r>
                      <a:r>
                        <a:rPr lang="zh-TW" altLang="en-US" sz="1400" u="none" strike="noStrike" kern="1200" spc="-100" baseline="0" dirty="0">
                          <a:solidFill>
                            <a:srgbClr val="006600"/>
                          </a:solidFill>
                          <a:latin typeface="微軟正黑體" panose="020B0604030504040204" pitchFamily="34" charset="-120"/>
                          <a:ea typeface="微軟正黑體" panose="020B0604030504040204" pitchFamily="34" charset="-120"/>
                          <a:cs typeface="+mn-cs"/>
                        </a:rPr>
                        <a:t>容量依校系科組學程所訂之件數上限</a:t>
                      </a:r>
                      <a:r>
                        <a:rPr lang="en-US" altLang="zh-TW" sz="1400" u="none" strike="noStrike" kern="1200" spc="-100" baseline="0" dirty="0">
                          <a:solidFill>
                            <a:srgbClr val="006600"/>
                          </a:solidFill>
                          <a:latin typeface="微軟正黑體" panose="020B0604030504040204" pitchFamily="34" charset="-120"/>
                          <a:ea typeface="微軟正黑體" panose="020B0604030504040204" pitchFamily="34" charset="-120"/>
                          <a:cs typeface="+mn-cs"/>
                        </a:rPr>
                        <a:t>)</a:t>
                      </a:r>
                      <a:endParaRPr lang="zh-TW" altLang="zh-TW" sz="1400" u="none" strike="noStrike" kern="1200" spc="-100" baseline="0" dirty="0">
                        <a:solidFill>
                          <a:srgbClr val="006600"/>
                        </a:solidFill>
                        <a:latin typeface="微軟正黑體" panose="020B0604030504040204" pitchFamily="34" charset="-120"/>
                        <a:ea typeface="微軟正黑體" panose="020B0604030504040204" pitchFamily="34" charset="-120"/>
                        <a:cs typeface="+mn-cs"/>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zh-TW" sz="2000" u="none" strike="noStrike" kern="1200" spc="-100" baseline="0" dirty="0">
                          <a:solidFill>
                            <a:srgbClr val="006600"/>
                          </a:solidFill>
                          <a:latin typeface="微軟正黑體" panose="020B0604030504040204" pitchFamily="34" charset="-120"/>
                          <a:ea typeface="微軟正黑體" panose="020B0604030504040204" pitchFamily="34" charset="-120"/>
                          <a:cs typeface="+mn-cs"/>
                        </a:rPr>
                        <a:t>考生上傳</a:t>
                      </a:r>
                      <a:r>
                        <a:rPr lang="en-US" altLang="zh-TW" sz="2000" u="none" strike="noStrike" kern="1200" spc="-100" baseline="0" dirty="0">
                          <a:solidFill>
                            <a:srgbClr val="006600"/>
                          </a:solidFill>
                          <a:latin typeface="微軟正黑體" panose="020B0604030504040204" pitchFamily="34" charset="-120"/>
                          <a:ea typeface="微軟正黑體" panose="020B0604030504040204" pitchFamily="34" charset="-120"/>
                          <a:cs typeface="+mn-cs"/>
                        </a:rPr>
                        <a:t>1</a:t>
                      </a:r>
                      <a:r>
                        <a:rPr lang="zh-TW" altLang="en-US" sz="2000" u="none" strike="noStrike" kern="1200" spc="-100" baseline="0" dirty="0">
                          <a:solidFill>
                            <a:srgbClr val="006600"/>
                          </a:solidFill>
                          <a:latin typeface="微軟正黑體" panose="020B0604030504040204" pitchFamily="34" charset="-120"/>
                          <a:ea typeface="微軟正黑體" panose="020B0604030504040204" pitchFamily="34" charset="-120"/>
                          <a:cs typeface="+mn-cs"/>
                        </a:rPr>
                        <a:t>個</a:t>
                      </a:r>
                      <a:r>
                        <a:rPr lang="en-US" altLang="zh-TW" sz="2000" u="none" strike="noStrike" kern="1200" spc="-100" baseline="0" dirty="0">
                          <a:solidFill>
                            <a:srgbClr val="006600"/>
                          </a:solidFill>
                          <a:latin typeface="微軟正黑體" panose="020B0604030504040204" pitchFamily="34" charset="-120"/>
                          <a:ea typeface="微軟正黑體" panose="020B0604030504040204" pitchFamily="34" charset="-120"/>
                          <a:cs typeface="+mn-cs"/>
                        </a:rPr>
                        <a:t>PDF</a:t>
                      </a:r>
                      <a:r>
                        <a:rPr lang="zh-TW" altLang="en-US" sz="2000" u="none" strike="noStrike" kern="1200" spc="-100" baseline="0" dirty="0">
                          <a:solidFill>
                            <a:srgbClr val="006600"/>
                          </a:solidFill>
                          <a:latin typeface="微軟正黑體" panose="020B0604030504040204" pitchFamily="34" charset="-120"/>
                          <a:ea typeface="微軟正黑體" panose="020B0604030504040204" pitchFamily="34" charset="-120"/>
                          <a:cs typeface="+mn-cs"/>
                        </a:rPr>
                        <a:t>檔</a:t>
                      </a:r>
                      <a:endParaRPr lang="en-US" altLang="zh-TW" sz="2000" u="none" strike="noStrike" kern="1200" spc="-100" baseline="0" dirty="0">
                        <a:solidFill>
                          <a:srgbClr val="006600"/>
                        </a:solidFill>
                        <a:latin typeface="微軟正黑體" panose="020B0604030504040204" pitchFamily="34" charset="-120"/>
                        <a:ea typeface="微軟正黑體" panose="020B0604030504040204" pitchFamily="34" charset="-120"/>
                        <a:cs typeface="+mn-cs"/>
                      </a:endParaRPr>
                    </a:p>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ltLang="zh-TW" sz="1100" u="none" strike="noStrike" kern="1200" spc="-100" baseline="0" dirty="0">
                          <a:solidFill>
                            <a:srgbClr val="006600"/>
                          </a:solidFill>
                          <a:latin typeface="微軟正黑體" panose="020B0604030504040204" pitchFamily="34" charset="-120"/>
                          <a:ea typeface="微軟正黑體" panose="020B0604030504040204" pitchFamily="34" charset="-120"/>
                          <a:cs typeface="+mn-cs"/>
                        </a:rPr>
                        <a:t>(</a:t>
                      </a:r>
                      <a:r>
                        <a:rPr lang="zh-TW" altLang="en-US" sz="1100" u="none" strike="noStrike" kern="1200" spc="-100" baseline="0" dirty="0">
                          <a:solidFill>
                            <a:srgbClr val="006600"/>
                          </a:solidFill>
                          <a:latin typeface="微軟正黑體" panose="020B0604030504040204" pitchFamily="34" charset="-120"/>
                          <a:ea typeface="微軟正黑體" panose="020B0604030504040204" pitchFamily="34" charset="-120"/>
                          <a:cs typeface="+mn-cs"/>
                        </a:rPr>
                        <a:t>容量依校系科組學程所訂之件數上限</a:t>
                      </a:r>
                      <a:r>
                        <a:rPr lang="en-US" altLang="zh-TW" sz="1100" u="none" strike="noStrike" kern="1200" spc="-100" baseline="0" dirty="0">
                          <a:solidFill>
                            <a:srgbClr val="006600"/>
                          </a:solidFill>
                          <a:latin typeface="微軟正黑體" panose="020B0604030504040204" pitchFamily="34" charset="-120"/>
                          <a:ea typeface="微軟正黑體" panose="020B0604030504040204" pitchFamily="34" charset="-120"/>
                          <a:cs typeface="+mn-cs"/>
                        </a:rPr>
                        <a:t>)</a:t>
                      </a:r>
                      <a:endParaRPr lang="zh-TW" altLang="zh-TW" sz="1100" u="none" strike="noStrike" kern="1200" spc="-100" baseline="0" dirty="0">
                        <a:solidFill>
                          <a:srgbClr val="006600"/>
                        </a:solidFill>
                        <a:latin typeface="微軟正黑體" panose="020B0604030504040204" pitchFamily="34" charset="-120"/>
                        <a:ea typeface="微軟正黑體" panose="020B0604030504040204" pitchFamily="34" charset="-120"/>
                        <a:cs typeface="+mn-cs"/>
                      </a:endParaRPr>
                    </a:p>
                  </a:txBody>
                  <a:tcPr marL="68580" marR="68580" marT="0" marB="0" anchor="ctr">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69688751"/>
                  </a:ext>
                </a:extLst>
              </a:tr>
              <a:tr h="714987">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altLang="zh-TW" sz="2200" b="0" u="none" strike="noStrike" kern="1200" spc="-100" baseline="0" dirty="0">
                          <a:solidFill>
                            <a:schemeClr val="dk1"/>
                          </a:solidFill>
                          <a:latin typeface="微軟正黑體" panose="020B0604030504040204" pitchFamily="34" charset="-120"/>
                          <a:ea typeface="微軟正黑體" panose="020B0604030504040204" pitchFamily="34" charset="-120"/>
                          <a:cs typeface="+mn-cs"/>
                        </a:rPr>
                        <a:t>C.</a:t>
                      </a:r>
                      <a:r>
                        <a:rPr lang="zh-TW" sz="2200" b="0" u="none" strike="noStrike" kern="1200" spc="-100" baseline="0" dirty="0">
                          <a:solidFill>
                            <a:schemeClr val="dk1"/>
                          </a:solidFill>
                          <a:latin typeface="微軟正黑體" panose="020B0604030504040204" pitchFamily="34" charset="-120"/>
                          <a:ea typeface="微軟正黑體" panose="020B0604030504040204" pitchFamily="34" charset="-120"/>
                          <a:cs typeface="+mn-cs"/>
                        </a:rPr>
                        <a:t>多元表現</a:t>
                      </a:r>
                      <a:endParaRPr lang="en-US" altLang="zh-TW" sz="2200" b="0" u="none" strike="noStrike" kern="1200" spc="-100" baseline="0" dirty="0">
                        <a:solidFill>
                          <a:schemeClr val="dk1"/>
                        </a:solidFill>
                        <a:latin typeface="微軟正黑體" panose="020B0604030504040204" pitchFamily="34" charset="-120"/>
                        <a:ea typeface="微軟正黑體" panose="020B0604030504040204" pitchFamily="34" charset="-120"/>
                        <a:cs typeface="+mn-cs"/>
                      </a:endParaRP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zh-TW" altLang="en-US" sz="1800" b="0" u="none" strike="noStrike" kern="1200" spc="-100" baseline="0" dirty="0">
                          <a:solidFill>
                            <a:schemeClr val="dk1"/>
                          </a:solidFill>
                          <a:latin typeface="微軟正黑體" panose="020B0604030504040204" pitchFamily="34" charset="-120"/>
                          <a:ea typeface="微軟正黑體" panose="020B0604030504040204" pitchFamily="34" charset="-120"/>
                          <a:cs typeface="+mn-cs"/>
                        </a:rPr>
                        <a:t>（項目序號：</a:t>
                      </a:r>
                      <a:r>
                        <a:rPr lang="en-US" altLang="zh-TW" sz="1800" b="0" u="none" strike="noStrike" kern="1200" spc="-100" baseline="0" dirty="0">
                          <a:solidFill>
                            <a:schemeClr val="dk1"/>
                          </a:solidFill>
                          <a:latin typeface="微軟正黑體" panose="020B0604030504040204" pitchFamily="34" charset="-120"/>
                          <a:ea typeface="微軟正黑體" panose="020B0604030504040204" pitchFamily="34" charset="-120"/>
                          <a:cs typeface="+mn-cs"/>
                        </a:rPr>
                        <a:t>C1-C8</a:t>
                      </a:r>
                      <a:r>
                        <a:rPr lang="zh-TW" altLang="en-US" sz="1800" b="0" u="none" strike="noStrike" kern="1200" spc="-100" baseline="0" dirty="0">
                          <a:solidFill>
                            <a:schemeClr val="dk1"/>
                          </a:solidFill>
                          <a:latin typeface="微軟正黑體" panose="020B0604030504040204" pitchFamily="34" charset="-120"/>
                          <a:ea typeface="微軟正黑體" panose="020B0604030504040204" pitchFamily="34" charset="-120"/>
                          <a:cs typeface="+mn-cs"/>
                        </a:rPr>
                        <a:t>）</a:t>
                      </a:r>
                      <a:endParaRPr lang="zh-TW" altLang="zh-TW" sz="1800" b="0" u="none" strike="noStrike" kern="1200" spc="-100" baseline="0" dirty="0">
                        <a:solidFill>
                          <a:schemeClr val="dk1"/>
                        </a:solidFill>
                        <a:latin typeface="微軟正黑體" panose="020B0604030504040204" pitchFamily="34" charset="-120"/>
                        <a:ea typeface="微軟正黑體" panose="020B0604030504040204" pitchFamily="34" charset="-120"/>
                        <a:cs typeface="+mn-cs"/>
                      </a:endParaRPr>
                    </a:p>
                  </a:txBody>
                  <a:tcPr marL="68580" marR="68580" marT="0" marB="0"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en-US" sz="1400" u="none" strike="noStrike" kern="1200" spc="-100" baseline="0" dirty="0">
                        <a:solidFill>
                          <a:schemeClr val="dk1"/>
                        </a:solidFill>
                        <a:latin typeface="微軟正黑體" panose="020B0604030504040204" pitchFamily="34" charset="-120"/>
                        <a:ea typeface="微軟正黑體" panose="020B0604030504040204" pitchFamily="34" charset="-120"/>
                        <a:cs typeface="+mn-cs"/>
                      </a:endParaRPr>
                    </a:p>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400" u="none" strike="noStrike" kern="1200" spc="-100" baseline="0" dirty="0">
                          <a:solidFill>
                            <a:schemeClr val="dk1"/>
                          </a:solidFill>
                          <a:latin typeface="微軟正黑體" panose="020B0604030504040204" pitchFamily="34" charset="-120"/>
                          <a:ea typeface="微軟正黑體" panose="020B0604030504040204" pitchFamily="34" charset="-120"/>
                          <a:cs typeface="+mn-cs"/>
                        </a:rPr>
                        <a:t>(</a:t>
                      </a:r>
                      <a:r>
                        <a:rPr lang="en-US" sz="1400" b="1" u="none" strike="noStrike" kern="1200" spc="-100" baseline="0" dirty="0">
                          <a:solidFill>
                            <a:srgbClr val="FF0000"/>
                          </a:solidFill>
                          <a:latin typeface="微軟正黑體" panose="020B0604030504040204" pitchFamily="34" charset="-120"/>
                          <a:ea typeface="微軟正黑體" panose="020B0604030504040204" pitchFamily="34" charset="-120"/>
                          <a:cs typeface="+mn-cs"/>
                        </a:rPr>
                        <a:t>10</a:t>
                      </a:r>
                      <a:r>
                        <a:rPr lang="zh-TW" sz="1400" b="1" u="none" strike="noStrike" kern="1200" spc="-100" baseline="0" dirty="0">
                          <a:solidFill>
                            <a:srgbClr val="FF0000"/>
                          </a:solidFill>
                          <a:latin typeface="微軟正黑體" panose="020B0604030504040204" pitchFamily="34" charset="-120"/>
                          <a:ea typeface="微軟正黑體" panose="020B0604030504040204" pitchFamily="34" charset="-120"/>
                          <a:cs typeface="+mn-cs"/>
                        </a:rPr>
                        <a:t>件</a:t>
                      </a:r>
                      <a:r>
                        <a:rPr lang="zh-TW" altLang="en-US" sz="1400" u="none" strike="noStrike" kern="1200" spc="-100" baseline="0" dirty="0">
                          <a:solidFill>
                            <a:schemeClr val="dk1"/>
                          </a:solidFill>
                          <a:latin typeface="微軟正黑體" panose="020B0604030504040204" pitchFamily="34" charset="-120"/>
                          <a:ea typeface="微軟正黑體" panose="020B0604030504040204" pitchFamily="34" charset="-120"/>
                          <a:cs typeface="+mn-cs"/>
                        </a:rPr>
                        <a:t>，依校系科組學程所訂件數上限</a:t>
                      </a:r>
                      <a:r>
                        <a:rPr lang="en-US" altLang="zh-TW" sz="1400" u="none" strike="noStrike" kern="1200" spc="-100" baseline="0" dirty="0">
                          <a:solidFill>
                            <a:schemeClr val="dk1"/>
                          </a:solidFill>
                          <a:latin typeface="微軟正黑體" panose="020B0604030504040204" pitchFamily="34" charset="-120"/>
                          <a:ea typeface="微軟正黑體" panose="020B0604030504040204" pitchFamily="34" charset="-120"/>
                          <a:cs typeface="+mn-cs"/>
                        </a:rPr>
                        <a:t>)</a:t>
                      </a:r>
                      <a:endParaRPr lang="zh-TW" altLang="zh-TW" sz="1400" u="none" strike="noStrike" kern="1200" spc="-100" baseline="0" dirty="0">
                        <a:solidFill>
                          <a:schemeClr val="dk1"/>
                        </a:solidFill>
                        <a:latin typeface="微軟正黑體" panose="020B0604030504040204" pitchFamily="34" charset="-120"/>
                        <a:ea typeface="微軟正黑體" panose="020B0604030504040204" pitchFamily="34" charset="-120"/>
                        <a:cs typeface="+mn-cs"/>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zh-TW" sz="2000" u="none" strike="noStrike" kern="1200" spc="-100" baseline="0" dirty="0">
                          <a:solidFill>
                            <a:schemeClr val="dk1"/>
                          </a:solidFill>
                          <a:latin typeface="微軟正黑體" panose="020B0604030504040204" pitchFamily="34" charset="-120"/>
                          <a:ea typeface="微軟正黑體" panose="020B0604030504040204" pitchFamily="34" charset="-120"/>
                          <a:cs typeface="+mn-cs"/>
                        </a:rPr>
                        <a:t>考生上傳</a:t>
                      </a:r>
                      <a:r>
                        <a:rPr lang="en-US" altLang="zh-TW" sz="2000" u="none" strike="noStrike" kern="1200" spc="-100" baseline="0" dirty="0">
                          <a:solidFill>
                            <a:schemeClr val="dk1"/>
                          </a:solidFill>
                          <a:latin typeface="微軟正黑體" panose="020B0604030504040204" pitchFamily="34" charset="-120"/>
                          <a:ea typeface="微軟正黑體" panose="020B0604030504040204" pitchFamily="34" charset="-120"/>
                          <a:cs typeface="+mn-cs"/>
                        </a:rPr>
                        <a:t>1</a:t>
                      </a:r>
                      <a:r>
                        <a:rPr lang="zh-TW" altLang="en-US" sz="2000" u="none" strike="noStrike" kern="1200" spc="-100" baseline="0" dirty="0">
                          <a:solidFill>
                            <a:schemeClr val="dk1"/>
                          </a:solidFill>
                          <a:latin typeface="微軟正黑體" panose="020B0604030504040204" pitchFamily="34" charset="-120"/>
                          <a:ea typeface="微軟正黑體" panose="020B0604030504040204" pitchFamily="34" charset="-120"/>
                          <a:cs typeface="+mn-cs"/>
                        </a:rPr>
                        <a:t>個</a:t>
                      </a:r>
                      <a:r>
                        <a:rPr lang="en-US" altLang="zh-TW" sz="2000" u="none" strike="noStrike" kern="1200" spc="-100" baseline="0" dirty="0">
                          <a:solidFill>
                            <a:schemeClr val="dk1"/>
                          </a:solidFill>
                          <a:latin typeface="微軟正黑體" panose="020B0604030504040204" pitchFamily="34" charset="-120"/>
                          <a:ea typeface="微軟正黑體" panose="020B0604030504040204" pitchFamily="34" charset="-120"/>
                          <a:cs typeface="+mn-cs"/>
                        </a:rPr>
                        <a:t>PDF</a:t>
                      </a:r>
                      <a:r>
                        <a:rPr lang="zh-TW" altLang="en-US" sz="2000" u="none" strike="noStrike" kern="1200" spc="-100" baseline="0" dirty="0">
                          <a:solidFill>
                            <a:schemeClr val="dk1"/>
                          </a:solidFill>
                          <a:latin typeface="微軟正黑體" panose="020B0604030504040204" pitchFamily="34" charset="-120"/>
                          <a:ea typeface="微軟正黑體" panose="020B0604030504040204" pitchFamily="34" charset="-120"/>
                          <a:cs typeface="+mn-cs"/>
                        </a:rPr>
                        <a:t>檔</a:t>
                      </a:r>
                      <a:endParaRPr lang="en-US" altLang="zh-TW" sz="2000" u="none" strike="noStrike" kern="1200" spc="-100" baseline="0" dirty="0">
                        <a:solidFill>
                          <a:schemeClr val="dk1"/>
                        </a:solidFill>
                        <a:latin typeface="微軟正黑體" panose="020B0604030504040204" pitchFamily="34" charset="-120"/>
                        <a:ea typeface="微軟正黑體" panose="020B0604030504040204" pitchFamily="34" charset="-120"/>
                        <a:cs typeface="+mn-cs"/>
                      </a:endParaRPr>
                    </a:p>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altLang="zh-TW" sz="1400" u="none" strike="noStrike" kern="1200" spc="-100" baseline="0" dirty="0">
                          <a:solidFill>
                            <a:srgbClr val="006600"/>
                          </a:solidFill>
                          <a:latin typeface="微軟正黑體" panose="020B0604030504040204" pitchFamily="34" charset="-120"/>
                          <a:ea typeface="微軟正黑體" panose="020B0604030504040204" pitchFamily="34" charset="-120"/>
                          <a:cs typeface="+mn-cs"/>
                        </a:rPr>
                        <a:t>(</a:t>
                      </a:r>
                      <a:r>
                        <a:rPr lang="zh-TW" altLang="en-US" sz="1400" u="none" strike="noStrike" kern="1200" spc="-100" baseline="0" dirty="0">
                          <a:solidFill>
                            <a:srgbClr val="006600"/>
                          </a:solidFill>
                          <a:latin typeface="微軟正黑體" panose="020B0604030504040204" pitchFamily="34" charset="-120"/>
                          <a:ea typeface="微軟正黑體" panose="020B0604030504040204" pitchFamily="34" charset="-120"/>
                          <a:cs typeface="+mn-cs"/>
                        </a:rPr>
                        <a:t>容量依校系科組學程所訂之件數上限</a:t>
                      </a:r>
                      <a:r>
                        <a:rPr lang="en-US" altLang="zh-TW" sz="1400" u="none" strike="noStrike" kern="1200" spc="-100" baseline="0" dirty="0">
                          <a:solidFill>
                            <a:srgbClr val="006600"/>
                          </a:solidFill>
                          <a:latin typeface="微軟正黑體" panose="020B0604030504040204" pitchFamily="34" charset="-120"/>
                          <a:ea typeface="微軟正黑體" panose="020B0604030504040204" pitchFamily="34" charset="-120"/>
                          <a:cs typeface="+mn-cs"/>
                        </a:rPr>
                        <a:t>)</a:t>
                      </a:r>
                      <a:endParaRPr lang="zh-TW" altLang="zh-TW" sz="1400" u="none" strike="noStrike" kern="1200" spc="-100" baseline="0" dirty="0">
                        <a:solidFill>
                          <a:srgbClr val="006600"/>
                        </a:solidFill>
                        <a:latin typeface="微軟正黑體" panose="020B0604030504040204" pitchFamily="34" charset="-120"/>
                        <a:ea typeface="微軟正黑體" panose="020B0604030504040204" pitchFamily="34" charset="-120"/>
                        <a:cs typeface="+mn-cs"/>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zh-TW" sz="2000" u="none" strike="noStrike" kern="1200" spc="-100" baseline="0" dirty="0">
                          <a:solidFill>
                            <a:srgbClr val="006600"/>
                          </a:solidFill>
                          <a:latin typeface="微軟正黑體" panose="020B0604030504040204" pitchFamily="34" charset="-120"/>
                          <a:ea typeface="微軟正黑體" panose="020B0604030504040204" pitchFamily="34" charset="-120"/>
                          <a:cs typeface="+mn-cs"/>
                        </a:rPr>
                        <a:t>考生上傳</a:t>
                      </a:r>
                      <a:r>
                        <a:rPr lang="en-US" altLang="zh-TW" sz="2000" u="none" strike="noStrike" kern="1200" spc="-100" baseline="0" dirty="0">
                          <a:solidFill>
                            <a:srgbClr val="006600"/>
                          </a:solidFill>
                          <a:latin typeface="微軟正黑體" panose="020B0604030504040204" pitchFamily="34" charset="-120"/>
                          <a:ea typeface="微軟正黑體" panose="020B0604030504040204" pitchFamily="34" charset="-120"/>
                          <a:cs typeface="+mn-cs"/>
                        </a:rPr>
                        <a:t>1</a:t>
                      </a:r>
                      <a:r>
                        <a:rPr lang="zh-TW" altLang="en-US" sz="2000" u="none" strike="noStrike" kern="1200" spc="-100" baseline="0" dirty="0">
                          <a:solidFill>
                            <a:srgbClr val="006600"/>
                          </a:solidFill>
                          <a:latin typeface="微軟正黑體" panose="020B0604030504040204" pitchFamily="34" charset="-120"/>
                          <a:ea typeface="微軟正黑體" panose="020B0604030504040204" pitchFamily="34" charset="-120"/>
                          <a:cs typeface="+mn-cs"/>
                        </a:rPr>
                        <a:t>個</a:t>
                      </a:r>
                      <a:r>
                        <a:rPr lang="en-US" altLang="zh-TW" sz="2000" u="none" strike="noStrike" kern="1200" spc="-100" baseline="0" dirty="0">
                          <a:solidFill>
                            <a:srgbClr val="006600"/>
                          </a:solidFill>
                          <a:latin typeface="微軟正黑體" panose="020B0604030504040204" pitchFamily="34" charset="-120"/>
                          <a:ea typeface="微軟正黑體" panose="020B0604030504040204" pitchFamily="34" charset="-120"/>
                          <a:cs typeface="+mn-cs"/>
                        </a:rPr>
                        <a:t>PDF</a:t>
                      </a:r>
                      <a:r>
                        <a:rPr lang="zh-TW" altLang="en-US" sz="2000" u="none" strike="noStrike" kern="1200" spc="-100" baseline="0" dirty="0">
                          <a:solidFill>
                            <a:srgbClr val="006600"/>
                          </a:solidFill>
                          <a:latin typeface="微軟正黑體" panose="020B0604030504040204" pitchFamily="34" charset="-120"/>
                          <a:ea typeface="微軟正黑體" panose="020B0604030504040204" pitchFamily="34" charset="-120"/>
                          <a:cs typeface="+mn-cs"/>
                        </a:rPr>
                        <a:t>檔</a:t>
                      </a:r>
                      <a:endParaRPr lang="en-US" altLang="zh-TW" sz="2000" u="none" strike="noStrike" kern="1200" spc="-100" baseline="0" dirty="0">
                        <a:solidFill>
                          <a:srgbClr val="006600"/>
                        </a:solidFill>
                        <a:latin typeface="微軟正黑體" panose="020B0604030504040204" pitchFamily="34" charset="-120"/>
                        <a:ea typeface="微軟正黑體" panose="020B0604030504040204" pitchFamily="34" charset="-120"/>
                        <a:cs typeface="+mn-cs"/>
                      </a:endParaRPr>
                    </a:p>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ltLang="zh-TW" sz="1100" u="none" strike="noStrike" kern="1200" spc="-100" baseline="0" dirty="0">
                          <a:solidFill>
                            <a:srgbClr val="006600"/>
                          </a:solidFill>
                          <a:latin typeface="微軟正黑體" panose="020B0604030504040204" pitchFamily="34" charset="-120"/>
                          <a:ea typeface="微軟正黑體" panose="020B0604030504040204" pitchFamily="34" charset="-120"/>
                          <a:cs typeface="+mn-cs"/>
                        </a:rPr>
                        <a:t>(</a:t>
                      </a:r>
                      <a:r>
                        <a:rPr lang="zh-TW" altLang="en-US" sz="1100" u="none" strike="noStrike" kern="1200" spc="-100" baseline="0" dirty="0">
                          <a:solidFill>
                            <a:srgbClr val="006600"/>
                          </a:solidFill>
                          <a:latin typeface="微軟正黑體" panose="020B0604030504040204" pitchFamily="34" charset="-120"/>
                          <a:ea typeface="微軟正黑體" panose="020B0604030504040204" pitchFamily="34" charset="-120"/>
                          <a:cs typeface="+mn-cs"/>
                        </a:rPr>
                        <a:t>容量依校系科組學程所訂之件數上限</a:t>
                      </a:r>
                      <a:r>
                        <a:rPr lang="en-US" altLang="zh-TW" sz="1100" u="none" strike="noStrike" kern="1200" spc="-100" baseline="0" dirty="0">
                          <a:solidFill>
                            <a:srgbClr val="006600"/>
                          </a:solidFill>
                          <a:latin typeface="微軟正黑體" panose="020B0604030504040204" pitchFamily="34" charset="-120"/>
                          <a:ea typeface="微軟正黑體" panose="020B0604030504040204" pitchFamily="34" charset="-120"/>
                          <a:cs typeface="+mn-cs"/>
                        </a:rPr>
                        <a:t>)</a:t>
                      </a:r>
                      <a:endParaRPr lang="zh-TW" altLang="zh-TW" sz="1100" u="none" strike="noStrike" kern="1200" spc="-100" baseline="0" dirty="0">
                        <a:solidFill>
                          <a:srgbClr val="006600"/>
                        </a:solidFill>
                        <a:latin typeface="微軟正黑體" panose="020B0604030504040204" pitchFamily="34" charset="-120"/>
                        <a:ea typeface="微軟正黑體" panose="020B0604030504040204" pitchFamily="34" charset="-120"/>
                        <a:cs typeface="+mn-cs"/>
                      </a:endParaRPr>
                    </a:p>
                  </a:txBody>
                  <a:tcPr marL="68580" marR="68580" marT="0" marB="0" anchor="ctr">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34830939"/>
                  </a:ext>
                </a:extLst>
              </a:tr>
              <a:tr h="548934">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US" altLang="zh-TW" sz="1800" b="0" i="0" u="none" strike="noStrike" kern="1200" cap="none" spc="-10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D-1</a:t>
                      </a:r>
                      <a:r>
                        <a:rPr kumimoji="0" lang="zh-TW" altLang="en-US" sz="1800" b="0" i="0" u="none" strike="noStrike" kern="1200" cap="none" spc="-10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多元表現綜整心得</a:t>
                      </a:r>
                    </a:p>
                  </a:txBody>
                  <a:tcPr marL="68580" marR="68580" marT="0" marB="0"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gridSpan="3">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zh-TW" altLang="zh-TW" sz="2000" u="none" strike="noStrike" kern="1200" spc="-100" baseline="0" dirty="0">
                          <a:solidFill>
                            <a:schemeClr val="dk1"/>
                          </a:solidFill>
                          <a:latin typeface="微軟正黑體" panose="020B0604030504040204" pitchFamily="34" charset="-120"/>
                          <a:ea typeface="微軟正黑體" panose="020B0604030504040204" pitchFamily="34" charset="-120"/>
                          <a:cs typeface="+mn-cs"/>
                        </a:rPr>
                        <a:t>考生上傳</a:t>
                      </a:r>
                      <a:r>
                        <a:rPr lang="en-US" altLang="zh-TW" sz="2000" u="none" strike="noStrike" kern="1200" spc="-100" baseline="0" dirty="0">
                          <a:solidFill>
                            <a:schemeClr val="dk1"/>
                          </a:solidFill>
                          <a:latin typeface="微軟正黑體" panose="020B0604030504040204" pitchFamily="34" charset="-120"/>
                          <a:ea typeface="微軟正黑體" panose="020B0604030504040204" pitchFamily="34" charset="-120"/>
                          <a:cs typeface="+mn-cs"/>
                        </a:rPr>
                        <a:t> 1</a:t>
                      </a:r>
                      <a:r>
                        <a:rPr lang="zh-TW" altLang="en-US" sz="2000" u="none" strike="noStrike" kern="1200" spc="-100" baseline="0" dirty="0">
                          <a:solidFill>
                            <a:schemeClr val="dk1"/>
                          </a:solidFill>
                          <a:latin typeface="微軟正黑體" panose="020B0604030504040204" pitchFamily="34" charset="-120"/>
                          <a:ea typeface="微軟正黑體" panose="020B0604030504040204" pitchFamily="34" charset="-120"/>
                          <a:cs typeface="+mn-cs"/>
                        </a:rPr>
                        <a:t>個</a:t>
                      </a:r>
                      <a:r>
                        <a:rPr lang="en-US" altLang="zh-TW" sz="2000" u="none" strike="noStrike" kern="1200" spc="-100" baseline="0" dirty="0">
                          <a:solidFill>
                            <a:schemeClr val="dk1"/>
                          </a:solidFill>
                          <a:latin typeface="微軟正黑體" panose="020B0604030504040204" pitchFamily="34" charset="-120"/>
                          <a:ea typeface="微軟正黑體" panose="020B0604030504040204" pitchFamily="34" charset="-120"/>
                          <a:cs typeface="+mn-cs"/>
                        </a:rPr>
                        <a:t>PDF</a:t>
                      </a:r>
                      <a:r>
                        <a:rPr lang="zh-TW" altLang="en-US" sz="2000" u="none" strike="noStrike" kern="1200" spc="-100" baseline="0" dirty="0">
                          <a:solidFill>
                            <a:schemeClr val="dk1"/>
                          </a:solidFill>
                          <a:latin typeface="微軟正黑體" panose="020B0604030504040204" pitchFamily="34" charset="-120"/>
                          <a:ea typeface="微軟正黑體" panose="020B0604030504040204" pitchFamily="34" charset="-120"/>
                          <a:cs typeface="+mn-cs"/>
                        </a:rPr>
                        <a:t>檔 </a:t>
                      </a:r>
                      <a:r>
                        <a:rPr lang="en-US" altLang="zh-TW" sz="2000" u="none" strike="noStrike" kern="1200" spc="-100" baseline="0" dirty="0">
                          <a:solidFill>
                            <a:schemeClr val="dk1"/>
                          </a:solidFill>
                          <a:latin typeface="微軟正黑體" panose="020B0604030504040204" pitchFamily="34" charset="-120"/>
                          <a:ea typeface="微軟正黑體" panose="020B0604030504040204" pitchFamily="34" charset="-120"/>
                          <a:cs typeface="+mn-cs"/>
                        </a:rPr>
                        <a:t>(</a:t>
                      </a:r>
                      <a:r>
                        <a:rPr lang="en-US" altLang="zh-TW" sz="2000" b="1" u="sng" spc="-100" dirty="0">
                          <a:solidFill>
                            <a:srgbClr val="FF0000"/>
                          </a:solidFill>
                          <a:latin typeface="微軟正黑體" panose="020B0604030504040204" pitchFamily="34" charset="-120"/>
                          <a:ea typeface="微軟正黑體" panose="020B0604030504040204" pitchFamily="34" charset="-120"/>
                        </a:rPr>
                        <a:t>4 MB</a:t>
                      </a:r>
                      <a:r>
                        <a:rPr lang="en-US" altLang="zh-TW" sz="2000" u="none" strike="noStrike" kern="1200" spc="-100" baseline="0" dirty="0">
                          <a:solidFill>
                            <a:schemeClr val="dk1"/>
                          </a:solidFill>
                          <a:latin typeface="微軟正黑體" panose="020B0604030504040204" pitchFamily="34" charset="-120"/>
                          <a:ea typeface="微軟正黑體" panose="020B0604030504040204" pitchFamily="34" charset="-120"/>
                          <a:cs typeface="+mn-cs"/>
                        </a:rPr>
                        <a:t>)</a:t>
                      </a:r>
                      <a:endParaRPr lang="zh-TW" altLang="zh-TW" sz="2000" u="none" strike="noStrike" kern="1200" spc="-100" baseline="0" dirty="0">
                        <a:solidFill>
                          <a:schemeClr val="dk1"/>
                        </a:solidFill>
                        <a:latin typeface="微軟正黑體" panose="020B0604030504040204" pitchFamily="34" charset="-120"/>
                        <a:ea typeface="微軟正黑體" panose="020B0604030504040204" pitchFamily="34" charset="-120"/>
                        <a:cs typeface="+mn-cs"/>
                      </a:endParaRPr>
                    </a:p>
                  </a:txBody>
                  <a:tcPr marL="68580" marR="68580" marT="0" marB="0" anchor="ctr">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zh-TW" sz="2000" u="none" strike="noStrike" kern="1200" spc="-100" baseline="0" dirty="0">
                        <a:solidFill>
                          <a:schemeClr val="dk1"/>
                        </a:solidFill>
                        <a:latin typeface="Book Antiqua" panose="02040602050305030304" pitchFamily="18" charset="0"/>
                        <a:ea typeface="華康儷楷書" panose="03000509000000000000" pitchFamily="65" charset="-120"/>
                        <a:cs typeface="+mn-cs"/>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zh-TW" sz="2000" u="none" strike="noStrike" kern="1200" spc="-100" baseline="0" dirty="0">
                        <a:solidFill>
                          <a:schemeClr val="dk1"/>
                        </a:solidFill>
                        <a:latin typeface="Book Antiqua" panose="02040602050305030304" pitchFamily="18" charset="0"/>
                        <a:ea typeface="華康儷楷書" panose="03000509000000000000" pitchFamily="65" charset="-120"/>
                        <a:cs typeface="+mn-cs"/>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3170449"/>
                  </a:ext>
                </a:extLst>
              </a:tr>
              <a:tr h="548934">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US" altLang="zh-TW" sz="1800" b="0" i="0" u="none" strike="noStrike" kern="1200" cap="none" spc="-10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D-2</a:t>
                      </a:r>
                      <a:r>
                        <a:rPr kumimoji="0" lang="zh-TW" altLang="en-US" sz="1800" b="0" i="0" u="none" strike="noStrike" kern="1200" cap="none" spc="-10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學習歷程自述</a:t>
                      </a:r>
                    </a:p>
                  </a:txBody>
                  <a:tcPr marL="68580" marR="68580" marT="0" marB="0"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gridSpan="3">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zh-TW" altLang="zh-TW" sz="2000" u="none" strike="noStrike" kern="1200" spc="-100" baseline="0" dirty="0">
                          <a:solidFill>
                            <a:schemeClr val="dk1"/>
                          </a:solidFill>
                          <a:latin typeface="微軟正黑體" panose="020B0604030504040204" pitchFamily="34" charset="-120"/>
                          <a:ea typeface="微軟正黑體" panose="020B0604030504040204" pitchFamily="34" charset="-120"/>
                          <a:cs typeface="+mn-cs"/>
                        </a:rPr>
                        <a:t>考生上傳</a:t>
                      </a:r>
                      <a:r>
                        <a:rPr lang="en-US" altLang="zh-TW" sz="2000" u="none" strike="noStrike" kern="1200" spc="-100" baseline="0" dirty="0">
                          <a:solidFill>
                            <a:schemeClr val="dk1"/>
                          </a:solidFill>
                          <a:latin typeface="微軟正黑體" panose="020B0604030504040204" pitchFamily="34" charset="-120"/>
                          <a:ea typeface="微軟正黑體" panose="020B0604030504040204" pitchFamily="34" charset="-120"/>
                          <a:cs typeface="+mn-cs"/>
                        </a:rPr>
                        <a:t> 1</a:t>
                      </a:r>
                      <a:r>
                        <a:rPr lang="zh-TW" altLang="en-US" sz="2000" u="none" strike="noStrike" kern="1200" spc="-100" baseline="0" dirty="0">
                          <a:solidFill>
                            <a:schemeClr val="dk1"/>
                          </a:solidFill>
                          <a:latin typeface="微軟正黑體" panose="020B0604030504040204" pitchFamily="34" charset="-120"/>
                          <a:ea typeface="微軟正黑體" panose="020B0604030504040204" pitchFamily="34" charset="-120"/>
                          <a:cs typeface="+mn-cs"/>
                        </a:rPr>
                        <a:t>個</a:t>
                      </a:r>
                      <a:r>
                        <a:rPr lang="en-US" altLang="zh-TW" sz="2000" u="none" strike="noStrike" kern="1200" spc="-100" baseline="0" dirty="0">
                          <a:solidFill>
                            <a:schemeClr val="dk1"/>
                          </a:solidFill>
                          <a:latin typeface="微軟正黑體" panose="020B0604030504040204" pitchFamily="34" charset="-120"/>
                          <a:ea typeface="微軟正黑體" panose="020B0604030504040204" pitchFamily="34" charset="-120"/>
                          <a:cs typeface="+mn-cs"/>
                        </a:rPr>
                        <a:t>PDF</a:t>
                      </a:r>
                      <a:r>
                        <a:rPr lang="zh-TW" altLang="en-US" sz="2000" u="none" strike="noStrike" kern="1200" spc="-100" baseline="0" dirty="0">
                          <a:solidFill>
                            <a:schemeClr val="dk1"/>
                          </a:solidFill>
                          <a:latin typeface="微軟正黑體" panose="020B0604030504040204" pitchFamily="34" charset="-120"/>
                          <a:ea typeface="微軟正黑體" panose="020B0604030504040204" pitchFamily="34" charset="-120"/>
                          <a:cs typeface="+mn-cs"/>
                        </a:rPr>
                        <a:t>檔 </a:t>
                      </a:r>
                      <a:r>
                        <a:rPr lang="en-US" altLang="zh-TW" sz="2000" u="none" strike="noStrike" kern="1200" spc="-100" baseline="0" dirty="0">
                          <a:solidFill>
                            <a:schemeClr val="dk1"/>
                          </a:solidFill>
                          <a:latin typeface="微軟正黑體" panose="020B0604030504040204" pitchFamily="34" charset="-120"/>
                          <a:ea typeface="微軟正黑體" panose="020B0604030504040204" pitchFamily="34" charset="-120"/>
                          <a:cs typeface="+mn-cs"/>
                        </a:rPr>
                        <a:t>(</a:t>
                      </a:r>
                      <a:r>
                        <a:rPr lang="en-US" altLang="zh-TW" sz="2000" b="1" u="sng" spc="-100" dirty="0">
                          <a:solidFill>
                            <a:srgbClr val="FF0000"/>
                          </a:solidFill>
                          <a:latin typeface="微軟正黑體" panose="020B0604030504040204" pitchFamily="34" charset="-120"/>
                          <a:ea typeface="微軟正黑體" panose="020B0604030504040204" pitchFamily="34" charset="-120"/>
                        </a:rPr>
                        <a:t>4 MB</a:t>
                      </a:r>
                      <a:r>
                        <a:rPr lang="en-US" altLang="zh-TW" sz="2000" u="none" strike="noStrike" kern="1200" spc="-100" baseline="0" dirty="0">
                          <a:solidFill>
                            <a:schemeClr val="dk1"/>
                          </a:solidFill>
                          <a:latin typeface="微軟正黑體" panose="020B0604030504040204" pitchFamily="34" charset="-120"/>
                          <a:ea typeface="微軟正黑體" panose="020B0604030504040204" pitchFamily="34" charset="-120"/>
                          <a:cs typeface="+mn-cs"/>
                        </a:rPr>
                        <a:t>)</a:t>
                      </a:r>
                      <a:endParaRPr lang="zh-TW" altLang="zh-TW" sz="2000" u="none" strike="noStrike" kern="1200" spc="-100" baseline="0" dirty="0">
                        <a:solidFill>
                          <a:schemeClr val="dk1"/>
                        </a:solidFill>
                        <a:latin typeface="微軟正黑體" panose="020B0604030504040204" pitchFamily="34" charset="-120"/>
                        <a:ea typeface="微軟正黑體" panose="020B0604030504040204" pitchFamily="34" charset="-120"/>
                        <a:cs typeface="+mn-cs"/>
                      </a:endParaRPr>
                    </a:p>
                  </a:txBody>
                  <a:tcPr marL="68580" marR="68580" marT="0" marB="0" anchor="ctr">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zh-TW" sz="2000" u="none" strike="noStrike" kern="1200" spc="-100" baseline="0" dirty="0">
                        <a:solidFill>
                          <a:schemeClr val="dk1"/>
                        </a:solidFill>
                        <a:latin typeface="Book Antiqua" panose="02040602050305030304" pitchFamily="18" charset="0"/>
                        <a:ea typeface="華康儷楷書" panose="03000509000000000000" pitchFamily="65" charset="-120"/>
                        <a:cs typeface="+mn-cs"/>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zh-TW" sz="2000" u="none" strike="noStrike" kern="1200" spc="-100" baseline="0" dirty="0">
                        <a:solidFill>
                          <a:schemeClr val="dk1"/>
                        </a:solidFill>
                        <a:latin typeface="Book Antiqua" panose="02040602050305030304" pitchFamily="18" charset="0"/>
                        <a:ea typeface="華康儷楷書" panose="03000509000000000000" pitchFamily="65" charset="-120"/>
                        <a:cs typeface="+mn-cs"/>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43372228"/>
                  </a:ext>
                </a:extLst>
              </a:tr>
              <a:tr h="548934">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US" altLang="zh-TW" sz="1800" b="0" i="0" u="none" strike="noStrike" kern="1200" cap="none" spc="-10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D-3</a:t>
                      </a:r>
                      <a:r>
                        <a:rPr kumimoji="0" lang="zh-TW" altLang="en-US" sz="1800" b="0" i="0" u="none" strike="noStrike" kern="1200" cap="none" spc="-10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其他</a:t>
                      </a:r>
                      <a:r>
                        <a:rPr kumimoji="0" lang="zh-TW" altLang="zh-TW" sz="1800" b="0" i="0" u="none" strike="noStrike" kern="1200" cap="none" spc="-10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有利審查資料</a:t>
                      </a:r>
                      <a:endParaRPr kumimoji="0" lang="zh-TW" altLang="en-US" sz="1800" b="0" i="0" u="none" strike="noStrike" kern="1200" cap="none" spc="-10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a:txBody>
                  <a:tcPr marL="68580" marR="68580" marT="0" marB="0"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20000"/>
                        <a:lumOff val="80000"/>
                      </a:schemeClr>
                    </a:solidFill>
                  </a:tcPr>
                </a:tc>
                <a:tc gridSpan="3">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zh-TW" altLang="zh-TW" sz="2000" u="none" strike="noStrike" kern="1200" spc="-100" baseline="0" dirty="0">
                          <a:solidFill>
                            <a:schemeClr val="dk1"/>
                          </a:solidFill>
                          <a:latin typeface="微軟正黑體" panose="020B0604030504040204" pitchFamily="34" charset="-120"/>
                          <a:ea typeface="微軟正黑體" panose="020B0604030504040204" pitchFamily="34" charset="-120"/>
                          <a:cs typeface="+mn-cs"/>
                        </a:rPr>
                        <a:t>考生上傳</a:t>
                      </a:r>
                      <a:r>
                        <a:rPr lang="en-US" altLang="zh-TW" sz="2000" u="none" strike="noStrike" kern="1200" spc="-100" baseline="0" dirty="0">
                          <a:solidFill>
                            <a:schemeClr val="dk1"/>
                          </a:solidFill>
                          <a:latin typeface="微軟正黑體" panose="020B0604030504040204" pitchFamily="34" charset="-120"/>
                          <a:ea typeface="微軟正黑體" panose="020B0604030504040204" pitchFamily="34" charset="-120"/>
                          <a:cs typeface="+mn-cs"/>
                        </a:rPr>
                        <a:t>1</a:t>
                      </a:r>
                      <a:r>
                        <a:rPr lang="zh-TW" altLang="en-US" sz="2000" u="none" strike="noStrike" kern="1200" spc="-100" baseline="0" dirty="0">
                          <a:solidFill>
                            <a:schemeClr val="dk1"/>
                          </a:solidFill>
                          <a:latin typeface="微軟正黑體" panose="020B0604030504040204" pitchFamily="34" charset="-120"/>
                          <a:ea typeface="微軟正黑體" panose="020B0604030504040204" pitchFamily="34" charset="-120"/>
                          <a:cs typeface="+mn-cs"/>
                        </a:rPr>
                        <a:t>個</a:t>
                      </a:r>
                      <a:r>
                        <a:rPr lang="en-US" altLang="zh-TW" sz="2000" u="none" strike="noStrike" kern="1200" spc="-100" baseline="0" dirty="0">
                          <a:solidFill>
                            <a:schemeClr val="dk1"/>
                          </a:solidFill>
                          <a:latin typeface="微軟正黑體" panose="020B0604030504040204" pitchFamily="34" charset="-120"/>
                          <a:ea typeface="微軟正黑體" panose="020B0604030504040204" pitchFamily="34" charset="-120"/>
                          <a:cs typeface="+mn-cs"/>
                        </a:rPr>
                        <a:t>PDF</a:t>
                      </a:r>
                      <a:r>
                        <a:rPr lang="zh-TW" altLang="en-US" sz="2000" u="none" strike="noStrike" kern="1200" spc="-100" baseline="0" dirty="0">
                          <a:solidFill>
                            <a:schemeClr val="dk1"/>
                          </a:solidFill>
                          <a:latin typeface="微軟正黑體" panose="020B0604030504040204" pitchFamily="34" charset="-120"/>
                          <a:ea typeface="微軟正黑體" panose="020B0604030504040204" pitchFamily="34" charset="-120"/>
                          <a:cs typeface="+mn-cs"/>
                        </a:rPr>
                        <a:t>檔 </a:t>
                      </a:r>
                      <a:r>
                        <a:rPr lang="en-US" altLang="zh-TW" sz="2000" u="none" strike="noStrike" kern="1200" spc="-100" baseline="0" dirty="0">
                          <a:solidFill>
                            <a:schemeClr val="dk1"/>
                          </a:solidFill>
                          <a:latin typeface="微軟正黑體" panose="020B0604030504040204" pitchFamily="34" charset="-120"/>
                          <a:ea typeface="微軟正黑體" panose="020B0604030504040204" pitchFamily="34" charset="-120"/>
                          <a:cs typeface="+mn-cs"/>
                        </a:rPr>
                        <a:t>(</a:t>
                      </a:r>
                      <a:r>
                        <a:rPr lang="en-US" altLang="zh-TW" sz="2000" b="1" u="sng" spc="-100" dirty="0">
                          <a:solidFill>
                            <a:srgbClr val="FF0000"/>
                          </a:solidFill>
                          <a:latin typeface="微軟正黑體" panose="020B0604030504040204" pitchFamily="34" charset="-120"/>
                          <a:ea typeface="微軟正黑體" panose="020B0604030504040204" pitchFamily="34" charset="-120"/>
                        </a:rPr>
                        <a:t>4 MB</a:t>
                      </a:r>
                      <a:r>
                        <a:rPr lang="en-US" altLang="zh-TW" sz="2000" u="none" strike="noStrike" kern="1200" spc="-100" baseline="0" dirty="0">
                          <a:solidFill>
                            <a:schemeClr val="dk1"/>
                          </a:solidFill>
                          <a:latin typeface="微軟正黑體" panose="020B0604030504040204" pitchFamily="34" charset="-120"/>
                          <a:ea typeface="微軟正黑體" panose="020B0604030504040204" pitchFamily="34" charset="-120"/>
                          <a:cs typeface="+mn-cs"/>
                        </a:rPr>
                        <a:t>)</a:t>
                      </a:r>
                      <a:endParaRPr lang="zh-TW" altLang="zh-TW" sz="2000" u="none" strike="noStrike" kern="1200" spc="-100" baseline="0" dirty="0">
                        <a:solidFill>
                          <a:schemeClr val="dk1"/>
                        </a:solidFill>
                        <a:latin typeface="微軟正黑體" panose="020B0604030504040204" pitchFamily="34" charset="-120"/>
                        <a:ea typeface="微軟正黑體" panose="020B0604030504040204" pitchFamily="34" charset="-120"/>
                        <a:cs typeface="+mn-cs"/>
                      </a:endParaRPr>
                    </a:p>
                  </a:txBody>
                  <a:tcPr marL="68580" marR="68580" marT="0" marB="0" anchor="ctr">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zh-TW" sz="2000" u="none" strike="noStrike" kern="1200" spc="-100" baseline="0" dirty="0">
                        <a:solidFill>
                          <a:schemeClr val="dk1"/>
                        </a:solidFill>
                        <a:latin typeface="Book Antiqua" panose="02040602050305030304" pitchFamily="18" charset="0"/>
                        <a:ea typeface="華康儷楷書" panose="03000509000000000000" pitchFamily="65" charset="-120"/>
                        <a:cs typeface="+mn-cs"/>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zh-TW" sz="2000" u="none" strike="noStrike" kern="1200" spc="-100" baseline="0" dirty="0">
                        <a:solidFill>
                          <a:schemeClr val="dk1"/>
                        </a:solidFill>
                        <a:latin typeface="Book Antiqua" panose="02040602050305030304" pitchFamily="18" charset="0"/>
                        <a:ea typeface="華康儷楷書" panose="03000509000000000000" pitchFamily="65" charset="-120"/>
                        <a:cs typeface="+mn-cs"/>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09476255"/>
                  </a:ext>
                </a:extLst>
              </a:tr>
            </a:tbl>
          </a:graphicData>
        </a:graphic>
      </p:graphicFrame>
      <p:sp>
        <p:nvSpPr>
          <p:cNvPr id="3" name="標題 1">
            <a:extLst>
              <a:ext uri="{FF2B5EF4-FFF2-40B4-BE49-F238E27FC236}">
                <a16:creationId xmlns:a16="http://schemas.microsoft.com/office/drawing/2014/main" id="{086798A6-E6ED-4728-A6E4-E6D127887394}"/>
              </a:ext>
            </a:extLst>
          </p:cNvPr>
          <p:cNvSpPr txBox="1">
            <a:spLocks/>
          </p:cNvSpPr>
          <p:nvPr/>
        </p:nvSpPr>
        <p:spPr>
          <a:xfrm>
            <a:off x="794326" y="144605"/>
            <a:ext cx="11397673" cy="535285"/>
          </a:xfrm>
          <a:prstGeom prst="rect">
            <a:avLst/>
          </a:prstGeom>
          <a:no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sz="2800" b="1" u="sng" spc="-100" dirty="0">
                <a:solidFill>
                  <a:srgbClr val="C00000"/>
                </a:solidFill>
                <a:latin typeface="微軟正黑體" panose="020B0604030504040204" pitchFamily="34" charset="-120"/>
                <a:ea typeface="微軟正黑體" panose="020B0604030504040204" pitchFamily="34" charset="-120"/>
              </a:rPr>
              <a:t>技優甄審入學</a:t>
            </a:r>
            <a:r>
              <a:rPr lang="zh-TW" altLang="en-US" sz="2500" b="1" spc="-100" dirty="0">
                <a:latin typeface="微軟正黑體" panose="020B0604030504040204" pitchFamily="34" charset="-120"/>
                <a:ea typeface="微軟正黑體" panose="020B0604030504040204" pitchFamily="34" charset="-120"/>
              </a:rPr>
              <a:t>二階甄試考生勾選</a:t>
            </a:r>
            <a:r>
              <a:rPr lang="en-US" altLang="zh-TW" sz="2500" b="1" spc="-100" dirty="0">
                <a:latin typeface="微軟正黑體" panose="020B0604030504040204" pitchFamily="34" charset="-120"/>
                <a:ea typeface="微軟正黑體" panose="020B0604030504040204" pitchFamily="34" charset="-120"/>
              </a:rPr>
              <a:t>EP</a:t>
            </a:r>
            <a:r>
              <a:rPr lang="zh-TW" altLang="en-US" sz="2500" b="1" spc="-100" dirty="0">
                <a:latin typeface="微軟正黑體" panose="020B0604030504040204" pitchFamily="34" charset="-120"/>
                <a:ea typeface="微軟正黑體" panose="020B0604030504040204" pitchFamily="34" charset="-120"/>
              </a:rPr>
              <a:t>項目與上傳</a:t>
            </a:r>
            <a:r>
              <a:rPr lang="en-US" altLang="zh-TW" sz="2500" b="1" spc="-100" dirty="0">
                <a:latin typeface="微軟正黑體" panose="020B0604030504040204" pitchFamily="34" charset="-120"/>
                <a:ea typeface="微軟正黑體" panose="020B0604030504040204" pitchFamily="34" charset="-120"/>
              </a:rPr>
              <a:t>PDF</a:t>
            </a:r>
            <a:r>
              <a:rPr lang="zh-TW" altLang="en-US" sz="2500" b="1" spc="-100" dirty="0">
                <a:latin typeface="微軟正黑體" panose="020B0604030504040204" pitchFamily="34" charset="-120"/>
                <a:ea typeface="微軟正黑體" panose="020B0604030504040204" pitchFamily="34" charset="-120"/>
              </a:rPr>
              <a:t>之規範</a:t>
            </a:r>
          </a:p>
        </p:txBody>
      </p:sp>
      <p:sp>
        <p:nvSpPr>
          <p:cNvPr id="4" name="右大括弧 3">
            <a:extLst>
              <a:ext uri="{FF2B5EF4-FFF2-40B4-BE49-F238E27FC236}">
                <a16:creationId xmlns:a16="http://schemas.microsoft.com/office/drawing/2014/main" id="{E0C0877B-AB07-45EF-8C3E-C5AFECA26A14}"/>
              </a:ext>
            </a:extLst>
          </p:cNvPr>
          <p:cNvSpPr/>
          <p:nvPr/>
        </p:nvSpPr>
        <p:spPr>
          <a:xfrm>
            <a:off x="9163269" y="4016087"/>
            <a:ext cx="123825" cy="1610591"/>
          </a:xfrm>
          <a:prstGeom prst="rightBrace">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sp>
        <p:nvSpPr>
          <p:cNvPr id="5" name="矩形 4">
            <a:extLst>
              <a:ext uri="{FF2B5EF4-FFF2-40B4-BE49-F238E27FC236}">
                <a16:creationId xmlns:a16="http://schemas.microsoft.com/office/drawing/2014/main" id="{72BDFD00-ED9B-4658-BCD4-A6D29EFEB930}"/>
              </a:ext>
            </a:extLst>
          </p:cNvPr>
          <p:cNvSpPr/>
          <p:nvPr/>
        </p:nvSpPr>
        <p:spPr>
          <a:xfrm>
            <a:off x="4881086" y="1753221"/>
            <a:ext cx="3329152" cy="307777"/>
          </a:xfrm>
          <a:prstGeom prst="rect">
            <a:avLst/>
          </a:prstGeom>
          <a:solidFill>
            <a:srgbClr val="9900FF"/>
          </a:solidFill>
          <a:ln w="12700">
            <a:solidFill>
              <a:schemeClr val="bg1"/>
            </a:solidFill>
          </a:ln>
        </p:spPr>
        <p:txBody>
          <a:bodyPr wrap="square" tIns="0" bIns="0" anchor="ctr">
            <a:spAutoFit/>
          </a:bodyPr>
          <a:lstStyle/>
          <a:p>
            <a:pPr algn="ctr"/>
            <a:r>
              <a:rPr lang="zh-TW" altLang="en-US" sz="2000" b="1" dirty="0">
                <a:solidFill>
                  <a:schemeClr val="bg1"/>
                </a:solidFill>
                <a:latin typeface="微軟正黑體" panose="020B0604030504040204" pitchFamily="34" charset="-120"/>
                <a:ea typeface="微軟正黑體" panose="020B0604030504040204" pitchFamily="34" charset="-120"/>
              </a:rPr>
              <a:t> </a:t>
            </a:r>
            <a:r>
              <a:rPr lang="en-US" altLang="zh-TW" sz="2000" b="1" dirty="0">
                <a:solidFill>
                  <a:schemeClr val="bg1"/>
                </a:solidFill>
                <a:latin typeface="微軟正黑體" panose="020B0604030504040204" pitchFamily="34" charset="-120"/>
                <a:ea typeface="微軟正黑體" panose="020B0604030504040204" pitchFamily="34" charset="-120"/>
              </a:rPr>
              <a:t>EP</a:t>
            </a:r>
            <a:r>
              <a:rPr lang="zh-TW" altLang="en-US" sz="2000" b="1" dirty="0">
                <a:solidFill>
                  <a:schemeClr val="bg1"/>
                </a:solidFill>
                <a:latin typeface="微軟正黑體" panose="020B0604030504040204" pitchFamily="34" charset="-120"/>
                <a:ea typeface="微軟正黑體" panose="020B0604030504040204" pitchFamily="34" charset="-120"/>
              </a:rPr>
              <a:t>修課紀錄檔案 </a:t>
            </a:r>
            <a:r>
              <a:rPr lang="en-US" altLang="zh-TW" sz="1600" dirty="0">
                <a:solidFill>
                  <a:schemeClr val="bg1"/>
                </a:solidFill>
                <a:latin typeface="微軟正黑體" panose="020B0604030504040204" pitchFamily="34" charset="-120"/>
                <a:ea typeface="微軟正黑體" panose="020B0604030504040204" pitchFamily="34" charset="-120"/>
              </a:rPr>
              <a:t>(</a:t>
            </a:r>
            <a:r>
              <a:rPr lang="zh-TW" altLang="en-US" sz="1600" dirty="0">
                <a:solidFill>
                  <a:schemeClr val="bg1"/>
                </a:solidFill>
                <a:latin typeface="微軟正黑體" panose="020B0604030504040204" pitchFamily="34" charset="-120"/>
                <a:ea typeface="微軟正黑體" panose="020B0604030504040204" pitchFamily="34" charset="-120"/>
              </a:rPr>
              <a:t>學校上傳</a:t>
            </a:r>
            <a:r>
              <a:rPr lang="en-US" altLang="zh-TW" sz="1600" dirty="0">
                <a:solidFill>
                  <a:schemeClr val="bg1"/>
                </a:solidFill>
                <a:latin typeface="微軟正黑體" panose="020B0604030504040204" pitchFamily="34" charset="-120"/>
                <a:ea typeface="微軟正黑體" panose="020B0604030504040204" pitchFamily="34" charset="-120"/>
              </a:rPr>
              <a:t>)</a:t>
            </a:r>
            <a:endParaRPr lang="zh-TW" altLang="en-US" sz="1600" dirty="0">
              <a:solidFill>
                <a:schemeClr val="bg1"/>
              </a:solidFill>
              <a:latin typeface="微軟正黑體" panose="020B0604030504040204" pitchFamily="34" charset="-120"/>
              <a:ea typeface="微軟正黑體" panose="020B0604030504040204" pitchFamily="34" charset="-120"/>
            </a:endParaRPr>
          </a:p>
        </p:txBody>
      </p:sp>
      <p:sp>
        <p:nvSpPr>
          <p:cNvPr id="6" name="矩形 5">
            <a:extLst>
              <a:ext uri="{FF2B5EF4-FFF2-40B4-BE49-F238E27FC236}">
                <a16:creationId xmlns:a16="http://schemas.microsoft.com/office/drawing/2014/main" id="{12044FF1-847E-4F44-AA9F-B0A53050667D}"/>
              </a:ext>
            </a:extLst>
          </p:cNvPr>
          <p:cNvSpPr/>
          <p:nvPr/>
        </p:nvSpPr>
        <p:spPr>
          <a:xfrm>
            <a:off x="3519160" y="2590353"/>
            <a:ext cx="3026502" cy="307777"/>
          </a:xfrm>
          <a:prstGeom prst="rect">
            <a:avLst/>
          </a:prstGeom>
          <a:solidFill>
            <a:srgbClr val="9900FF"/>
          </a:solidFill>
          <a:ln w="12700">
            <a:solidFill>
              <a:schemeClr val="bg1"/>
            </a:solidFill>
          </a:ln>
        </p:spPr>
        <p:txBody>
          <a:bodyPr wrap="square" tIns="0" bIns="0" anchor="ctr">
            <a:spAutoFit/>
          </a:bodyPr>
          <a:lstStyle/>
          <a:p>
            <a:pPr algn="ctr"/>
            <a:r>
              <a:rPr lang="zh-TW" altLang="en-US" sz="2000" b="1" dirty="0">
                <a:solidFill>
                  <a:schemeClr val="bg1"/>
                </a:solidFill>
                <a:latin typeface="微軟正黑體" panose="020B0604030504040204" pitchFamily="34" charset="-120"/>
                <a:ea typeface="微軟正黑體" panose="020B0604030504040204" pitchFamily="34" charset="-120"/>
              </a:rPr>
              <a:t> </a:t>
            </a:r>
            <a:r>
              <a:rPr lang="en-US" altLang="zh-TW" sz="2000" b="1" dirty="0">
                <a:solidFill>
                  <a:schemeClr val="bg1"/>
                </a:solidFill>
                <a:latin typeface="微軟正黑體" panose="020B0604030504040204" pitchFamily="34" charset="-120"/>
                <a:ea typeface="微軟正黑體" panose="020B0604030504040204" pitchFamily="34" charset="-120"/>
              </a:rPr>
              <a:t>EP</a:t>
            </a:r>
            <a:r>
              <a:rPr lang="zh-TW" altLang="en-US" sz="2000" b="1" dirty="0">
                <a:solidFill>
                  <a:schemeClr val="bg1"/>
                </a:solidFill>
                <a:latin typeface="微軟正黑體" panose="020B0604030504040204" pitchFamily="34" charset="-120"/>
                <a:ea typeface="微軟正黑體" panose="020B0604030504040204" pitchFamily="34" charset="-120"/>
              </a:rPr>
              <a:t>項目檔案</a:t>
            </a:r>
          </a:p>
        </p:txBody>
      </p:sp>
      <p:sp>
        <p:nvSpPr>
          <p:cNvPr id="7" name="矩形 6">
            <a:extLst>
              <a:ext uri="{FF2B5EF4-FFF2-40B4-BE49-F238E27FC236}">
                <a16:creationId xmlns:a16="http://schemas.microsoft.com/office/drawing/2014/main" id="{D32827DB-6685-46DF-BE2B-C20EC764939A}"/>
              </a:ext>
            </a:extLst>
          </p:cNvPr>
          <p:cNvSpPr/>
          <p:nvPr/>
        </p:nvSpPr>
        <p:spPr>
          <a:xfrm>
            <a:off x="3519160" y="3291111"/>
            <a:ext cx="3026502" cy="307777"/>
          </a:xfrm>
          <a:prstGeom prst="rect">
            <a:avLst/>
          </a:prstGeom>
          <a:solidFill>
            <a:srgbClr val="9900FF"/>
          </a:solidFill>
          <a:ln w="12700">
            <a:solidFill>
              <a:schemeClr val="bg1"/>
            </a:solidFill>
          </a:ln>
        </p:spPr>
        <p:txBody>
          <a:bodyPr wrap="square" tIns="0" bIns="0" anchor="ctr">
            <a:spAutoFit/>
          </a:bodyPr>
          <a:lstStyle/>
          <a:p>
            <a:pPr algn="ctr"/>
            <a:r>
              <a:rPr lang="zh-TW" altLang="en-US" sz="2000" b="1" dirty="0">
                <a:solidFill>
                  <a:schemeClr val="bg1"/>
                </a:solidFill>
                <a:latin typeface="微軟正黑體" panose="020B0604030504040204" pitchFamily="34" charset="-120"/>
                <a:ea typeface="微軟正黑體" panose="020B0604030504040204" pitchFamily="34" charset="-120"/>
              </a:rPr>
              <a:t> </a:t>
            </a:r>
            <a:r>
              <a:rPr lang="en-US" altLang="zh-TW" sz="2000" b="1" dirty="0">
                <a:solidFill>
                  <a:schemeClr val="bg1"/>
                </a:solidFill>
                <a:latin typeface="微軟正黑體" panose="020B0604030504040204" pitchFamily="34" charset="-120"/>
                <a:ea typeface="微軟正黑體" panose="020B0604030504040204" pitchFamily="34" charset="-120"/>
              </a:rPr>
              <a:t>EP</a:t>
            </a:r>
            <a:r>
              <a:rPr lang="zh-TW" altLang="en-US" sz="2000" b="1" dirty="0">
                <a:solidFill>
                  <a:schemeClr val="bg1"/>
                </a:solidFill>
                <a:latin typeface="微軟正黑體" panose="020B0604030504040204" pitchFamily="34" charset="-120"/>
                <a:ea typeface="微軟正黑體" panose="020B0604030504040204" pitchFamily="34" charset="-120"/>
              </a:rPr>
              <a:t>項目檔案</a:t>
            </a:r>
          </a:p>
        </p:txBody>
      </p:sp>
      <p:sp>
        <p:nvSpPr>
          <p:cNvPr id="8" name="矩形 7">
            <a:extLst>
              <a:ext uri="{FF2B5EF4-FFF2-40B4-BE49-F238E27FC236}">
                <a16:creationId xmlns:a16="http://schemas.microsoft.com/office/drawing/2014/main" id="{3BC1F0C8-7716-48B3-8E1C-67006CD93202}"/>
              </a:ext>
            </a:extLst>
          </p:cNvPr>
          <p:cNvSpPr/>
          <p:nvPr/>
        </p:nvSpPr>
        <p:spPr>
          <a:xfrm>
            <a:off x="868686" y="5785768"/>
            <a:ext cx="10938721" cy="584775"/>
          </a:xfrm>
          <a:prstGeom prst="rect">
            <a:avLst/>
          </a:prstGeom>
          <a:solidFill>
            <a:schemeClr val="bg1">
              <a:lumMod val="95000"/>
            </a:schemeClr>
          </a:solidFill>
        </p:spPr>
        <p:txBody>
          <a:bodyPr wrap="square">
            <a:spAutoFit/>
          </a:bodyPr>
          <a:lstStyle/>
          <a:p>
            <a:pPr marL="285750" indent="-285750">
              <a:buFont typeface="Wingdings" panose="05000000000000000000" pitchFamily="2" charset="2"/>
              <a:buChar char="u"/>
            </a:pPr>
            <a:r>
              <a:rPr lang="zh-TW" altLang="zh-TW" sz="1600" b="1" spc="-100" dirty="0">
                <a:solidFill>
                  <a:schemeClr val="dk1"/>
                </a:solidFill>
                <a:latin typeface="微軟正黑體" panose="020B0604030504040204" pitchFamily="34" charset="-120"/>
                <a:ea typeface="微軟正黑體" panose="020B0604030504040204" pitchFamily="34" charset="-120"/>
              </a:rPr>
              <a:t>使用</a:t>
            </a:r>
            <a:r>
              <a:rPr lang="en-US" altLang="zh-TW" sz="1600" b="1" spc="-100" dirty="0">
                <a:solidFill>
                  <a:schemeClr val="dk1"/>
                </a:solidFill>
                <a:latin typeface="微軟正黑體" panose="020B0604030504040204" pitchFamily="34" charset="-120"/>
                <a:ea typeface="微軟正黑體" panose="020B0604030504040204" pitchFamily="34" charset="-120"/>
              </a:rPr>
              <a:t> EP</a:t>
            </a:r>
            <a:r>
              <a:rPr lang="zh-TW" altLang="zh-TW" sz="1600" b="1" spc="-100" dirty="0">
                <a:solidFill>
                  <a:schemeClr val="dk1"/>
                </a:solidFill>
                <a:latin typeface="微軟正黑體" panose="020B0604030504040204" pitchFamily="34" charset="-120"/>
                <a:ea typeface="微軟正黑體" panose="020B0604030504040204" pitchFamily="34" charset="-120"/>
              </a:rPr>
              <a:t>及未使用</a:t>
            </a:r>
            <a:r>
              <a:rPr lang="en-US" altLang="zh-TW" sz="1600" b="1" spc="-100" dirty="0">
                <a:solidFill>
                  <a:schemeClr val="dk1"/>
                </a:solidFill>
                <a:latin typeface="微軟正黑體" panose="020B0604030504040204" pitchFamily="34" charset="-120"/>
                <a:ea typeface="微軟正黑體" panose="020B0604030504040204" pitchFamily="34" charset="-120"/>
              </a:rPr>
              <a:t> EP</a:t>
            </a:r>
            <a:r>
              <a:rPr lang="zh-TW" altLang="zh-TW" sz="1600" b="1" spc="-100" dirty="0">
                <a:solidFill>
                  <a:schemeClr val="dk1"/>
                </a:solidFill>
                <a:latin typeface="微軟正黑體" panose="020B0604030504040204" pitchFamily="34" charset="-120"/>
                <a:ea typeface="微軟正黑體" panose="020B0604030504040204" pitchFamily="34" charset="-120"/>
              </a:rPr>
              <a:t>之</a:t>
            </a:r>
            <a:r>
              <a:rPr lang="zh-TW" altLang="en-US" sz="1600" b="1" spc="-100" dirty="0">
                <a:solidFill>
                  <a:schemeClr val="dk1"/>
                </a:solidFill>
                <a:latin typeface="微軟正黑體" panose="020B0604030504040204" pitchFamily="34" charset="-120"/>
                <a:ea typeface="微軟正黑體" panose="020B0604030504040204" pitchFamily="34" charset="-120"/>
              </a:rPr>
              <a:t>全體</a:t>
            </a:r>
            <a:r>
              <a:rPr lang="zh-TW" altLang="zh-TW" sz="1600" b="1" spc="-100" dirty="0">
                <a:solidFill>
                  <a:schemeClr val="dk1"/>
                </a:solidFill>
                <a:latin typeface="微軟正黑體" panose="020B0604030504040204" pitchFamily="34" charset="-120"/>
                <a:ea typeface="微軟正黑體" panose="020B0604030504040204" pitchFamily="34" charset="-120"/>
              </a:rPr>
              <a:t>考生，皆</a:t>
            </a:r>
            <a:r>
              <a:rPr lang="zh-TW" altLang="en-US" sz="1600" b="1" spc="-100" dirty="0">
                <a:solidFill>
                  <a:schemeClr val="dk1"/>
                </a:solidFill>
                <a:latin typeface="微軟正黑體" panose="020B0604030504040204" pitchFamily="34" charset="-120"/>
                <a:ea typeface="微軟正黑體" panose="020B0604030504040204" pitchFamily="34" charset="-120"/>
              </a:rPr>
              <a:t>依據報名校系所</a:t>
            </a:r>
            <a:r>
              <a:rPr lang="zh-TW" altLang="zh-TW" sz="1600" b="1" spc="-100" dirty="0">
                <a:solidFill>
                  <a:schemeClr val="dk1"/>
                </a:solidFill>
                <a:latin typeface="微軟正黑體" panose="020B0604030504040204" pitchFamily="34" charset="-120"/>
                <a:ea typeface="微軟正黑體" panose="020B0604030504040204" pitchFamily="34" charset="-120"/>
              </a:rPr>
              <a:t>採</a:t>
            </a:r>
            <a:r>
              <a:rPr lang="zh-TW" altLang="en-US" sz="1600" b="1" spc="-100" dirty="0">
                <a:solidFill>
                  <a:schemeClr val="dk1"/>
                </a:solidFill>
                <a:latin typeface="微軟正黑體" panose="020B0604030504040204" pitchFamily="34" charset="-120"/>
                <a:ea typeface="微軟正黑體" panose="020B0604030504040204" pitchFamily="34" charset="-120"/>
              </a:rPr>
              <a:t>計之</a:t>
            </a:r>
            <a:r>
              <a:rPr lang="zh-TW" altLang="zh-TW" sz="1600" b="1" spc="-100" dirty="0">
                <a:solidFill>
                  <a:srgbClr val="FF0000"/>
                </a:solidFill>
                <a:latin typeface="微軟正黑體" panose="020B0604030504040204" pitchFamily="34" charset="-120"/>
                <a:ea typeface="微軟正黑體" panose="020B0604030504040204" pitchFamily="34" charset="-120"/>
              </a:rPr>
              <a:t>「件數」為上限</a:t>
            </a:r>
            <a:r>
              <a:rPr lang="zh-TW" altLang="en-US" sz="1600" b="1" spc="-100" dirty="0">
                <a:solidFill>
                  <a:schemeClr val="dk1"/>
                </a:solidFill>
                <a:latin typeface="微軟正黑體" panose="020B0604030504040204" pitchFamily="34" charset="-120"/>
                <a:ea typeface="微軟正黑體" panose="020B0604030504040204" pitchFamily="34" charset="-120"/>
              </a:rPr>
              <a:t>。</a:t>
            </a:r>
            <a:endParaRPr lang="en-US" altLang="zh-TW" sz="1600" b="1" spc="-100" dirty="0">
              <a:solidFill>
                <a:schemeClr val="dk1"/>
              </a:solidFill>
              <a:latin typeface="微軟正黑體" panose="020B0604030504040204" pitchFamily="34" charset="-120"/>
              <a:ea typeface="微軟正黑體" panose="020B0604030504040204" pitchFamily="34" charset="-120"/>
            </a:endParaRPr>
          </a:p>
          <a:p>
            <a:pPr marL="285750" indent="-285750">
              <a:buFont typeface="Wingdings" panose="05000000000000000000" pitchFamily="2" charset="2"/>
              <a:buChar char="u"/>
            </a:pPr>
            <a:r>
              <a:rPr lang="zh-TW" altLang="zh-TW" sz="1600" b="1" spc="-100" dirty="0">
                <a:solidFill>
                  <a:schemeClr val="dk1"/>
                </a:solidFill>
                <a:latin typeface="微軟正黑體" panose="020B0604030504040204" pitchFamily="34" charset="-120"/>
                <a:ea typeface="微軟正黑體" panose="020B0604030504040204" pitchFamily="34" charset="-120"/>
              </a:rPr>
              <a:t>每</a:t>
            </a:r>
            <a:r>
              <a:rPr lang="zh-TW" altLang="en-US" sz="1600" b="1" spc="-100" dirty="0">
                <a:solidFill>
                  <a:schemeClr val="dk1"/>
                </a:solidFill>
                <a:latin typeface="微軟正黑體" panose="020B0604030504040204" pitchFamily="34" charset="-120"/>
                <a:ea typeface="微軟正黑體" panose="020B0604030504040204" pitchFamily="34" charset="-120"/>
              </a:rPr>
              <a:t>一</a:t>
            </a:r>
            <a:r>
              <a:rPr lang="zh-TW" altLang="zh-TW" sz="1600" b="1" spc="-100" dirty="0">
                <a:solidFill>
                  <a:schemeClr val="dk1"/>
                </a:solidFill>
                <a:latin typeface="微軟正黑體" panose="020B0604030504040204" pitchFamily="34" charset="-120"/>
                <a:ea typeface="微軟正黑體" panose="020B0604030504040204" pitchFamily="34" charset="-120"/>
              </a:rPr>
              <a:t>件文件檔案容量上限</a:t>
            </a:r>
            <a:r>
              <a:rPr lang="zh-TW" altLang="en-US" sz="1600" b="1" spc="-100" dirty="0">
                <a:solidFill>
                  <a:srgbClr val="FF0000"/>
                </a:solidFill>
                <a:latin typeface="微軟正黑體" panose="020B0604030504040204" pitchFamily="34" charset="-120"/>
                <a:ea typeface="微軟正黑體" panose="020B0604030504040204" pitchFamily="34" charset="-120"/>
              </a:rPr>
              <a:t>皆</a:t>
            </a:r>
            <a:r>
              <a:rPr lang="zh-TW" altLang="zh-TW" sz="1600" b="1" spc="-100" dirty="0">
                <a:solidFill>
                  <a:srgbClr val="FF0000"/>
                </a:solidFill>
                <a:latin typeface="微軟正黑體" panose="020B0604030504040204" pitchFamily="34" charset="-120"/>
                <a:ea typeface="微軟正黑體" panose="020B0604030504040204" pitchFamily="34" charset="-120"/>
              </a:rPr>
              <a:t>為</a:t>
            </a:r>
            <a:r>
              <a:rPr lang="en-US" altLang="zh-TW" sz="1600" b="1" u="sng" spc="-100" dirty="0">
                <a:solidFill>
                  <a:srgbClr val="FF0000"/>
                </a:solidFill>
                <a:latin typeface="微軟正黑體" panose="020B0604030504040204" pitchFamily="34" charset="-120"/>
                <a:ea typeface="微軟正黑體" panose="020B0604030504040204" pitchFamily="34" charset="-120"/>
              </a:rPr>
              <a:t>4 MB</a:t>
            </a:r>
            <a:r>
              <a:rPr lang="zh-TW" altLang="zh-TW" sz="1600" b="1" spc="-100" dirty="0">
                <a:solidFill>
                  <a:schemeClr val="dk1"/>
                </a:solidFill>
                <a:latin typeface="微軟正黑體" panose="020B0604030504040204" pitchFamily="34" charset="-120"/>
                <a:ea typeface="微軟正黑體" panose="020B0604030504040204" pitchFamily="34" charset="-120"/>
              </a:rPr>
              <a:t>，</a:t>
            </a:r>
            <a:r>
              <a:rPr lang="zh-TW" altLang="en-US" sz="1600" b="1" spc="-100" dirty="0">
                <a:solidFill>
                  <a:schemeClr val="dk1"/>
                </a:solidFill>
                <a:latin typeface="微軟正黑體" panose="020B0604030504040204" pitchFamily="34" charset="-120"/>
                <a:ea typeface="微軟正黑體" panose="020B0604030504040204" pitchFamily="34" charset="-120"/>
              </a:rPr>
              <a:t>惟</a:t>
            </a:r>
            <a:r>
              <a:rPr lang="zh-TW" altLang="zh-TW" sz="1600" b="1" spc="-100" dirty="0">
                <a:solidFill>
                  <a:schemeClr val="dk1"/>
                </a:solidFill>
                <a:latin typeface="微軟正黑體" panose="020B0604030504040204" pitchFamily="34" charset="-120"/>
                <a:ea typeface="微軟正黑體" panose="020B0604030504040204" pitchFamily="34" charset="-120"/>
              </a:rPr>
              <a:t>未使用</a:t>
            </a:r>
            <a:r>
              <a:rPr lang="en-US" altLang="zh-TW" sz="1600" b="1" spc="-100" dirty="0">
                <a:solidFill>
                  <a:schemeClr val="dk1"/>
                </a:solidFill>
                <a:latin typeface="微軟正黑體" panose="020B0604030504040204" pitchFamily="34" charset="-120"/>
                <a:ea typeface="微軟正黑體" panose="020B0604030504040204" pitchFamily="34" charset="-120"/>
              </a:rPr>
              <a:t>EP</a:t>
            </a:r>
            <a:r>
              <a:rPr lang="zh-TW" altLang="zh-TW" sz="1600" b="1" spc="-100" dirty="0">
                <a:solidFill>
                  <a:schemeClr val="dk1"/>
                </a:solidFill>
                <a:latin typeface="微軟正黑體" panose="020B0604030504040204" pitchFamily="34" charset="-120"/>
                <a:ea typeface="微軟正黑體" panose="020B0604030504040204" pitchFamily="34" charset="-120"/>
              </a:rPr>
              <a:t>考生</a:t>
            </a:r>
            <a:r>
              <a:rPr lang="zh-TW" altLang="zh-TW" sz="1600" b="1" u="sng" spc="-100" dirty="0">
                <a:solidFill>
                  <a:schemeClr val="dk1"/>
                </a:solidFill>
                <a:latin typeface="微軟正黑體" panose="020B0604030504040204" pitchFamily="34" charset="-120"/>
                <a:ea typeface="微軟正黑體" panose="020B0604030504040204" pitchFamily="34" charset="-120"/>
              </a:rPr>
              <a:t>無法</a:t>
            </a:r>
            <a:r>
              <a:rPr lang="zh-TW" altLang="en-US" sz="1600" b="1" u="sng" spc="-100" dirty="0">
                <a:solidFill>
                  <a:schemeClr val="dk1"/>
                </a:solidFill>
                <a:latin typeface="微軟正黑體" panose="020B0604030504040204" pitchFamily="34" charset="-120"/>
                <a:ea typeface="微軟正黑體" panose="020B0604030504040204" pitchFamily="34" charset="-120"/>
              </a:rPr>
              <a:t>上傳</a:t>
            </a:r>
            <a:r>
              <a:rPr lang="zh-TW" altLang="zh-TW" sz="1600" b="1" u="sng" spc="-100" dirty="0">
                <a:solidFill>
                  <a:schemeClr val="dk1"/>
                </a:solidFill>
                <a:latin typeface="微軟正黑體" panose="020B0604030504040204" pitchFamily="34" charset="-120"/>
                <a:ea typeface="微軟正黑體" panose="020B0604030504040204" pitchFamily="34" charset="-120"/>
              </a:rPr>
              <a:t>影音</a:t>
            </a:r>
            <a:r>
              <a:rPr lang="zh-TW" altLang="zh-TW" sz="1600" b="1" spc="-100" dirty="0">
                <a:solidFill>
                  <a:schemeClr val="dk1"/>
                </a:solidFill>
                <a:latin typeface="微軟正黑體" panose="020B0604030504040204" pitchFamily="34" charset="-120"/>
                <a:ea typeface="微軟正黑體" panose="020B0604030504040204" pitchFamily="34" charset="-120"/>
              </a:rPr>
              <a:t>檔案</a:t>
            </a:r>
            <a:r>
              <a:rPr lang="zh-TW" altLang="en-US" sz="1600" b="1" spc="-100" dirty="0">
                <a:solidFill>
                  <a:schemeClr val="dk1"/>
                </a:solidFill>
                <a:latin typeface="微軟正黑體" panose="020B0604030504040204" pitchFamily="34" charset="-120"/>
                <a:ea typeface="微軟正黑體" panose="020B0604030504040204" pitchFamily="34" charset="-120"/>
              </a:rPr>
              <a:t>。</a:t>
            </a:r>
            <a:endParaRPr lang="en-US" altLang="zh-TW" sz="1600" b="1" spc="-100" dirty="0">
              <a:solidFill>
                <a:schemeClr val="dk1"/>
              </a:solidFill>
              <a:latin typeface="微軟正黑體" panose="020B0604030504040204" pitchFamily="34" charset="-120"/>
              <a:ea typeface="微軟正黑體" panose="020B0604030504040204" pitchFamily="34" charset="-120"/>
            </a:endParaRPr>
          </a:p>
        </p:txBody>
      </p:sp>
      <p:sp>
        <p:nvSpPr>
          <p:cNvPr id="9" name="矩形 8">
            <a:extLst>
              <a:ext uri="{FF2B5EF4-FFF2-40B4-BE49-F238E27FC236}">
                <a16:creationId xmlns:a16="http://schemas.microsoft.com/office/drawing/2014/main" id="{3FF19B4C-337A-4210-9273-F8DB198FDCB0}"/>
              </a:ext>
            </a:extLst>
          </p:cNvPr>
          <p:cNvSpPr/>
          <p:nvPr/>
        </p:nvSpPr>
        <p:spPr>
          <a:xfrm>
            <a:off x="9428884" y="3999346"/>
            <a:ext cx="415498" cy="1634836"/>
          </a:xfrm>
          <a:prstGeom prst="rect">
            <a:avLst/>
          </a:prstGeom>
          <a:solidFill>
            <a:schemeClr val="accent2">
              <a:lumMod val="75000"/>
            </a:schemeClr>
          </a:solidFill>
        </p:spPr>
        <p:txBody>
          <a:bodyPr vert="eaVert" wrap="square">
            <a:spAutoFit/>
          </a:bodyPr>
          <a:lstStyle/>
          <a:p>
            <a:pPr algn="ctr"/>
            <a:r>
              <a:rPr lang="zh-TW" altLang="en-US" sz="1500" b="1" spc="-100" dirty="0">
                <a:solidFill>
                  <a:schemeClr val="bg1"/>
                </a:solidFill>
                <a:latin typeface="微軟正黑體" panose="020B0604030504040204" pitchFamily="34" charset="-120"/>
                <a:ea typeface="微軟正黑體" panose="020B0604030504040204" pitchFamily="34" charset="-120"/>
              </a:rPr>
              <a:t>全體考生作業一致</a:t>
            </a:r>
            <a:endParaRPr lang="zh-TW" altLang="en-US" sz="1500" b="1" dirty="0">
              <a:solidFill>
                <a:schemeClr val="bg1"/>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2241723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out)">
                                      <p:cBhvr>
                                        <p:cTn id="7" dur="1250"/>
                                        <p:tgtEl>
                                          <p:spTgt spid="5"/>
                                        </p:tgtEl>
                                      </p:cBhvr>
                                    </p:animEffect>
                                  </p:childTnLst>
                                </p:cTn>
                              </p:par>
                              <p:par>
                                <p:cTn id="8" presetID="6" presetClass="entr" presetSubtype="32"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circle(out)">
                                      <p:cBhvr>
                                        <p:cTn id="10" dur="1250"/>
                                        <p:tgtEl>
                                          <p:spTgt spid="6"/>
                                        </p:tgtEl>
                                      </p:cBhvr>
                                    </p:animEffect>
                                  </p:childTnLst>
                                </p:cTn>
                              </p:par>
                              <p:par>
                                <p:cTn id="11" presetID="6" presetClass="entr" presetSubtype="32"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circle(out)">
                                      <p:cBhvr>
                                        <p:cTn id="13" dur="12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線接點 1">
            <a:extLst>
              <a:ext uri="{FF2B5EF4-FFF2-40B4-BE49-F238E27FC236}">
                <a16:creationId xmlns:a16="http://schemas.microsoft.com/office/drawing/2014/main" id="{1D6867F6-1D6E-4B11-A38A-CA6F87D3203A}"/>
              </a:ext>
            </a:extLst>
          </p:cNvPr>
          <p:cNvCxnSpPr/>
          <p:nvPr/>
        </p:nvCxnSpPr>
        <p:spPr>
          <a:xfrm>
            <a:off x="1240841" y="2924737"/>
            <a:ext cx="9808394"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3" name="圓角矩形 5">
            <a:extLst>
              <a:ext uri="{FF2B5EF4-FFF2-40B4-BE49-F238E27FC236}">
                <a16:creationId xmlns:a16="http://schemas.microsoft.com/office/drawing/2014/main" id="{F510E2BB-6651-4269-8559-04EA138CE0B0}"/>
              </a:ext>
            </a:extLst>
          </p:cNvPr>
          <p:cNvSpPr/>
          <p:nvPr/>
        </p:nvSpPr>
        <p:spPr>
          <a:xfrm>
            <a:off x="1240842" y="1071345"/>
            <a:ext cx="456904" cy="1810348"/>
          </a:xfrm>
          <a:prstGeom prst="roundRect">
            <a:avLst/>
          </a:prstGeom>
          <a:solidFill>
            <a:schemeClr val="accent4">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zh-TW" altLang="zh-TW" b="1" dirty="0">
                <a:solidFill>
                  <a:schemeClr val="tx1"/>
                </a:solidFill>
                <a:latin typeface="微軟正黑體" panose="020B0604030504040204" pitchFamily="34" charset="-120"/>
                <a:ea typeface="微軟正黑體" panose="020B0604030504040204" pitchFamily="34" charset="-120"/>
              </a:rPr>
              <a:t>前</a:t>
            </a:r>
            <a:r>
              <a:rPr lang="zh-TW" altLang="en-US" b="1" dirty="0">
                <a:solidFill>
                  <a:schemeClr val="tx1"/>
                </a:solidFill>
                <a:latin typeface="微軟正黑體" panose="020B0604030504040204" pitchFamily="34" charset="-120"/>
                <a:ea typeface="微軟正黑體" panose="020B0604030504040204" pitchFamily="34" charset="-120"/>
              </a:rPr>
              <a:t>４</a:t>
            </a:r>
            <a:r>
              <a:rPr lang="zh-TW" altLang="zh-TW" b="1" dirty="0">
                <a:solidFill>
                  <a:schemeClr val="tx1"/>
                </a:solidFill>
                <a:latin typeface="微軟正黑體" panose="020B0604030504040204" pitchFamily="34" charset="-120"/>
                <a:ea typeface="微軟正黑體" panose="020B0604030504040204" pitchFamily="34" charset="-120"/>
              </a:rPr>
              <a:t>學期</a:t>
            </a:r>
            <a:endParaRPr lang="zh-TW" altLang="en-US" dirty="0">
              <a:solidFill>
                <a:schemeClr val="tx1"/>
              </a:solidFill>
              <a:latin typeface="微軟正黑體" panose="020B0604030504040204" pitchFamily="34" charset="-120"/>
              <a:ea typeface="微軟正黑體" panose="020B0604030504040204" pitchFamily="34" charset="-120"/>
            </a:endParaRPr>
          </a:p>
        </p:txBody>
      </p:sp>
      <p:sp>
        <p:nvSpPr>
          <p:cNvPr id="4" name="圓角矩形 6">
            <a:extLst>
              <a:ext uri="{FF2B5EF4-FFF2-40B4-BE49-F238E27FC236}">
                <a16:creationId xmlns:a16="http://schemas.microsoft.com/office/drawing/2014/main" id="{C0AA2CAA-A144-4FEC-9F47-179B5A7DF633}"/>
              </a:ext>
            </a:extLst>
          </p:cNvPr>
          <p:cNvSpPr/>
          <p:nvPr/>
        </p:nvSpPr>
        <p:spPr>
          <a:xfrm>
            <a:off x="1240842" y="2958546"/>
            <a:ext cx="456904" cy="2170566"/>
          </a:xfrm>
          <a:prstGeom prst="roundRect">
            <a:avLst/>
          </a:prstGeom>
          <a:solidFill>
            <a:schemeClr val="accent4">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zh-TW" altLang="zh-TW" b="1" dirty="0">
                <a:solidFill>
                  <a:schemeClr val="tx1"/>
                </a:solidFill>
                <a:latin typeface="微軟正黑體" panose="020B0604030504040204" pitchFamily="34" charset="-120"/>
                <a:ea typeface="微軟正黑體" panose="020B0604030504040204" pitchFamily="34" charset="-120"/>
              </a:rPr>
              <a:t>第</a:t>
            </a:r>
            <a:r>
              <a:rPr lang="zh-TW" altLang="en-US" b="1" dirty="0">
                <a:solidFill>
                  <a:schemeClr val="tx1"/>
                </a:solidFill>
                <a:latin typeface="微軟正黑體" panose="020B0604030504040204" pitchFamily="34" charset="-120"/>
                <a:ea typeface="微軟正黑體" panose="020B0604030504040204" pitchFamily="34" charset="-120"/>
              </a:rPr>
              <a:t>５</a:t>
            </a:r>
            <a:r>
              <a:rPr lang="zh-TW" altLang="zh-TW" b="1" dirty="0">
                <a:solidFill>
                  <a:schemeClr val="tx1"/>
                </a:solidFill>
                <a:latin typeface="微軟正黑體" panose="020B0604030504040204" pitchFamily="34" charset="-120"/>
                <a:ea typeface="微軟正黑體" panose="020B0604030504040204" pitchFamily="34" charset="-120"/>
              </a:rPr>
              <a:t>學期</a:t>
            </a:r>
            <a:endParaRPr lang="zh-TW" altLang="en-US" dirty="0">
              <a:solidFill>
                <a:schemeClr val="tx1"/>
              </a:solidFill>
              <a:latin typeface="微軟正黑體" panose="020B0604030504040204" pitchFamily="34" charset="-120"/>
              <a:ea typeface="微軟正黑體" panose="020B0604030504040204" pitchFamily="34" charset="-120"/>
            </a:endParaRPr>
          </a:p>
        </p:txBody>
      </p:sp>
      <p:sp>
        <p:nvSpPr>
          <p:cNvPr id="5" name="圓角矩形 7">
            <a:extLst>
              <a:ext uri="{FF2B5EF4-FFF2-40B4-BE49-F238E27FC236}">
                <a16:creationId xmlns:a16="http://schemas.microsoft.com/office/drawing/2014/main" id="{03DCDAB4-E48F-4656-B837-7FFE81D89FE4}"/>
              </a:ext>
            </a:extLst>
          </p:cNvPr>
          <p:cNvSpPr/>
          <p:nvPr/>
        </p:nvSpPr>
        <p:spPr>
          <a:xfrm>
            <a:off x="1240842" y="5140269"/>
            <a:ext cx="456904" cy="1526029"/>
          </a:xfrm>
          <a:prstGeom prst="roundRect">
            <a:avLst/>
          </a:prstGeom>
          <a:solidFill>
            <a:schemeClr val="accent4">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zh-TW" altLang="zh-TW" b="1" dirty="0">
                <a:solidFill>
                  <a:schemeClr val="tx1"/>
                </a:solidFill>
                <a:latin typeface="微軟正黑體" panose="020B0604030504040204" pitchFamily="34" charset="-120"/>
                <a:ea typeface="微軟正黑體" panose="020B0604030504040204" pitchFamily="34" charset="-120"/>
              </a:rPr>
              <a:t>第</a:t>
            </a:r>
            <a:r>
              <a:rPr lang="zh-TW" altLang="en-US" b="1" dirty="0">
                <a:solidFill>
                  <a:schemeClr val="tx1"/>
                </a:solidFill>
                <a:latin typeface="微軟正黑體" panose="020B0604030504040204" pitchFamily="34" charset="-120"/>
                <a:ea typeface="微軟正黑體" panose="020B0604030504040204" pitchFamily="34" charset="-120"/>
              </a:rPr>
              <a:t>６</a:t>
            </a:r>
            <a:r>
              <a:rPr lang="zh-TW" altLang="zh-TW" b="1" dirty="0">
                <a:solidFill>
                  <a:schemeClr val="tx1"/>
                </a:solidFill>
                <a:latin typeface="微軟正黑體" panose="020B0604030504040204" pitchFamily="34" charset="-120"/>
                <a:ea typeface="微軟正黑體" panose="020B0604030504040204" pitchFamily="34" charset="-120"/>
              </a:rPr>
              <a:t>學期</a:t>
            </a:r>
            <a:endParaRPr lang="zh-TW" altLang="en-US" dirty="0">
              <a:solidFill>
                <a:schemeClr val="tx1"/>
              </a:solidFill>
              <a:latin typeface="微軟正黑體" panose="020B0604030504040204" pitchFamily="34" charset="-120"/>
              <a:ea typeface="微軟正黑體" panose="020B0604030504040204" pitchFamily="34" charset="-120"/>
            </a:endParaRPr>
          </a:p>
        </p:txBody>
      </p:sp>
      <p:sp>
        <p:nvSpPr>
          <p:cNvPr id="6" name="矩形 5">
            <a:extLst>
              <a:ext uri="{FF2B5EF4-FFF2-40B4-BE49-F238E27FC236}">
                <a16:creationId xmlns:a16="http://schemas.microsoft.com/office/drawing/2014/main" id="{1E639EB0-287A-4216-9E0B-9BE69C516FF6}"/>
              </a:ext>
            </a:extLst>
          </p:cNvPr>
          <p:cNvSpPr/>
          <p:nvPr/>
        </p:nvSpPr>
        <p:spPr>
          <a:xfrm>
            <a:off x="1720529" y="1086447"/>
            <a:ext cx="3696884" cy="1661993"/>
          </a:xfrm>
          <a:prstGeom prst="rect">
            <a:avLst/>
          </a:prstGeom>
        </p:spPr>
        <p:txBody>
          <a:bodyPr wrap="square">
            <a:spAutoFit/>
          </a:bodyPr>
          <a:lstStyle/>
          <a:p>
            <a:pPr algn="ctr"/>
            <a:r>
              <a:rPr lang="zh-TW" altLang="zh-TW" sz="2400" b="1" spc="-150" dirty="0">
                <a:latin typeface="微軟正黑體" panose="020B0604030504040204" pitchFamily="34" charset="-120"/>
                <a:ea typeface="微軟正黑體" panose="020B0604030504040204" pitchFamily="34" charset="-120"/>
                <a:cs typeface="Times New Roman" panose="02020603050405020304" pitchFamily="18" charset="0"/>
              </a:rPr>
              <a:t>考生</a:t>
            </a:r>
            <a:r>
              <a:rPr lang="zh-TW" altLang="en-US" sz="2400" b="1" spc="-150" dirty="0">
                <a:latin typeface="微軟正黑體" panose="020B0604030504040204" pitchFamily="34" charset="-120"/>
                <a:ea typeface="微軟正黑體" panose="020B0604030504040204" pitchFamily="34" charset="-120"/>
                <a:cs typeface="Times New Roman" panose="02020603050405020304" pitchFamily="18" charset="0"/>
              </a:rPr>
              <a:t>於</a:t>
            </a:r>
            <a:r>
              <a:rPr lang="zh-TW" altLang="en-US" sz="2400" b="1" spc="-150"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查看系統</a:t>
            </a:r>
            <a:r>
              <a:rPr lang="zh-TW" altLang="en-US" sz="2400" b="1" spc="-150" dirty="0">
                <a:latin typeface="微軟正黑體" panose="020B0604030504040204" pitchFamily="34" charset="-120"/>
                <a:ea typeface="微軟正黑體" panose="020B0604030504040204" pitchFamily="34" charset="-120"/>
                <a:cs typeface="Times New Roman" panose="02020603050405020304" pitchFamily="18" charset="0"/>
              </a:rPr>
              <a:t>查看</a:t>
            </a:r>
            <a:endParaRPr lang="en-US" altLang="zh-TW" sz="2400" b="1" spc="-150" dirty="0">
              <a:latin typeface="微軟正黑體" panose="020B0604030504040204" pitchFamily="34" charset="-120"/>
              <a:ea typeface="微軟正黑體" panose="020B0604030504040204" pitchFamily="34" charset="-120"/>
              <a:cs typeface="Times New Roman" panose="02020603050405020304" pitchFamily="18" charset="0"/>
            </a:endParaRPr>
          </a:p>
          <a:p>
            <a:pPr algn="ctr"/>
            <a:r>
              <a:rPr lang="zh-TW" altLang="zh-TW" sz="2400" b="1" spc="-150" dirty="0">
                <a:latin typeface="微軟正黑體" panose="020B0604030504040204" pitchFamily="34" charset="-120"/>
                <a:ea typeface="微軟正黑體" panose="020B0604030504040204" pitchFamily="34" charset="-120"/>
                <a:cs typeface="Times New Roman" panose="02020603050405020304" pitchFamily="18" charset="0"/>
              </a:rPr>
              <a:t>學習歷程檔案</a:t>
            </a:r>
            <a:endParaRPr lang="en-US" altLang="zh-TW" sz="2400" b="1" spc="-150" dirty="0">
              <a:latin typeface="微軟正黑體" panose="020B0604030504040204" pitchFamily="34" charset="-120"/>
              <a:ea typeface="微軟正黑體" panose="020B0604030504040204" pitchFamily="34" charset="-120"/>
              <a:cs typeface="Times New Roman" panose="02020603050405020304" pitchFamily="18" charset="0"/>
            </a:endParaRPr>
          </a:p>
          <a:p>
            <a:pPr marL="285750" indent="-285750">
              <a:buFont typeface="Wingdings" panose="05000000000000000000" pitchFamily="2" charset="2"/>
              <a:buChar char="Ø"/>
            </a:pPr>
            <a:r>
              <a:rPr lang="en-US" altLang="zh-TW" spc="-150" dirty="0">
                <a:latin typeface="微軟正黑體" panose="020B0604030504040204" pitchFamily="34" charset="-120"/>
                <a:ea typeface="微軟正黑體" panose="020B0604030504040204" pitchFamily="34" charset="-120"/>
                <a:cs typeface="Times New Roman" panose="02020603050405020304" pitchFamily="18" charset="0"/>
              </a:rPr>
              <a:t>1~4 </a:t>
            </a:r>
            <a:r>
              <a:rPr lang="zh-TW" altLang="zh-TW" spc="-150" dirty="0">
                <a:latin typeface="微軟正黑體" panose="020B0604030504040204" pitchFamily="34" charset="-120"/>
                <a:ea typeface="微軟正黑體" panose="020B0604030504040204" pitchFamily="34" charset="-120"/>
                <a:cs typeface="Times New Roman" panose="02020603050405020304" pitchFamily="18" charset="0"/>
              </a:rPr>
              <a:t>學期</a:t>
            </a:r>
            <a:r>
              <a:rPr lang="zh-TW" altLang="zh-TW" b="1" u="sng" spc="-150" dirty="0">
                <a:ln>
                  <a:solidFill>
                    <a:srgbClr val="00B050"/>
                  </a:solidFill>
                </a:ln>
                <a:solidFill>
                  <a:srgbClr val="003300"/>
                </a:solidFill>
                <a:latin typeface="微軟正黑體" panose="020B0604030504040204" pitchFamily="34" charset="-120"/>
                <a:ea typeface="微軟正黑體" panose="020B0604030504040204" pitchFamily="34" charset="-120"/>
                <a:cs typeface="Times New Roman" panose="02020603050405020304" pitchFamily="18" charset="0"/>
              </a:rPr>
              <a:t>修課紀錄</a:t>
            </a:r>
            <a:r>
              <a:rPr lang="zh-TW" altLang="en-US" b="1" u="sng" spc="-150" dirty="0">
                <a:ln>
                  <a:solidFill>
                    <a:srgbClr val="00B050"/>
                  </a:solidFill>
                </a:ln>
                <a:solidFill>
                  <a:srgbClr val="003300"/>
                </a:solidFill>
                <a:latin typeface="微軟正黑體" panose="020B0604030504040204" pitchFamily="34" charset="-120"/>
                <a:ea typeface="微軟正黑體" panose="020B0604030504040204" pitchFamily="34" charset="-120"/>
                <a:cs typeface="Times New Roman" panose="02020603050405020304" pitchFamily="18" charset="0"/>
              </a:rPr>
              <a:t>、</a:t>
            </a:r>
            <a:endParaRPr lang="en-US" altLang="zh-TW" b="1" u="sng" spc="-150" dirty="0">
              <a:ln>
                <a:solidFill>
                  <a:srgbClr val="00B050"/>
                </a:solidFill>
              </a:ln>
              <a:solidFill>
                <a:srgbClr val="003300"/>
              </a:solidFill>
              <a:latin typeface="微軟正黑體" panose="020B0604030504040204" pitchFamily="34" charset="-120"/>
              <a:ea typeface="微軟正黑體" panose="020B0604030504040204" pitchFamily="34" charset="-120"/>
              <a:cs typeface="Times New Roman" panose="02020603050405020304" pitchFamily="18" charset="0"/>
            </a:endParaRPr>
          </a:p>
          <a:p>
            <a:r>
              <a:rPr lang="en-US" altLang="zh-TW" spc="-150" dirty="0">
                <a:latin typeface="微軟正黑體" panose="020B0604030504040204" pitchFamily="34" charset="-120"/>
                <a:ea typeface="微軟正黑體" panose="020B0604030504040204" pitchFamily="34" charset="-120"/>
                <a:cs typeface="Times New Roman" panose="02020603050405020304" pitchFamily="18" charset="0"/>
              </a:rPr>
              <a:t>       </a:t>
            </a:r>
            <a:r>
              <a:rPr lang="zh-TW" altLang="en-US" spc="-150" dirty="0">
                <a:latin typeface="微軟正黑體" panose="020B0604030504040204" pitchFamily="34" charset="-120"/>
                <a:ea typeface="微軟正黑體" panose="020B0604030504040204" pitchFamily="34" charset="-120"/>
                <a:cs typeface="Times New Roman" panose="02020603050405020304" pitchFamily="18" charset="0"/>
              </a:rPr>
              <a:t>        </a:t>
            </a:r>
            <a:r>
              <a:rPr lang="zh-TW" altLang="zh-TW" u="sng" spc="-150" dirty="0">
                <a:latin typeface="微軟正黑體" panose="020B0604030504040204" pitchFamily="34" charset="-120"/>
                <a:ea typeface="微軟正黑體" panose="020B0604030504040204" pitchFamily="34" charset="-120"/>
                <a:cs typeface="Times New Roman" panose="02020603050405020304" pitchFamily="18" charset="0"/>
              </a:rPr>
              <a:t>課程學習成果</a:t>
            </a:r>
            <a:r>
              <a:rPr lang="zh-TW" altLang="en-US" spc="-150" dirty="0">
                <a:latin typeface="微軟正黑體" panose="020B0604030504040204" pitchFamily="34" charset="-120"/>
                <a:ea typeface="微軟正黑體" panose="020B0604030504040204" pitchFamily="34" charset="-120"/>
                <a:cs typeface="Times New Roman" panose="02020603050405020304" pitchFamily="18" charset="0"/>
              </a:rPr>
              <a:t>、</a:t>
            </a:r>
            <a:r>
              <a:rPr lang="zh-TW" altLang="zh-TW" u="sng" spc="-150" dirty="0">
                <a:latin typeface="微軟正黑體" panose="020B0604030504040204" pitchFamily="34" charset="-120"/>
                <a:ea typeface="微軟正黑體" panose="020B0604030504040204" pitchFamily="34" charset="-120"/>
                <a:cs typeface="Times New Roman" panose="02020603050405020304" pitchFamily="18" charset="0"/>
              </a:rPr>
              <a:t>多元表現</a:t>
            </a:r>
            <a:endParaRPr lang="en-US" altLang="zh-TW" u="sng" spc="-150" dirty="0">
              <a:latin typeface="微軟正黑體" panose="020B0604030504040204" pitchFamily="34" charset="-120"/>
              <a:ea typeface="微軟正黑體" panose="020B0604030504040204" pitchFamily="34" charset="-120"/>
              <a:cs typeface="Times New Roman" panose="02020603050405020304" pitchFamily="18" charset="0"/>
            </a:endParaRPr>
          </a:p>
          <a:p>
            <a:pPr marL="285750" indent="-285750">
              <a:buFont typeface="Wingdings" panose="05000000000000000000" pitchFamily="2" charset="2"/>
              <a:buChar char="Ø"/>
            </a:pPr>
            <a:r>
              <a:rPr lang="zh-TW" altLang="en-US" b="1" spc="-150"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若</a:t>
            </a:r>
            <a:r>
              <a:rPr lang="zh-TW" altLang="zh-TW" b="1" spc="-150"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有疑義</a:t>
            </a:r>
            <a:r>
              <a:rPr lang="zh-TW" altLang="zh-TW" b="1" spc="-150" dirty="0">
                <a:latin typeface="微軟正黑體" panose="020B0604030504040204" pitchFamily="34" charset="-120"/>
                <a:ea typeface="微軟正黑體" panose="020B0604030504040204" pitchFamily="34" charset="-120"/>
                <a:cs typeface="Times New Roman" panose="02020603050405020304" pitchFamily="18" charset="0"/>
              </a:rPr>
              <a:t>向</a:t>
            </a:r>
            <a:r>
              <a:rPr lang="zh-TW" altLang="en-US" b="1" spc="-150" dirty="0">
                <a:latin typeface="微軟正黑體" panose="020B0604030504040204" pitchFamily="34" charset="-120"/>
                <a:ea typeface="微軟正黑體" panose="020B0604030504040204" pitchFamily="34" charset="-120"/>
                <a:cs typeface="Times New Roman" panose="02020603050405020304" pitchFamily="18" charset="0"/>
              </a:rPr>
              <a:t>原</a:t>
            </a:r>
            <a:r>
              <a:rPr lang="zh-TW" altLang="zh-TW" b="1" spc="-150" dirty="0">
                <a:latin typeface="微軟正黑體" panose="020B0604030504040204" pitchFamily="34" charset="-120"/>
                <a:ea typeface="微軟正黑體" panose="020B0604030504040204" pitchFamily="34" charset="-120"/>
                <a:cs typeface="Times New Roman" panose="02020603050405020304" pitchFamily="18" charset="0"/>
              </a:rPr>
              <a:t>就讀</a:t>
            </a:r>
            <a:r>
              <a:rPr lang="zh-TW" altLang="en-US" b="1" spc="-150" dirty="0">
                <a:latin typeface="微軟正黑體" panose="020B0604030504040204" pitchFamily="34" charset="-120"/>
                <a:ea typeface="微軟正黑體" panose="020B0604030504040204" pitchFamily="34" charset="-120"/>
                <a:cs typeface="Times New Roman" panose="02020603050405020304" pitchFamily="18" charset="0"/>
              </a:rPr>
              <a:t>學校</a:t>
            </a:r>
            <a:r>
              <a:rPr lang="zh-TW" altLang="zh-TW" b="1" spc="-150" dirty="0">
                <a:latin typeface="微軟正黑體" panose="020B0604030504040204" pitchFamily="34" charset="-120"/>
                <a:ea typeface="微軟正黑體" panose="020B0604030504040204" pitchFamily="34" charset="-120"/>
                <a:cs typeface="Times New Roman" panose="02020603050405020304" pitchFamily="18" charset="0"/>
              </a:rPr>
              <a:t>提出異議</a:t>
            </a:r>
            <a:endParaRPr lang="zh-TW" altLang="en-US" b="1" spc="-150" dirty="0">
              <a:latin typeface="微軟正黑體" panose="020B0604030504040204" pitchFamily="34" charset="-120"/>
              <a:ea typeface="微軟正黑體" panose="020B0604030504040204" pitchFamily="34" charset="-120"/>
            </a:endParaRPr>
          </a:p>
        </p:txBody>
      </p:sp>
      <p:sp>
        <p:nvSpPr>
          <p:cNvPr id="7" name="矩形 6">
            <a:extLst>
              <a:ext uri="{FF2B5EF4-FFF2-40B4-BE49-F238E27FC236}">
                <a16:creationId xmlns:a16="http://schemas.microsoft.com/office/drawing/2014/main" id="{222FA7DC-3E6A-44DF-9CDF-5CA22E3C5FC9}"/>
              </a:ext>
            </a:extLst>
          </p:cNvPr>
          <p:cNvSpPr/>
          <p:nvPr/>
        </p:nvSpPr>
        <p:spPr>
          <a:xfrm>
            <a:off x="1720529" y="3104199"/>
            <a:ext cx="3696885" cy="1661993"/>
          </a:xfrm>
          <a:prstGeom prst="rect">
            <a:avLst/>
          </a:prstGeom>
        </p:spPr>
        <p:txBody>
          <a:bodyPr wrap="square">
            <a:spAutoFit/>
          </a:bodyPr>
          <a:lstStyle/>
          <a:p>
            <a:pPr algn="ctr"/>
            <a:r>
              <a:rPr lang="zh-TW" altLang="zh-TW" sz="2400" b="1" spc="-150" dirty="0">
                <a:latin typeface="微軟正黑體" panose="020B0604030504040204" pitchFamily="34" charset="-120"/>
                <a:ea typeface="微軟正黑體" panose="020B0604030504040204" pitchFamily="34" charset="-120"/>
                <a:cs typeface="Times New Roman" panose="02020603050405020304" pitchFamily="18" charset="0"/>
              </a:rPr>
              <a:t>考生</a:t>
            </a:r>
            <a:r>
              <a:rPr lang="zh-TW" altLang="en-US" sz="2400" b="1" spc="-150" dirty="0">
                <a:latin typeface="微軟正黑體" panose="020B0604030504040204" pitchFamily="34" charset="-120"/>
                <a:ea typeface="微軟正黑體" panose="020B0604030504040204" pitchFamily="34" charset="-120"/>
                <a:cs typeface="Times New Roman" panose="02020603050405020304" pitchFamily="18" charset="0"/>
              </a:rPr>
              <a:t>於</a:t>
            </a:r>
            <a:r>
              <a:rPr lang="en-US" altLang="zh-TW" sz="2400" b="1" spc="-150"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EP</a:t>
            </a:r>
            <a:r>
              <a:rPr lang="zh-TW" altLang="en-US" sz="2400" b="1" spc="-150"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正式版</a:t>
            </a:r>
            <a:r>
              <a:rPr lang="zh-TW" altLang="en-US" sz="2400" b="1" spc="-150" dirty="0">
                <a:latin typeface="微軟正黑體" panose="020B0604030504040204" pitchFamily="34" charset="-120"/>
                <a:ea typeface="微軟正黑體" panose="020B0604030504040204" pitchFamily="34" charset="-120"/>
                <a:cs typeface="Times New Roman" panose="02020603050405020304" pitchFamily="18" charset="0"/>
              </a:rPr>
              <a:t>查看</a:t>
            </a:r>
            <a:endParaRPr lang="en-US" altLang="zh-TW" sz="2400" b="1" spc="-150" dirty="0">
              <a:latin typeface="微軟正黑體" panose="020B0604030504040204" pitchFamily="34" charset="-120"/>
              <a:ea typeface="微軟正黑體" panose="020B0604030504040204" pitchFamily="34" charset="-120"/>
              <a:cs typeface="Times New Roman" panose="02020603050405020304" pitchFamily="18" charset="0"/>
            </a:endParaRPr>
          </a:p>
          <a:p>
            <a:pPr algn="ctr"/>
            <a:r>
              <a:rPr lang="zh-TW" altLang="zh-TW" sz="2400" b="1" spc="-150" dirty="0">
                <a:latin typeface="微軟正黑體" panose="020B0604030504040204" pitchFamily="34" charset="-120"/>
                <a:ea typeface="微軟正黑體" panose="020B0604030504040204" pitchFamily="34" charset="-120"/>
                <a:cs typeface="Times New Roman" panose="02020603050405020304" pitchFamily="18" charset="0"/>
              </a:rPr>
              <a:t>學習歷程檔案</a:t>
            </a:r>
            <a:endParaRPr lang="en-US" altLang="zh-TW" spc="-150" dirty="0">
              <a:latin typeface="微軟正黑體" panose="020B0604030504040204" pitchFamily="34" charset="-120"/>
              <a:ea typeface="微軟正黑體" panose="020B0604030504040204" pitchFamily="34" charset="-120"/>
              <a:cs typeface="Times New Roman" panose="02020603050405020304" pitchFamily="18" charset="0"/>
            </a:endParaRPr>
          </a:p>
          <a:p>
            <a:pPr marL="285750" indent="-285750">
              <a:buFont typeface="Wingdings" panose="05000000000000000000" pitchFamily="2" charset="2"/>
              <a:buChar char="Ø"/>
            </a:pPr>
            <a:r>
              <a:rPr lang="en-US" altLang="zh-TW" spc="-150" dirty="0">
                <a:latin typeface="微軟正黑體" panose="020B0604030504040204" pitchFamily="34" charset="-120"/>
                <a:ea typeface="微軟正黑體" panose="020B0604030504040204" pitchFamily="34" charset="-120"/>
                <a:cs typeface="Times New Roman" panose="02020603050405020304" pitchFamily="18" charset="0"/>
              </a:rPr>
              <a:t>1~5</a:t>
            </a:r>
            <a:r>
              <a:rPr lang="zh-TW" altLang="en-US" spc="-150" dirty="0">
                <a:latin typeface="微軟正黑體" panose="020B0604030504040204" pitchFamily="34" charset="-120"/>
                <a:ea typeface="微軟正黑體" panose="020B0604030504040204" pitchFamily="34" charset="-120"/>
                <a:cs typeface="Times New Roman" panose="02020603050405020304" pitchFamily="18" charset="0"/>
              </a:rPr>
              <a:t>學期</a:t>
            </a:r>
            <a:r>
              <a:rPr lang="zh-TW" altLang="zh-TW" b="1" u="sng" spc="-150" dirty="0">
                <a:ln>
                  <a:solidFill>
                    <a:srgbClr val="00B050"/>
                  </a:solidFill>
                </a:ln>
                <a:solidFill>
                  <a:srgbClr val="003300"/>
                </a:solidFill>
                <a:latin typeface="微軟正黑體" panose="020B0604030504040204" pitchFamily="34" charset="-120"/>
                <a:ea typeface="微軟正黑體" panose="020B0604030504040204" pitchFamily="34" charset="-120"/>
                <a:cs typeface="Times New Roman" panose="02020603050405020304" pitchFamily="18" charset="0"/>
              </a:rPr>
              <a:t>修課紀錄</a:t>
            </a:r>
            <a:r>
              <a:rPr lang="zh-TW" altLang="en-US" b="1" u="sng" spc="-150" dirty="0">
                <a:ln>
                  <a:solidFill>
                    <a:srgbClr val="00B050"/>
                  </a:solidFill>
                </a:ln>
                <a:solidFill>
                  <a:srgbClr val="003300"/>
                </a:solidFill>
                <a:latin typeface="微軟正黑體" panose="020B0604030504040204" pitchFamily="34" charset="-120"/>
                <a:ea typeface="微軟正黑體" panose="020B0604030504040204" pitchFamily="34" charset="-120"/>
                <a:cs typeface="Times New Roman" panose="02020603050405020304" pitchFamily="18" charset="0"/>
              </a:rPr>
              <a:t>、</a:t>
            </a:r>
            <a:endParaRPr lang="en-US" altLang="zh-TW" b="1" u="sng" spc="-150" dirty="0">
              <a:ln>
                <a:solidFill>
                  <a:srgbClr val="00B050"/>
                </a:solidFill>
              </a:ln>
              <a:solidFill>
                <a:srgbClr val="003300"/>
              </a:solidFill>
              <a:latin typeface="微軟正黑體" panose="020B0604030504040204" pitchFamily="34" charset="-120"/>
              <a:ea typeface="微軟正黑體" panose="020B0604030504040204" pitchFamily="34" charset="-120"/>
              <a:cs typeface="Times New Roman" panose="02020603050405020304" pitchFamily="18" charset="0"/>
            </a:endParaRPr>
          </a:p>
          <a:p>
            <a:pPr marL="285750" indent="-285750">
              <a:buFont typeface="Wingdings" panose="05000000000000000000" pitchFamily="2" charset="2"/>
              <a:buChar char="Ø"/>
            </a:pPr>
            <a:r>
              <a:rPr lang="en-US" altLang="zh-TW" spc="-150" dirty="0">
                <a:latin typeface="微軟正黑體" panose="020B0604030504040204" pitchFamily="34" charset="-120"/>
                <a:ea typeface="微軟正黑體" panose="020B0604030504040204" pitchFamily="34" charset="-120"/>
                <a:cs typeface="Times New Roman" panose="02020603050405020304" pitchFamily="18" charset="0"/>
              </a:rPr>
              <a:t>1~6</a:t>
            </a:r>
            <a:r>
              <a:rPr lang="zh-TW" altLang="en-US" spc="-150" dirty="0">
                <a:latin typeface="微軟正黑體" panose="020B0604030504040204" pitchFamily="34" charset="-120"/>
                <a:ea typeface="微軟正黑體" panose="020B0604030504040204" pitchFamily="34" charset="-120"/>
                <a:cs typeface="Times New Roman" panose="02020603050405020304" pitchFamily="18" charset="0"/>
              </a:rPr>
              <a:t>學期</a:t>
            </a:r>
            <a:r>
              <a:rPr lang="zh-TW" altLang="zh-TW" u="sng" spc="-150" dirty="0">
                <a:latin typeface="微軟正黑體" panose="020B0604030504040204" pitchFamily="34" charset="-120"/>
                <a:ea typeface="微軟正黑體" panose="020B0604030504040204" pitchFamily="34" charset="-120"/>
                <a:cs typeface="Times New Roman" panose="02020603050405020304" pitchFamily="18" charset="0"/>
              </a:rPr>
              <a:t>課程學習成果</a:t>
            </a:r>
            <a:r>
              <a:rPr lang="zh-TW" altLang="en-US" spc="-150" dirty="0">
                <a:latin typeface="微軟正黑體" panose="020B0604030504040204" pitchFamily="34" charset="-120"/>
                <a:ea typeface="微軟正黑體" panose="020B0604030504040204" pitchFamily="34" charset="-120"/>
                <a:cs typeface="Times New Roman" panose="02020603050405020304" pitchFamily="18" charset="0"/>
              </a:rPr>
              <a:t>、</a:t>
            </a:r>
            <a:r>
              <a:rPr lang="zh-TW" altLang="zh-TW" u="sng" spc="-150" dirty="0">
                <a:latin typeface="微軟正黑體" panose="020B0604030504040204" pitchFamily="34" charset="-120"/>
                <a:ea typeface="微軟正黑體" panose="020B0604030504040204" pitchFamily="34" charset="-120"/>
                <a:cs typeface="Times New Roman" panose="02020603050405020304" pitchFamily="18" charset="0"/>
              </a:rPr>
              <a:t>多元表現</a:t>
            </a:r>
            <a:endParaRPr lang="en-US" altLang="zh-TW" u="sng" spc="-150" dirty="0">
              <a:latin typeface="微軟正黑體" panose="020B0604030504040204" pitchFamily="34" charset="-120"/>
              <a:ea typeface="微軟正黑體" panose="020B0604030504040204" pitchFamily="34" charset="-120"/>
              <a:cs typeface="Times New Roman" panose="02020603050405020304" pitchFamily="18" charset="0"/>
            </a:endParaRPr>
          </a:p>
          <a:p>
            <a:pPr marL="285750" indent="-285750">
              <a:buFont typeface="Wingdings" panose="05000000000000000000" pitchFamily="2" charset="2"/>
              <a:buChar char="Ø"/>
            </a:pPr>
            <a:r>
              <a:rPr lang="zh-TW" altLang="en-US" b="1" spc="-150"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若</a:t>
            </a:r>
            <a:r>
              <a:rPr lang="zh-TW" altLang="zh-TW" b="1" spc="-150"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有疑義</a:t>
            </a:r>
            <a:r>
              <a:rPr lang="zh-TW" altLang="zh-TW" b="1" spc="-150" dirty="0">
                <a:latin typeface="微軟正黑體" panose="020B0604030504040204" pitchFamily="34" charset="-120"/>
                <a:ea typeface="微軟正黑體" panose="020B0604030504040204" pitchFamily="34" charset="-120"/>
                <a:cs typeface="Times New Roman" panose="02020603050405020304" pitchFamily="18" charset="0"/>
              </a:rPr>
              <a:t>向就讀</a:t>
            </a:r>
            <a:r>
              <a:rPr lang="zh-TW" altLang="en-US" b="1" spc="-150" dirty="0">
                <a:latin typeface="微軟正黑體" panose="020B0604030504040204" pitchFamily="34" charset="-120"/>
                <a:ea typeface="微軟正黑體" panose="020B0604030504040204" pitchFamily="34" charset="-120"/>
                <a:cs typeface="Times New Roman" panose="02020603050405020304" pitchFamily="18" charset="0"/>
              </a:rPr>
              <a:t>學校</a:t>
            </a:r>
            <a:r>
              <a:rPr lang="zh-TW" altLang="zh-TW" b="1" spc="-150" dirty="0">
                <a:latin typeface="微軟正黑體" panose="020B0604030504040204" pitchFamily="34" charset="-120"/>
                <a:ea typeface="微軟正黑體" panose="020B0604030504040204" pitchFamily="34" charset="-120"/>
                <a:cs typeface="Times New Roman" panose="02020603050405020304" pitchFamily="18" charset="0"/>
              </a:rPr>
              <a:t>提出異議</a:t>
            </a:r>
            <a:endParaRPr lang="zh-TW" altLang="en-US" b="1" spc="-150" dirty="0">
              <a:latin typeface="微軟正黑體" panose="020B0604030504040204" pitchFamily="34" charset="-120"/>
              <a:ea typeface="微軟正黑體" panose="020B0604030504040204" pitchFamily="34" charset="-120"/>
            </a:endParaRPr>
          </a:p>
        </p:txBody>
      </p:sp>
      <p:sp>
        <p:nvSpPr>
          <p:cNvPr id="8" name="矩形 7">
            <a:extLst>
              <a:ext uri="{FF2B5EF4-FFF2-40B4-BE49-F238E27FC236}">
                <a16:creationId xmlns:a16="http://schemas.microsoft.com/office/drawing/2014/main" id="{CF35F0F8-A571-4304-987B-107975CE76C0}"/>
              </a:ext>
            </a:extLst>
          </p:cNvPr>
          <p:cNvSpPr/>
          <p:nvPr/>
        </p:nvSpPr>
        <p:spPr>
          <a:xfrm>
            <a:off x="1796304" y="5292755"/>
            <a:ext cx="3621109" cy="1446550"/>
          </a:xfrm>
          <a:prstGeom prst="rect">
            <a:avLst/>
          </a:prstGeom>
        </p:spPr>
        <p:txBody>
          <a:bodyPr wrap="square">
            <a:spAutoFit/>
          </a:bodyPr>
          <a:lstStyle/>
          <a:p>
            <a:pPr algn="ctr"/>
            <a:r>
              <a:rPr lang="zh-TW" altLang="zh-TW" sz="2400" b="1" spc="-150" dirty="0">
                <a:latin typeface="微軟正黑體" panose="020B0604030504040204" pitchFamily="34" charset="-120"/>
                <a:ea typeface="微軟正黑體" panose="020B0604030504040204" pitchFamily="34" charset="-120"/>
                <a:cs typeface="Times New Roman" panose="02020603050405020304" pitchFamily="18" charset="0"/>
              </a:rPr>
              <a:t>考生</a:t>
            </a:r>
            <a:r>
              <a:rPr lang="zh-TW" altLang="en-US" sz="2400" b="1" spc="-150" dirty="0">
                <a:latin typeface="微軟正黑體" panose="020B0604030504040204" pitchFamily="34" charset="-120"/>
                <a:ea typeface="微軟正黑體" panose="020B0604030504040204" pitchFamily="34" charset="-120"/>
                <a:cs typeface="Times New Roman" panose="02020603050405020304" pitchFamily="18" charset="0"/>
              </a:rPr>
              <a:t>於</a:t>
            </a:r>
            <a:r>
              <a:rPr lang="en-US" altLang="zh-TW" sz="2400" b="1" spc="-150"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EP</a:t>
            </a:r>
            <a:r>
              <a:rPr lang="zh-TW" altLang="en-US" sz="2400" b="1" spc="-150"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正式版</a:t>
            </a:r>
            <a:endParaRPr lang="en-US" altLang="zh-TW" sz="2400" b="1" spc="-150"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endParaRPr>
          </a:p>
          <a:p>
            <a:pPr algn="ctr"/>
            <a:r>
              <a:rPr lang="zh-TW" altLang="en-US" sz="2400" b="1" spc="-150" dirty="0">
                <a:latin typeface="微軟正黑體" panose="020B0604030504040204" pitchFamily="34" charset="-120"/>
                <a:ea typeface="微軟正黑體" panose="020B0604030504040204" pitchFamily="34" charset="-120"/>
                <a:cs typeface="Times New Roman" panose="02020603050405020304" pitchFamily="18" charset="0"/>
              </a:rPr>
              <a:t>自行上傳</a:t>
            </a:r>
            <a:endParaRPr lang="en-US" altLang="zh-TW" sz="2400" b="1" spc="-150" dirty="0">
              <a:latin typeface="微軟正黑體" panose="020B0604030504040204" pitchFamily="34" charset="-120"/>
              <a:ea typeface="微軟正黑體" panose="020B0604030504040204" pitchFamily="34" charset="-120"/>
              <a:cs typeface="Times New Roman" panose="02020603050405020304" pitchFamily="18" charset="0"/>
            </a:endParaRPr>
          </a:p>
          <a:p>
            <a:pPr algn="ctr"/>
            <a:r>
              <a:rPr lang="zh-TW" altLang="en-US" sz="2400" b="1" spc="-150" dirty="0">
                <a:latin typeface="微軟正黑體" panose="020B0604030504040204" pitchFamily="34" charset="-120"/>
                <a:ea typeface="微軟正黑體" panose="020B0604030504040204" pitchFamily="34" charset="-120"/>
                <a:cs typeface="Times New Roman" panose="02020603050405020304" pitchFamily="18" charset="0"/>
              </a:rPr>
              <a:t>第</a:t>
            </a:r>
            <a:r>
              <a:rPr lang="en-US" altLang="zh-TW" sz="2400" b="1" spc="-150" dirty="0">
                <a:latin typeface="微軟正黑體" panose="020B0604030504040204" pitchFamily="34" charset="-120"/>
                <a:ea typeface="微軟正黑體" panose="020B0604030504040204" pitchFamily="34" charset="-120"/>
                <a:cs typeface="Times New Roman" panose="02020603050405020304" pitchFamily="18" charset="0"/>
              </a:rPr>
              <a:t>6</a:t>
            </a:r>
            <a:r>
              <a:rPr lang="zh-TW" altLang="zh-TW" sz="2400" b="1" spc="-150" dirty="0">
                <a:latin typeface="微軟正黑體" panose="020B0604030504040204" pitchFamily="34" charset="-120"/>
                <a:ea typeface="微軟正黑體" panose="020B0604030504040204" pitchFamily="34" charset="-120"/>
                <a:cs typeface="Times New Roman" panose="02020603050405020304" pitchFamily="18" charset="0"/>
              </a:rPr>
              <a:t>學期</a:t>
            </a:r>
            <a:r>
              <a:rPr lang="zh-TW" altLang="zh-TW" sz="2400" b="1" u="sng" spc="-150" dirty="0">
                <a:ln>
                  <a:solidFill>
                    <a:srgbClr val="00B050"/>
                  </a:solidFill>
                </a:ln>
                <a:solidFill>
                  <a:srgbClr val="003300"/>
                </a:solidFill>
                <a:latin typeface="微軟正黑體" panose="020B0604030504040204" pitchFamily="34" charset="-120"/>
                <a:ea typeface="微軟正黑體" panose="020B0604030504040204" pitchFamily="34" charset="-120"/>
                <a:cs typeface="Times New Roman" panose="02020603050405020304" pitchFamily="18" charset="0"/>
              </a:rPr>
              <a:t>修課紀錄</a:t>
            </a:r>
            <a:r>
              <a:rPr lang="en-US" altLang="zh-TW" sz="1600" b="1" u="sng" spc="-150" dirty="0">
                <a:ln>
                  <a:solidFill>
                    <a:srgbClr val="00B050"/>
                  </a:solidFill>
                </a:ln>
                <a:solidFill>
                  <a:srgbClr val="003300"/>
                </a:solidFill>
                <a:latin typeface="微軟正黑體" panose="020B0604030504040204" pitchFamily="34" charset="-120"/>
                <a:ea typeface="微軟正黑體" panose="020B0604030504040204" pitchFamily="34" charset="-120"/>
                <a:cs typeface="Times New Roman" panose="02020603050405020304" pitchFamily="18" charset="0"/>
              </a:rPr>
              <a:t>(PDF)</a:t>
            </a:r>
          </a:p>
          <a:p>
            <a:pPr algn="ctr"/>
            <a:endParaRPr lang="zh-TW" altLang="en-US" sz="1600" b="1" u="sng" spc="-150" dirty="0">
              <a:ln>
                <a:solidFill>
                  <a:srgbClr val="00B050"/>
                </a:solidFill>
              </a:ln>
              <a:solidFill>
                <a:srgbClr val="003300"/>
              </a:solidFill>
              <a:latin typeface="微軟正黑體" panose="020B0604030504040204" pitchFamily="34" charset="-120"/>
              <a:ea typeface="微軟正黑體" panose="020B0604030504040204" pitchFamily="34" charset="-120"/>
              <a:cs typeface="Times New Roman" panose="02020603050405020304" pitchFamily="18" charset="0"/>
            </a:endParaRPr>
          </a:p>
        </p:txBody>
      </p:sp>
      <p:sp>
        <p:nvSpPr>
          <p:cNvPr id="9" name="向右箭號 1">
            <a:extLst>
              <a:ext uri="{FF2B5EF4-FFF2-40B4-BE49-F238E27FC236}">
                <a16:creationId xmlns:a16="http://schemas.microsoft.com/office/drawing/2014/main" id="{1AB28F30-B62A-46F8-89C1-895887905D74}"/>
              </a:ext>
            </a:extLst>
          </p:cNvPr>
          <p:cNvSpPr/>
          <p:nvPr/>
        </p:nvSpPr>
        <p:spPr>
          <a:xfrm>
            <a:off x="5338879" y="1835147"/>
            <a:ext cx="304800" cy="365760"/>
          </a:xfrm>
          <a:prstGeom prst="rightArrow">
            <a:avLst/>
          </a:prstGeom>
          <a:solidFill>
            <a:schemeClr val="accent2">
              <a:lumMod val="20000"/>
              <a:lumOff val="80000"/>
            </a:schemeClr>
          </a:solidFill>
          <a:ln w="19050">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latin typeface="Book Antiqua" panose="02040602050305030304" pitchFamily="18" charset="0"/>
              <a:ea typeface="華康儷楷書" panose="03000509000000000000" pitchFamily="65" charset="-120"/>
            </a:endParaRPr>
          </a:p>
        </p:txBody>
      </p:sp>
      <p:sp>
        <p:nvSpPr>
          <p:cNvPr id="10" name="矩形 9">
            <a:extLst>
              <a:ext uri="{FF2B5EF4-FFF2-40B4-BE49-F238E27FC236}">
                <a16:creationId xmlns:a16="http://schemas.microsoft.com/office/drawing/2014/main" id="{F2B002AE-9F7C-4A19-9DB5-C60C84581855}"/>
              </a:ext>
            </a:extLst>
          </p:cNvPr>
          <p:cNvSpPr/>
          <p:nvPr/>
        </p:nvSpPr>
        <p:spPr>
          <a:xfrm>
            <a:off x="5687208" y="1605630"/>
            <a:ext cx="5206265" cy="830997"/>
          </a:xfrm>
          <a:prstGeom prst="rect">
            <a:avLst/>
          </a:prstGeom>
          <a:solidFill>
            <a:schemeClr val="bg1">
              <a:lumMod val="95000"/>
            </a:schemeClr>
          </a:solidFill>
        </p:spPr>
        <p:txBody>
          <a:bodyPr wrap="square">
            <a:spAutoFit/>
          </a:bodyPr>
          <a:lstStyle/>
          <a:p>
            <a:pPr marL="72000" algn="just">
              <a:spcBef>
                <a:spcPts val="600"/>
              </a:spcBef>
            </a:pPr>
            <a:r>
              <a:rPr lang="zh-TW" altLang="en-US" sz="1600" kern="100" spc="-100" dirty="0">
                <a:latin typeface="微軟正黑體" panose="020B0604030504040204" pitchFamily="34" charset="-120"/>
                <a:ea typeface="微軟正黑體" panose="020B0604030504040204" pitchFamily="34" charset="-120"/>
              </a:rPr>
              <a:t>經考生於</a:t>
            </a:r>
            <a:r>
              <a:rPr lang="en-US" altLang="zh-TW" sz="1600" kern="100" spc="-100" dirty="0">
                <a:latin typeface="微軟正黑體" panose="020B0604030504040204" pitchFamily="34" charset="-120"/>
                <a:ea typeface="微軟正黑體" panose="020B0604030504040204" pitchFamily="34" charset="-120"/>
              </a:rPr>
              <a:t>115</a:t>
            </a:r>
            <a:r>
              <a:rPr lang="zh-TW" altLang="en-US" sz="1600" kern="100" spc="-100" dirty="0">
                <a:latin typeface="微軟正黑體" panose="020B0604030504040204" pitchFamily="34" charset="-120"/>
                <a:ea typeface="微軟正黑體" panose="020B0604030504040204" pitchFamily="34" charset="-120"/>
              </a:rPr>
              <a:t>年</a:t>
            </a:r>
            <a:r>
              <a:rPr lang="en-US" altLang="zh-TW" sz="1600" b="1" u="sng" kern="100" spc="-100" dirty="0">
                <a:solidFill>
                  <a:srgbClr val="C00000"/>
                </a:solidFill>
                <a:latin typeface="微軟正黑體" panose="020B0604030504040204" pitchFamily="34" charset="-120"/>
                <a:ea typeface="微軟正黑體" panose="020B0604030504040204" pitchFamily="34" charset="-120"/>
              </a:rPr>
              <a:t>4</a:t>
            </a:r>
            <a:r>
              <a:rPr lang="zh-TW" altLang="en-US" sz="1600" b="1" u="sng" kern="100" spc="-100" dirty="0">
                <a:solidFill>
                  <a:srgbClr val="C00000"/>
                </a:solidFill>
                <a:latin typeface="微軟正黑體" panose="020B0604030504040204" pitchFamily="34" charset="-120"/>
                <a:ea typeface="微軟正黑體" panose="020B0604030504040204" pitchFamily="34" charset="-120"/>
              </a:rPr>
              <a:t>月</a:t>
            </a:r>
            <a:r>
              <a:rPr lang="en-US" altLang="zh-TW" sz="1600" b="1" u="sng" kern="100" spc="-100" dirty="0">
                <a:solidFill>
                  <a:srgbClr val="C00000"/>
                </a:solidFill>
                <a:latin typeface="微軟正黑體" panose="020B0604030504040204" pitchFamily="34" charset="-120"/>
                <a:ea typeface="微軟正黑體" panose="020B0604030504040204" pitchFamily="34" charset="-120"/>
              </a:rPr>
              <a:t>16</a:t>
            </a:r>
            <a:r>
              <a:rPr lang="zh-TW" altLang="en-US" sz="1600" b="1" u="sng" kern="100" spc="-100" dirty="0">
                <a:solidFill>
                  <a:srgbClr val="C00000"/>
                </a:solidFill>
                <a:latin typeface="微軟正黑體" panose="020B0604030504040204" pitchFamily="34" charset="-120"/>
                <a:ea typeface="微軟正黑體" panose="020B0604030504040204" pitchFamily="34" charset="-120"/>
              </a:rPr>
              <a:t>日中午</a:t>
            </a:r>
            <a:r>
              <a:rPr lang="en-US" altLang="zh-TW" sz="1600" b="1" u="sng" kern="100" spc="-100" dirty="0">
                <a:solidFill>
                  <a:srgbClr val="C00000"/>
                </a:solidFill>
                <a:latin typeface="微軟正黑體" panose="020B0604030504040204" pitchFamily="34" charset="-120"/>
                <a:ea typeface="微軟正黑體" panose="020B0604030504040204" pitchFamily="34" charset="-120"/>
              </a:rPr>
              <a:t>12:00</a:t>
            </a:r>
            <a:r>
              <a:rPr lang="zh-TW" altLang="en-US" sz="1600" b="1" u="sng" kern="100" spc="-100" dirty="0">
                <a:solidFill>
                  <a:srgbClr val="C00000"/>
                </a:solidFill>
                <a:latin typeface="微軟正黑體" panose="020B0604030504040204" pitchFamily="34" charset="-120"/>
                <a:ea typeface="微軟正黑體" panose="020B0604030504040204" pitchFamily="34" charset="-120"/>
              </a:rPr>
              <a:t>前</a:t>
            </a:r>
            <a:r>
              <a:rPr lang="zh-TW" altLang="en-US" sz="1600" kern="100" spc="-100" dirty="0">
                <a:latin typeface="微軟正黑體" panose="020B0604030504040204" pitchFamily="34" charset="-120"/>
                <a:ea typeface="微軟正黑體" panose="020B0604030504040204" pitchFamily="34" charset="-120"/>
              </a:rPr>
              <a:t>之每日上班時間，向</a:t>
            </a:r>
            <a:r>
              <a:rPr lang="zh-TW" altLang="en-US" sz="1600" b="1" u="sng" kern="100" spc="-100" dirty="0">
                <a:solidFill>
                  <a:srgbClr val="0000FF"/>
                </a:solidFill>
                <a:latin typeface="微軟正黑體" panose="020B0604030504040204" pitchFamily="34" charset="-120"/>
                <a:ea typeface="微軟正黑體" panose="020B0604030504040204" pitchFamily="34" charset="-120"/>
              </a:rPr>
              <a:t>就讀學校</a:t>
            </a:r>
            <a:r>
              <a:rPr lang="zh-TW" altLang="en-US" sz="1600" kern="100" spc="-100" dirty="0">
                <a:latin typeface="微軟正黑體" panose="020B0604030504040204" pitchFamily="34" charset="-120"/>
                <a:ea typeface="微軟正黑體" panose="020B0604030504040204" pitchFamily="34" charset="-120"/>
              </a:rPr>
              <a:t>提出疑義申請，</a:t>
            </a:r>
            <a:r>
              <a:rPr lang="zh-TW" altLang="en-US" sz="1600" b="1" u="sng" kern="100" spc="-100" dirty="0">
                <a:solidFill>
                  <a:srgbClr val="0000FF"/>
                </a:solidFill>
                <a:latin typeface="微軟正黑體" panose="020B0604030504040204" pitchFamily="34" charset="-120"/>
                <a:ea typeface="微軟正黑體" panose="020B0604030504040204" pitchFamily="34" charset="-120"/>
              </a:rPr>
              <a:t>就讀學校</a:t>
            </a:r>
            <a:r>
              <a:rPr lang="zh-TW" altLang="en-US" sz="1600" kern="100" spc="-100" dirty="0">
                <a:latin typeface="微軟正黑體" panose="020B0604030504040204" pitchFamily="34" charset="-120"/>
                <a:ea typeface="微軟正黑體" panose="020B0604030504040204" pitchFamily="34" charset="-120"/>
              </a:rPr>
              <a:t>循程序於</a:t>
            </a:r>
            <a:r>
              <a:rPr lang="en-US" altLang="zh-TW" sz="1600" kern="100" spc="-100" dirty="0">
                <a:latin typeface="微軟正黑體" panose="020B0604030504040204" pitchFamily="34" charset="-120"/>
                <a:ea typeface="微軟正黑體" panose="020B0604030504040204" pitchFamily="34" charset="-120"/>
              </a:rPr>
              <a:t>3</a:t>
            </a:r>
            <a:r>
              <a:rPr lang="zh-TW" altLang="en-US" sz="1600" kern="100" spc="-100" dirty="0">
                <a:latin typeface="微軟正黑體" panose="020B0604030504040204" pitchFamily="34" charset="-120"/>
                <a:ea typeface="微軟正黑體" panose="020B0604030504040204" pitchFamily="34" charset="-120"/>
              </a:rPr>
              <a:t>日內查明後向</a:t>
            </a:r>
            <a:r>
              <a:rPr lang="en-US" altLang="zh-TW" sz="1600" b="1" u="sng" kern="100" spc="-100" dirty="0">
                <a:solidFill>
                  <a:srgbClr val="0000FF"/>
                </a:solidFill>
                <a:latin typeface="微軟正黑體" panose="020B0604030504040204" pitchFamily="34" charset="-120"/>
                <a:ea typeface="微軟正黑體" panose="020B0604030504040204" pitchFamily="34" charset="-120"/>
              </a:rPr>
              <a:t>EP</a:t>
            </a:r>
            <a:r>
              <a:rPr lang="zh-TW" altLang="en-US" sz="1600" b="1" u="sng" kern="100" spc="-100" dirty="0">
                <a:solidFill>
                  <a:srgbClr val="0000FF"/>
                </a:solidFill>
                <a:latin typeface="微軟正黑體" panose="020B0604030504040204" pitchFamily="34" charset="-120"/>
                <a:ea typeface="微軟正黑體" panose="020B0604030504040204" pitchFamily="34" charset="-120"/>
              </a:rPr>
              <a:t>中央資料庫</a:t>
            </a:r>
            <a:r>
              <a:rPr lang="zh-TW" altLang="en-US" sz="1600" kern="100" spc="-100" dirty="0">
                <a:latin typeface="微軟正黑體" panose="020B0604030504040204" pitchFamily="34" charset="-120"/>
                <a:ea typeface="微軟正黑體" panose="020B0604030504040204" pitchFamily="34" charset="-120"/>
              </a:rPr>
              <a:t>申請更正</a:t>
            </a:r>
            <a:endParaRPr lang="en-US" altLang="zh-TW" sz="1600" kern="100" spc="-100" dirty="0">
              <a:latin typeface="微軟正黑體" panose="020B0604030504040204" pitchFamily="34" charset="-120"/>
              <a:ea typeface="微軟正黑體" panose="020B0604030504040204" pitchFamily="34" charset="-120"/>
            </a:endParaRPr>
          </a:p>
        </p:txBody>
      </p:sp>
      <p:sp>
        <p:nvSpPr>
          <p:cNvPr id="11" name="矩形 10">
            <a:extLst>
              <a:ext uri="{FF2B5EF4-FFF2-40B4-BE49-F238E27FC236}">
                <a16:creationId xmlns:a16="http://schemas.microsoft.com/office/drawing/2014/main" id="{ACE1AD60-5EE7-4DE7-A394-16F3D827837A}"/>
              </a:ext>
            </a:extLst>
          </p:cNvPr>
          <p:cNvSpPr/>
          <p:nvPr/>
        </p:nvSpPr>
        <p:spPr>
          <a:xfrm>
            <a:off x="5693263" y="3407129"/>
            <a:ext cx="5206265" cy="1646605"/>
          </a:xfrm>
          <a:prstGeom prst="rect">
            <a:avLst/>
          </a:prstGeom>
          <a:solidFill>
            <a:schemeClr val="bg1">
              <a:lumMod val="95000"/>
            </a:schemeClr>
          </a:solidFill>
        </p:spPr>
        <p:txBody>
          <a:bodyPr wrap="square">
            <a:spAutoFit/>
          </a:bodyPr>
          <a:lstStyle/>
          <a:p>
            <a:pPr marL="144000" indent="-182563" algn="just">
              <a:spcBef>
                <a:spcPts val="600"/>
              </a:spcBef>
            </a:pPr>
            <a:r>
              <a:rPr lang="en-US" altLang="zh-TW" sz="1600" kern="100" spc="-100" dirty="0">
                <a:latin typeface="微軟正黑體" panose="020B0604030504040204" pitchFamily="34" charset="-120"/>
                <a:ea typeface="微軟正黑體" panose="020B0604030504040204" pitchFamily="34" charset="-120"/>
              </a:rPr>
              <a:t>1.</a:t>
            </a:r>
            <a:r>
              <a:rPr lang="zh-TW" altLang="en-US" sz="1600" kern="100" spc="-100" dirty="0">
                <a:latin typeface="微軟正黑體" panose="020B0604030504040204" pitchFamily="34" charset="-120"/>
                <a:ea typeface="微軟正黑體" panose="020B0604030504040204" pitchFamily="34" charset="-120"/>
              </a:rPr>
              <a:t>考生於上傳期間，如發現</a:t>
            </a:r>
            <a:r>
              <a:rPr lang="zh-TW" altLang="en-US" sz="1600" kern="100" spc="-100" dirty="0">
                <a:solidFill>
                  <a:srgbClr val="FF0000"/>
                </a:solidFill>
                <a:latin typeface="微軟正黑體" panose="020B0604030504040204" pitchFamily="34" charset="-120"/>
                <a:ea typeface="微軟正黑體" panose="020B0604030504040204" pitchFamily="34" charset="-120"/>
              </a:rPr>
              <a:t>第</a:t>
            </a:r>
            <a:r>
              <a:rPr lang="en-US" altLang="zh-TW" sz="1600" kern="100" spc="-100" dirty="0">
                <a:solidFill>
                  <a:srgbClr val="FF0000"/>
                </a:solidFill>
                <a:latin typeface="微軟正黑體" panose="020B0604030504040204" pitchFamily="34" charset="-120"/>
                <a:ea typeface="微軟正黑體" panose="020B0604030504040204" pitchFamily="34" charset="-120"/>
              </a:rPr>
              <a:t>5</a:t>
            </a:r>
            <a:r>
              <a:rPr lang="zh-TW" altLang="en-US" sz="1600" kern="100" spc="-100" dirty="0">
                <a:solidFill>
                  <a:srgbClr val="FF0000"/>
                </a:solidFill>
                <a:latin typeface="微軟正黑體" panose="020B0604030504040204" pitchFamily="34" charset="-120"/>
                <a:ea typeface="微軟正黑體" panose="020B0604030504040204" pitchFamily="34" charset="-120"/>
              </a:rPr>
              <a:t>學期修課紀錄</a:t>
            </a:r>
            <a:r>
              <a:rPr lang="zh-TW" altLang="en-US" sz="1600" kern="100" spc="-100" dirty="0">
                <a:latin typeface="微軟正黑體" panose="020B0604030504040204" pitchFamily="34" charset="-120"/>
                <a:ea typeface="微軟正黑體" panose="020B0604030504040204" pitchFamily="34" charset="-120"/>
              </a:rPr>
              <a:t>、</a:t>
            </a:r>
            <a:r>
              <a:rPr lang="zh-TW" altLang="en-US" sz="1600" kern="100" spc="-100" dirty="0">
                <a:solidFill>
                  <a:srgbClr val="FF0000"/>
                </a:solidFill>
                <a:latin typeface="微軟正黑體" panose="020B0604030504040204" pitchFamily="34" charset="-120"/>
                <a:ea typeface="微軟正黑體" panose="020B0604030504040204" pitchFamily="34" charset="-120"/>
              </a:rPr>
              <a:t>第</a:t>
            </a:r>
            <a:r>
              <a:rPr lang="en-US" altLang="zh-TW" sz="1600" kern="100" spc="-100" dirty="0">
                <a:solidFill>
                  <a:srgbClr val="FF0000"/>
                </a:solidFill>
                <a:latin typeface="微軟正黑體" panose="020B0604030504040204" pitchFamily="34" charset="-120"/>
                <a:ea typeface="微軟正黑體" panose="020B0604030504040204" pitchFamily="34" charset="-120"/>
              </a:rPr>
              <a:t>5~6</a:t>
            </a:r>
            <a:r>
              <a:rPr lang="zh-TW" altLang="en-US" sz="1600" kern="100" spc="-100" dirty="0">
                <a:solidFill>
                  <a:srgbClr val="FF0000"/>
                </a:solidFill>
                <a:latin typeface="微軟正黑體" panose="020B0604030504040204" pitchFamily="34" charset="-120"/>
                <a:ea typeface="微軟正黑體" panose="020B0604030504040204" pitchFamily="34" charset="-120"/>
              </a:rPr>
              <a:t>學期之課程學習成果及多元表現</a:t>
            </a:r>
            <a:r>
              <a:rPr lang="zh-TW" altLang="en-US" sz="1600" kern="100" spc="-100" dirty="0">
                <a:latin typeface="微軟正黑體" panose="020B0604030504040204" pitchFamily="34" charset="-120"/>
                <a:ea typeface="微軟正黑體" panose="020B0604030504040204" pitchFamily="34" charset="-120"/>
              </a:rPr>
              <a:t>等檔案內容有疑義者，</a:t>
            </a:r>
            <a:r>
              <a:rPr lang="zh-TW" altLang="en-US" sz="1600" b="1" kern="100" spc="-100" dirty="0">
                <a:latin typeface="微軟正黑體" panose="020B0604030504040204" pitchFamily="34" charset="-120"/>
                <a:ea typeface="微軟正黑體" panose="020B0604030504040204" pitchFamily="34" charset="-120"/>
              </a:rPr>
              <a:t>除應儘速向</a:t>
            </a:r>
            <a:r>
              <a:rPr lang="zh-TW" altLang="en-US" sz="1600" b="1" u="sng" kern="100" spc="-100" dirty="0">
                <a:solidFill>
                  <a:srgbClr val="0000FF"/>
                </a:solidFill>
                <a:latin typeface="微軟正黑體" panose="020B0604030504040204" pitchFamily="34" charset="-120"/>
                <a:ea typeface="微軟正黑體" panose="020B0604030504040204" pitchFamily="34" charset="-120"/>
              </a:rPr>
              <a:t>就讀學校</a:t>
            </a:r>
            <a:r>
              <a:rPr lang="zh-TW" altLang="en-US" sz="1600" b="1" kern="100" spc="-100" dirty="0">
                <a:latin typeface="微軟正黑體" panose="020B0604030504040204" pitchFamily="34" charset="-120"/>
                <a:ea typeface="微軟正黑體" panose="020B0604030504040204" pitchFamily="34" charset="-120"/>
              </a:rPr>
              <a:t>反映外，仍應於申請校系科</a:t>
            </a:r>
            <a:r>
              <a:rPr lang="en-US" altLang="zh-TW" sz="1600" b="1" kern="100" spc="-100" dirty="0">
                <a:latin typeface="微軟正黑體" panose="020B0604030504040204" pitchFamily="34" charset="-120"/>
                <a:ea typeface="微軟正黑體" panose="020B0604030504040204" pitchFamily="34" charset="-120"/>
              </a:rPr>
              <a:t>(</a:t>
            </a:r>
            <a:r>
              <a:rPr lang="zh-TW" altLang="en-US" sz="1600" b="1" kern="100" spc="-100" dirty="0">
                <a:latin typeface="微軟正黑體" panose="020B0604030504040204" pitchFamily="34" charset="-120"/>
                <a:ea typeface="微軟正黑體" panose="020B0604030504040204" pitchFamily="34" charset="-120"/>
              </a:rPr>
              <a:t>組</a:t>
            </a:r>
            <a:r>
              <a:rPr lang="en-US" altLang="zh-TW" sz="1600" b="1" kern="100" spc="-100" dirty="0">
                <a:latin typeface="微軟正黑體" panose="020B0604030504040204" pitchFamily="34" charset="-120"/>
                <a:ea typeface="微軟正黑體" panose="020B0604030504040204" pitchFamily="34" charset="-120"/>
              </a:rPr>
              <a:t>)</a:t>
            </a:r>
            <a:r>
              <a:rPr lang="zh-TW" altLang="en-US" sz="1600" b="1" kern="100" spc="-100" dirty="0">
                <a:latin typeface="微軟正黑體" panose="020B0604030504040204" pitchFamily="34" charset="-120"/>
                <a:ea typeface="微軟正黑體" panose="020B0604030504040204" pitchFamily="34" charset="-120"/>
              </a:rPr>
              <a:t>、學程所訂</a:t>
            </a:r>
            <a:r>
              <a:rPr lang="zh-TW" altLang="en-US" sz="1600" b="1" kern="100" spc="-100" dirty="0">
                <a:solidFill>
                  <a:srgbClr val="C00000"/>
                </a:solidFill>
                <a:latin typeface="微軟正黑體" panose="020B0604030504040204" pitchFamily="34" charset="-120"/>
                <a:ea typeface="微軟正黑體" panose="020B0604030504040204" pitchFamily="34" charset="-120"/>
              </a:rPr>
              <a:t>繳交截止前</a:t>
            </a:r>
            <a:r>
              <a:rPr lang="zh-TW" altLang="en-US" sz="1600" b="1" u="sng" kern="100" spc="-100" dirty="0">
                <a:solidFill>
                  <a:srgbClr val="C00000"/>
                </a:solidFill>
                <a:latin typeface="微軟正黑體" panose="020B0604030504040204" pitchFamily="34" charset="-120"/>
                <a:ea typeface="微軟正黑體" panose="020B0604030504040204" pitchFamily="34" charset="-120"/>
              </a:rPr>
              <a:t>完成</a:t>
            </a:r>
            <a:r>
              <a:rPr lang="zh-TW" altLang="en-US" sz="1600" b="1" kern="100" spc="-100" dirty="0">
                <a:solidFill>
                  <a:srgbClr val="C00000"/>
                </a:solidFill>
                <a:latin typeface="微軟正黑體" panose="020B0604030504040204" pitchFamily="34" charset="-120"/>
                <a:ea typeface="微軟正黑體" panose="020B0604030504040204" pitchFamily="34" charset="-120"/>
              </a:rPr>
              <a:t>學習歷程備審資料上傳及確認作業</a:t>
            </a:r>
            <a:endParaRPr lang="zh-TW" altLang="en-US" sz="1600" b="1" u="sng" kern="100" spc="-100" dirty="0">
              <a:solidFill>
                <a:srgbClr val="C00000"/>
              </a:solidFill>
              <a:latin typeface="微軟正黑體" panose="020B0604030504040204" pitchFamily="34" charset="-120"/>
              <a:ea typeface="微軟正黑體" panose="020B0604030504040204" pitchFamily="34" charset="-120"/>
            </a:endParaRPr>
          </a:p>
          <a:p>
            <a:pPr marL="144000" indent="-182563" algn="just">
              <a:spcBef>
                <a:spcPts val="600"/>
              </a:spcBef>
            </a:pPr>
            <a:r>
              <a:rPr lang="en-US" altLang="zh-TW" sz="1600" kern="100" spc="-100" dirty="0">
                <a:latin typeface="微軟正黑體" panose="020B0604030504040204" pitchFamily="34" charset="-120"/>
                <a:ea typeface="微軟正黑體" panose="020B0604030504040204" pitchFamily="34" charset="-120"/>
              </a:rPr>
              <a:t>2.</a:t>
            </a:r>
            <a:r>
              <a:rPr lang="zh-TW" altLang="en-US" sz="1600" b="1" u="sng" kern="100" spc="-100" dirty="0">
                <a:solidFill>
                  <a:srgbClr val="0000FF"/>
                </a:solidFill>
                <a:latin typeface="微軟正黑體" panose="020B0604030504040204" pitchFamily="34" charset="-120"/>
                <a:ea typeface="微軟正黑體" panose="020B0604030504040204" pitchFamily="34" charset="-120"/>
              </a:rPr>
              <a:t>就讀學校</a:t>
            </a:r>
            <a:r>
              <a:rPr lang="zh-TW" altLang="en-US" sz="1600" kern="100" spc="-100" dirty="0">
                <a:latin typeface="微軟正黑體" panose="020B0604030504040204" pitchFamily="34" charset="-120"/>
                <a:ea typeface="微軟正黑體" panose="020B0604030504040204" pitchFamily="34" charset="-120"/>
              </a:rPr>
              <a:t>認有不可歸責於考生之事由，正式函文予</a:t>
            </a:r>
            <a:r>
              <a:rPr lang="zh-TW" altLang="en-US" sz="1600" b="1" u="sng" kern="100" spc="-100" dirty="0">
                <a:solidFill>
                  <a:srgbClr val="0000FF"/>
                </a:solidFill>
                <a:latin typeface="微軟正黑體" panose="020B0604030504040204" pitchFamily="34" charset="-120"/>
                <a:ea typeface="微軟正黑體" panose="020B0604030504040204" pitchFamily="34" charset="-120"/>
              </a:rPr>
              <a:t>聯合會</a:t>
            </a:r>
            <a:r>
              <a:rPr lang="zh-TW" altLang="en-US" sz="1600" kern="100" spc="-100" dirty="0">
                <a:latin typeface="微軟正黑體" panose="020B0604030504040204" pitchFamily="34" charset="-120"/>
                <a:ea typeface="微軟正黑體" panose="020B0604030504040204" pitchFamily="34" charset="-120"/>
              </a:rPr>
              <a:t>及</a:t>
            </a:r>
            <a:r>
              <a:rPr lang="zh-TW" altLang="en-US" sz="1600" b="1" u="sng" kern="100" spc="-100" dirty="0">
                <a:solidFill>
                  <a:srgbClr val="0000FF"/>
                </a:solidFill>
                <a:latin typeface="微軟正黑體" panose="020B0604030504040204" pitchFamily="34" charset="-120"/>
                <a:ea typeface="微軟正黑體" panose="020B0604030504040204" pitchFamily="34" charset="-120"/>
              </a:rPr>
              <a:t>報名校系科</a:t>
            </a:r>
            <a:r>
              <a:rPr lang="en-US" altLang="zh-TW" sz="1600" b="1" u="sng" kern="100" spc="-100" dirty="0">
                <a:solidFill>
                  <a:srgbClr val="0000FF"/>
                </a:solidFill>
                <a:latin typeface="微軟正黑體" panose="020B0604030504040204" pitchFamily="34" charset="-120"/>
                <a:ea typeface="微軟正黑體" panose="020B0604030504040204" pitchFamily="34" charset="-120"/>
              </a:rPr>
              <a:t>(</a:t>
            </a:r>
            <a:r>
              <a:rPr lang="zh-TW" altLang="en-US" sz="1600" b="1" u="sng" kern="100" spc="-100" dirty="0">
                <a:solidFill>
                  <a:srgbClr val="0000FF"/>
                </a:solidFill>
                <a:latin typeface="微軟正黑體" panose="020B0604030504040204" pitchFamily="34" charset="-120"/>
                <a:ea typeface="微軟正黑體" panose="020B0604030504040204" pitchFamily="34" charset="-120"/>
              </a:rPr>
              <a:t>組</a:t>
            </a:r>
            <a:r>
              <a:rPr lang="en-US" altLang="zh-TW" sz="1600" b="1" u="sng" kern="100" spc="-100" dirty="0">
                <a:solidFill>
                  <a:srgbClr val="0000FF"/>
                </a:solidFill>
                <a:latin typeface="微軟正黑體" panose="020B0604030504040204" pitchFamily="34" charset="-120"/>
                <a:ea typeface="微軟正黑體" panose="020B0604030504040204" pitchFamily="34" charset="-120"/>
              </a:rPr>
              <a:t>)</a:t>
            </a:r>
            <a:r>
              <a:rPr lang="zh-TW" altLang="en-US" sz="1600" b="1" u="sng" kern="100" spc="-100" dirty="0">
                <a:solidFill>
                  <a:srgbClr val="0000FF"/>
                </a:solidFill>
                <a:latin typeface="微軟正黑體" panose="020B0604030504040204" pitchFamily="34" charset="-120"/>
                <a:ea typeface="微軟正黑體" panose="020B0604030504040204" pitchFamily="34" charset="-120"/>
              </a:rPr>
              <a:t>學程，並副本所屬教育主管機關</a:t>
            </a:r>
            <a:endParaRPr lang="zh-TW" altLang="en-US" sz="1600" kern="100" spc="-100" dirty="0">
              <a:latin typeface="微軟正黑體" panose="020B0604030504040204" pitchFamily="34" charset="-120"/>
              <a:ea typeface="微軟正黑體" panose="020B0604030504040204" pitchFamily="34" charset="-120"/>
            </a:endParaRPr>
          </a:p>
        </p:txBody>
      </p:sp>
      <p:sp>
        <p:nvSpPr>
          <p:cNvPr id="12" name="矩形 11">
            <a:extLst>
              <a:ext uri="{FF2B5EF4-FFF2-40B4-BE49-F238E27FC236}">
                <a16:creationId xmlns:a16="http://schemas.microsoft.com/office/drawing/2014/main" id="{46D9B656-C7BF-4C1B-B1E7-3FD07125EDDE}"/>
              </a:ext>
            </a:extLst>
          </p:cNvPr>
          <p:cNvSpPr/>
          <p:nvPr/>
        </p:nvSpPr>
        <p:spPr>
          <a:xfrm>
            <a:off x="5687208" y="5695048"/>
            <a:ext cx="5206265" cy="740258"/>
          </a:xfrm>
          <a:prstGeom prst="rect">
            <a:avLst/>
          </a:prstGeom>
          <a:solidFill>
            <a:schemeClr val="bg1">
              <a:lumMod val="95000"/>
            </a:schemeClr>
          </a:solidFill>
        </p:spPr>
        <p:txBody>
          <a:bodyPr wrap="square">
            <a:noAutofit/>
          </a:bodyPr>
          <a:lstStyle/>
          <a:p>
            <a:pPr marL="72000" algn="just">
              <a:spcBef>
                <a:spcPts val="600"/>
              </a:spcBef>
            </a:pPr>
            <a:r>
              <a:rPr lang="zh-TW" altLang="en-US" sz="1600" b="1" kern="100" spc="-100" dirty="0">
                <a:solidFill>
                  <a:srgbClr val="C00000"/>
                </a:solidFill>
                <a:latin typeface="微軟正黑體" panose="020B0604030504040204" pitchFamily="34" charset="-120"/>
                <a:ea typeface="微軟正黑體" panose="020B0604030504040204" pitchFamily="34" charset="-120"/>
              </a:rPr>
              <a:t>第</a:t>
            </a:r>
            <a:r>
              <a:rPr lang="en-US" altLang="zh-TW" sz="1600" b="1" kern="100" spc="-100" dirty="0">
                <a:solidFill>
                  <a:srgbClr val="C00000"/>
                </a:solidFill>
                <a:latin typeface="微軟正黑體" panose="020B0604030504040204" pitchFamily="34" charset="-120"/>
                <a:ea typeface="微軟正黑體" panose="020B0604030504040204" pitchFamily="34" charset="-120"/>
              </a:rPr>
              <a:t>6</a:t>
            </a:r>
            <a:r>
              <a:rPr lang="zh-TW" altLang="en-US" sz="1600" b="1" kern="100" spc="-100" dirty="0">
                <a:solidFill>
                  <a:srgbClr val="C00000"/>
                </a:solidFill>
                <a:latin typeface="微軟正黑體" panose="020B0604030504040204" pitchFamily="34" charset="-120"/>
                <a:ea typeface="微軟正黑體" panose="020B0604030504040204" pitchFamily="34" charset="-120"/>
              </a:rPr>
              <a:t>學期修課紀錄</a:t>
            </a:r>
            <a:r>
              <a:rPr lang="zh-TW" altLang="en-US" sz="1600" kern="100" spc="-100" dirty="0">
                <a:latin typeface="微軟正黑體" panose="020B0604030504040204" pitchFamily="34" charset="-120"/>
                <a:ea typeface="微軟正黑體" panose="020B0604030504040204" pitchFamily="34" charset="-120"/>
              </a:rPr>
              <a:t>（</a:t>
            </a:r>
            <a:r>
              <a:rPr lang="en-US" altLang="zh-TW" sz="1600" kern="100" spc="-100" dirty="0">
                <a:latin typeface="微軟正黑體" panose="020B0604030504040204" pitchFamily="34" charset="-120"/>
                <a:ea typeface="微軟正黑體" panose="020B0604030504040204" pitchFamily="34" charset="-120"/>
              </a:rPr>
              <a:t>PDF</a:t>
            </a:r>
            <a:r>
              <a:rPr lang="zh-TW" altLang="en-US" sz="1600" kern="100" spc="-100" dirty="0">
                <a:latin typeface="微軟正黑體" panose="020B0604030504040204" pitchFamily="34" charset="-120"/>
                <a:ea typeface="微軟正黑體" panose="020B0604030504040204" pitchFamily="34" charset="-120"/>
              </a:rPr>
              <a:t>檔）由</a:t>
            </a:r>
            <a:r>
              <a:rPr lang="zh-TW" altLang="en-US" sz="1600" b="1" u="sng" kern="100" spc="-100" dirty="0">
                <a:solidFill>
                  <a:srgbClr val="0000FF"/>
                </a:solidFill>
                <a:latin typeface="微軟正黑體" panose="020B0604030504040204" pitchFamily="34" charset="-120"/>
                <a:ea typeface="微軟正黑體" panose="020B0604030504040204" pitchFamily="34" charset="-120"/>
              </a:rPr>
              <a:t>考生</a:t>
            </a:r>
            <a:r>
              <a:rPr lang="zh-TW" altLang="en-US" sz="1600" kern="100" spc="-100" dirty="0">
                <a:latin typeface="微軟正黑體" panose="020B0604030504040204" pitchFamily="34" charset="-120"/>
                <a:ea typeface="微軟正黑體" panose="020B0604030504040204" pitchFamily="34" charset="-120"/>
              </a:rPr>
              <a:t>於正式版系統</a:t>
            </a:r>
            <a:r>
              <a:rPr lang="zh-TW" altLang="en-US" sz="1600" b="1" u="sng" kern="100" spc="-100" dirty="0">
                <a:solidFill>
                  <a:srgbClr val="C00000"/>
                </a:solidFill>
                <a:latin typeface="微軟正黑體" panose="020B0604030504040204" pitchFamily="34" charset="-120"/>
                <a:ea typeface="微軟正黑體" panose="020B0604030504040204" pitchFamily="34" charset="-120"/>
              </a:rPr>
              <a:t>自行上傳</a:t>
            </a:r>
            <a:r>
              <a:rPr lang="zh-TW" altLang="en-US" sz="1600" b="1" kern="100" spc="-100" dirty="0">
                <a:latin typeface="微軟正黑體" panose="020B0604030504040204" pitchFamily="34" charset="-120"/>
                <a:ea typeface="微軟正黑體" panose="020B0604030504040204" pitchFamily="34" charset="-120"/>
              </a:rPr>
              <a:t>至本委員會</a:t>
            </a:r>
          </a:p>
        </p:txBody>
      </p:sp>
      <p:sp>
        <p:nvSpPr>
          <p:cNvPr id="13" name="向右箭號 24">
            <a:extLst>
              <a:ext uri="{FF2B5EF4-FFF2-40B4-BE49-F238E27FC236}">
                <a16:creationId xmlns:a16="http://schemas.microsoft.com/office/drawing/2014/main" id="{0BFBDB70-CFE9-4AEC-994A-B221A89E00FA}"/>
              </a:ext>
            </a:extLst>
          </p:cNvPr>
          <p:cNvSpPr/>
          <p:nvPr/>
        </p:nvSpPr>
        <p:spPr>
          <a:xfrm>
            <a:off x="5338879" y="3871187"/>
            <a:ext cx="304800" cy="365760"/>
          </a:xfrm>
          <a:prstGeom prst="rightArrow">
            <a:avLst/>
          </a:prstGeom>
          <a:solidFill>
            <a:schemeClr val="accent2">
              <a:lumMod val="20000"/>
              <a:lumOff val="80000"/>
            </a:schemeClr>
          </a:solidFill>
          <a:ln w="19050">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latin typeface="Book Antiqua" panose="02040602050305030304" pitchFamily="18" charset="0"/>
              <a:ea typeface="華康儷楷書" panose="03000509000000000000" pitchFamily="65" charset="-120"/>
            </a:endParaRPr>
          </a:p>
        </p:txBody>
      </p:sp>
      <p:sp>
        <p:nvSpPr>
          <p:cNvPr id="14" name="向右箭號 25">
            <a:extLst>
              <a:ext uri="{FF2B5EF4-FFF2-40B4-BE49-F238E27FC236}">
                <a16:creationId xmlns:a16="http://schemas.microsoft.com/office/drawing/2014/main" id="{9D91FE82-85AE-46A6-9EED-983CA6A26442}"/>
              </a:ext>
            </a:extLst>
          </p:cNvPr>
          <p:cNvSpPr/>
          <p:nvPr/>
        </p:nvSpPr>
        <p:spPr>
          <a:xfrm>
            <a:off x="5338903" y="5839964"/>
            <a:ext cx="304800" cy="365760"/>
          </a:xfrm>
          <a:prstGeom prst="rightArrow">
            <a:avLst/>
          </a:prstGeom>
          <a:solidFill>
            <a:schemeClr val="accent2">
              <a:lumMod val="20000"/>
              <a:lumOff val="80000"/>
            </a:schemeClr>
          </a:solidFill>
          <a:ln w="19050">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latin typeface="Book Antiqua" panose="02040602050305030304" pitchFamily="18" charset="0"/>
              <a:ea typeface="華康儷楷書" panose="03000509000000000000" pitchFamily="65" charset="-120"/>
            </a:endParaRPr>
          </a:p>
        </p:txBody>
      </p:sp>
      <p:sp>
        <p:nvSpPr>
          <p:cNvPr id="15" name="矩形 14">
            <a:extLst>
              <a:ext uri="{FF2B5EF4-FFF2-40B4-BE49-F238E27FC236}">
                <a16:creationId xmlns:a16="http://schemas.microsoft.com/office/drawing/2014/main" id="{E971D2F1-BB7C-4AFB-B67D-FD39547FAF2A}"/>
              </a:ext>
            </a:extLst>
          </p:cNvPr>
          <p:cNvSpPr/>
          <p:nvPr/>
        </p:nvSpPr>
        <p:spPr>
          <a:xfrm>
            <a:off x="1240842" y="1035170"/>
            <a:ext cx="9808393" cy="5633049"/>
          </a:xfrm>
          <a:prstGeom prst="rect">
            <a:avLst/>
          </a:prstGeom>
          <a:no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latin typeface="微軟正黑體" panose="020B0604030504040204" pitchFamily="34" charset="-120"/>
              <a:ea typeface="微軟正黑體" panose="020B0604030504040204" pitchFamily="34" charset="-120"/>
            </a:endParaRPr>
          </a:p>
        </p:txBody>
      </p:sp>
      <p:sp>
        <p:nvSpPr>
          <p:cNvPr id="16" name="矩形 15">
            <a:extLst>
              <a:ext uri="{FF2B5EF4-FFF2-40B4-BE49-F238E27FC236}">
                <a16:creationId xmlns:a16="http://schemas.microsoft.com/office/drawing/2014/main" id="{8012C192-5191-4D01-A319-93E80AB1495D}"/>
              </a:ext>
            </a:extLst>
          </p:cNvPr>
          <p:cNvSpPr/>
          <p:nvPr/>
        </p:nvSpPr>
        <p:spPr>
          <a:xfrm>
            <a:off x="5687209" y="1174641"/>
            <a:ext cx="5206264" cy="338554"/>
          </a:xfrm>
          <a:prstGeom prst="rect">
            <a:avLst/>
          </a:prstGeom>
        </p:spPr>
        <p:txBody>
          <a:bodyPr wrap="square">
            <a:spAutoFit/>
          </a:bodyPr>
          <a:lstStyle/>
          <a:p>
            <a:pPr algn="dist"/>
            <a:r>
              <a:rPr lang="zh-TW" altLang="en-US" sz="1600" dirty="0">
                <a:latin typeface="微軟正黑體" panose="020B0604030504040204" pitchFamily="34" charset="-120"/>
                <a:ea typeface="微軟正黑體" panose="020B0604030504040204" pitchFamily="34" charset="-120"/>
                <a:cs typeface="Times New Roman" panose="02020603050405020304" pitchFamily="18" charset="0"/>
              </a:rPr>
              <a:t>查看系統開放時間：</a:t>
            </a:r>
            <a:r>
              <a:rPr lang="en-US" altLang="zh-TW" sz="1600" b="1" dirty="0">
                <a:solidFill>
                  <a:srgbClr val="C00000"/>
                </a:solidFill>
                <a:latin typeface="微軟正黑體" panose="020B0604030504040204" pitchFamily="34" charset="-120"/>
                <a:ea typeface="微軟正黑體" panose="020B0604030504040204" pitchFamily="34" charset="-120"/>
                <a:cs typeface="Times New Roman" panose="02020603050405020304" pitchFamily="18" charset="0"/>
              </a:rPr>
              <a:t>115.4.10</a:t>
            </a:r>
            <a:r>
              <a:rPr lang="zh-TW" altLang="en-US" sz="1600" b="1" dirty="0">
                <a:solidFill>
                  <a:srgbClr val="C00000"/>
                </a:solidFill>
                <a:latin typeface="微軟正黑體" panose="020B0604030504040204" pitchFamily="34" charset="-120"/>
                <a:ea typeface="微軟正黑體" panose="020B0604030504040204" pitchFamily="34" charset="-120"/>
                <a:cs typeface="Times New Roman" panose="02020603050405020304" pitchFamily="18" charset="0"/>
              </a:rPr>
              <a:t> </a:t>
            </a:r>
            <a:r>
              <a:rPr lang="en-US" altLang="zh-TW" sz="1600" b="1" dirty="0">
                <a:solidFill>
                  <a:srgbClr val="C00000"/>
                </a:solidFill>
                <a:latin typeface="微軟正黑體" panose="020B0604030504040204" pitchFamily="34" charset="-120"/>
                <a:ea typeface="微軟正黑體" panose="020B0604030504040204" pitchFamily="34" charset="-120"/>
                <a:cs typeface="Times New Roman" panose="02020603050405020304" pitchFamily="18" charset="0"/>
              </a:rPr>
              <a:t>10:00~115.4.15</a:t>
            </a:r>
            <a:r>
              <a:rPr lang="zh-TW" altLang="en-US" sz="1600" b="1" dirty="0">
                <a:solidFill>
                  <a:srgbClr val="C00000"/>
                </a:solidFill>
                <a:latin typeface="微軟正黑體" panose="020B0604030504040204" pitchFamily="34" charset="-120"/>
                <a:ea typeface="微軟正黑體" panose="020B0604030504040204" pitchFamily="34" charset="-120"/>
                <a:cs typeface="Times New Roman" panose="02020603050405020304" pitchFamily="18" charset="0"/>
              </a:rPr>
              <a:t> </a:t>
            </a:r>
            <a:r>
              <a:rPr lang="en-US" altLang="zh-TW" sz="1600" b="1" dirty="0">
                <a:solidFill>
                  <a:srgbClr val="C00000"/>
                </a:solidFill>
                <a:latin typeface="微軟正黑體" panose="020B0604030504040204" pitchFamily="34" charset="-120"/>
                <a:ea typeface="微軟正黑體" panose="020B0604030504040204" pitchFamily="34" charset="-120"/>
                <a:cs typeface="Times New Roman" panose="02020603050405020304" pitchFamily="18" charset="0"/>
              </a:rPr>
              <a:t>21:00</a:t>
            </a:r>
            <a:r>
              <a:rPr lang="zh-TW" altLang="en-US" sz="1600" b="1" dirty="0">
                <a:solidFill>
                  <a:srgbClr val="C00000"/>
                </a:solidFill>
                <a:latin typeface="微軟正黑體" panose="020B0604030504040204" pitchFamily="34" charset="-120"/>
                <a:ea typeface="微軟正黑體" panose="020B0604030504040204" pitchFamily="34" charset="-120"/>
                <a:cs typeface="Times New Roman" panose="02020603050405020304" pitchFamily="18" charset="0"/>
              </a:rPr>
              <a:t> </a:t>
            </a:r>
            <a:endParaRPr lang="zh-TW" altLang="en-US" sz="1200" b="1" dirty="0">
              <a:solidFill>
                <a:srgbClr val="C00000"/>
              </a:solidFill>
              <a:latin typeface="微軟正黑體" panose="020B0604030504040204" pitchFamily="34" charset="-120"/>
              <a:ea typeface="微軟正黑體" panose="020B0604030504040204" pitchFamily="34" charset="-120"/>
            </a:endParaRPr>
          </a:p>
        </p:txBody>
      </p:sp>
      <p:sp>
        <p:nvSpPr>
          <p:cNvPr id="17" name="矩形 16">
            <a:extLst>
              <a:ext uri="{FF2B5EF4-FFF2-40B4-BE49-F238E27FC236}">
                <a16:creationId xmlns:a16="http://schemas.microsoft.com/office/drawing/2014/main" id="{C33E7084-6B64-468A-AEA7-E3813F875199}"/>
              </a:ext>
            </a:extLst>
          </p:cNvPr>
          <p:cNvSpPr/>
          <p:nvPr/>
        </p:nvSpPr>
        <p:spPr>
          <a:xfrm>
            <a:off x="5687208" y="2990541"/>
            <a:ext cx="5206265" cy="338554"/>
          </a:xfrm>
          <a:prstGeom prst="rect">
            <a:avLst/>
          </a:prstGeom>
        </p:spPr>
        <p:txBody>
          <a:bodyPr wrap="square">
            <a:spAutoFit/>
          </a:bodyPr>
          <a:lstStyle/>
          <a:p>
            <a:pPr algn="dist"/>
            <a:r>
              <a:rPr lang="zh-TW" altLang="en-US" sz="1600" spc="-100" dirty="0">
                <a:latin typeface="微軟正黑體" panose="020B0604030504040204" pitchFamily="34" charset="-120"/>
                <a:ea typeface="微軟正黑體" panose="020B0604030504040204" pitchFamily="34" charset="-120"/>
                <a:cs typeface="Times New Roman" panose="02020603050405020304" pitchFamily="18" charset="0"/>
              </a:rPr>
              <a:t>正式版系統開放時間：</a:t>
            </a:r>
            <a:r>
              <a:rPr lang="en-US" altLang="zh-TW" sz="1600" spc="-100" dirty="0">
                <a:latin typeface="微軟正黑體" panose="020B0604030504040204" pitchFamily="34" charset="-120"/>
                <a:ea typeface="微軟正黑體" panose="020B0604030504040204" pitchFamily="34" charset="-120"/>
                <a:cs typeface="Times New Roman" panose="02020603050405020304" pitchFamily="18" charset="0"/>
              </a:rPr>
              <a:t>115.6.4</a:t>
            </a:r>
            <a:r>
              <a:rPr lang="zh-TW" altLang="en-US" sz="1600" spc="-100" dirty="0">
                <a:latin typeface="微軟正黑體" panose="020B0604030504040204" pitchFamily="34" charset="-120"/>
                <a:ea typeface="微軟正黑體" panose="020B0604030504040204" pitchFamily="34" charset="-120"/>
                <a:cs typeface="Times New Roman" panose="02020603050405020304" pitchFamily="18" charset="0"/>
              </a:rPr>
              <a:t> </a:t>
            </a:r>
            <a:r>
              <a:rPr lang="en-US" altLang="zh-TW" sz="1600" spc="-100" dirty="0">
                <a:latin typeface="微軟正黑體" panose="020B0604030504040204" pitchFamily="34" charset="-120"/>
                <a:ea typeface="微軟正黑體" panose="020B0604030504040204" pitchFamily="34" charset="-120"/>
                <a:cs typeface="Times New Roman" panose="02020603050405020304" pitchFamily="18" charset="0"/>
              </a:rPr>
              <a:t>10:00~</a:t>
            </a:r>
            <a:r>
              <a:rPr lang="zh-TW" altLang="en-US" sz="1600" spc="-100" dirty="0">
                <a:latin typeface="微軟正黑體" panose="020B0604030504040204" pitchFamily="34" charset="-120"/>
                <a:ea typeface="微軟正黑體" panose="020B0604030504040204" pitchFamily="34" charset="-120"/>
                <a:cs typeface="Times New Roman" panose="02020603050405020304" pitchFamily="18" charset="0"/>
              </a:rPr>
              <a:t>各校所訂截止日</a:t>
            </a:r>
            <a:r>
              <a:rPr lang="en-US" altLang="zh-TW" sz="1600" spc="-100" dirty="0">
                <a:latin typeface="微軟正黑體" panose="020B0604030504040204" pitchFamily="34" charset="-120"/>
                <a:ea typeface="微軟正黑體" panose="020B0604030504040204" pitchFamily="34" charset="-120"/>
                <a:cs typeface="Times New Roman" panose="02020603050405020304" pitchFamily="18" charset="0"/>
              </a:rPr>
              <a:t>21:00</a:t>
            </a:r>
            <a:r>
              <a:rPr lang="zh-TW" altLang="en-US" sz="1600" spc="-100" dirty="0">
                <a:latin typeface="微軟正黑體" panose="020B0604030504040204" pitchFamily="34" charset="-120"/>
                <a:ea typeface="微軟正黑體" panose="020B0604030504040204" pitchFamily="34" charset="-120"/>
                <a:cs typeface="Times New Roman" panose="02020603050405020304" pitchFamily="18" charset="0"/>
              </a:rPr>
              <a:t> </a:t>
            </a:r>
            <a:endParaRPr lang="zh-TW" altLang="en-US" sz="1200" spc="-100" dirty="0">
              <a:latin typeface="微軟正黑體" panose="020B0604030504040204" pitchFamily="34" charset="-120"/>
              <a:ea typeface="微軟正黑體" panose="020B0604030504040204" pitchFamily="34" charset="-120"/>
            </a:endParaRPr>
          </a:p>
        </p:txBody>
      </p:sp>
      <p:cxnSp>
        <p:nvCxnSpPr>
          <p:cNvPr id="18" name="直線接點 17">
            <a:extLst>
              <a:ext uri="{FF2B5EF4-FFF2-40B4-BE49-F238E27FC236}">
                <a16:creationId xmlns:a16="http://schemas.microsoft.com/office/drawing/2014/main" id="{37EABB58-9116-4317-9FD9-9B7EA134C6E8}"/>
              </a:ext>
            </a:extLst>
          </p:cNvPr>
          <p:cNvCxnSpPr/>
          <p:nvPr/>
        </p:nvCxnSpPr>
        <p:spPr>
          <a:xfrm>
            <a:off x="1240841" y="5162565"/>
            <a:ext cx="9808394" cy="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sp>
        <p:nvSpPr>
          <p:cNvPr id="19" name="流程圖: 結束點 18">
            <a:extLst>
              <a:ext uri="{FF2B5EF4-FFF2-40B4-BE49-F238E27FC236}">
                <a16:creationId xmlns:a16="http://schemas.microsoft.com/office/drawing/2014/main" id="{8B1039C2-ABB5-402B-BA29-9C676B5B41D5}"/>
              </a:ext>
            </a:extLst>
          </p:cNvPr>
          <p:cNvSpPr/>
          <p:nvPr/>
        </p:nvSpPr>
        <p:spPr>
          <a:xfrm>
            <a:off x="1469294" y="201203"/>
            <a:ext cx="1265382" cy="362999"/>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0" name="矩形 19">
            <a:extLst>
              <a:ext uri="{FF2B5EF4-FFF2-40B4-BE49-F238E27FC236}">
                <a16:creationId xmlns:a16="http://schemas.microsoft.com/office/drawing/2014/main" id="{F632F985-5357-439F-92FA-3B0CAC6E38EF}"/>
              </a:ext>
            </a:extLst>
          </p:cNvPr>
          <p:cNvSpPr/>
          <p:nvPr/>
        </p:nvSpPr>
        <p:spPr>
          <a:xfrm>
            <a:off x="5687208" y="5356494"/>
            <a:ext cx="5206265" cy="338554"/>
          </a:xfrm>
          <a:prstGeom prst="rect">
            <a:avLst/>
          </a:prstGeom>
        </p:spPr>
        <p:txBody>
          <a:bodyPr wrap="square">
            <a:spAutoFit/>
          </a:bodyPr>
          <a:lstStyle/>
          <a:p>
            <a:pPr algn="dist"/>
            <a:r>
              <a:rPr lang="zh-TW" altLang="en-US" sz="1600" spc="-100" dirty="0">
                <a:latin typeface="微軟正黑體" panose="020B0604030504040204" pitchFamily="34" charset="-120"/>
                <a:ea typeface="微軟正黑體" panose="020B0604030504040204" pitchFamily="34" charset="-120"/>
                <a:cs typeface="Times New Roman" panose="02020603050405020304" pitchFamily="18" charset="0"/>
              </a:rPr>
              <a:t>正式版系統開放時間：</a:t>
            </a:r>
            <a:r>
              <a:rPr lang="en-US" altLang="zh-TW" sz="1600" spc="-100" dirty="0">
                <a:latin typeface="微軟正黑體" panose="020B0604030504040204" pitchFamily="34" charset="-120"/>
                <a:ea typeface="微軟正黑體" panose="020B0604030504040204" pitchFamily="34" charset="-120"/>
                <a:cs typeface="Times New Roman" panose="02020603050405020304" pitchFamily="18" charset="0"/>
              </a:rPr>
              <a:t>115.6.4</a:t>
            </a:r>
            <a:r>
              <a:rPr lang="zh-TW" altLang="en-US" sz="1600" spc="-100" dirty="0">
                <a:latin typeface="微軟正黑體" panose="020B0604030504040204" pitchFamily="34" charset="-120"/>
                <a:ea typeface="微軟正黑體" panose="020B0604030504040204" pitchFamily="34" charset="-120"/>
                <a:cs typeface="Times New Roman" panose="02020603050405020304" pitchFamily="18" charset="0"/>
              </a:rPr>
              <a:t> </a:t>
            </a:r>
            <a:r>
              <a:rPr lang="en-US" altLang="zh-TW" sz="1600" spc="-100" dirty="0">
                <a:latin typeface="微軟正黑體" panose="020B0604030504040204" pitchFamily="34" charset="-120"/>
                <a:ea typeface="微軟正黑體" panose="020B0604030504040204" pitchFamily="34" charset="-120"/>
                <a:cs typeface="Times New Roman" panose="02020603050405020304" pitchFamily="18" charset="0"/>
              </a:rPr>
              <a:t>10:00~</a:t>
            </a:r>
            <a:r>
              <a:rPr lang="zh-TW" altLang="en-US" sz="1600" spc="-100" dirty="0">
                <a:latin typeface="微軟正黑體" panose="020B0604030504040204" pitchFamily="34" charset="-120"/>
                <a:ea typeface="微軟正黑體" panose="020B0604030504040204" pitchFamily="34" charset="-120"/>
                <a:cs typeface="Times New Roman" panose="02020603050405020304" pitchFamily="18" charset="0"/>
              </a:rPr>
              <a:t>各校所訂截止日</a:t>
            </a:r>
            <a:r>
              <a:rPr lang="en-US" altLang="zh-TW" sz="1600" spc="-100" dirty="0">
                <a:latin typeface="微軟正黑體" panose="020B0604030504040204" pitchFamily="34" charset="-120"/>
                <a:ea typeface="微軟正黑體" panose="020B0604030504040204" pitchFamily="34" charset="-120"/>
                <a:cs typeface="Times New Roman" panose="02020603050405020304" pitchFamily="18" charset="0"/>
              </a:rPr>
              <a:t>21:00</a:t>
            </a:r>
            <a:r>
              <a:rPr lang="zh-TW" altLang="en-US" sz="1600" spc="-100" dirty="0">
                <a:latin typeface="微軟正黑體" panose="020B0604030504040204" pitchFamily="34" charset="-120"/>
                <a:ea typeface="微軟正黑體" panose="020B0604030504040204" pitchFamily="34" charset="-120"/>
                <a:cs typeface="Times New Roman" panose="02020603050405020304" pitchFamily="18" charset="0"/>
              </a:rPr>
              <a:t> </a:t>
            </a:r>
            <a:endParaRPr lang="zh-TW" altLang="en-US" sz="1200" spc="-100" dirty="0">
              <a:latin typeface="微軟正黑體" panose="020B0604030504040204" pitchFamily="34" charset="-120"/>
              <a:ea typeface="微軟正黑體" panose="020B0604030504040204" pitchFamily="34" charset="-120"/>
            </a:endParaRPr>
          </a:p>
        </p:txBody>
      </p:sp>
      <p:sp>
        <p:nvSpPr>
          <p:cNvPr id="21" name="標題 1">
            <a:extLst>
              <a:ext uri="{FF2B5EF4-FFF2-40B4-BE49-F238E27FC236}">
                <a16:creationId xmlns:a16="http://schemas.microsoft.com/office/drawing/2014/main" id="{2CC728F0-0564-41F8-8AE2-4E82ABA54465}"/>
              </a:ext>
            </a:extLst>
          </p:cNvPr>
          <p:cNvSpPr txBox="1">
            <a:spLocks/>
          </p:cNvSpPr>
          <p:nvPr/>
        </p:nvSpPr>
        <p:spPr>
          <a:xfrm>
            <a:off x="766618" y="176838"/>
            <a:ext cx="11425382" cy="433865"/>
          </a:xfrm>
          <a:prstGeom prst="rect">
            <a:avLst/>
          </a:prstGeom>
          <a:no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sz="2500" b="1" spc="-100" dirty="0">
                <a:latin typeface="微軟正黑體" panose="020B0604030504040204" pitchFamily="34" charset="-120"/>
                <a:ea typeface="微軟正黑體" panose="020B0604030504040204" pitchFamily="34" charset="-120"/>
              </a:rPr>
              <a:t>在校</a:t>
            </a:r>
            <a:r>
              <a:rPr lang="zh-TW" altLang="en-US" sz="2500" b="1" spc="-100" dirty="0">
                <a:solidFill>
                  <a:srgbClr val="FF0000"/>
                </a:solidFill>
                <a:latin typeface="微軟正黑體" panose="020B0604030504040204" pitchFamily="34" charset="-120"/>
                <a:ea typeface="微軟正黑體" panose="020B0604030504040204" pitchFamily="34" charset="-120"/>
              </a:rPr>
              <a:t>修課紀錄</a:t>
            </a:r>
            <a:r>
              <a:rPr lang="zh-TW" altLang="en-US" sz="2500" b="1" spc="-100" dirty="0">
                <a:latin typeface="微軟正黑體" panose="020B0604030504040204" pitchFamily="34" charset="-120"/>
                <a:ea typeface="微軟正黑體" panose="020B0604030504040204" pitchFamily="34" charset="-120"/>
              </a:rPr>
              <a:t>成績、學習歷程檔案異議處理程序及注意事項</a:t>
            </a:r>
            <a:endParaRPr lang="zh-TW" altLang="en-US" sz="2500" b="1" u="sng" spc="-100" dirty="0">
              <a:solidFill>
                <a:srgbClr val="FF0000"/>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429157635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1" name="Rectangle 3"/>
          <p:cNvSpPr>
            <a:spLocks noGrp="1" noChangeArrowheads="1"/>
          </p:cNvSpPr>
          <p:nvPr>
            <p:ph idx="4294967295"/>
          </p:nvPr>
        </p:nvSpPr>
        <p:spPr>
          <a:xfrm>
            <a:off x="1101727" y="1720735"/>
            <a:ext cx="10810875" cy="4781369"/>
          </a:xfrm>
        </p:spPr>
        <p:txBody>
          <a:bodyPr>
            <a:normAutofit/>
          </a:bodyPr>
          <a:lstStyle/>
          <a:p>
            <a:pPr marL="295200" indent="-270000">
              <a:lnSpc>
                <a:spcPts val="2520"/>
              </a:lnSpc>
              <a:spcBef>
                <a:spcPts val="600"/>
              </a:spcBef>
              <a:buClr>
                <a:srgbClr val="FFB41D"/>
              </a:buClr>
              <a:buFont typeface="Wingdings" panose="05000000000000000000" pitchFamily="2" charset="2"/>
              <a:buChar char="u"/>
              <a:defRPr/>
            </a:pPr>
            <a:r>
              <a:rPr lang="zh-TW" altLang="en-US" sz="2000" dirty="0">
                <a:latin typeface="微軟正黑體" panose="020B0604030504040204" pitchFamily="34" charset="-120"/>
                <a:ea typeface="微軟正黑體" panose="020B0604030504040204" pitchFamily="34" charset="-120"/>
              </a:rPr>
              <a:t>完成上網選填校系科（組）、學程並確定送出之考生，須完成「學習歷程備審資料上傳」及「繳交指定項目甄審費用」</a:t>
            </a:r>
            <a:endParaRPr lang="en-US" altLang="zh-TW" sz="2000" dirty="0">
              <a:latin typeface="微軟正黑體" panose="020B0604030504040204" pitchFamily="34" charset="-120"/>
              <a:ea typeface="微軟正黑體" panose="020B0604030504040204" pitchFamily="34" charset="-120"/>
            </a:endParaRPr>
          </a:p>
          <a:p>
            <a:pPr marL="295200">
              <a:lnSpc>
                <a:spcPts val="2520"/>
              </a:lnSpc>
              <a:spcBef>
                <a:spcPts val="600"/>
              </a:spcBef>
              <a:buClr>
                <a:srgbClr val="FFB41D"/>
              </a:buClr>
              <a:buFont typeface="Wingdings" panose="05000000000000000000" pitchFamily="2" charset="2"/>
              <a:buChar char="u"/>
              <a:defRPr/>
            </a:pPr>
            <a:r>
              <a:rPr lang="zh-TW" altLang="en-US" sz="2000" kern="0" dirty="0">
                <a:latin typeface="微軟正黑體" panose="020B0604030504040204" pitchFamily="34" charset="-120"/>
                <a:ea typeface="微軟正黑體" panose="020B0604030504040204" pitchFamily="34" charset="-120"/>
                <a:cs typeface="華康中黑體" pitchFamily="49" charset="-120"/>
              </a:rPr>
              <a:t>繳交指定項目甄審費用</a:t>
            </a:r>
            <a:r>
              <a:rPr lang="zh-TW" altLang="en-US" sz="2000" dirty="0">
                <a:latin typeface="微軟正黑體" panose="020B0604030504040204" pitchFamily="34" charset="-120"/>
                <a:ea typeface="微軟正黑體" panose="020B0604030504040204" pitchFamily="34" charset="-120"/>
              </a:rPr>
              <a:t>作業時間：</a:t>
            </a:r>
            <a:endParaRPr lang="en-US" altLang="zh-TW" sz="2000" dirty="0">
              <a:latin typeface="微軟正黑體" panose="020B0604030504040204" pitchFamily="34" charset="-120"/>
              <a:ea typeface="微軟正黑體" panose="020B0604030504040204" pitchFamily="34" charset="-120"/>
            </a:endParaRPr>
          </a:p>
          <a:p>
            <a:pPr marL="295200" indent="0">
              <a:lnSpc>
                <a:spcPts val="2520"/>
              </a:lnSpc>
              <a:spcBef>
                <a:spcPts val="600"/>
              </a:spcBef>
              <a:buClr>
                <a:srgbClr val="FFB41D"/>
              </a:buClr>
              <a:buNone/>
              <a:defRPr/>
            </a:pPr>
            <a:r>
              <a:rPr kumimoji="1" lang="en-US" altLang="zh-TW" sz="2400" b="1" dirty="0">
                <a:solidFill>
                  <a:srgbClr val="FF0000"/>
                </a:solidFill>
                <a:latin typeface="微軟正黑體" panose="020B0604030504040204" pitchFamily="34" charset="-120"/>
                <a:ea typeface="微軟正黑體" panose="020B0604030504040204" pitchFamily="34" charset="-120"/>
              </a:rPr>
              <a:t>115.6.4(</a:t>
            </a:r>
            <a:r>
              <a:rPr kumimoji="1" lang="zh-TW" altLang="en-US" sz="2400" b="1" dirty="0">
                <a:solidFill>
                  <a:srgbClr val="FF0000"/>
                </a:solidFill>
                <a:latin typeface="微軟正黑體" panose="020B0604030504040204" pitchFamily="34" charset="-120"/>
                <a:ea typeface="微軟正黑體" panose="020B0604030504040204" pitchFamily="34" charset="-120"/>
              </a:rPr>
              <a:t>四</a:t>
            </a:r>
            <a:r>
              <a:rPr kumimoji="1" lang="en-US" altLang="zh-TW" sz="2400" b="1" dirty="0">
                <a:solidFill>
                  <a:srgbClr val="FF0000"/>
                </a:solidFill>
                <a:latin typeface="微軟正黑體" panose="020B0604030504040204" pitchFamily="34" charset="-120"/>
                <a:ea typeface="微軟正黑體" panose="020B0604030504040204" pitchFamily="34" charset="-120"/>
              </a:rPr>
              <a:t>)10:00</a:t>
            </a:r>
            <a:r>
              <a:rPr kumimoji="1" lang="zh-TW" altLang="zh-TW" sz="2400" b="1" dirty="0">
                <a:solidFill>
                  <a:srgbClr val="FF0000"/>
                </a:solidFill>
                <a:latin typeface="微軟正黑體" panose="020B0604030504040204" pitchFamily="34" charset="-120"/>
                <a:ea typeface="微軟正黑體" panose="020B0604030504040204" pitchFamily="34" charset="-120"/>
              </a:rPr>
              <a:t>起</a:t>
            </a:r>
            <a:r>
              <a:rPr kumimoji="1" lang="zh-TW" altLang="en-US" sz="2400" b="1" dirty="0">
                <a:solidFill>
                  <a:srgbClr val="0000CC"/>
                </a:solidFill>
                <a:latin typeface="微軟正黑體" panose="020B0604030504040204" pitchFamily="34" charset="-120"/>
                <a:ea typeface="微軟正黑體" panose="020B0604030504040204" pitchFamily="34" charset="-120"/>
              </a:rPr>
              <a:t>至</a:t>
            </a:r>
            <a:r>
              <a:rPr kumimoji="1" lang="zh-TW" altLang="zh-TW" sz="2400" b="1" dirty="0">
                <a:solidFill>
                  <a:srgbClr val="0000CC"/>
                </a:solidFill>
                <a:latin typeface="微軟正黑體" panose="020B0604030504040204" pitchFamily="34" charset="-120"/>
                <a:ea typeface="微軟正黑體" panose="020B0604030504040204" pitchFamily="34" charset="-120"/>
              </a:rPr>
              <a:t>各所報名之校系科（組）、學程所訂截止日</a:t>
            </a:r>
            <a:r>
              <a:rPr kumimoji="1" lang="en-US" altLang="zh-TW" sz="2400" b="1" dirty="0">
                <a:solidFill>
                  <a:srgbClr val="FF0000"/>
                </a:solidFill>
                <a:latin typeface="微軟正黑體" panose="020B0604030504040204" pitchFamily="34" charset="-120"/>
                <a:ea typeface="微軟正黑體" panose="020B0604030504040204" pitchFamily="34" charset="-120"/>
              </a:rPr>
              <a:t>24:00</a:t>
            </a:r>
            <a:r>
              <a:rPr kumimoji="1" lang="zh-TW" altLang="zh-TW" sz="2400" b="1" dirty="0">
                <a:solidFill>
                  <a:srgbClr val="FF0000"/>
                </a:solidFill>
                <a:latin typeface="微軟正黑體" panose="020B0604030504040204" pitchFamily="34" charset="-120"/>
                <a:ea typeface="微軟正黑體" panose="020B0604030504040204" pitchFamily="34" charset="-120"/>
              </a:rPr>
              <a:t>前</a:t>
            </a:r>
            <a:endParaRPr kumimoji="1" lang="en-US" altLang="zh-TW" sz="2400" b="1" dirty="0">
              <a:solidFill>
                <a:srgbClr val="FF0000"/>
              </a:solidFill>
              <a:latin typeface="微軟正黑體" panose="020B0604030504040204" pitchFamily="34" charset="-120"/>
              <a:ea typeface="微軟正黑體" panose="020B0604030504040204" pitchFamily="34" charset="-120"/>
            </a:endParaRPr>
          </a:p>
          <a:p>
            <a:pPr marL="295200" lvl="0" algn="just">
              <a:buClr>
                <a:srgbClr val="FFB41D"/>
              </a:buClr>
              <a:buFont typeface="Wingdings" panose="05000000000000000000" pitchFamily="2" charset="2"/>
              <a:buChar char="u"/>
            </a:pPr>
            <a:r>
              <a:rPr lang="zh-TW" altLang="zh-TW" sz="2100" dirty="0">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rPr>
              <a:t>依</a:t>
            </a:r>
            <a:r>
              <a:rPr lang="zh-TW" altLang="zh-TW" sz="2100" b="1" u="sng" dirty="0">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rPr>
              <a:t>各甄審學校所訂方式</a:t>
            </a:r>
            <a:r>
              <a:rPr lang="zh-TW" altLang="zh-TW" sz="2100" dirty="0">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rPr>
              <a:t>繳交指定項目甄審費用</a:t>
            </a:r>
            <a:r>
              <a:rPr lang="zh-TW" altLang="en-US" sz="2100" dirty="0">
                <a:latin typeface="微軟正黑體" panose="020B0604030504040204" pitchFamily="34" charset="-120"/>
                <a:ea typeface="微軟正黑體" panose="020B0604030504040204" pitchFamily="34" charset="-120"/>
                <a:cs typeface="Times New Roman" panose="02020603050405020304" pitchFamily="18" charset="0"/>
              </a:rPr>
              <a:t>，報名系統不再提供繳費單</a:t>
            </a:r>
            <a:endParaRPr lang="en-US" altLang="zh-TW" sz="2100" dirty="0">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endParaRPr>
          </a:p>
          <a:p>
            <a:pPr marL="295200" lvl="0" indent="0" algn="just">
              <a:buNone/>
              <a:tabLst>
                <a:tab pos="449263" algn="l"/>
              </a:tabLst>
            </a:pPr>
            <a:r>
              <a:rPr lang="en-US" altLang="zh-TW" sz="1600" dirty="0">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rPr>
              <a:t>	※</a:t>
            </a:r>
            <a:r>
              <a:rPr lang="zh-TW" altLang="en-US" sz="1600" dirty="0">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rPr>
              <a:t>經本委員會審核通過之</a:t>
            </a:r>
            <a:r>
              <a:rPr lang="zh-TW" altLang="en-US" sz="1600" u="sng" dirty="0">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rPr>
              <a:t>低收入戶考生</a:t>
            </a:r>
            <a:r>
              <a:rPr lang="zh-TW" altLang="en-US" sz="1600" dirty="0">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rPr>
              <a:t>免繳指定項目甄審費</a:t>
            </a:r>
            <a:endParaRPr lang="en-US" altLang="zh-TW" sz="1600" dirty="0">
              <a:solidFill>
                <a:prstClr val="black"/>
              </a:solidFill>
              <a:latin typeface="微軟正黑體" pitchFamily="34" charset="-120"/>
              <a:ea typeface="微軟正黑體" pitchFamily="34" charset="-120"/>
              <a:cs typeface="Times New Roman" panose="02020603050405020304" pitchFamily="18" charset="0"/>
            </a:endParaRPr>
          </a:p>
          <a:p>
            <a:pPr marL="295200" lvl="0" indent="0" algn="just">
              <a:buNone/>
              <a:tabLst>
                <a:tab pos="449263" algn="l"/>
              </a:tabLst>
            </a:pPr>
            <a:r>
              <a:rPr lang="en-US" altLang="zh-TW" sz="1600" dirty="0">
                <a:solidFill>
                  <a:prstClr val="black"/>
                </a:solidFill>
                <a:latin typeface="微軟正黑體" pitchFamily="34" charset="-120"/>
                <a:ea typeface="微軟正黑體" pitchFamily="34" charset="-120"/>
                <a:cs typeface="Times New Roman" panose="02020603050405020304" pitchFamily="18" charset="0"/>
              </a:rPr>
              <a:t>	※</a:t>
            </a:r>
            <a:r>
              <a:rPr lang="zh-TW" altLang="en-US" sz="1600" dirty="0">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rPr>
              <a:t>經本委員會審核通過</a:t>
            </a:r>
            <a:r>
              <a:rPr lang="zh-TW" altLang="en-US" sz="1600" u="sng" dirty="0">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rPr>
              <a:t>之中低收入戶考生</a:t>
            </a:r>
            <a:r>
              <a:rPr lang="zh-TW" altLang="en-US" sz="1600" dirty="0">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rPr>
              <a:t>指定項目甄審費</a:t>
            </a:r>
            <a:r>
              <a:rPr lang="zh-TW" altLang="en-US" sz="1600" u="sng" dirty="0">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rPr>
              <a:t>減免</a:t>
            </a:r>
            <a:r>
              <a:rPr lang="en-US" altLang="zh-TW" sz="1600" u="sng" dirty="0">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rPr>
              <a:t>60%</a:t>
            </a:r>
            <a:endParaRPr lang="en-US" altLang="zh-TW" sz="2100" u="sng" dirty="0">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endParaRPr>
          </a:p>
          <a:p>
            <a:pPr marL="295200" algn="just">
              <a:buClr>
                <a:srgbClr val="FFB41D"/>
              </a:buClr>
              <a:buFont typeface="Wingdings" panose="05000000000000000000" pitchFamily="2" charset="2"/>
              <a:buChar char="u"/>
            </a:pPr>
            <a:r>
              <a:rPr lang="zh-TW" altLang="zh-TW" sz="2100" dirty="0">
                <a:latin typeface="微軟正黑體" panose="020B0604030504040204" pitchFamily="34" charset="-120"/>
                <a:ea typeface="微軟正黑體" panose="020B0604030504040204" pitchFamily="34" charset="-120"/>
                <a:cs typeface="Times New Roman" panose="02020603050405020304" pitchFamily="18" charset="0"/>
              </a:rPr>
              <a:t>指定項目甄審</a:t>
            </a:r>
            <a:r>
              <a:rPr lang="zh-TW" altLang="en-US" sz="2100" dirty="0">
                <a:latin typeface="微軟正黑體" panose="020B0604030504040204" pitchFamily="34" charset="-120"/>
                <a:ea typeface="微軟正黑體" panose="020B0604030504040204" pitchFamily="34" charset="-120"/>
                <a:cs typeface="Times New Roman" panose="02020603050405020304" pitchFamily="18" charset="0"/>
              </a:rPr>
              <a:t>費用繳費方式</a:t>
            </a:r>
            <a:r>
              <a:rPr lang="en-US" altLang="zh-TW" sz="2100" dirty="0">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2100" dirty="0">
                <a:solidFill>
                  <a:srgbClr val="0000FF"/>
                </a:solidFill>
                <a:latin typeface="微軟正黑體" panose="020B0604030504040204" pitchFamily="34" charset="-120"/>
                <a:ea typeface="微軟正黑體" panose="020B0604030504040204" pitchFamily="34" charset="-120"/>
              </a:rPr>
              <a:t>請參閱招生簡章附錄一</a:t>
            </a:r>
            <a:r>
              <a:rPr lang="en-US" altLang="zh-TW" sz="2100" dirty="0">
                <a:latin typeface="微軟正黑體" panose="020B0604030504040204" pitchFamily="34" charset="-120"/>
                <a:ea typeface="微軟正黑體" panose="020B0604030504040204" pitchFamily="34" charset="-120"/>
                <a:cs typeface="Times New Roman" panose="02020603050405020304" pitchFamily="18" charset="0"/>
              </a:rPr>
              <a:t>】</a:t>
            </a:r>
            <a:endParaRPr lang="zh-TW" altLang="en-US" sz="2100" dirty="0">
              <a:latin typeface="微軟正黑體" panose="020B0604030504040204" pitchFamily="34" charset="-120"/>
              <a:ea typeface="微軟正黑體" panose="020B0604030504040204" pitchFamily="34" charset="-120"/>
              <a:cs typeface="Times New Roman" panose="02020603050405020304" pitchFamily="18" charset="0"/>
            </a:endParaRPr>
          </a:p>
          <a:p>
            <a:pPr marL="295200" indent="0" algn="just">
              <a:buNone/>
              <a:tabLst>
                <a:tab pos="449263" algn="l"/>
              </a:tabLst>
            </a:pPr>
            <a:r>
              <a:rPr lang="en-US" altLang="zh-TW" sz="1600" dirty="0">
                <a:latin typeface="微軟正黑體" panose="020B0604030504040204" pitchFamily="34" charset="-120"/>
                <a:ea typeface="微軟正黑體" panose="020B0604030504040204" pitchFamily="34" charset="-120"/>
                <a:cs typeface="Times New Roman" panose="02020603050405020304" pitchFamily="18" charset="0"/>
              </a:rPr>
              <a:t>	※</a:t>
            </a:r>
            <a:r>
              <a:rPr lang="zh-TW" altLang="en-US" sz="1600" dirty="0">
                <a:latin typeface="微軟正黑體" panose="020B0604030504040204" pitchFamily="34" charset="-120"/>
                <a:ea typeface="微軟正黑體" panose="020B0604030504040204" pitchFamily="34" charset="-120"/>
                <a:cs typeface="Times New Roman" panose="02020603050405020304" pitchFamily="18" charset="0"/>
              </a:rPr>
              <a:t>繳費方式明訂於校系科（組）、學程甄審條件</a:t>
            </a:r>
            <a:endParaRPr lang="en-US" altLang="zh-TW" sz="1600" dirty="0">
              <a:latin typeface="微軟正黑體" pitchFamily="34" charset="-120"/>
              <a:ea typeface="微軟正黑體" pitchFamily="34" charset="-120"/>
              <a:cs typeface="Times New Roman" panose="02020603050405020304" pitchFamily="18" charset="0"/>
            </a:endParaRPr>
          </a:p>
          <a:p>
            <a:pPr marL="295200" indent="0" algn="just">
              <a:buNone/>
              <a:tabLst>
                <a:tab pos="449263" algn="l"/>
              </a:tabLst>
            </a:pPr>
            <a:r>
              <a:rPr lang="en-US" altLang="zh-TW" sz="1600" dirty="0">
                <a:latin typeface="微軟正黑體" pitchFamily="34" charset="-120"/>
                <a:ea typeface="微軟正黑體" pitchFamily="34" charset="-120"/>
                <a:cs typeface="Times New Roman" panose="02020603050405020304" pitchFamily="18" charset="0"/>
              </a:rPr>
              <a:t>	※</a:t>
            </a:r>
            <a:r>
              <a:rPr lang="zh-TW" altLang="en-US" sz="1600" dirty="0">
                <a:latin typeface="微軟正黑體" panose="020B0604030504040204" pitchFamily="34" charset="-120"/>
                <a:ea typeface="微軟正黑體" panose="020B0604030504040204" pitchFamily="34" charset="-120"/>
                <a:cs typeface="Times New Roman" panose="02020603050405020304" pitchFamily="18" charset="0"/>
              </a:rPr>
              <a:t>繳費方式</a:t>
            </a:r>
            <a:r>
              <a:rPr lang="zh-TW" altLang="zh-TW" sz="1600" dirty="0">
                <a:latin typeface="微軟正黑體" panose="020B0604030504040204" pitchFamily="34" charset="-120"/>
                <a:ea typeface="微軟正黑體" panose="020B0604030504040204" pitchFamily="34" charset="-120"/>
                <a:cs typeface="Times New Roman" panose="02020603050405020304" pitchFamily="18" charset="0"/>
              </a:rPr>
              <a:t>於各校招生網站公告</a:t>
            </a:r>
            <a:r>
              <a:rPr lang="zh-TW" altLang="en-US" sz="1600" dirty="0">
                <a:latin typeface="微軟正黑體" panose="020B0604030504040204" pitchFamily="34" charset="-120"/>
                <a:ea typeface="微軟正黑體" panose="020B0604030504040204" pitchFamily="34" charset="-120"/>
                <a:cs typeface="Times New Roman" panose="02020603050405020304" pitchFamily="18" charset="0"/>
              </a:rPr>
              <a:t>或</a:t>
            </a:r>
            <a:r>
              <a:rPr lang="zh-TW" altLang="zh-TW" sz="1600" dirty="0">
                <a:latin typeface="微軟正黑體" panose="020B0604030504040204" pitchFamily="34" charset="-120"/>
                <a:ea typeface="微軟正黑體" panose="020B0604030504040204" pitchFamily="34" charset="-120"/>
                <a:cs typeface="Times New Roman" panose="02020603050405020304" pitchFamily="18" charset="0"/>
              </a:rPr>
              <a:t>由各校通知</a:t>
            </a:r>
            <a:endParaRPr lang="en-US" altLang="zh-TW" sz="1600" dirty="0">
              <a:latin typeface="微軟正黑體" pitchFamily="34" charset="-120"/>
              <a:ea typeface="微軟正黑體" pitchFamily="34" charset="-120"/>
              <a:cs typeface="Times New Roman" panose="02020603050405020304" pitchFamily="18" charset="0"/>
            </a:endParaRPr>
          </a:p>
          <a:p>
            <a:pPr marL="295200" indent="0" algn="just">
              <a:buNone/>
              <a:tabLst>
                <a:tab pos="449263" algn="l"/>
              </a:tabLst>
            </a:pPr>
            <a:r>
              <a:rPr lang="en-US" altLang="zh-TW" sz="1600" dirty="0">
                <a:latin typeface="微軟正黑體" pitchFamily="34" charset="-120"/>
                <a:ea typeface="微軟正黑體" pitchFamily="34" charset="-120"/>
                <a:cs typeface="Times New Roman" panose="02020603050405020304" pitchFamily="18" charset="0"/>
              </a:rPr>
              <a:t>	※</a:t>
            </a:r>
            <a:r>
              <a:rPr lang="zh-TW" altLang="zh-TW" sz="1600" dirty="0">
                <a:latin typeface="微軟正黑體" panose="020B0604030504040204" pitchFamily="34" charset="-120"/>
                <a:ea typeface="微軟正黑體" panose="020B0604030504040204" pitchFamily="34" charset="-120"/>
                <a:cs typeface="Times New Roman" panose="02020603050405020304" pitchFamily="18" charset="0"/>
              </a:rPr>
              <a:t>本委員會網站亦提供繳費方式查詢</a:t>
            </a:r>
            <a:endParaRPr lang="en-US" altLang="zh-TW" sz="1600" dirty="0">
              <a:latin typeface="微軟正黑體" panose="020B0604030504040204" pitchFamily="34" charset="-120"/>
              <a:ea typeface="微軟正黑體" panose="020B0604030504040204" pitchFamily="34" charset="-120"/>
              <a:cs typeface="Times New Roman" panose="02020603050405020304" pitchFamily="18" charset="0"/>
            </a:endParaRPr>
          </a:p>
          <a:p>
            <a:pPr marL="295200" indent="-270000" algn="just">
              <a:buClr>
                <a:srgbClr val="FFB41D"/>
              </a:buClr>
              <a:buFont typeface="Wingdings" panose="05000000000000000000" pitchFamily="2" charset="2"/>
              <a:buChar char="u"/>
              <a:tabLst>
                <a:tab pos="449263" algn="l"/>
              </a:tabLst>
            </a:pPr>
            <a:r>
              <a:rPr lang="zh-TW" altLang="en-US" sz="2100" b="1"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未依規定期限及方式完成「學習歷程備審資料上傳」及「繳交指定項目甄審費用」之</a:t>
            </a:r>
            <a:br>
              <a:rPr lang="en-US" altLang="zh-TW" sz="2100" b="1"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br>
            <a:r>
              <a:rPr lang="zh-TW" altLang="en-US" sz="2100" b="1"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考生，視同放棄參加指定項目甄審之資格</a:t>
            </a:r>
            <a:endParaRPr lang="en-US" altLang="zh-TW" sz="2100" b="1"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endParaRPr>
          </a:p>
          <a:p>
            <a:pPr marL="0" indent="0" algn="just">
              <a:buNone/>
              <a:tabLst>
                <a:tab pos="449263" algn="l"/>
              </a:tabLst>
            </a:pPr>
            <a:endParaRPr lang="en-US" altLang="zh-TW" sz="1600" dirty="0">
              <a:latin typeface="微軟正黑體" panose="020B0604030504040204" pitchFamily="34" charset="-120"/>
              <a:ea typeface="微軟正黑體" panose="020B0604030504040204" pitchFamily="34" charset="-120"/>
              <a:cs typeface="Times New Roman" panose="02020603050405020304" pitchFamily="18" charset="0"/>
            </a:endParaRPr>
          </a:p>
        </p:txBody>
      </p:sp>
      <p:sp>
        <p:nvSpPr>
          <p:cNvPr id="22" name="圓角矩形 16"/>
          <p:cNvSpPr>
            <a:spLocks noChangeArrowheads="1"/>
          </p:cNvSpPr>
          <p:nvPr/>
        </p:nvSpPr>
        <p:spPr bwMode="auto">
          <a:xfrm>
            <a:off x="1101727" y="891159"/>
            <a:ext cx="4352926" cy="578882"/>
          </a:xfrm>
          <a:prstGeom prst="roundRect">
            <a:avLst>
              <a:gd name="adj" fmla="val 16667"/>
            </a:avLst>
          </a:prstGeom>
          <a:ln>
            <a:noFill/>
          </a:ln>
        </p:spPr>
        <p:style>
          <a:lnRef idx="1">
            <a:schemeClr val="accent6"/>
          </a:lnRef>
          <a:fillRef idx="2">
            <a:schemeClr val="accent6"/>
          </a:fillRef>
          <a:effectRef idx="1">
            <a:schemeClr val="accent6"/>
          </a:effectRef>
          <a:fontRef idx="minor">
            <a:schemeClr val="dk1"/>
          </a:fontRef>
        </p:style>
        <p:txBody>
          <a:bodyPr wrap="square">
            <a:spAutoFit/>
          </a:bodyPr>
          <a:lstStyle/>
          <a:p>
            <a:pPr marL="342900" indent="-342900" algn="ctr">
              <a:spcBef>
                <a:spcPct val="20000"/>
              </a:spcBef>
            </a:pPr>
            <a:r>
              <a:rPr lang="zh-TW" altLang="en-US" sz="2800" kern="0" dirty="0">
                <a:latin typeface="微軟正黑體" panose="020B0604030504040204" pitchFamily="34" charset="-120"/>
                <a:ea typeface="微軟正黑體" panose="020B0604030504040204" pitchFamily="34" charset="-120"/>
                <a:cs typeface="華康中黑體" pitchFamily="49" charset="-120"/>
              </a:rPr>
              <a:t>繳交指定項目甄審費用</a:t>
            </a:r>
          </a:p>
        </p:txBody>
      </p:sp>
      <p:sp>
        <p:nvSpPr>
          <p:cNvPr id="55" name="Rectangle 199"/>
          <p:cNvSpPr txBox="1">
            <a:spLocks noChangeArrowheads="1"/>
          </p:cNvSpPr>
          <p:nvPr/>
        </p:nvSpPr>
        <p:spPr>
          <a:xfrm>
            <a:off x="779099" y="64590"/>
            <a:ext cx="8229600" cy="5826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sz="2500" b="1" spc="-75" dirty="0">
                <a:solidFill>
                  <a:prstClr val="black"/>
                </a:solidFill>
                <a:latin typeface="微軟正黑體" panose="020B0604030504040204" pitchFamily="34" charset="-120"/>
                <a:ea typeface="微軟正黑體" panose="020B0604030504040204" pitchFamily="34" charset="-120"/>
              </a:rPr>
              <a:t>技優甄審入學招生作業流程</a:t>
            </a:r>
          </a:p>
        </p:txBody>
      </p:sp>
      <p:grpSp>
        <p:nvGrpSpPr>
          <p:cNvPr id="2" name="群組 1">
            <a:extLst>
              <a:ext uri="{FF2B5EF4-FFF2-40B4-BE49-F238E27FC236}">
                <a16:creationId xmlns:a16="http://schemas.microsoft.com/office/drawing/2014/main" id="{5816A7E1-0866-4EAA-8466-F4934E00CFB3}"/>
              </a:ext>
            </a:extLst>
          </p:cNvPr>
          <p:cNvGrpSpPr/>
          <p:nvPr/>
        </p:nvGrpSpPr>
        <p:grpSpPr>
          <a:xfrm>
            <a:off x="8072619" y="259695"/>
            <a:ext cx="3544065" cy="1439265"/>
            <a:chOff x="8438383" y="190023"/>
            <a:chExt cx="3544065" cy="1439265"/>
          </a:xfrm>
        </p:grpSpPr>
        <p:grpSp>
          <p:nvGrpSpPr>
            <p:cNvPr id="34" name="群組 33"/>
            <p:cNvGrpSpPr/>
            <p:nvPr/>
          </p:nvGrpSpPr>
          <p:grpSpPr>
            <a:xfrm>
              <a:off x="8898010" y="190023"/>
              <a:ext cx="3084438" cy="1432422"/>
              <a:chOff x="5988125" y="214313"/>
              <a:chExt cx="3084438" cy="1432422"/>
            </a:xfrm>
          </p:grpSpPr>
          <p:grpSp>
            <p:nvGrpSpPr>
              <p:cNvPr id="35" name="群組 7"/>
              <p:cNvGrpSpPr>
                <a:grpSpLocks/>
              </p:cNvGrpSpPr>
              <p:nvPr/>
            </p:nvGrpSpPr>
            <p:grpSpPr bwMode="auto">
              <a:xfrm>
                <a:off x="6462713" y="214313"/>
                <a:ext cx="2609850" cy="1431925"/>
                <a:chOff x="6690632" y="1068877"/>
                <a:chExt cx="2609942" cy="1217115"/>
              </a:xfrm>
            </p:grpSpPr>
            <p:cxnSp>
              <p:nvCxnSpPr>
                <p:cNvPr id="38" name="直線單箭頭接點 8"/>
                <p:cNvCxnSpPr>
                  <a:cxnSpLocks noChangeShapeType="1"/>
                  <a:endCxn id="48" idx="1"/>
                </p:cNvCxnSpPr>
                <p:nvPr/>
              </p:nvCxnSpPr>
              <p:spPr bwMode="auto">
                <a:xfrm>
                  <a:off x="8826152" y="1676100"/>
                  <a:ext cx="117232" cy="1350"/>
                </a:xfrm>
                <a:prstGeom prst="straightConnector1">
                  <a:avLst/>
                </a:prstGeom>
                <a:noFill/>
                <a:ln w="9525" algn="ctr">
                  <a:solidFill>
                    <a:srgbClr val="F7AB00"/>
                  </a:solidFill>
                  <a:round/>
                  <a:headEnd/>
                  <a:tailEnd type="arrow" w="med" len="med"/>
                </a:ln>
                <a:extLst>
                  <a:ext uri="{909E8E84-426E-40DD-AFC4-6F175D3DCCD1}">
                    <a14:hiddenFill xmlns:a14="http://schemas.microsoft.com/office/drawing/2010/main">
                      <a:noFill/>
                    </a14:hiddenFill>
                  </a:ext>
                </a:extLst>
              </p:spPr>
            </p:cxnSp>
            <p:sp>
              <p:nvSpPr>
                <p:cNvPr id="39" name="圓角矩形 38"/>
                <p:cNvSpPr/>
                <p:nvPr/>
              </p:nvSpPr>
              <p:spPr bwMode="auto">
                <a:xfrm>
                  <a:off x="6690632" y="1071576"/>
                  <a:ext cx="357200" cy="1214416"/>
                </a:xfrm>
                <a:prstGeom prst="roundRect">
                  <a:avLst/>
                </a:prstGeom>
                <a:solidFill>
                  <a:schemeClr val="accent6">
                    <a:lumMod val="40000"/>
                    <a:lumOff val="60000"/>
                  </a:schemeClr>
                </a:solidFill>
                <a:ln>
                  <a:noFill/>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vert="eaVert" anchor="ctr"/>
                <a:lstStyle/>
                <a:p>
                  <a:pPr algn="dist">
                    <a:defRPr/>
                  </a:pPr>
                  <a:r>
                    <a:rPr lang="zh-TW" altLang="en-US" sz="1400" dirty="0">
                      <a:solidFill>
                        <a:schemeClr val="tx1"/>
                      </a:solidFill>
                      <a:latin typeface="微軟正黑體" panose="020B0604030504040204" pitchFamily="34" charset="-120"/>
                      <a:ea typeface="微軟正黑體" panose="020B0604030504040204" pitchFamily="34" charset="-120"/>
                    </a:rPr>
                    <a:t>資格審查</a:t>
                  </a:r>
                </a:p>
                <a:p>
                  <a:pPr algn="dist">
                    <a:defRPr/>
                  </a:pPr>
                  <a:r>
                    <a:rPr lang="zh-TW" altLang="en-US" sz="1400" dirty="0">
                      <a:solidFill>
                        <a:schemeClr val="tx1"/>
                      </a:solidFill>
                      <a:latin typeface="微軟正黑體" panose="020B0604030504040204" pitchFamily="34" charset="-120"/>
                      <a:ea typeface="微軟正黑體" panose="020B0604030504040204" pitchFamily="34" charset="-120"/>
                    </a:rPr>
                    <a:t>繳交報名費及</a:t>
                  </a:r>
                  <a:endParaRPr lang="en-US" altLang="zh-TW" sz="1400" dirty="0">
                    <a:solidFill>
                      <a:schemeClr val="tx1"/>
                    </a:solidFill>
                    <a:latin typeface="微軟正黑體" panose="020B0604030504040204" pitchFamily="34" charset="-120"/>
                    <a:ea typeface="微軟正黑體" panose="020B0604030504040204" pitchFamily="34" charset="-120"/>
                  </a:endParaRPr>
                </a:p>
              </p:txBody>
            </p:sp>
            <p:sp>
              <p:nvSpPr>
                <p:cNvPr id="40" name="圓角矩形 39"/>
                <p:cNvSpPr/>
                <p:nvPr/>
              </p:nvSpPr>
              <p:spPr bwMode="auto">
                <a:xfrm>
                  <a:off x="7138323" y="1071576"/>
                  <a:ext cx="357200" cy="1214416"/>
                </a:xfrm>
                <a:prstGeom prst="roundRect">
                  <a:avLst/>
                </a:prstGeom>
                <a:solidFill>
                  <a:schemeClr val="accent6">
                    <a:lumMod val="75000"/>
                  </a:schemeClr>
                </a:solidFill>
                <a:ln>
                  <a:noFill/>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vert="eaVert" anchor="ctr"/>
                <a:lstStyle/>
                <a:p>
                  <a:pPr algn="dist"/>
                  <a:r>
                    <a:rPr lang="zh-TW" altLang="en-US" sz="1400" dirty="0">
                      <a:solidFill>
                        <a:schemeClr val="bg1"/>
                      </a:solidFill>
                      <a:latin typeface="微軟正黑體" panose="020B0604030504040204" pitchFamily="34" charset="-120"/>
                      <a:ea typeface="微軟正黑體" panose="020B0604030504040204" pitchFamily="34" charset="-120"/>
                    </a:rPr>
                    <a:t>網路報名</a:t>
                  </a:r>
                </a:p>
              </p:txBody>
            </p:sp>
            <p:sp>
              <p:nvSpPr>
                <p:cNvPr id="41" name="圓角矩形 40"/>
                <p:cNvSpPr/>
                <p:nvPr/>
              </p:nvSpPr>
              <p:spPr bwMode="auto">
                <a:xfrm>
                  <a:off x="7589189" y="1071576"/>
                  <a:ext cx="357200" cy="1214416"/>
                </a:xfrm>
                <a:prstGeom prst="roundRect">
                  <a:avLst/>
                </a:prstGeom>
                <a:solidFill>
                  <a:schemeClr val="accent6">
                    <a:lumMod val="40000"/>
                    <a:lumOff val="60000"/>
                  </a:schemeClr>
                </a:solidFill>
                <a:ln>
                  <a:noFill/>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vert="eaVert" anchor="ctr"/>
                <a:lstStyle/>
                <a:p>
                  <a:pPr algn="dist">
                    <a:defRPr/>
                  </a:pPr>
                  <a:r>
                    <a:rPr lang="zh-TW" altLang="en-US" sz="1400" dirty="0">
                      <a:solidFill>
                        <a:schemeClr val="tx1"/>
                      </a:solidFill>
                      <a:latin typeface="微軟正黑體" panose="020B0604030504040204" pitchFamily="34" charset="-120"/>
                      <a:ea typeface="微軟正黑體" panose="020B0604030504040204" pitchFamily="34" charset="-120"/>
                    </a:rPr>
                    <a:t>指定項目甄審</a:t>
                  </a:r>
                </a:p>
              </p:txBody>
            </p:sp>
            <p:sp>
              <p:nvSpPr>
                <p:cNvPr id="42" name="圓角矩形 41"/>
                <p:cNvSpPr/>
                <p:nvPr/>
              </p:nvSpPr>
              <p:spPr bwMode="auto">
                <a:xfrm>
                  <a:off x="8051167" y="1071576"/>
                  <a:ext cx="357201" cy="1214416"/>
                </a:xfrm>
                <a:prstGeom prst="roundRect">
                  <a:avLst/>
                </a:prstGeom>
                <a:solidFill>
                  <a:schemeClr val="accent6">
                    <a:lumMod val="40000"/>
                    <a:lumOff val="60000"/>
                  </a:schemeClr>
                </a:solidFill>
                <a:ln>
                  <a:noFill/>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vert="eaVert" anchor="ctr"/>
                <a:lstStyle/>
                <a:p>
                  <a:pPr algn="dist">
                    <a:defRPr/>
                  </a:pPr>
                  <a:r>
                    <a:rPr lang="zh-TW" altLang="en-US" sz="1400" dirty="0">
                      <a:solidFill>
                        <a:schemeClr val="tx1"/>
                      </a:solidFill>
                      <a:latin typeface="微軟正黑體" panose="020B0604030504040204" pitchFamily="34" charset="-120"/>
                      <a:ea typeface="微軟正黑體" panose="020B0604030504040204" pitchFamily="34" charset="-120"/>
                    </a:rPr>
                    <a:t>登記就讀志願序</a:t>
                  </a:r>
                </a:p>
              </p:txBody>
            </p:sp>
            <p:sp>
              <p:nvSpPr>
                <p:cNvPr id="43" name="圓角矩形 42"/>
                <p:cNvSpPr/>
                <p:nvPr/>
              </p:nvSpPr>
              <p:spPr bwMode="auto">
                <a:xfrm>
                  <a:off x="8500446" y="1068877"/>
                  <a:ext cx="357200" cy="1214416"/>
                </a:xfrm>
                <a:prstGeom prst="roundRect">
                  <a:avLst/>
                </a:prstGeom>
                <a:solidFill>
                  <a:schemeClr val="accent6">
                    <a:lumMod val="40000"/>
                    <a:lumOff val="60000"/>
                  </a:schemeClr>
                </a:solidFill>
                <a:ln>
                  <a:noFill/>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vert="eaVert" anchor="ctr"/>
                <a:lstStyle/>
                <a:p>
                  <a:pPr algn="dist"/>
                  <a:r>
                    <a:rPr lang="zh-TW" altLang="en-US" sz="1400" dirty="0">
                      <a:solidFill>
                        <a:schemeClr val="tx1"/>
                      </a:solidFill>
                      <a:latin typeface="微軟正黑體" panose="020B0604030504040204" pitchFamily="34" charset="-120"/>
                      <a:ea typeface="微軟正黑體" panose="020B0604030504040204" pitchFamily="34" charset="-120"/>
                    </a:rPr>
                    <a:t>志願序分發放榜</a:t>
                  </a:r>
                </a:p>
              </p:txBody>
            </p:sp>
            <p:cxnSp>
              <p:nvCxnSpPr>
                <p:cNvPr id="44" name="直線單箭頭接點 14"/>
                <p:cNvCxnSpPr>
                  <a:cxnSpLocks noChangeShapeType="1"/>
                  <a:stCxn id="39" idx="3"/>
                  <a:endCxn id="40" idx="1"/>
                </p:cNvCxnSpPr>
                <p:nvPr/>
              </p:nvCxnSpPr>
              <p:spPr bwMode="auto">
                <a:xfrm>
                  <a:off x="7047822" y="1678769"/>
                  <a:ext cx="91184" cy="1588"/>
                </a:xfrm>
                <a:prstGeom prst="straightConnector1">
                  <a:avLst/>
                </a:prstGeom>
                <a:noFill/>
                <a:ln w="9525" algn="ctr">
                  <a:solidFill>
                    <a:srgbClr val="F7AB00"/>
                  </a:solidFill>
                  <a:round/>
                  <a:headEnd/>
                  <a:tailEnd type="arrow" w="med" len="med"/>
                </a:ln>
                <a:extLst>
                  <a:ext uri="{909E8E84-426E-40DD-AFC4-6F175D3DCCD1}">
                    <a14:hiddenFill xmlns:a14="http://schemas.microsoft.com/office/drawing/2010/main">
                      <a:noFill/>
                    </a14:hiddenFill>
                  </a:ext>
                </a:extLst>
              </p:spPr>
            </p:cxnSp>
            <p:cxnSp>
              <p:nvCxnSpPr>
                <p:cNvPr id="45" name="直線單箭頭接點 15"/>
                <p:cNvCxnSpPr>
                  <a:cxnSpLocks noChangeShapeType="1"/>
                  <a:stCxn id="40" idx="3"/>
                  <a:endCxn id="41" idx="1"/>
                </p:cNvCxnSpPr>
                <p:nvPr/>
              </p:nvCxnSpPr>
              <p:spPr bwMode="auto">
                <a:xfrm>
                  <a:off x="7496196" y="1678769"/>
                  <a:ext cx="93116" cy="1588"/>
                </a:xfrm>
                <a:prstGeom prst="straightConnector1">
                  <a:avLst/>
                </a:prstGeom>
                <a:noFill/>
                <a:ln w="9525" algn="ctr">
                  <a:solidFill>
                    <a:srgbClr val="F7AB00"/>
                  </a:solidFill>
                  <a:round/>
                  <a:headEnd/>
                  <a:tailEnd type="arrow" w="med" len="med"/>
                </a:ln>
                <a:extLst>
                  <a:ext uri="{909E8E84-426E-40DD-AFC4-6F175D3DCCD1}">
                    <a14:hiddenFill xmlns:a14="http://schemas.microsoft.com/office/drawing/2010/main">
                      <a:noFill/>
                    </a14:hiddenFill>
                  </a:ext>
                </a:extLst>
              </p:spPr>
            </p:cxnSp>
            <p:cxnSp>
              <p:nvCxnSpPr>
                <p:cNvPr id="46" name="直線單箭頭接點 16"/>
                <p:cNvCxnSpPr>
                  <a:cxnSpLocks noChangeShapeType="1"/>
                  <a:stCxn id="41" idx="3"/>
                  <a:endCxn id="42" idx="1"/>
                </p:cNvCxnSpPr>
                <p:nvPr/>
              </p:nvCxnSpPr>
              <p:spPr bwMode="auto">
                <a:xfrm>
                  <a:off x="7946502" y="1678769"/>
                  <a:ext cx="104776" cy="1588"/>
                </a:xfrm>
                <a:prstGeom prst="straightConnector1">
                  <a:avLst/>
                </a:prstGeom>
                <a:noFill/>
                <a:ln w="9525" algn="ctr">
                  <a:solidFill>
                    <a:srgbClr val="F7AB00"/>
                  </a:solidFill>
                  <a:round/>
                  <a:headEnd/>
                  <a:tailEnd type="arrow" w="med" len="med"/>
                </a:ln>
                <a:extLst>
                  <a:ext uri="{909E8E84-426E-40DD-AFC4-6F175D3DCCD1}">
                    <a14:hiddenFill xmlns:a14="http://schemas.microsoft.com/office/drawing/2010/main">
                      <a:noFill/>
                    </a14:hiddenFill>
                  </a:ext>
                </a:extLst>
              </p:spPr>
            </p:cxnSp>
            <p:cxnSp>
              <p:nvCxnSpPr>
                <p:cNvPr id="47" name="直線單箭頭接點 17"/>
                <p:cNvCxnSpPr>
                  <a:cxnSpLocks noChangeShapeType="1"/>
                  <a:stCxn id="42" idx="3"/>
                  <a:endCxn id="43" idx="1"/>
                </p:cNvCxnSpPr>
                <p:nvPr/>
              </p:nvCxnSpPr>
              <p:spPr bwMode="auto">
                <a:xfrm flipV="1">
                  <a:off x="8408468" y="1676100"/>
                  <a:ext cx="92622" cy="2671"/>
                </a:xfrm>
                <a:prstGeom prst="straightConnector1">
                  <a:avLst/>
                </a:prstGeom>
                <a:noFill/>
                <a:ln w="9525" algn="ctr">
                  <a:solidFill>
                    <a:srgbClr val="F7AB00"/>
                  </a:solidFill>
                  <a:round/>
                  <a:headEnd/>
                  <a:tailEnd type="arrow" w="med" len="med"/>
                </a:ln>
                <a:extLst>
                  <a:ext uri="{909E8E84-426E-40DD-AFC4-6F175D3DCCD1}">
                    <a14:hiddenFill xmlns:a14="http://schemas.microsoft.com/office/drawing/2010/main">
                      <a:noFill/>
                    </a14:hiddenFill>
                  </a:ext>
                </a:extLst>
              </p:spPr>
            </p:cxnSp>
            <p:sp>
              <p:nvSpPr>
                <p:cNvPr id="48" name="圓角矩形 47"/>
                <p:cNvSpPr/>
                <p:nvPr/>
              </p:nvSpPr>
              <p:spPr bwMode="auto">
                <a:xfrm>
                  <a:off x="8943373" y="1068877"/>
                  <a:ext cx="357201" cy="1214416"/>
                </a:xfrm>
                <a:prstGeom prst="roundRect">
                  <a:avLst/>
                </a:prstGeom>
                <a:solidFill>
                  <a:schemeClr val="accent6">
                    <a:lumMod val="40000"/>
                    <a:lumOff val="60000"/>
                  </a:schemeClr>
                </a:solidFill>
                <a:ln>
                  <a:noFill/>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vert="eaVert" anchor="ctr"/>
                <a:lstStyle/>
                <a:p>
                  <a:pPr algn="dist">
                    <a:defRPr/>
                  </a:pPr>
                  <a:r>
                    <a:rPr lang="zh-TW" altLang="en-US" sz="1400" dirty="0">
                      <a:solidFill>
                        <a:schemeClr val="tx1"/>
                      </a:solidFill>
                      <a:latin typeface="微軟正黑體" panose="020B0604030504040204" pitchFamily="34" charset="-120"/>
                      <a:ea typeface="微軟正黑體" panose="020B0604030504040204" pitchFamily="34" charset="-120"/>
                    </a:rPr>
                    <a:t>報到</a:t>
                  </a:r>
                </a:p>
              </p:txBody>
            </p:sp>
          </p:grpSp>
          <p:sp>
            <p:nvSpPr>
              <p:cNvPr id="36" name="圓角矩形 35"/>
              <p:cNvSpPr/>
              <p:nvPr/>
            </p:nvSpPr>
            <p:spPr bwMode="auto">
              <a:xfrm>
                <a:off x="5988125" y="217985"/>
                <a:ext cx="357187" cy="1428750"/>
              </a:xfrm>
              <a:prstGeom prst="roundRect">
                <a:avLst/>
              </a:prstGeom>
              <a:solidFill>
                <a:schemeClr val="accent6">
                  <a:lumMod val="40000"/>
                  <a:lumOff val="60000"/>
                </a:schemeClr>
              </a:solidFill>
              <a:ln>
                <a:noFill/>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vert="eaVert" anchor="ctr"/>
              <a:lstStyle/>
              <a:p>
                <a:pPr algn="dist"/>
                <a:r>
                  <a:rPr lang="zh-TW" altLang="en-US" sz="1400" dirty="0">
                    <a:solidFill>
                      <a:schemeClr val="tx1"/>
                    </a:solidFill>
                    <a:latin typeface="微軟正黑體" panose="020B0604030504040204" pitchFamily="34" charset="-120"/>
                    <a:ea typeface="微軟正黑體" panose="020B0604030504040204" pitchFamily="34" charset="-120"/>
                  </a:rPr>
                  <a:t>繳費身分審查</a:t>
                </a:r>
              </a:p>
            </p:txBody>
          </p:sp>
          <p:cxnSp>
            <p:nvCxnSpPr>
              <p:cNvPr id="37" name="直線單箭頭接點 14"/>
              <p:cNvCxnSpPr>
                <a:cxnSpLocks noChangeShapeType="1"/>
              </p:cNvCxnSpPr>
              <p:nvPr/>
            </p:nvCxnSpPr>
            <p:spPr bwMode="auto">
              <a:xfrm>
                <a:off x="6372200" y="940618"/>
                <a:ext cx="91181" cy="1868"/>
              </a:xfrm>
              <a:prstGeom prst="straightConnector1">
                <a:avLst/>
              </a:prstGeom>
              <a:noFill/>
              <a:ln w="9525" algn="ctr">
                <a:solidFill>
                  <a:srgbClr val="F7AB00"/>
                </a:solidFill>
                <a:round/>
                <a:headEnd/>
                <a:tailEnd type="arrow" w="med" len="med"/>
              </a:ln>
              <a:extLst>
                <a:ext uri="{909E8E84-426E-40DD-AFC4-6F175D3DCCD1}">
                  <a14:hiddenFill xmlns:a14="http://schemas.microsoft.com/office/drawing/2010/main">
                    <a:noFill/>
                  </a14:hiddenFill>
                </a:ext>
              </a:extLst>
            </p:spPr>
          </p:cxnSp>
        </p:grpSp>
        <p:sp>
          <p:nvSpPr>
            <p:cNvPr id="20" name="圓角矩形 20">
              <a:extLst>
                <a:ext uri="{FF2B5EF4-FFF2-40B4-BE49-F238E27FC236}">
                  <a16:creationId xmlns:a16="http://schemas.microsoft.com/office/drawing/2014/main" id="{059F84A4-7CD8-4CA4-9315-44B434A9E262}"/>
                </a:ext>
              </a:extLst>
            </p:cNvPr>
            <p:cNvSpPr/>
            <p:nvPr/>
          </p:nvSpPr>
          <p:spPr bwMode="auto">
            <a:xfrm>
              <a:off x="8438383" y="200538"/>
              <a:ext cx="357187" cy="1428750"/>
            </a:xfrm>
            <a:prstGeom prst="roundRect">
              <a:avLst/>
            </a:prstGeom>
            <a:solidFill>
              <a:schemeClr val="accent6">
                <a:lumMod val="40000"/>
                <a:lumOff val="60000"/>
              </a:schemeClr>
            </a:solidFill>
            <a:ln>
              <a:noFill/>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vert="eaVert" anchor="ctr"/>
            <a:lstStyle/>
            <a:p>
              <a:pPr algn="dist"/>
              <a:r>
                <a:rPr lang="zh-TW" altLang="en-US" sz="1400" dirty="0">
                  <a:solidFill>
                    <a:schemeClr val="tx1"/>
                  </a:solidFill>
                  <a:latin typeface="微軟正黑體" panose="020B0604030504040204" pitchFamily="34" charset="-120"/>
                  <a:ea typeface="微軟正黑體" panose="020B0604030504040204" pitchFamily="34" charset="-120"/>
                </a:rPr>
                <a:t>看或疑義處理</a:t>
              </a:r>
              <a:endParaRPr lang="en-US" altLang="zh-TW" sz="1400" dirty="0">
                <a:solidFill>
                  <a:schemeClr val="tx1"/>
                </a:solidFill>
                <a:latin typeface="微軟正黑體" panose="020B0604030504040204" pitchFamily="34" charset="-120"/>
                <a:ea typeface="微軟正黑體" panose="020B0604030504040204" pitchFamily="34" charset="-120"/>
              </a:endParaRPr>
            </a:p>
            <a:p>
              <a:pPr algn="dist"/>
              <a:r>
                <a:rPr lang="zh-TW" altLang="en-US" sz="1400" dirty="0">
                  <a:solidFill>
                    <a:schemeClr val="tx1"/>
                  </a:solidFill>
                  <a:latin typeface="微軟正黑體" panose="020B0604030504040204" pitchFamily="34" charset="-120"/>
                  <a:ea typeface="微軟正黑體" panose="020B0604030504040204" pitchFamily="34" charset="-120"/>
                </a:rPr>
                <a:t>學習歷程檔案查</a:t>
              </a:r>
            </a:p>
          </p:txBody>
        </p:sp>
        <p:cxnSp>
          <p:nvCxnSpPr>
            <p:cNvPr id="21" name="直線單箭頭接點 14">
              <a:extLst>
                <a:ext uri="{FF2B5EF4-FFF2-40B4-BE49-F238E27FC236}">
                  <a16:creationId xmlns:a16="http://schemas.microsoft.com/office/drawing/2014/main" id="{C3D821E0-B716-49E5-A1CC-0FDE92BC94E4}"/>
                </a:ext>
              </a:extLst>
            </p:cNvPr>
            <p:cNvCxnSpPr>
              <a:cxnSpLocks noChangeShapeType="1"/>
            </p:cNvCxnSpPr>
            <p:nvPr/>
          </p:nvCxnSpPr>
          <p:spPr bwMode="auto">
            <a:xfrm>
              <a:off x="8803506" y="923171"/>
              <a:ext cx="91181" cy="1868"/>
            </a:xfrm>
            <a:prstGeom prst="straightConnector1">
              <a:avLst/>
            </a:prstGeom>
            <a:noFill/>
            <a:ln w="9525" algn="ctr">
              <a:solidFill>
                <a:srgbClr val="F7AB00"/>
              </a:solidFill>
              <a:round/>
              <a:headEnd/>
              <a:tailEnd type="arrow" w="med" len="med"/>
            </a:ln>
            <a:extLst>
              <a:ext uri="{909E8E84-426E-40DD-AFC4-6F175D3DCCD1}">
                <a14:hiddenFill xmlns:a14="http://schemas.microsoft.com/office/drawing/2010/main">
                  <a:noFill/>
                </a14:hiddenFill>
              </a:ext>
            </a:extLst>
          </p:spPr>
        </p:cxnSp>
      </p:grpSp>
    </p:spTree>
    <p:extLst>
      <p:ext uri="{BB962C8B-B14F-4D97-AF65-F5344CB8AC3E}">
        <p14:creationId xmlns:p14="http://schemas.microsoft.com/office/powerpoint/2010/main" val="1021614552"/>
      </p:ext>
    </p:extLst>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1" name="Rectangle 3"/>
          <p:cNvSpPr>
            <a:spLocks noGrp="1" noChangeArrowheads="1"/>
          </p:cNvSpPr>
          <p:nvPr>
            <p:ph idx="4294967295"/>
          </p:nvPr>
        </p:nvSpPr>
        <p:spPr>
          <a:xfrm>
            <a:off x="1027058" y="1722583"/>
            <a:ext cx="10706100" cy="4270268"/>
          </a:xfrm>
        </p:spPr>
        <p:txBody>
          <a:bodyPr>
            <a:noAutofit/>
          </a:bodyPr>
          <a:lstStyle/>
          <a:p>
            <a:pPr>
              <a:buClr>
                <a:srgbClr val="FFB41D"/>
              </a:buClr>
              <a:buFont typeface="Wingdings" panose="05000000000000000000" pitchFamily="2" charset="2"/>
              <a:buChar char="u"/>
              <a:defRPr/>
            </a:pPr>
            <a:r>
              <a:rPr lang="zh-TW" altLang="en-US" sz="2200" b="1" dirty="0">
                <a:solidFill>
                  <a:srgbClr val="002060"/>
                </a:solidFill>
                <a:latin typeface="微軟正黑體" panose="020B0604030504040204" pitchFamily="34" charset="-120"/>
                <a:ea typeface="微軟正黑體" panose="020B0604030504040204" pitchFamily="34" charset="-120"/>
                <a:cs typeface="Times New Roman" panose="02020603050405020304" pitchFamily="18" charset="0"/>
              </a:rPr>
              <a:t>學習歷程備審資料上傳時間</a:t>
            </a:r>
            <a:endParaRPr lang="en-US" altLang="zh-TW" sz="2200" b="1" dirty="0">
              <a:solidFill>
                <a:srgbClr val="002060"/>
              </a:solidFill>
              <a:latin typeface="微軟正黑體" panose="020B0604030504040204" pitchFamily="34" charset="-120"/>
              <a:ea typeface="微軟正黑體" panose="020B0604030504040204" pitchFamily="34" charset="-120"/>
              <a:cs typeface="Times New Roman" panose="02020603050405020304" pitchFamily="18" charset="0"/>
            </a:endParaRPr>
          </a:p>
          <a:p>
            <a:pPr marL="0" indent="0">
              <a:buNone/>
              <a:defRPr/>
            </a:pPr>
            <a:r>
              <a:rPr kumimoji="1" lang="en-US" altLang="zh-TW" sz="2400" b="1" dirty="0">
                <a:solidFill>
                  <a:srgbClr val="0000CC"/>
                </a:solidFill>
                <a:latin typeface="微軟正黑體" panose="020B0604030504040204" pitchFamily="34" charset="-120"/>
                <a:ea typeface="微軟正黑體" panose="020B0604030504040204" pitchFamily="34" charset="-120"/>
              </a:rPr>
              <a:t> </a:t>
            </a:r>
            <a:r>
              <a:rPr kumimoji="1" lang="en-US" altLang="zh-TW" sz="2400" b="1" dirty="0">
                <a:solidFill>
                  <a:srgbClr val="FF0000"/>
                </a:solidFill>
                <a:latin typeface="微軟正黑體" panose="020B0604030504040204" pitchFamily="34" charset="-120"/>
                <a:ea typeface="微軟正黑體" panose="020B0604030504040204" pitchFamily="34" charset="-120"/>
              </a:rPr>
              <a:t>115.6.4(</a:t>
            </a:r>
            <a:r>
              <a:rPr kumimoji="1" lang="zh-TW" altLang="en-US" sz="2400" b="1" dirty="0">
                <a:solidFill>
                  <a:srgbClr val="FF0000"/>
                </a:solidFill>
                <a:latin typeface="微軟正黑體" panose="020B0604030504040204" pitchFamily="34" charset="-120"/>
                <a:ea typeface="微軟正黑體" panose="020B0604030504040204" pitchFamily="34" charset="-120"/>
              </a:rPr>
              <a:t>四</a:t>
            </a:r>
            <a:r>
              <a:rPr kumimoji="1" lang="en-US" altLang="zh-TW" sz="2400" b="1" dirty="0">
                <a:solidFill>
                  <a:srgbClr val="FF0000"/>
                </a:solidFill>
                <a:latin typeface="微軟正黑體" panose="020B0604030504040204" pitchFamily="34" charset="-120"/>
                <a:ea typeface="微軟正黑體" panose="020B0604030504040204" pitchFamily="34" charset="-120"/>
              </a:rPr>
              <a:t>)10:00</a:t>
            </a:r>
            <a:r>
              <a:rPr kumimoji="1" lang="zh-TW" altLang="en-US" sz="2400" b="1" dirty="0">
                <a:solidFill>
                  <a:srgbClr val="FF0000"/>
                </a:solidFill>
                <a:latin typeface="微軟正黑體" panose="020B0604030504040204" pitchFamily="34" charset="-120"/>
                <a:ea typeface="微軟正黑體" panose="020B0604030504040204" pitchFamily="34" charset="-120"/>
              </a:rPr>
              <a:t>起</a:t>
            </a:r>
            <a:r>
              <a:rPr kumimoji="1" lang="zh-TW" altLang="en-US" sz="2400" b="1" dirty="0">
                <a:solidFill>
                  <a:srgbClr val="0000CC"/>
                </a:solidFill>
                <a:latin typeface="微軟正黑體" panose="020B0604030504040204" pitchFamily="34" charset="-120"/>
                <a:ea typeface="微軟正黑體" panose="020B0604030504040204" pitchFamily="34" charset="-120"/>
              </a:rPr>
              <a:t>，每日</a:t>
            </a:r>
            <a:r>
              <a:rPr kumimoji="1" lang="en-US" altLang="zh-TW" sz="2400" b="1" dirty="0">
                <a:solidFill>
                  <a:srgbClr val="0000CC"/>
                </a:solidFill>
                <a:latin typeface="微軟正黑體" panose="020B0604030504040204" pitchFamily="34" charset="-120"/>
                <a:ea typeface="微軟正黑體" panose="020B0604030504040204" pitchFamily="34" charset="-120"/>
              </a:rPr>
              <a:t>8:00</a:t>
            </a:r>
            <a:r>
              <a:rPr kumimoji="1" lang="zh-TW" altLang="en-US" sz="2400" b="1" dirty="0">
                <a:solidFill>
                  <a:srgbClr val="0000CC"/>
                </a:solidFill>
                <a:latin typeface="微軟正黑體" panose="020B0604030504040204" pitchFamily="34" charset="-120"/>
                <a:ea typeface="微軟正黑體" panose="020B0604030504040204" pitchFamily="34" charset="-120"/>
              </a:rPr>
              <a:t>至</a:t>
            </a:r>
            <a:r>
              <a:rPr kumimoji="1" lang="en-US" altLang="zh-TW" sz="2400" b="1" dirty="0">
                <a:solidFill>
                  <a:srgbClr val="0000CC"/>
                </a:solidFill>
                <a:latin typeface="微軟正黑體" panose="020B0604030504040204" pitchFamily="34" charset="-120"/>
                <a:ea typeface="微軟正黑體" panose="020B0604030504040204" pitchFamily="34" charset="-120"/>
              </a:rPr>
              <a:t>21:00</a:t>
            </a:r>
            <a:r>
              <a:rPr kumimoji="1" lang="zh-TW" altLang="en-US" sz="2400" b="1" dirty="0">
                <a:solidFill>
                  <a:srgbClr val="0000CC"/>
                </a:solidFill>
                <a:latin typeface="微軟正黑體" panose="020B0604030504040204" pitchFamily="34" charset="-120"/>
                <a:ea typeface="微軟正黑體" panose="020B0604030504040204" pitchFamily="34" charset="-120"/>
              </a:rPr>
              <a:t>止</a:t>
            </a:r>
            <a:r>
              <a:rPr kumimoji="1" lang="en-US" altLang="zh-TW" sz="2000" b="1" dirty="0">
                <a:solidFill>
                  <a:srgbClr val="0000CC"/>
                </a:solidFill>
                <a:latin typeface="微軟正黑體" panose="020B0604030504040204" pitchFamily="34" charset="-120"/>
                <a:ea typeface="微軟正黑體" panose="020B0604030504040204" pitchFamily="34" charset="-120"/>
              </a:rPr>
              <a:t>(</a:t>
            </a:r>
            <a:r>
              <a:rPr kumimoji="1" lang="zh-TW" altLang="en-US" sz="2000" b="1" dirty="0">
                <a:solidFill>
                  <a:srgbClr val="0000CC"/>
                </a:solidFill>
                <a:latin typeface="微軟正黑體" panose="020B0604030504040204" pitchFamily="34" charset="-120"/>
                <a:ea typeface="微軟正黑體" panose="020B0604030504040204" pitchFamily="34" charset="-120"/>
              </a:rPr>
              <a:t>首日為</a:t>
            </a:r>
            <a:r>
              <a:rPr kumimoji="1" lang="en-US" altLang="zh-TW" sz="2000" b="1" dirty="0">
                <a:solidFill>
                  <a:srgbClr val="0000CC"/>
                </a:solidFill>
                <a:latin typeface="微軟正黑體" panose="020B0604030504040204" pitchFamily="34" charset="-120"/>
                <a:ea typeface="微軟正黑體" panose="020B0604030504040204" pitchFamily="34" charset="-120"/>
              </a:rPr>
              <a:t>10:00</a:t>
            </a:r>
            <a:r>
              <a:rPr kumimoji="1" lang="zh-TW" altLang="en-US" sz="2000" b="1" dirty="0">
                <a:solidFill>
                  <a:srgbClr val="0000CC"/>
                </a:solidFill>
                <a:latin typeface="微軟正黑體" panose="020B0604030504040204" pitchFamily="34" charset="-120"/>
                <a:ea typeface="微軟正黑體" panose="020B0604030504040204" pitchFamily="34" charset="-120"/>
              </a:rPr>
              <a:t>起至</a:t>
            </a:r>
            <a:r>
              <a:rPr kumimoji="1" lang="en-US" altLang="zh-TW" sz="2000" b="1" dirty="0">
                <a:solidFill>
                  <a:srgbClr val="0000CC"/>
                </a:solidFill>
                <a:latin typeface="微軟正黑體" panose="020B0604030504040204" pitchFamily="34" charset="-120"/>
                <a:ea typeface="微軟正黑體" panose="020B0604030504040204" pitchFamily="34" charset="-120"/>
              </a:rPr>
              <a:t>21:00</a:t>
            </a:r>
            <a:r>
              <a:rPr kumimoji="1" lang="zh-TW" altLang="en-US" sz="2000" b="1" dirty="0">
                <a:solidFill>
                  <a:srgbClr val="0000CC"/>
                </a:solidFill>
                <a:latin typeface="微軟正黑體" panose="020B0604030504040204" pitchFamily="34" charset="-120"/>
                <a:ea typeface="微軟正黑體" panose="020B0604030504040204" pitchFamily="34" charset="-120"/>
              </a:rPr>
              <a:t>止</a:t>
            </a:r>
            <a:r>
              <a:rPr kumimoji="1" lang="en-US" altLang="zh-TW" sz="2000" b="1" dirty="0">
                <a:solidFill>
                  <a:srgbClr val="0000CC"/>
                </a:solidFill>
                <a:latin typeface="微軟正黑體" panose="020B0604030504040204" pitchFamily="34" charset="-120"/>
                <a:ea typeface="微軟正黑體" panose="020B0604030504040204" pitchFamily="34" charset="-120"/>
              </a:rPr>
              <a:t>)</a:t>
            </a:r>
          </a:p>
          <a:p>
            <a:pPr marL="266700" indent="-266700" algn="just">
              <a:buFont typeface="+mj-lt"/>
              <a:buAutoNum type="arabicPeriod"/>
            </a:pPr>
            <a:r>
              <a:rPr lang="zh-TW" altLang="en-US" sz="1800" dirty="0">
                <a:latin typeface="微軟正黑體" panose="020B0604030504040204" pitchFamily="34" charset="-120"/>
                <a:ea typeface="微軟正黑體" panose="020B0604030504040204" pitchFamily="34" charset="-120"/>
                <a:cs typeface="Times New Roman" panose="02020603050405020304" pitchFamily="18" charset="0"/>
              </a:rPr>
              <a:t>各校系科</a:t>
            </a:r>
            <a:r>
              <a:rPr lang="en-US" altLang="zh-TW" sz="1800" dirty="0">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1800" dirty="0">
                <a:latin typeface="微軟正黑體" panose="020B0604030504040204" pitchFamily="34" charset="-120"/>
                <a:ea typeface="微軟正黑體" panose="020B0604030504040204" pitchFamily="34" charset="-120"/>
                <a:cs typeface="Times New Roman" panose="02020603050405020304" pitchFamily="18" charset="0"/>
              </a:rPr>
              <a:t>組</a:t>
            </a:r>
            <a:r>
              <a:rPr lang="en-US" altLang="zh-TW" sz="1800" dirty="0">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1800" dirty="0">
                <a:latin typeface="微軟正黑體" panose="020B0604030504040204" pitchFamily="34" charset="-120"/>
                <a:ea typeface="微軟正黑體" panose="020B0604030504040204" pitchFamily="34" charset="-120"/>
                <a:cs typeface="Times New Roman" panose="02020603050405020304" pitchFamily="18" charset="0"/>
              </a:rPr>
              <a:t>、學程之學習歷程備審資料上傳暨繳費截止時間，請參閱本委員會網站「簡章查詢系統」之「各校系科</a:t>
            </a:r>
            <a:r>
              <a:rPr lang="en-US" altLang="zh-TW" sz="1800" dirty="0">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1800" dirty="0">
                <a:latin typeface="微軟正黑體" panose="020B0604030504040204" pitchFamily="34" charset="-120"/>
                <a:ea typeface="微軟正黑體" panose="020B0604030504040204" pitchFamily="34" charset="-120"/>
                <a:cs typeface="Times New Roman" panose="02020603050405020304" pitchFamily="18" charset="0"/>
              </a:rPr>
              <a:t>組</a:t>
            </a:r>
            <a:r>
              <a:rPr lang="en-US" altLang="zh-TW" sz="1800" dirty="0">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1800" dirty="0">
                <a:latin typeface="微軟正黑體" panose="020B0604030504040204" pitchFamily="34" charset="-120"/>
                <a:ea typeface="微軟正黑體" panose="020B0604030504040204" pitchFamily="34" charset="-120"/>
                <a:cs typeface="Times New Roman" panose="02020603050405020304" pitchFamily="18" charset="0"/>
              </a:rPr>
              <a:t>、學程甄審條件」</a:t>
            </a:r>
            <a:endParaRPr lang="en-US" altLang="zh-TW" sz="1800" dirty="0">
              <a:latin typeface="微軟正黑體" panose="020B0604030504040204" pitchFamily="34" charset="-120"/>
              <a:ea typeface="微軟正黑體" panose="020B0604030504040204" pitchFamily="34" charset="-120"/>
              <a:cs typeface="Times New Roman" panose="02020603050405020304" pitchFamily="18" charset="0"/>
            </a:endParaRPr>
          </a:p>
          <a:p>
            <a:pPr marL="266700" indent="-266700" algn="just">
              <a:buFont typeface="+mj-lt"/>
              <a:buAutoNum type="arabicPeriod"/>
            </a:pPr>
            <a:r>
              <a:rPr lang="zh-TW" altLang="en-US" sz="1800" b="1" dirty="0">
                <a:solidFill>
                  <a:srgbClr val="C00000"/>
                </a:solidFill>
                <a:highlight>
                  <a:srgbClr val="FFFF00"/>
                </a:highlight>
                <a:latin typeface="微軟正黑體" panose="020B0604030504040204" pitchFamily="34" charset="-120"/>
                <a:ea typeface="微軟正黑體" panose="020B0604030504040204" pitchFamily="34" charset="-120"/>
                <a:cs typeface="Times New Roman" panose="02020603050405020304" pitchFamily="18" charset="0"/>
              </a:rPr>
              <a:t>上傳系統於每日</a:t>
            </a:r>
            <a:r>
              <a:rPr lang="en-US" altLang="zh-TW" sz="1800" b="1" dirty="0">
                <a:solidFill>
                  <a:srgbClr val="C00000"/>
                </a:solidFill>
                <a:highlight>
                  <a:srgbClr val="FFFF00"/>
                </a:highlight>
                <a:latin typeface="微軟正黑體" panose="020B0604030504040204" pitchFamily="34" charset="-120"/>
                <a:ea typeface="微軟正黑體" panose="020B0604030504040204" pitchFamily="34" charset="-120"/>
                <a:cs typeface="Times New Roman" panose="02020603050405020304" pitchFamily="18" charset="0"/>
              </a:rPr>
              <a:t>21:00</a:t>
            </a:r>
            <a:r>
              <a:rPr lang="zh-TW" altLang="en-US" sz="1800" b="1" dirty="0">
                <a:solidFill>
                  <a:srgbClr val="C00000"/>
                </a:solidFill>
                <a:highlight>
                  <a:srgbClr val="FFFF00"/>
                </a:highlight>
                <a:latin typeface="微軟正黑體" panose="020B0604030504040204" pitchFamily="34" charset="-120"/>
                <a:ea typeface="微軟正黑體" panose="020B0604030504040204" pitchFamily="34" charset="-120"/>
                <a:cs typeface="Times New Roman" panose="02020603050405020304" pitchFamily="18" charset="0"/>
              </a:rPr>
              <a:t>準時關閉</a:t>
            </a:r>
            <a:r>
              <a:rPr lang="zh-TW" altLang="en-US" sz="1800" dirty="0">
                <a:latin typeface="微軟正黑體" panose="020B0604030504040204" pitchFamily="34" charset="-120"/>
                <a:ea typeface="微軟正黑體" panose="020B0604030504040204" pitchFamily="34" charset="-120"/>
                <a:cs typeface="Times New Roman" panose="02020603050405020304" pitchFamily="18" charset="0"/>
              </a:rPr>
              <a:t>，此時正進行上傳中之學習歷程備審資料將無法完成上傳，請考生特別注意，務必預留學習歷程備審資料上傳時間</a:t>
            </a:r>
            <a:endParaRPr lang="en-US" altLang="zh-TW" sz="1800" dirty="0">
              <a:latin typeface="微軟正黑體" panose="020B0604030504040204" pitchFamily="34" charset="-120"/>
              <a:ea typeface="微軟正黑體" panose="020B0604030504040204" pitchFamily="34" charset="-120"/>
              <a:cs typeface="Times New Roman" panose="02020603050405020304" pitchFamily="18" charset="0"/>
            </a:endParaRPr>
          </a:p>
          <a:p>
            <a:pPr marL="0" indent="0" algn="just">
              <a:buNone/>
            </a:pPr>
            <a:endParaRPr lang="en-US" altLang="zh-TW" sz="2000" dirty="0">
              <a:latin typeface="微軟正黑體" panose="020B0604030504040204" pitchFamily="34" charset="-120"/>
              <a:ea typeface="微軟正黑體" panose="020B0604030504040204" pitchFamily="34" charset="-120"/>
              <a:cs typeface="Times New Roman" panose="02020603050405020304" pitchFamily="18" charset="0"/>
            </a:endParaRPr>
          </a:p>
          <a:p>
            <a:pPr>
              <a:buClr>
                <a:srgbClr val="FFB41D"/>
              </a:buClr>
              <a:buFont typeface="Wingdings" panose="05000000000000000000" pitchFamily="2" charset="2"/>
              <a:buChar char="u"/>
              <a:defRPr/>
            </a:pPr>
            <a:r>
              <a:rPr lang="zh-TW" altLang="en-US" sz="2200" b="1" dirty="0">
                <a:solidFill>
                  <a:srgbClr val="002060"/>
                </a:solidFill>
                <a:latin typeface="微軟正黑體" panose="020B0604030504040204" pitchFamily="34" charset="-120"/>
                <a:ea typeface="微軟正黑體" panose="020B0604030504040204" pitchFamily="34" charset="-120"/>
                <a:cs typeface="Times New Roman" panose="02020603050405020304" pitchFamily="18" charset="0"/>
              </a:rPr>
              <a:t>各校系科（組）、學程學習歷程備審資料上傳時</a:t>
            </a:r>
            <a:endParaRPr lang="en-US" altLang="zh-TW" sz="2200" b="1" dirty="0">
              <a:solidFill>
                <a:srgbClr val="002060"/>
              </a:solidFill>
              <a:latin typeface="微軟正黑體" panose="020B0604030504040204" pitchFamily="34" charset="-120"/>
              <a:ea typeface="微軟正黑體" panose="020B0604030504040204" pitchFamily="34" charset="-120"/>
              <a:cs typeface="Times New Roman" panose="02020603050405020304" pitchFamily="18" charset="0"/>
            </a:endParaRPr>
          </a:p>
          <a:p>
            <a:pPr marL="266700" indent="-266700" algn="just">
              <a:buFont typeface="+mj-lt"/>
              <a:buAutoNum type="arabicPeriod"/>
            </a:pPr>
            <a:r>
              <a:rPr lang="zh-TW" altLang="en-US" sz="1800" dirty="0">
                <a:latin typeface="微軟正黑體" panose="020B0604030504040204" pitchFamily="34" charset="-120"/>
                <a:ea typeface="微軟正黑體" panose="020B0604030504040204" pitchFamily="34" charset="-120"/>
                <a:cs typeface="Times New Roman" panose="02020603050405020304" pitchFamily="18" charset="0"/>
              </a:rPr>
              <a:t>具有中央資料庫學習歷程檔案之考生，考生須就以「</a:t>
            </a:r>
            <a:r>
              <a:rPr lang="zh-TW" altLang="en-US" sz="1800" b="1" dirty="0">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t>勾選清單方式</a:t>
            </a:r>
            <a:r>
              <a:rPr lang="zh-TW" altLang="en-US" sz="1800" dirty="0">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t>使用中央資料庫學習歷程檔案</a:t>
            </a:r>
            <a:r>
              <a:rPr lang="zh-TW" altLang="en-US" sz="1800" dirty="0">
                <a:latin typeface="微軟正黑體" panose="020B0604030504040204" pitchFamily="34" charset="-120"/>
                <a:ea typeface="微軟正黑體" panose="020B0604030504040204" pitchFamily="34" charset="-120"/>
                <a:cs typeface="Times New Roman" panose="02020603050405020304" pitchFamily="18" charset="0"/>
              </a:rPr>
              <a:t>」或「</a:t>
            </a:r>
            <a:r>
              <a:rPr lang="zh-TW" altLang="en-US" sz="1800" b="1" dirty="0">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t>採用自行上傳</a:t>
            </a:r>
            <a:r>
              <a:rPr lang="en-US" altLang="zh-TW" sz="1800" b="1" dirty="0">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t>PDF</a:t>
            </a:r>
            <a:r>
              <a:rPr lang="zh-TW" altLang="en-US" sz="1800" b="1" dirty="0">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t>檔案</a:t>
            </a:r>
            <a:r>
              <a:rPr lang="zh-TW" altLang="en-US" sz="1800" dirty="0">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t>選擇方式</a:t>
            </a:r>
            <a:r>
              <a:rPr lang="zh-TW" altLang="en-US" sz="1800" dirty="0">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1800" b="1"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擇一</a:t>
            </a:r>
            <a:r>
              <a:rPr lang="zh-TW" altLang="en-US" sz="1800" dirty="0">
                <a:latin typeface="微軟正黑體" panose="020B0604030504040204" pitchFamily="34" charset="-120"/>
                <a:ea typeface="微軟正黑體" panose="020B0604030504040204" pitchFamily="34" charset="-120"/>
                <a:cs typeface="Times New Roman" panose="02020603050405020304" pitchFamily="18" charset="0"/>
              </a:rPr>
              <a:t>方式繳交學習歷程備審資料</a:t>
            </a:r>
            <a:endParaRPr lang="en-US" altLang="zh-TW" sz="1800" dirty="0">
              <a:latin typeface="微軟正黑體" panose="020B0604030504040204" pitchFamily="34" charset="-120"/>
              <a:ea typeface="微軟正黑體" panose="020B0604030504040204" pitchFamily="34" charset="-120"/>
              <a:cs typeface="Times New Roman" panose="02020603050405020304" pitchFamily="18" charset="0"/>
            </a:endParaRPr>
          </a:p>
          <a:p>
            <a:pPr marL="266700" indent="-266700" algn="just">
              <a:buFont typeface="+mj-lt"/>
              <a:buAutoNum type="arabicPeriod"/>
            </a:pPr>
            <a:endParaRPr lang="en-US" altLang="zh-TW" sz="1800" dirty="0">
              <a:latin typeface="微軟正黑體" panose="020B0604030504040204" pitchFamily="34" charset="-120"/>
              <a:ea typeface="微軟正黑體" panose="020B0604030504040204" pitchFamily="34" charset="-120"/>
              <a:cs typeface="Times New Roman" panose="02020603050405020304" pitchFamily="18" charset="0"/>
            </a:endParaRPr>
          </a:p>
          <a:p>
            <a:pPr marL="266700" indent="-266700" algn="just">
              <a:buFont typeface="+mj-lt"/>
              <a:buAutoNum type="arabicPeriod"/>
            </a:pPr>
            <a:r>
              <a:rPr lang="zh-TW" altLang="en-US" sz="1800" dirty="0">
                <a:latin typeface="微軟正黑體" panose="020B0604030504040204" pitchFamily="34" charset="-120"/>
                <a:ea typeface="微軟正黑體" panose="020B0604030504040204" pitchFamily="34" charset="-120"/>
                <a:cs typeface="Times New Roman" panose="02020603050405020304" pitchFamily="18" charset="0"/>
              </a:rPr>
              <a:t>未具有中央資料庫學習歷程檔案之考生，學習歷程備審資料一律以網路上傳</a:t>
            </a:r>
            <a:r>
              <a:rPr lang="en-US" altLang="zh-TW" sz="1800" dirty="0">
                <a:latin typeface="微軟正黑體" panose="020B0604030504040204" pitchFamily="34" charset="-120"/>
                <a:ea typeface="微軟正黑體" panose="020B0604030504040204" pitchFamily="34" charset="-120"/>
                <a:cs typeface="Times New Roman" panose="02020603050405020304" pitchFamily="18" charset="0"/>
              </a:rPr>
              <a:t>PDF</a:t>
            </a:r>
            <a:r>
              <a:rPr lang="zh-TW" altLang="en-US" sz="1800" dirty="0">
                <a:latin typeface="微軟正黑體" panose="020B0604030504040204" pitchFamily="34" charset="-120"/>
                <a:ea typeface="微軟正黑體" panose="020B0604030504040204" pitchFamily="34" charset="-120"/>
                <a:cs typeface="Times New Roman" panose="02020603050405020304" pitchFamily="18" charset="0"/>
              </a:rPr>
              <a:t>檔案方式繳交</a:t>
            </a:r>
            <a:endParaRPr lang="en-US" altLang="zh-TW" sz="1800" dirty="0">
              <a:latin typeface="微軟正黑體" panose="020B0604030504040204" pitchFamily="34" charset="-120"/>
              <a:ea typeface="微軟正黑體" panose="020B0604030504040204" pitchFamily="34" charset="-120"/>
              <a:cs typeface="Times New Roman" panose="02020603050405020304" pitchFamily="18" charset="0"/>
            </a:endParaRPr>
          </a:p>
        </p:txBody>
      </p:sp>
      <p:sp>
        <p:nvSpPr>
          <p:cNvPr id="22" name="圓角矩形 16"/>
          <p:cNvSpPr>
            <a:spLocks noChangeArrowheads="1"/>
          </p:cNvSpPr>
          <p:nvPr/>
        </p:nvSpPr>
        <p:spPr bwMode="auto">
          <a:xfrm>
            <a:off x="1098495" y="905121"/>
            <a:ext cx="4510198" cy="578882"/>
          </a:xfrm>
          <a:prstGeom prst="roundRect">
            <a:avLst>
              <a:gd name="adj" fmla="val 16667"/>
            </a:avLst>
          </a:prstGeom>
          <a:ln>
            <a:noFill/>
          </a:ln>
        </p:spPr>
        <p:style>
          <a:lnRef idx="1">
            <a:schemeClr val="accent6"/>
          </a:lnRef>
          <a:fillRef idx="2">
            <a:schemeClr val="accent6"/>
          </a:fillRef>
          <a:effectRef idx="1">
            <a:schemeClr val="accent6"/>
          </a:effectRef>
          <a:fontRef idx="minor">
            <a:schemeClr val="dk1"/>
          </a:fontRef>
        </p:style>
        <p:txBody>
          <a:bodyPr>
            <a:spAutoFit/>
          </a:bodyPr>
          <a:lstStyle/>
          <a:p>
            <a:pPr marL="342900" indent="-342900" algn="ctr">
              <a:spcBef>
                <a:spcPct val="20000"/>
              </a:spcBef>
            </a:pPr>
            <a:r>
              <a:rPr lang="zh-TW" altLang="en-US" sz="2800" kern="0" dirty="0">
                <a:latin typeface="微軟正黑體" panose="020B0604030504040204" pitchFamily="34" charset="-120"/>
                <a:ea typeface="微軟正黑體" panose="020B0604030504040204" pitchFamily="34" charset="-120"/>
                <a:cs typeface="華康中黑體" pitchFamily="49" charset="-120"/>
              </a:rPr>
              <a:t>網路上傳學習歷程備審資料</a:t>
            </a:r>
          </a:p>
        </p:txBody>
      </p:sp>
      <p:sp>
        <p:nvSpPr>
          <p:cNvPr id="48" name="Rectangle 199"/>
          <p:cNvSpPr txBox="1">
            <a:spLocks noChangeArrowheads="1"/>
          </p:cNvSpPr>
          <p:nvPr/>
        </p:nvSpPr>
        <p:spPr>
          <a:xfrm>
            <a:off x="840059" y="81970"/>
            <a:ext cx="8229600" cy="5826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sz="2500" b="1" spc="-75" dirty="0">
                <a:solidFill>
                  <a:prstClr val="black"/>
                </a:solidFill>
                <a:latin typeface="微軟正黑體" panose="020B0604030504040204" pitchFamily="34" charset="-120"/>
                <a:ea typeface="微軟正黑體" panose="020B0604030504040204" pitchFamily="34" charset="-120"/>
              </a:rPr>
              <a:t>技優甄審入學招生作業流程</a:t>
            </a:r>
          </a:p>
        </p:txBody>
      </p:sp>
      <p:grpSp>
        <p:nvGrpSpPr>
          <p:cNvPr id="2" name="群組 1">
            <a:extLst>
              <a:ext uri="{FF2B5EF4-FFF2-40B4-BE49-F238E27FC236}">
                <a16:creationId xmlns:a16="http://schemas.microsoft.com/office/drawing/2014/main" id="{9488B3F3-0B32-4260-BF91-A608BB6D42D4}"/>
              </a:ext>
            </a:extLst>
          </p:cNvPr>
          <p:cNvGrpSpPr/>
          <p:nvPr/>
        </p:nvGrpSpPr>
        <p:grpSpPr>
          <a:xfrm>
            <a:off x="8260530" y="726510"/>
            <a:ext cx="3544065" cy="1448993"/>
            <a:chOff x="8438383" y="190023"/>
            <a:chExt cx="3544065" cy="1448993"/>
          </a:xfrm>
        </p:grpSpPr>
        <p:grpSp>
          <p:nvGrpSpPr>
            <p:cNvPr id="24" name="群組 23"/>
            <p:cNvGrpSpPr/>
            <p:nvPr/>
          </p:nvGrpSpPr>
          <p:grpSpPr>
            <a:xfrm>
              <a:off x="8898010" y="190023"/>
              <a:ext cx="3084438" cy="1432422"/>
              <a:chOff x="5988125" y="214313"/>
              <a:chExt cx="3084438" cy="1432422"/>
            </a:xfrm>
          </p:grpSpPr>
          <p:grpSp>
            <p:nvGrpSpPr>
              <p:cNvPr id="34" name="群組 7"/>
              <p:cNvGrpSpPr>
                <a:grpSpLocks/>
              </p:cNvGrpSpPr>
              <p:nvPr/>
            </p:nvGrpSpPr>
            <p:grpSpPr bwMode="auto">
              <a:xfrm>
                <a:off x="6462713" y="214313"/>
                <a:ext cx="2609850" cy="1431925"/>
                <a:chOff x="6690632" y="1068877"/>
                <a:chExt cx="2609942" cy="1217115"/>
              </a:xfrm>
            </p:grpSpPr>
            <p:cxnSp>
              <p:nvCxnSpPr>
                <p:cNvPr id="37" name="直線單箭頭接點 8"/>
                <p:cNvCxnSpPr>
                  <a:cxnSpLocks noChangeShapeType="1"/>
                  <a:endCxn id="47" idx="1"/>
                </p:cNvCxnSpPr>
                <p:nvPr/>
              </p:nvCxnSpPr>
              <p:spPr bwMode="auto">
                <a:xfrm>
                  <a:off x="8826152" y="1676100"/>
                  <a:ext cx="117232" cy="1350"/>
                </a:xfrm>
                <a:prstGeom prst="straightConnector1">
                  <a:avLst/>
                </a:prstGeom>
                <a:noFill/>
                <a:ln w="9525" algn="ctr">
                  <a:solidFill>
                    <a:srgbClr val="F7AB00"/>
                  </a:solidFill>
                  <a:round/>
                  <a:headEnd/>
                  <a:tailEnd type="arrow" w="med" len="med"/>
                </a:ln>
                <a:extLst>
                  <a:ext uri="{909E8E84-426E-40DD-AFC4-6F175D3DCCD1}">
                    <a14:hiddenFill xmlns:a14="http://schemas.microsoft.com/office/drawing/2010/main">
                      <a:noFill/>
                    </a14:hiddenFill>
                  </a:ext>
                </a:extLst>
              </p:spPr>
            </p:cxnSp>
            <p:sp>
              <p:nvSpPr>
                <p:cNvPr id="38" name="圓角矩形 37"/>
                <p:cNvSpPr/>
                <p:nvPr/>
              </p:nvSpPr>
              <p:spPr bwMode="auto">
                <a:xfrm>
                  <a:off x="6690632" y="1071576"/>
                  <a:ext cx="357200" cy="1214416"/>
                </a:xfrm>
                <a:prstGeom prst="roundRect">
                  <a:avLst/>
                </a:prstGeom>
                <a:solidFill>
                  <a:schemeClr val="accent6">
                    <a:lumMod val="40000"/>
                    <a:lumOff val="60000"/>
                  </a:schemeClr>
                </a:solidFill>
                <a:ln>
                  <a:noFill/>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vert="eaVert" anchor="ctr"/>
                <a:lstStyle/>
                <a:p>
                  <a:pPr algn="dist">
                    <a:defRPr/>
                  </a:pPr>
                  <a:r>
                    <a:rPr lang="zh-TW" altLang="en-US" sz="1400" dirty="0">
                      <a:solidFill>
                        <a:schemeClr val="tx1"/>
                      </a:solidFill>
                      <a:latin typeface="微軟正黑體" panose="020B0604030504040204" pitchFamily="34" charset="-120"/>
                      <a:ea typeface="微軟正黑體" panose="020B0604030504040204" pitchFamily="34" charset="-120"/>
                    </a:rPr>
                    <a:t>資格審查</a:t>
                  </a:r>
                </a:p>
                <a:p>
                  <a:pPr algn="dist">
                    <a:defRPr/>
                  </a:pPr>
                  <a:r>
                    <a:rPr lang="zh-TW" altLang="en-US" sz="1400" dirty="0">
                      <a:solidFill>
                        <a:schemeClr val="tx1"/>
                      </a:solidFill>
                      <a:latin typeface="微軟正黑體" panose="020B0604030504040204" pitchFamily="34" charset="-120"/>
                      <a:ea typeface="微軟正黑體" panose="020B0604030504040204" pitchFamily="34" charset="-120"/>
                    </a:rPr>
                    <a:t>繳交報名費及</a:t>
                  </a:r>
                  <a:endParaRPr lang="en-US" altLang="zh-TW" sz="1400" dirty="0">
                    <a:solidFill>
                      <a:schemeClr val="tx1"/>
                    </a:solidFill>
                    <a:latin typeface="微軟正黑體" panose="020B0604030504040204" pitchFamily="34" charset="-120"/>
                    <a:ea typeface="微軟正黑體" panose="020B0604030504040204" pitchFamily="34" charset="-120"/>
                  </a:endParaRPr>
                </a:p>
              </p:txBody>
            </p:sp>
            <p:sp>
              <p:nvSpPr>
                <p:cNvPr id="39" name="圓角矩形 38"/>
                <p:cNvSpPr/>
                <p:nvPr/>
              </p:nvSpPr>
              <p:spPr bwMode="auto">
                <a:xfrm>
                  <a:off x="7138323" y="1071576"/>
                  <a:ext cx="357200" cy="1214416"/>
                </a:xfrm>
                <a:prstGeom prst="roundRect">
                  <a:avLst/>
                </a:prstGeom>
                <a:solidFill>
                  <a:schemeClr val="accent6">
                    <a:lumMod val="75000"/>
                  </a:schemeClr>
                </a:solidFill>
                <a:ln>
                  <a:noFill/>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vert="eaVert" anchor="ctr"/>
                <a:lstStyle/>
                <a:p>
                  <a:pPr algn="dist"/>
                  <a:r>
                    <a:rPr lang="zh-TW" altLang="en-US" sz="1400" dirty="0">
                      <a:solidFill>
                        <a:schemeClr val="bg1"/>
                      </a:solidFill>
                      <a:latin typeface="微軟正黑體" panose="020B0604030504040204" pitchFamily="34" charset="-120"/>
                      <a:ea typeface="微軟正黑體" panose="020B0604030504040204" pitchFamily="34" charset="-120"/>
                    </a:rPr>
                    <a:t>網路報名</a:t>
                  </a:r>
                </a:p>
              </p:txBody>
            </p:sp>
            <p:sp>
              <p:nvSpPr>
                <p:cNvPr id="40" name="圓角矩形 39"/>
                <p:cNvSpPr/>
                <p:nvPr/>
              </p:nvSpPr>
              <p:spPr bwMode="auto">
                <a:xfrm>
                  <a:off x="7589189" y="1071576"/>
                  <a:ext cx="357200" cy="1214416"/>
                </a:xfrm>
                <a:prstGeom prst="roundRect">
                  <a:avLst/>
                </a:prstGeom>
                <a:solidFill>
                  <a:schemeClr val="accent6">
                    <a:lumMod val="40000"/>
                    <a:lumOff val="60000"/>
                  </a:schemeClr>
                </a:solidFill>
                <a:ln>
                  <a:noFill/>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vert="eaVert" anchor="ctr"/>
                <a:lstStyle/>
                <a:p>
                  <a:pPr algn="dist">
                    <a:defRPr/>
                  </a:pPr>
                  <a:r>
                    <a:rPr lang="zh-TW" altLang="en-US" sz="1400" dirty="0">
                      <a:solidFill>
                        <a:schemeClr val="tx1"/>
                      </a:solidFill>
                      <a:latin typeface="微軟正黑體" panose="020B0604030504040204" pitchFamily="34" charset="-120"/>
                      <a:ea typeface="微軟正黑體" panose="020B0604030504040204" pitchFamily="34" charset="-120"/>
                    </a:rPr>
                    <a:t>指定項目甄審</a:t>
                  </a:r>
                </a:p>
              </p:txBody>
            </p:sp>
            <p:sp>
              <p:nvSpPr>
                <p:cNvPr id="41" name="圓角矩形 40"/>
                <p:cNvSpPr/>
                <p:nvPr/>
              </p:nvSpPr>
              <p:spPr bwMode="auto">
                <a:xfrm>
                  <a:off x="8051167" y="1071576"/>
                  <a:ext cx="357201" cy="1214416"/>
                </a:xfrm>
                <a:prstGeom prst="roundRect">
                  <a:avLst/>
                </a:prstGeom>
                <a:solidFill>
                  <a:schemeClr val="accent6">
                    <a:lumMod val="40000"/>
                    <a:lumOff val="60000"/>
                  </a:schemeClr>
                </a:solidFill>
                <a:ln>
                  <a:noFill/>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vert="eaVert" anchor="ctr"/>
                <a:lstStyle/>
                <a:p>
                  <a:pPr algn="dist">
                    <a:defRPr/>
                  </a:pPr>
                  <a:r>
                    <a:rPr lang="zh-TW" altLang="en-US" sz="1400" dirty="0">
                      <a:solidFill>
                        <a:schemeClr val="tx1"/>
                      </a:solidFill>
                      <a:latin typeface="微軟正黑體" panose="020B0604030504040204" pitchFamily="34" charset="-120"/>
                      <a:ea typeface="微軟正黑體" panose="020B0604030504040204" pitchFamily="34" charset="-120"/>
                    </a:rPr>
                    <a:t>登記就讀志願序</a:t>
                  </a:r>
                </a:p>
              </p:txBody>
            </p:sp>
            <p:sp>
              <p:nvSpPr>
                <p:cNvPr id="42" name="圓角矩形 41"/>
                <p:cNvSpPr/>
                <p:nvPr/>
              </p:nvSpPr>
              <p:spPr bwMode="auto">
                <a:xfrm>
                  <a:off x="8500446" y="1068877"/>
                  <a:ext cx="357200" cy="1214416"/>
                </a:xfrm>
                <a:prstGeom prst="roundRect">
                  <a:avLst/>
                </a:prstGeom>
                <a:solidFill>
                  <a:schemeClr val="accent6">
                    <a:lumMod val="40000"/>
                    <a:lumOff val="60000"/>
                  </a:schemeClr>
                </a:solidFill>
                <a:ln>
                  <a:noFill/>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vert="eaVert" anchor="ctr"/>
                <a:lstStyle/>
                <a:p>
                  <a:pPr algn="dist"/>
                  <a:r>
                    <a:rPr lang="zh-TW" altLang="en-US" sz="1400" dirty="0">
                      <a:solidFill>
                        <a:schemeClr val="tx1"/>
                      </a:solidFill>
                      <a:latin typeface="微軟正黑體" panose="020B0604030504040204" pitchFamily="34" charset="-120"/>
                      <a:ea typeface="微軟正黑體" panose="020B0604030504040204" pitchFamily="34" charset="-120"/>
                    </a:rPr>
                    <a:t>志願序分發放榜</a:t>
                  </a:r>
                </a:p>
              </p:txBody>
            </p:sp>
            <p:cxnSp>
              <p:nvCxnSpPr>
                <p:cNvPr id="43" name="直線單箭頭接點 14"/>
                <p:cNvCxnSpPr>
                  <a:cxnSpLocks noChangeShapeType="1"/>
                  <a:stCxn id="38" idx="3"/>
                  <a:endCxn id="39" idx="1"/>
                </p:cNvCxnSpPr>
                <p:nvPr/>
              </p:nvCxnSpPr>
              <p:spPr bwMode="auto">
                <a:xfrm>
                  <a:off x="7047822" y="1678769"/>
                  <a:ext cx="91184" cy="1588"/>
                </a:xfrm>
                <a:prstGeom prst="straightConnector1">
                  <a:avLst/>
                </a:prstGeom>
                <a:noFill/>
                <a:ln w="9525" algn="ctr">
                  <a:solidFill>
                    <a:srgbClr val="F7AB00"/>
                  </a:solidFill>
                  <a:round/>
                  <a:headEnd/>
                  <a:tailEnd type="arrow" w="med" len="med"/>
                </a:ln>
                <a:extLst>
                  <a:ext uri="{909E8E84-426E-40DD-AFC4-6F175D3DCCD1}">
                    <a14:hiddenFill xmlns:a14="http://schemas.microsoft.com/office/drawing/2010/main">
                      <a:noFill/>
                    </a14:hiddenFill>
                  </a:ext>
                </a:extLst>
              </p:spPr>
            </p:cxnSp>
            <p:cxnSp>
              <p:nvCxnSpPr>
                <p:cNvPr id="44" name="直線單箭頭接點 15"/>
                <p:cNvCxnSpPr>
                  <a:cxnSpLocks noChangeShapeType="1"/>
                  <a:stCxn id="39" idx="3"/>
                  <a:endCxn id="40" idx="1"/>
                </p:cNvCxnSpPr>
                <p:nvPr/>
              </p:nvCxnSpPr>
              <p:spPr bwMode="auto">
                <a:xfrm>
                  <a:off x="7496196" y="1678769"/>
                  <a:ext cx="93116" cy="1588"/>
                </a:xfrm>
                <a:prstGeom prst="straightConnector1">
                  <a:avLst/>
                </a:prstGeom>
                <a:noFill/>
                <a:ln w="9525" algn="ctr">
                  <a:solidFill>
                    <a:srgbClr val="F7AB00"/>
                  </a:solidFill>
                  <a:round/>
                  <a:headEnd/>
                  <a:tailEnd type="arrow" w="med" len="med"/>
                </a:ln>
                <a:extLst>
                  <a:ext uri="{909E8E84-426E-40DD-AFC4-6F175D3DCCD1}">
                    <a14:hiddenFill xmlns:a14="http://schemas.microsoft.com/office/drawing/2010/main">
                      <a:noFill/>
                    </a14:hiddenFill>
                  </a:ext>
                </a:extLst>
              </p:spPr>
            </p:cxnSp>
            <p:cxnSp>
              <p:nvCxnSpPr>
                <p:cNvPr id="45" name="直線單箭頭接點 16"/>
                <p:cNvCxnSpPr>
                  <a:cxnSpLocks noChangeShapeType="1"/>
                  <a:stCxn id="40" idx="3"/>
                  <a:endCxn id="41" idx="1"/>
                </p:cNvCxnSpPr>
                <p:nvPr/>
              </p:nvCxnSpPr>
              <p:spPr bwMode="auto">
                <a:xfrm>
                  <a:off x="7946502" y="1678769"/>
                  <a:ext cx="104776" cy="1588"/>
                </a:xfrm>
                <a:prstGeom prst="straightConnector1">
                  <a:avLst/>
                </a:prstGeom>
                <a:noFill/>
                <a:ln w="9525" algn="ctr">
                  <a:solidFill>
                    <a:srgbClr val="F7AB00"/>
                  </a:solidFill>
                  <a:round/>
                  <a:headEnd/>
                  <a:tailEnd type="arrow" w="med" len="med"/>
                </a:ln>
                <a:extLst>
                  <a:ext uri="{909E8E84-426E-40DD-AFC4-6F175D3DCCD1}">
                    <a14:hiddenFill xmlns:a14="http://schemas.microsoft.com/office/drawing/2010/main">
                      <a:noFill/>
                    </a14:hiddenFill>
                  </a:ext>
                </a:extLst>
              </p:spPr>
            </p:cxnSp>
            <p:cxnSp>
              <p:nvCxnSpPr>
                <p:cNvPr id="46" name="直線單箭頭接點 17"/>
                <p:cNvCxnSpPr>
                  <a:cxnSpLocks noChangeShapeType="1"/>
                  <a:stCxn id="41" idx="3"/>
                  <a:endCxn id="42" idx="1"/>
                </p:cNvCxnSpPr>
                <p:nvPr/>
              </p:nvCxnSpPr>
              <p:spPr bwMode="auto">
                <a:xfrm flipV="1">
                  <a:off x="8408468" y="1676100"/>
                  <a:ext cx="92622" cy="2671"/>
                </a:xfrm>
                <a:prstGeom prst="straightConnector1">
                  <a:avLst/>
                </a:prstGeom>
                <a:noFill/>
                <a:ln w="9525" algn="ctr">
                  <a:solidFill>
                    <a:srgbClr val="F7AB00"/>
                  </a:solidFill>
                  <a:round/>
                  <a:headEnd/>
                  <a:tailEnd type="arrow" w="med" len="med"/>
                </a:ln>
                <a:extLst>
                  <a:ext uri="{909E8E84-426E-40DD-AFC4-6F175D3DCCD1}">
                    <a14:hiddenFill xmlns:a14="http://schemas.microsoft.com/office/drawing/2010/main">
                      <a:noFill/>
                    </a14:hiddenFill>
                  </a:ext>
                </a:extLst>
              </p:spPr>
            </p:cxnSp>
            <p:sp>
              <p:nvSpPr>
                <p:cNvPr id="47" name="圓角矩形 46"/>
                <p:cNvSpPr/>
                <p:nvPr/>
              </p:nvSpPr>
              <p:spPr bwMode="auto">
                <a:xfrm>
                  <a:off x="8943373" y="1068877"/>
                  <a:ext cx="357201" cy="1214416"/>
                </a:xfrm>
                <a:prstGeom prst="roundRect">
                  <a:avLst/>
                </a:prstGeom>
                <a:solidFill>
                  <a:schemeClr val="accent6">
                    <a:lumMod val="40000"/>
                    <a:lumOff val="60000"/>
                  </a:schemeClr>
                </a:solidFill>
                <a:ln>
                  <a:noFill/>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vert="eaVert" anchor="ctr"/>
                <a:lstStyle/>
                <a:p>
                  <a:pPr algn="dist">
                    <a:defRPr/>
                  </a:pPr>
                  <a:r>
                    <a:rPr lang="zh-TW" altLang="en-US" sz="1400" dirty="0">
                      <a:solidFill>
                        <a:schemeClr val="tx1"/>
                      </a:solidFill>
                      <a:latin typeface="微軟正黑體" panose="020B0604030504040204" pitchFamily="34" charset="-120"/>
                      <a:ea typeface="微軟正黑體" panose="020B0604030504040204" pitchFamily="34" charset="-120"/>
                    </a:rPr>
                    <a:t>報到</a:t>
                  </a:r>
                </a:p>
              </p:txBody>
            </p:sp>
          </p:grpSp>
          <p:sp>
            <p:nvSpPr>
              <p:cNvPr id="35" name="圓角矩形 34"/>
              <p:cNvSpPr/>
              <p:nvPr/>
            </p:nvSpPr>
            <p:spPr bwMode="auto">
              <a:xfrm>
                <a:off x="5988125" y="217985"/>
                <a:ext cx="357187" cy="1428750"/>
              </a:xfrm>
              <a:prstGeom prst="roundRect">
                <a:avLst/>
              </a:prstGeom>
              <a:solidFill>
                <a:schemeClr val="accent6">
                  <a:lumMod val="40000"/>
                  <a:lumOff val="60000"/>
                </a:schemeClr>
              </a:solidFill>
              <a:ln>
                <a:noFill/>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vert="eaVert" anchor="ctr"/>
              <a:lstStyle/>
              <a:p>
                <a:pPr algn="dist"/>
                <a:r>
                  <a:rPr lang="zh-TW" altLang="en-US" sz="1400" dirty="0">
                    <a:solidFill>
                      <a:schemeClr val="tx1"/>
                    </a:solidFill>
                    <a:latin typeface="微軟正黑體" panose="020B0604030504040204" pitchFamily="34" charset="-120"/>
                    <a:ea typeface="微軟正黑體" panose="020B0604030504040204" pitchFamily="34" charset="-120"/>
                  </a:rPr>
                  <a:t>繳費身分審查</a:t>
                </a:r>
              </a:p>
            </p:txBody>
          </p:sp>
          <p:cxnSp>
            <p:nvCxnSpPr>
              <p:cNvPr id="36" name="直線單箭頭接點 14"/>
              <p:cNvCxnSpPr>
                <a:cxnSpLocks noChangeShapeType="1"/>
              </p:cNvCxnSpPr>
              <p:nvPr/>
            </p:nvCxnSpPr>
            <p:spPr bwMode="auto">
              <a:xfrm>
                <a:off x="6372200" y="940618"/>
                <a:ext cx="91181" cy="1868"/>
              </a:xfrm>
              <a:prstGeom prst="straightConnector1">
                <a:avLst/>
              </a:prstGeom>
              <a:noFill/>
              <a:ln w="9525" algn="ctr">
                <a:solidFill>
                  <a:srgbClr val="F7AB00"/>
                </a:solidFill>
                <a:round/>
                <a:headEnd/>
                <a:tailEnd type="arrow" w="med" len="med"/>
              </a:ln>
              <a:extLst>
                <a:ext uri="{909E8E84-426E-40DD-AFC4-6F175D3DCCD1}">
                  <a14:hiddenFill xmlns:a14="http://schemas.microsoft.com/office/drawing/2010/main">
                    <a:noFill/>
                  </a14:hiddenFill>
                </a:ext>
              </a:extLst>
            </p:spPr>
          </p:cxnSp>
        </p:grpSp>
        <p:sp>
          <p:nvSpPr>
            <p:cNvPr id="20" name="圓角矩形 20">
              <a:extLst>
                <a:ext uri="{FF2B5EF4-FFF2-40B4-BE49-F238E27FC236}">
                  <a16:creationId xmlns:a16="http://schemas.microsoft.com/office/drawing/2014/main" id="{059F84A4-7CD8-4CA4-9315-44B434A9E262}"/>
                </a:ext>
              </a:extLst>
            </p:cNvPr>
            <p:cNvSpPr/>
            <p:nvPr/>
          </p:nvSpPr>
          <p:spPr bwMode="auto">
            <a:xfrm>
              <a:off x="8438383" y="210266"/>
              <a:ext cx="357187" cy="1428750"/>
            </a:xfrm>
            <a:prstGeom prst="roundRect">
              <a:avLst/>
            </a:prstGeom>
            <a:solidFill>
              <a:schemeClr val="accent6">
                <a:lumMod val="40000"/>
                <a:lumOff val="60000"/>
              </a:schemeClr>
            </a:solidFill>
            <a:ln>
              <a:noFill/>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vert="eaVert" anchor="ctr"/>
            <a:lstStyle/>
            <a:p>
              <a:pPr algn="dist"/>
              <a:r>
                <a:rPr lang="zh-TW" altLang="en-US" sz="1400" dirty="0">
                  <a:solidFill>
                    <a:schemeClr val="tx1"/>
                  </a:solidFill>
                  <a:latin typeface="微軟正黑體" panose="020B0604030504040204" pitchFamily="34" charset="-120"/>
                  <a:ea typeface="微軟正黑體" panose="020B0604030504040204" pitchFamily="34" charset="-120"/>
                </a:rPr>
                <a:t>看或疑義處理</a:t>
              </a:r>
              <a:endParaRPr lang="en-US" altLang="zh-TW" sz="1400" dirty="0">
                <a:solidFill>
                  <a:schemeClr val="tx1"/>
                </a:solidFill>
                <a:latin typeface="微軟正黑體" panose="020B0604030504040204" pitchFamily="34" charset="-120"/>
                <a:ea typeface="微軟正黑體" panose="020B0604030504040204" pitchFamily="34" charset="-120"/>
              </a:endParaRPr>
            </a:p>
            <a:p>
              <a:pPr algn="dist"/>
              <a:r>
                <a:rPr lang="zh-TW" altLang="en-US" sz="1400" dirty="0">
                  <a:solidFill>
                    <a:schemeClr val="tx1"/>
                  </a:solidFill>
                  <a:latin typeface="微軟正黑體" panose="020B0604030504040204" pitchFamily="34" charset="-120"/>
                  <a:ea typeface="微軟正黑體" panose="020B0604030504040204" pitchFamily="34" charset="-120"/>
                </a:rPr>
                <a:t>學習歷程檔案查</a:t>
              </a:r>
            </a:p>
          </p:txBody>
        </p:sp>
        <p:cxnSp>
          <p:nvCxnSpPr>
            <p:cNvPr id="21" name="直線單箭頭接點 14">
              <a:extLst>
                <a:ext uri="{FF2B5EF4-FFF2-40B4-BE49-F238E27FC236}">
                  <a16:creationId xmlns:a16="http://schemas.microsoft.com/office/drawing/2014/main" id="{C3D821E0-B716-49E5-A1CC-0FDE92BC94E4}"/>
                </a:ext>
              </a:extLst>
            </p:cNvPr>
            <p:cNvCxnSpPr>
              <a:cxnSpLocks noChangeShapeType="1"/>
            </p:cNvCxnSpPr>
            <p:nvPr/>
          </p:nvCxnSpPr>
          <p:spPr bwMode="auto">
            <a:xfrm>
              <a:off x="8803506" y="932899"/>
              <a:ext cx="91181" cy="1868"/>
            </a:xfrm>
            <a:prstGeom prst="straightConnector1">
              <a:avLst/>
            </a:prstGeom>
            <a:noFill/>
            <a:ln w="9525" algn="ctr">
              <a:solidFill>
                <a:srgbClr val="F7AB00"/>
              </a:solidFill>
              <a:round/>
              <a:headEnd/>
              <a:tailEnd type="arrow" w="med" len="med"/>
            </a:ln>
            <a:extLst>
              <a:ext uri="{909E8E84-426E-40DD-AFC4-6F175D3DCCD1}">
                <a14:hiddenFill xmlns:a14="http://schemas.microsoft.com/office/drawing/2010/main">
                  <a:noFill/>
                </a14:hiddenFill>
              </a:ext>
            </a:extLst>
          </p:spPr>
        </p:cxnSp>
      </p:grpSp>
      <p:sp>
        <p:nvSpPr>
          <p:cNvPr id="23" name="矩形 22">
            <a:extLst>
              <a:ext uri="{FF2B5EF4-FFF2-40B4-BE49-F238E27FC236}">
                <a16:creationId xmlns:a16="http://schemas.microsoft.com/office/drawing/2014/main" id="{D7D9D671-6773-4901-8130-3F372E61FB1D}"/>
              </a:ext>
            </a:extLst>
          </p:cNvPr>
          <p:cNvSpPr/>
          <p:nvPr/>
        </p:nvSpPr>
        <p:spPr>
          <a:xfrm>
            <a:off x="1027058" y="5224611"/>
            <a:ext cx="10848973" cy="378691"/>
          </a:xfrm>
          <a:prstGeom prst="rect">
            <a:avLst/>
          </a:prstGeom>
          <a:solidFill>
            <a:srgbClr val="FBCEC5"/>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3">
            <a:schemeClr val="lt1"/>
          </a:lnRef>
          <a:fillRef idx="1">
            <a:schemeClr val="accent2"/>
          </a:fillRef>
          <a:effectRef idx="1">
            <a:schemeClr val="accent2"/>
          </a:effectRef>
          <a:fontRef idx="minor">
            <a:schemeClr val="lt1"/>
          </a:fontRef>
        </p:style>
        <p:txBody>
          <a:bodyPr rtlCol="0" anchor="ctr"/>
          <a:lstStyle/>
          <a:p>
            <a:pPr>
              <a:buClr>
                <a:schemeClr val="tx1"/>
              </a:buClr>
              <a:defRPr/>
            </a:pPr>
            <a:r>
              <a:rPr lang="zh-TW" altLang="en-US" sz="1800" b="1" dirty="0">
                <a:solidFill>
                  <a:schemeClr val="tx1"/>
                </a:solidFill>
                <a:latin typeface="微軟正黑體" panose="020B0604030504040204" pitchFamily="34" charset="-120"/>
                <a:ea typeface="微軟正黑體" panose="020B0604030504040204" pitchFamily="34" charset="-120"/>
                <a:cs typeface="Times New Roman" panose="02020603050405020304" pitchFamily="18" charset="0"/>
              </a:rPr>
              <a:t>上傳模式</a:t>
            </a:r>
            <a:r>
              <a:rPr lang="zh-TW" altLang="en-US" sz="1800" b="1" dirty="0">
                <a:solidFill>
                  <a:srgbClr val="C00000"/>
                </a:solidFill>
                <a:latin typeface="微軟正黑體" panose="020B0604030504040204" pitchFamily="34" charset="-120"/>
                <a:ea typeface="微軟正黑體" panose="020B0604030504040204" pitchFamily="34" charset="-120"/>
                <a:cs typeface="Times New Roman" panose="02020603050405020304" pitchFamily="18" charset="0"/>
              </a:rPr>
              <a:t>一經確定送出後，即不得再更改。上傳系統將依考生選擇，提供不同上傳模式，請考生審慎考慮</a:t>
            </a:r>
            <a:endParaRPr lang="en-US" altLang="zh-TW" sz="1800" b="1" dirty="0">
              <a:solidFill>
                <a:srgbClr val="C00000"/>
              </a:solidFill>
              <a:latin typeface="微軟正黑體" panose="020B0604030504040204" pitchFamily="34" charset="-120"/>
              <a:ea typeface="微軟正黑體" panose="020B0604030504040204" pitchFamily="34" charset="-120"/>
            </a:endParaRPr>
          </a:p>
        </p:txBody>
      </p:sp>
      <p:sp>
        <p:nvSpPr>
          <p:cNvPr id="3" name="矩形 2">
            <a:extLst>
              <a:ext uri="{FF2B5EF4-FFF2-40B4-BE49-F238E27FC236}">
                <a16:creationId xmlns:a16="http://schemas.microsoft.com/office/drawing/2014/main" id="{6BAE715F-69D7-09BC-56DB-C03FFFE76764}"/>
              </a:ext>
            </a:extLst>
          </p:cNvPr>
          <p:cNvSpPr/>
          <p:nvPr/>
        </p:nvSpPr>
        <p:spPr>
          <a:xfrm>
            <a:off x="1027058" y="6198386"/>
            <a:ext cx="7092814" cy="378691"/>
          </a:xfrm>
          <a:prstGeom prst="rect">
            <a:avLst/>
          </a:prstGeom>
          <a:solidFill>
            <a:srgbClr val="FBCEC5"/>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3">
            <a:schemeClr val="lt1"/>
          </a:lnRef>
          <a:fillRef idx="1">
            <a:schemeClr val="accent2"/>
          </a:fillRef>
          <a:effectRef idx="1">
            <a:schemeClr val="accent2"/>
          </a:effectRef>
          <a:fontRef idx="minor">
            <a:schemeClr val="lt1"/>
          </a:fontRef>
        </p:style>
        <p:txBody>
          <a:bodyPr rtlCol="0" anchor="ctr"/>
          <a:lstStyle/>
          <a:p>
            <a:pPr>
              <a:buClr>
                <a:schemeClr val="tx1"/>
              </a:buClr>
              <a:defRPr/>
            </a:pPr>
            <a:r>
              <a:rPr lang="zh-TW" altLang="en-US" sz="1800" b="1" dirty="0">
                <a:solidFill>
                  <a:srgbClr val="C00000"/>
                </a:solidFill>
                <a:latin typeface="微軟正黑體" panose="020B0604030504040204" pitchFamily="34" charset="-120"/>
                <a:ea typeface="微軟正黑體" panose="020B0604030504040204" pitchFamily="34" charset="-120"/>
                <a:cs typeface="Times New Roman" panose="02020603050405020304" pitchFamily="18" charset="0"/>
              </a:rPr>
              <a:t>考生應自行妥善保存各項備審資料檔案，本委員會不另提供資料索取</a:t>
            </a:r>
            <a:endParaRPr lang="en-US" altLang="zh-TW" sz="1800" b="1" dirty="0">
              <a:solidFill>
                <a:srgbClr val="C00000"/>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504724978"/>
      </p:ext>
    </p:extLst>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Rectangle 199"/>
          <p:cNvSpPr txBox="1">
            <a:spLocks noChangeArrowheads="1"/>
          </p:cNvSpPr>
          <p:nvPr/>
        </p:nvSpPr>
        <p:spPr>
          <a:xfrm>
            <a:off x="840059" y="81970"/>
            <a:ext cx="8229600" cy="5826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sz="2500" b="1" spc="-75" dirty="0">
                <a:solidFill>
                  <a:prstClr val="black"/>
                </a:solidFill>
                <a:latin typeface="微軟正黑體" panose="020B0604030504040204" pitchFamily="34" charset="-120"/>
                <a:ea typeface="微軟正黑體" panose="020B0604030504040204" pitchFamily="34" charset="-120"/>
              </a:rPr>
              <a:t>技優甄審入學招生作業流程</a:t>
            </a:r>
          </a:p>
        </p:txBody>
      </p:sp>
      <p:sp>
        <p:nvSpPr>
          <p:cNvPr id="55" name="圓角矩形 16"/>
          <p:cNvSpPr>
            <a:spLocks noChangeArrowheads="1"/>
          </p:cNvSpPr>
          <p:nvPr/>
        </p:nvSpPr>
        <p:spPr bwMode="auto">
          <a:xfrm>
            <a:off x="1059979" y="930464"/>
            <a:ext cx="4510198" cy="578882"/>
          </a:xfrm>
          <a:prstGeom prst="roundRect">
            <a:avLst>
              <a:gd name="adj" fmla="val 16667"/>
            </a:avLst>
          </a:prstGeom>
          <a:ln>
            <a:noFill/>
          </a:ln>
        </p:spPr>
        <p:style>
          <a:lnRef idx="1">
            <a:schemeClr val="accent6"/>
          </a:lnRef>
          <a:fillRef idx="2">
            <a:schemeClr val="accent6"/>
          </a:fillRef>
          <a:effectRef idx="1">
            <a:schemeClr val="accent6"/>
          </a:effectRef>
          <a:fontRef idx="minor">
            <a:schemeClr val="dk1"/>
          </a:fontRef>
        </p:style>
        <p:txBody>
          <a:bodyPr>
            <a:spAutoFit/>
          </a:bodyPr>
          <a:lstStyle/>
          <a:p>
            <a:pPr marL="342900" indent="-342900" algn="ctr">
              <a:spcBef>
                <a:spcPct val="20000"/>
              </a:spcBef>
            </a:pPr>
            <a:r>
              <a:rPr lang="zh-TW" altLang="en-US" sz="2800" kern="0" dirty="0">
                <a:latin typeface="微軟正黑體" panose="020B0604030504040204" pitchFamily="34" charset="-120"/>
                <a:ea typeface="微軟正黑體" panose="020B0604030504040204" pitchFamily="34" charset="-120"/>
                <a:cs typeface="華康中黑體" pitchFamily="49" charset="-120"/>
              </a:rPr>
              <a:t>網路上傳學習歷程備審資料</a:t>
            </a:r>
          </a:p>
        </p:txBody>
      </p:sp>
      <p:grpSp>
        <p:nvGrpSpPr>
          <p:cNvPr id="2" name="群組 1">
            <a:extLst>
              <a:ext uri="{FF2B5EF4-FFF2-40B4-BE49-F238E27FC236}">
                <a16:creationId xmlns:a16="http://schemas.microsoft.com/office/drawing/2014/main" id="{A25C60A7-6FB2-45CF-8CF7-7B54A86A69EC}"/>
              </a:ext>
            </a:extLst>
          </p:cNvPr>
          <p:cNvGrpSpPr/>
          <p:nvPr/>
        </p:nvGrpSpPr>
        <p:grpSpPr>
          <a:xfrm>
            <a:off x="8029082" y="346785"/>
            <a:ext cx="3544065" cy="1439265"/>
            <a:chOff x="8438383" y="190023"/>
            <a:chExt cx="3544065" cy="1439265"/>
          </a:xfrm>
        </p:grpSpPr>
        <p:grpSp>
          <p:nvGrpSpPr>
            <p:cNvPr id="24" name="群組 23"/>
            <p:cNvGrpSpPr/>
            <p:nvPr/>
          </p:nvGrpSpPr>
          <p:grpSpPr>
            <a:xfrm>
              <a:off x="8898010" y="190023"/>
              <a:ext cx="3084438" cy="1432422"/>
              <a:chOff x="5988125" y="214313"/>
              <a:chExt cx="3084438" cy="1432422"/>
            </a:xfrm>
          </p:grpSpPr>
          <p:grpSp>
            <p:nvGrpSpPr>
              <p:cNvPr id="34" name="群組 7"/>
              <p:cNvGrpSpPr>
                <a:grpSpLocks/>
              </p:cNvGrpSpPr>
              <p:nvPr/>
            </p:nvGrpSpPr>
            <p:grpSpPr bwMode="auto">
              <a:xfrm>
                <a:off x="6462713" y="214313"/>
                <a:ext cx="2609850" cy="1431925"/>
                <a:chOff x="6690632" y="1068877"/>
                <a:chExt cx="2609942" cy="1217115"/>
              </a:xfrm>
            </p:grpSpPr>
            <p:cxnSp>
              <p:nvCxnSpPr>
                <p:cNvPr id="37" name="直線單箭頭接點 8"/>
                <p:cNvCxnSpPr>
                  <a:cxnSpLocks noChangeShapeType="1"/>
                  <a:endCxn id="47" idx="1"/>
                </p:cNvCxnSpPr>
                <p:nvPr/>
              </p:nvCxnSpPr>
              <p:spPr bwMode="auto">
                <a:xfrm>
                  <a:off x="8826152" y="1676100"/>
                  <a:ext cx="117232" cy="1350"/>
                </a:xfrm>
                <a:prstGeom prst="straightConnector1">
                  <a:avLst/>
                </a:prstGeom>
                <a:noFill/>
                <a:ln w="9525" algn="ctr">
                  <a:solidFill>
                    <a:srgbClr val="F7AB00"/>
                  </a:solidFill>
                  <a:round/>
                  <a:headEnd/>
                  <a:tailEnd type="arrow" w="med" len="med"/>
                </a:ln>
                <a:extLst>
                  <a:ext uri="{909E8E84-426E-40DD-AFC4-6F175D3DCCD1}">
                    <a14:hiddenFill xmlns:a14="http://schemas.microsoft.com/office/drawing/2010/main">
                      <a:noFill/>
                    </a14:hiddenFill>
                  </a:ext>
                </a:extLst>
              </p:spPr>
            </p:cxnSp>
            <p:sp>
              <p:nvSpPr>
                <p:cNvPr id="38" name="圓角矩形 37"/>
                <p:cNvSpPr/>
                <p:nvPr/>
              </p:nvSpPr>
              <p:spPr bwMode="auto">
                <a:xfrm>
                  <a:off x="6690632" y="1071576"/>
                  <a:ext cx="357200" cy="1214416"/>
                </a:xfrm>
                <a:prstGeom prst="roundRect">
                  <a:avLst/>
                </a:prstGeom>
                <a:solidFill>
                  <a:schemeClr val="accent6">
                    <a:lumMod val="40000"/>
                    <a:lumOff val="60000"/>
                  </a:schemeClr>
                </a:solidFill>
                <a:ln>
                  <a:noFill/>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vert="eaVert" anchor="ctr"/>
                <a:lstStyle/>
                <a:p>
                  <a:pPr algn="dist">
                    <a:defRPr/>
                  </a:pPr>
                  <a:r>
                    <a:rPr lang="zh-TW" altLang="en-US" sz="1400" dirty="0">
                      <a:solidFill>
                        <a:schemeClr val="tx1"/>
                      </a:solidFill>
                      <a:latin typeface="微軟正黑體" panose="020B0604030504040204" pitchFamily="34" charset="-120"/>
                      <a:ea typeface="微軟正黑體" panose="020B0604030504040204" pitchFamily="34" charset="-120"/>
                    </a:rPr>
                    <a:t>資格審查</a:t>
                  </a:r>
                </a:p>
                <a:p>
                  <a:pPr algn="dist">
                    <a:defRPr/>
                  </a:pPr>
                  <a:r>
                    <a:rPr lang="zh-TW" altLang="en-US" sz="1400" dirty="0">
                      <a:solidFill>
                        <a:schemeClr val="tx1"/>
                      </a:solidFill>
                      <a:latin typeface="微軟正黑體" panose="020B0604030504040204" pitchFamily="34" charset="-120"/>
                      <a:ea typeface="微軟正黑體" panose="020B0604030504040204" pitchFamily="34" charset="-120"/>
                    </a:rPr>
                    <a:t>繳交報名費及</a:t>
                  </a:r>
                  <a:endParaRPr lang="en-US" altLang="zh-TW" sz="1400" dirty="0">
                    <a:solidFill>
                      <a:schemeClr val="tx1"/>
                    </a:solidFill>
                    <a:latin typeface="微軟正黑體" panose="020B0604030504040204" pitchFamily="34" charset="-120"/>
                    <a:ea typeface="微軟正黑體" panose="020B0604030504040204" pitchFamily="34" charset="-120"/>
                  </a:endParaRPr>
                </a:p>
              </p:txBody>
            </p:sp>
            <p:sp>
              <p:nvSpPr>
                <p:cNvPr id="39" name="圓角矩形 38"/>
                <p:cNvSpPr/>
                <p:nvPr/>
              </p:nvSpPr>
              <p:spPr bwMode="auto">
                <a:xfrm>
                  <a:off x="7138323" y="1071576"/>
                  <a:ext cx="357200" cy="1214416"/>
                </a:xfrm>
                <a:prstGeom prst="roundRect">
                  <a:avLst/>
                </a:prstGeom>
                <a:solidFill>
                  <a:schemeClr val="accent6">
                    <a:lumMod val="75000"/>
                  </a:schemeClr>
                </a:solidFill>
                <a:ln>
                  <a:noFill/>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vert="eaVert" anchor="ctr"/>
                <a:lstStyle/>
                <a:p>
                  <a:pPr algn="dist"/>
                  <a:r>
                    <a:rPr lang="zh-TW" altLang="en-US" sz="1400" dirty="0">
                      <a:solidFill>
                        <a:schemeClr val="bg1"/>
                      </a:solidFill>
                      <a:latin typeface="微軟正黑體" panose="020B0604030504040204" pitchFamily="34" charset="-120"/>
                      <a:ea typeface="微軟正黑體" panose="020B0604030504040204" pitchFamily="34" charset="-120"/>
                    </a:rPr>
                    <a:t>網路報名</a:t>
                  </a:r>
                </a:p>
              </p:txBody>
            </p:sp>
            <p:sp>
              <p:nvSpPr>
                <p:cNvPr id="40" name="圓角矩形 39"/>
                <p:cNvSpPr/>
                <p:nvPr/>
              </p:nvSpPr>
              <p:spPr bwMode="auto">
                <a:xfrm>
                  <a:off x="7589189" y="1071576"/>
                  <a:ext cx="357200" cy="1214416"/>
                </a:xfrm>
                <a:prstGeom prst="roundRect">
                  <a:avLst/>
                </a:prstGeom>
                <a:solidFill>
                  <a:schemeClr val="accent6">
                    <a:lumMod val="40000"/>
                    <a:lumOff val="60000"/>
                  </a:schemeClr>
                </a:solidFill>
                <a:ln>
                  <a:noFill/>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vert="eaVert" anchor="ctr"/>
                <a:lstStyle/>
                <a:p>
                  <a:pPr algn="dist">
                    <a:defRPr/>
                  </a:pPr>
                  <a:r>
                    <a:rPr lang="zh-TW" altLang="en-US" sz="1400" dirty="0">
                      <a:solidFill>
                        <a:schemeClr val="tx1"/>
                      </a:solidFill>
                      <a:latin typeface="微軟正黑體" panose="020B0604030504040204" pitchFamily="34" charset="-120"/>
                      <a:ea typeface="微軟正黑體" panose="020B0604030504040204" pitchFamily="34" charset="-120"/>
                    </a:rPr>
                    <a:t>指定項目甄審</a:t>
                  </a:r>
                </a:p>
              </p:txBody>
            </p:sp>
            <p:sp>
              <p:nvSpPr>
                <p:cNvPr id="41" name="圓角矩形 40"/>
                <p:cNvSpPr/>
                <p:nvPr/>
              </p:nvSpPr>
              <p:spPr bwMode="auto">
                <a:xfrm>
                  <a:off x="8051167" y="1071576"/>
                  <a:ext cx="357201" cy="1214416"/>
                </a:xfrm>
                <a:prstGeom prst="roundRect">
                  <a:avLst/>
                </a:prstGeom>
                <a:solidFill>
                  <a:schemeClr val="accent6">
                    <a:lumMod val="40000"/>
                    <a:lumOff val="60000"/>
                  </a:schemeClr>
                </a:solidFill>
                <a:ln>
                  <a:noFill/>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vert="eaVert" anchor="ctr"/>
                <a:lstStyle/>
                <a:p>
                  <a:pPr algn="dist">
                    <a:defRPr/>
                  </a:pPr>
                  <a:r>
                    <a:rPr lang="zh-TW" altLang="en-US" sz="1400" dirty="0">
                      <a:solidFill>
                        <a:schemeClr val="tx1"/>
                      </a:solidFill>
                      <a:latin typeface="微軟正黑體" panose="020B0604030504040204" pitchFamily="34" charset="-120"/>
                      <a:ea typeface="微軟正黑體" panose="020B0604030504040204" pitchFamily="34" charset="-120"/>
                    </a:rPr>
                    <a:t>登記就讀志願序</a:t>
                  </a:r>
                </a:p>
              </p:txBody>
            </p:sp>
            <p:sp>
              <p:nvSpPr>
                <p:cNvPr id="42" name="圓角矩形 41"/>
                <p:cNvSpPr/>
                <p:nvPr/>
              </p:nvSpPr>
              <p:spPr bwMode="auto">
                <a:xfrm>
                  <a:off x="8500446" y="1068877"/>
                  <a:ext cx="357200" cy="1214416"/>
                </a:xfrm>
                <a:prstGeom prst="roundRect">
                  <a:avLst/>
                </a:prstGeom>
                <a:solidFill>
                  <a:schemeClr val="accent6">
                    <a:lumMod val="40000"/>
                    <a:lumOff val="60000"/>
                  </a:schemeClr>
                </a:solidFill>
                <a:ln>
                  <a:noFill/>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vert="eaVert" anchor="ctr"/>
                <a:lstStyle/>
                <a:p>
                  <a:pPr algn="dist"/>
                  <a:r>
                    <a:rPr lang="zh-TW" altLang="en-US" sz="1400" dirty="0">
                      <a:solidFill>
                        <a:schemeClr val="tx1"/>
                      </a:solidFill>
                      <a:latin typeface="微軟正黑體" panose="020B0604030504040204" pitchFamily="34" charset="-120"/>
                      <a:ea typeface="微軟正黑體" panose="020B0604030504040204" pitchFamily="34" charset="-120"/>
                    </a:rPr>
                    <a:t>志願序分發放榜</a:t>
                  </a:r>
                </a:p>
              </p:txBody>
            </p:sp>
            <p:cxnSp>
              <p:nvCxnSpPr>
                <p:cNvPr id="43" name="直線單箭頭接點 14"/>
                <p:cNvCxnSpPr>
                  <a:cxnSpLocks noChangeShapeType="1"/>
                  <a:stCxn id="38" idx="3"/>
                  <a:endCxn id="39" idx="1"/>
                </p:cNvCxnSpPr>
                <p:nvPr/>
              </p:nvCxnSpPr>
              <p:spPr bwMode="auto">
                <a:xfrm>
                  <a:off x="7047822" y="1678769"/>
                  <a:ext cx="91184" cy="1588"/>
                </a:xfrm>
                <a:prstGeom prst="straightConnector1">
                  <a:avLst/>
                </a:prstGeom>
                <a:noFill/>
                <a:ln w="9525" algn="ctr">
                  <a:solidFill>
                    <a:srgbClr val="F7AB00"/>
                  </a:solidFill>
                  <a:round/>
                  <a:headEnd/>
                  <a:tailEnd type="arrow" w="med" len="med"/>
                </a:ln>
                <a:extLst>
                  <a:ext uri="{909E8E84-426E-40DD-AFC4-6F175D3DCCD1}">
                    <a14:hiddenFill xmlns:a14="http://schemas.microsoft.com/office/drawing/2010/main">
                      <a:noFill/>
                    </a14:hiddenFill>
                  </a:ext>
                </a:extLst>
              </p:spPr>
            </p:cxnSp>
            <p:cxnSp>
              <p:nvCxnSpPr>
                <p:cNvPr id="44" name="直線單箭頭接點 15"/>
                <p:cNvCxnSpPr>
                  <a:cxnSpLocks noChangeShapeType="1"/>
                  <a:stCxn id="39" idx="3"/>
                  <a:endCxn id="40" idx="1"/>
                </p:cNvCxnSpPr>
                <p:nvPr/>
              </p:nvCxnSpPr>
              <p:spPr bwMode="auto">
                <a:xfrm>
                  <a:off x="7496196" y="1678769"/>
                  <a:ext cx="93116" cy="1588"/>
                </a:xfrm>
                <a:prstGeom prst="straightConnector1">
                  <a:avLst/>
                </a:prstGeom>
                <a:noFill/>
                <a:ln w="9525" algn="ctr">
                  <a:solidFill>
                    <a:srgbClr val="F7AB00"/>
                  </a:solidFill>
                  <a:round/>
                  <a:headEnd/>
                  <a:tailEnd type="arrow" w="med" len="med"/>
                </a:ln>
                <a:extLst>
                  <a:ext uri="{909E8E84-426E-40DD-AFC4-6F175D3DCCD1}">
                    <a14:hiddenFill xmlns:a14="http://schemas.microsoft.com/office/drawing/2010/main">
                      <a:noFill/>
                    </a14:hiddenFill>
                  </a:ext>
                </a:extLst>
              </p:spPr>
            </p:cxnSp>
            <p:cxnSp>
              <p:nvCxnSpPr>
                <p:cNvPr id="45" name="直線單箭頭接點 16"/>
                <p:cNvCxnSpPr>
                  <a:cxnSpLocks noChangeShapeType="1"/>
                  <a:stCxn id="40" idx="3"/>
                  <a:endCxn id="41" idx="1"/>
                </p:cNvCxnSpPr>
                <p:nvPr/>
              </p:nvCxnSpPr>
              <p:spPr bwMode="auto">
                <a:xfrm>
                  <a:off x="7946502" y="1678769"/>
                  <a:ext cx="104776" cy="1588"/>
                </a:xfrm>
                <a:prstGeom prst="straightConnector1">
                  <a:avLst/>
                </a:prstGeom>
                <a:noFill/>
                <a:ln w="9525" algn="ctr">
                  <a:solidFill>
                    <a:srgbClr val="F7AB00"/>
                  </a:solidFill>
                  <a:round/>
                  <a:headEnd/>
                  <a:tailEnd type="arrow" w="med" len="med"/>
                </a:ln>
                <a:extLst>
                  <a:ext uri="{909E8E84-426E-40DD-AFC4-6F175D3DCCD1}">
                    <a14:hiddenFill xmlns:a14="http://schemas.microsoft.com/office/drawing/2010/main">
                      <a:noFill/>
                    </a14:hiddenFill>
                  </a:ext>
                </a:extLst>
              </p:spPr>
            </p:cxnSp>
            <p:cxnSp>
              <p:nvCxnSpPr>
                <p:cNvPr id="46" name="直線單箭頭接點 17"/>
                <p:cNvCxnSpPr>
                  <a:cxnSpLocks noChangeShapeType="1"/>
                  <a:stCxn id="41" idx="3"/>
                  <a:endCxn id="42" idx="1"/>
                </p:cNvCxnSpPr>
                <p:nvPr/>
              </p:nvCxnSpPr>
              <p:spPr bwMode="auto">
                <a:xfrm flipV="1">
                  <a:off x="8408468" y="1676100"/>
                  <a:ext cx="92622" cy="2671"/>
                </a:xfrm>
                <a:prstGeom prst="straightConnector1">
                  <a:avLst/>
                </a:prstGeom>
                <a:noFill/>
                <a:ln w="9525" algn="ctr">
                  <a:solidFill>
                    <a:srgbClr val="F7AB00"/>
                  </a:solidFill>
                  <a:round/>
                  <a:headEnd/>
                  <a:tailEnd type="arrow" w="med" len="med"/>
                </a:ln>
                <a:extLst>
                  <a:ext uri="{909E8E84-426E-40DD-AFC4-6F175D3DCCD1}">
                    <a14:hiddenFill xmlns:a14="http://schemas.microsoft.com/office/drawing/2010/main">
                      <a:noFill/>
                    </a14:hiddenFill>
                  </a:ext>
                </a:extLst>
              </p:spPr>
            </p:cxnSp>
            <p:sp>
              <p:nvSpPr>
                <p:cNvPr id="47" name="圓角矩形 46"/>
                <p:cNvSpPr/>
                <p:nvPr/>
              </p:nvSpPr>
              <p:spPr bwMode="auto">
                <a:xfrm>
                  <a:off x="8943373" y="1068877"/>
                  <a:ext cx="357201" cy="1214416"/>
                </a:xfrm>
                <a:prstGeom prst="roundRect">
                  <a:avLst/>
                </a:prstGeom>
                <a:solidFill>
                  <a:schemeClr val="accent6">
                    <a:lumMod val="40000"/>
                    <a:lumOff val="60000"/>
                  </a:schemeClr>
                </a:solidFill>
                <a:ln>
                  <a:noFill/>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vert="eaVert" anchor="ctr"/>
                <a:lstStyle/>
                <a:p>
                  <a:pPr algn="dist">
                    <a:defRPr/>
                  </a:pPr>
                  <a:r>
                    <a:rPr lang="zh-TW" altLang="en-US" sz="1400" dirty="0">
                      <a:solidFill>
                        <a:schemeClr val="tx1"/>
                      </a:solidFill>
                      <a:latin typeface="微軟正黑體" panose="020B0604030504040204" pitchFamily="34" charset="-120"/>
                      <a:ea typeface="微軟正黑體" panose="020B0604030504040204" pitchFamily="34" charset="-120"/>
                    </a:rPr>
                    <a:t>報到</a:t>
                  </a:r>
                </a:p>
              </p:txBody>
            </p:sp>
          </p:grpSp>
          <p:sp>
            <p:nvSpPr>
              <p:cNvPr id="35" name="圓角矩形 34"/>
              <p:cNvSpPr/>
              <p:nvPr/>
            </p:nvSpPr>
            <p:spPr bwMode="auto">
              <a:xfrm>
                <a:off x="5988125" y="217985"/>
                <a:ext cx="357187" cy="1428750"/>
              </a:xfrm>
              <a:prstGeom prst="roundRect">
                <a:avLst/>
              </a:prstGeom>
              <a:solidFill>
                <a:schemeClr val="accent6">
                  <a:lumMod val="40000"/>
                  <a:lumOff val="60000"/>
                </a:schemeClr>
              </a:solidFill>
              <a:ln>
                <a:noFill/>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vert="eaVert" anchor="ctr"/>
              <a:lstStyle/>
              <a:p>
                <a:pPr algn="dist"/>
                <a:r>
                  <a:rPr lang="zh-TW" altLang="en-US" sz="1400" dirty="0">
                    <a:solidFill>
                      <a:schemeClr val="tx1"/>
                    </a:solidFill>
                    <a:latin typeface="微軟正黑體" panose="020B0604030504040204" pitchFamily="34" charset="-120"/>
                    <a:ea typeface="微軟正黑體" panose="020B0604030504040204" pitchFamily="34" charset="-120"/>
                  </a:rPr>
                  <a:t>繳費身分審查</a:t>
                </a:r>
              </a:p>
            </p:txBody>
          </p:sp>
          <p:cxnSp>
            <p:nvCxnSpPr>
              <p:cNvPr id="36" name="直線單箭頭接點 14"/>
              <p:cNvCxnSpPr>
                <a:cxnSpLocks noChangeShapeType="1"/>
              </p:cNvCxnSpPr>
              <p:nvPr/>
            </p:nvCxnSpPr>
            <p:spPr bwMode="auto">
              <a:xfrm>
                <a:off x="6372200" y="940618"/>
                <a:ext cx="91181" cy="1868"/>
              </a:xfrm>
              <a:prstGeom prst="straightConnector1">
                <a:avLst/>
              </a:prstGeom>
              <a:noFill/>
              <a:ln w="9525" algn="ctr">
                <a:solidFill>
                  <a:srgbClr val="F7AB00"/>
                </a:solidFill>
                <a:round/>
                <a:headEnd/>
                <a:tailEnd type="arrow" w="med" len="med"/>
              </a:ln>
              <a:extLst>
                <a:ext uri="{909E8E84-426E-40DD-AFC4-6F175D3DCCD1}">
                  <a14:hiddenFill xmlns:a14="http://schemas.microsoft.com/office/drawing/2010/main">
                    <a:noFill/>
                  </a14:hiddenFill>
                </a:ext>
              </a:extLst>
            </p:spPr>
          </p:cxnSp>
        </p:grpSp>
        <p:sp>
          <p:nvSpPr>
            <p:cNvPr id="20" name="圓角矩形 20">
              <a:extLst>
                <a:ext uri="{FF2B5EF4-FFF2-40B4-BE49-F238E27FC236}">
                  <a16:creationId xmlns:a16="http://schemas.microsoft.com/office/drawing/2014/main" id="{059F84A4-7CD8-4CA4-9315-44B434A9E262}"/>
                </a:ext>
              </a:extLst>
            </p:cNvPr>
            <p:cNvSpPr/>
            <p:nvPr/>
          </p:nvSpPr>
          <p:spPr bwMode="auto">
            <a:xfrm>
              <a:off x="8438383" y="200538"/>
              <a:ext cx="357187" cy="1428750"/>
            </a:xfrm>
            <a:prstGeom prst="roundRect">
              <a:avLst/>
            </a:prstGeom>
            <a:solidFill>
              <a:schemeClr val="accent6">
                <a:lumMod val="40000"/>
                <a:lumOff val="60000"/>
              </a:schemeClr>
            </a:solidFill>
            <a:ln>
              <a:noFill/>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vert="eaVert" anchor="ctr"/>
            <a:lstStyle/>
            <a:p>
              <a:pPr algn="dist"/>
              <a:r>
                <a:rPr lang="zh-TW" altLang="en-US" sz="1400" dirty="0">
                  <a:solidFill>
                    <a:schemeClr val="tx1"/>
                  </a:solidFill>
                  <a:latin typeface="微軟正黑體" panose="020B0604030504040204" pitchFamily="34" charset="-120"/>
                  <a:ea typeface="微軟正黑體" panose="020B0604030504040204" pitchFamily="34" charset="-120"/>
                </a:rPr>
                <a:t>看或疑義處理</a:t>
              </a:r>
              <a:endParaRPr lang="en-US" altLang="zh-TW" sz="1400" dirty="0">
                <a:solidFill>
                  <a:schemeClr val="tx1"/>
                </a:solidFill>
                <a:latin typeface="微軟正黑體" panose="020B0604030504040204" pitchFamily="34" charset="-120"/>
                <a:ea typeface="微軟正黑體" panose="020B0604030504040204" pitchFamily="34" charset="-120"/>
              </a:endParaRPr>
            </a:p>
            <a:p>
              <a:pPr algn="dist"/>
              <a:r>
                <a:rPr lang="zh-TW" altLang="en-US" sz="1400" dirty="0">
                  <a:solidFill>
                    <a:schemeClr val="tx1"/>
                  </a:solidFill>
                  <a:latin typeface="微軟正黑體" panose="020B0604030504040204" pitchFamily="34" charset="-120"/>
                  <a:ea typeface="微軟正黑體" panose="020B0604030504040204" pitchFamily="34" charset="-120"/>
                </a:rPr>
                <a:t>學習歷程檔案查</a:t>
              </a:r>
            </a:p>
          </p:txBody>
        </p:sp>
        <p:cxnSp>
          <p:nvCxnSpPr>
            <p:cNvPr id="22" name="直線單箭頭接點 14">
              <a:extLst>
                <a:ext uri="{FF2B5EF4-FFF2-40B4-BE49-F238E27FC236}">
                  <a16:creationId xmlns:a16="http://schemas.microsoft.com/office/drawing/2014/main" id="{C3D821E0-B716-49E5-A1CC-0FDE92BC94E4}"/>
                </a:ext>
              </a:extLst>
            </p:cNvPr>
            <p:cNvCxnSpPr>
              <a:cxnSpLocks noChangeShapeType="1"/>
            </p:cNvCxnSpPr>
            <p:nvPr/>
          </p:nvCxnSpPr>
          <p:spPr bwMode="auto">
            <a:xfrm>
              <a:off x="8803506" y="923171"/>
              <a:ext cx="91181" cy="1868"/>
            </a:xfrm>
            <a:prstGeom prst="straightConnector1">
              <a:avLst/>
            </a:prstGeom>
            <a:noFill/>
            <a:ln w="9525" algn="ctr">
              <a:solidFill>
                <a:srgbClr val="F7AB00"/>
              </a:solidFill>
              <a:round/>
              <a:headEnd/>
              <a:tailEnd type="arrow" w="med" len="med"/>
            </a:ln>
            <a:extLst>
              <a:ext uri="{909E8E84-426E-40DD-AFC4-6F175D3DCCD1}">
                <a14:hiddenFill xmlns:a14="http://schemas.microsoft.com/office/drawing/2010/main">
                  <a:noFill/>
                </a14:hiddenFill>
              </a:ext>
            </a:extLst>
          </p:spPr>
        </p:cxnSp>
      </p:grpSp>
      <p:sp>
        <p:nvSpPr>
          <p:cNvPr id="23" name="Rectangle 3">
            <a:extLst>
              <a:ext uri="{FF2B5EF4-FFF2-40B4-BE49-F238E27FC236}">
                <a16:creationId xmlns:a16="http://schemas.microsoft.com/office/drawing/2014/main" id="{B3788CD6-A85B-4E57-A6B4-729F4C56C6FC}"/>
              </a:ext>
            </a:extLst>
          </p:cNvPr>
          <p:cNvSpPr txBox="1">
            <a:spLocks noChangeArrowheads="1"/>
          </p:cNvSpPr>
          <p:nvPr/>
        </p:nvSpPr>
        <p:spPr>
          <a:xfrm>
            <a:off x="1059979" y="1924697"/>
            <a:ext cx="10513168" cy="427026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95200" indent="-270000" algn="just">
              <a:lnSpc>
                <a:spcPct val="100000"/>
              </a:lnSpc>
              <a:spcBef>
                <a:spcPts val="1200"/>
              </a:spcBef>
              <a:buClr>
                <a:srgbClr val="FFB41D"/>
              </a:buClr>
              <a:buFont typeface="Wingdings" panose="05000000000000000000" pitchFamily="2" charset="2"/>
              <a:buChar char="u"/>
              <a:defRPr/>
            </a:pPr>
            <a:r>
              <a:rPr lang="zh-TW" altLang="en-US" sz="2200" b="1" dirty="0">
                <a:solidFill>
                  <a:srgbClr val="C00000"/>
                </a:solidFill>
                <a:latin typeface="微軟正黑體" panose="020B0604030504040204" pitchFamily="34" charset="-120"/>
                <a:ea typeface="微軟正黑體" panose="020B0604030504040204" pitchFamily="34" charset="-120"/>
                <a:cs typeface="Times New Roman" panose="02020603050405020304" pitchFamily="18" charset="0"/>
              </a:rPr>
              <a:t>上傳學習歷程備審資料</a:t>
            </a:r>
            <a:r>
              <a:rPr lang="zh-TW" altLang="en-US" sz="2200" b="1" dirty="0">
                <a:solidFill>
                  <a:srgbClr val="C00000"/>
                </a:solidFill>
                <a:highlight>
                  <a:srgbClr val="FFFF00"/>
                </a:highlight>
                <a:latin typeface="微軟正黑體" panose="020B0604030504040204" pitchFamily="34" charset="-120"/>
                <a:ea typeface="微軟正黑體" panose="020B0604030504040204" pitchFamily="34" charset="-120"/>
                <a:cs typeface="Times New Roman" panose="02020603050405020304" pitchFamily="18" charset="0"/>
              </a:rPr>
              <a:t>一經確認後，即不得以任何理由要求修改</a:t>
            </a:r>
            <a:r>
              <a:rPr lang="zh-TW" altLang="en-US" sz="2200" b="1" dirty="0">
                <a:solidFill>
                  <a:srgbClr val="C00000"/>
                </a:solidFill>
                <a:latin typeface="微軟正黑體" panose="020B0604030504040204" pitchFamily="34" charset="-120"/>
                <a:ea typeface="微軟正黑體" panose="020B0604030504040204" pitchFamily="34" charset="-120"/>
                <a:cs typeface="Times New Roman" panose="02020603050405020304" pitchFamily="18" charset="0"/>
              </a:rPr>
              <a:t>，請考生務必審慎檢視上傳之資料後再行確認；在確認送出前，上傳檔案如須更改時，可重傳修改，但須再次檢視後確認送出</a:t>
            </a:r>
            <a:endParaRPr lang="en-US" altLang="zh-TW" sz="2200" b="1" dirty="0">
              <a:solidFill>
                <a:srgbClr val="C00000"/>
              </a:solidFill>
              <a:latin typeface="微軟正黑體" panose="020B0604030504040204" pitchFamily="34" charset="-120"/>
              <a:ea typeface="微軟正黑體" panose="020B0604030504040204" pitchFamily="34" charset="-120"/>
              <a:cs typeface="Times New Roman" panose="02020603050405020304" pitchFamily="18" charset="0"/>
            </a:endParaRPr>
          </a:p>
          <a:p>
            <a:pPr marL="295200" indent="-270000">
              <a:lnSpc>
                <a:spcPct val="100000"/>
              </a:lnSpc>
              <a:spcBef>
                <a:spcPts val="1200"/>
              </a:spcBef>
              <a:buClr>
                <a:srgbClr val="FFB41D"/>
              </a:buClr>
              <a:buFont typeface="Wingdings" panose="05000000000000000000" pitchFamily="2" charset="2"/>
              <a:buChar char="u"/>
              <a:defRPr/>
            </a:pPr>
            <a:r>
              <a:rPr lang="zh-TW" altLang="en-US" sz="2200" b="1" dirty="0">
                <a:solidFill>
                  <a:srgbClr val="002060"/>
                </a:solidFill>
                <a:latin typeface="微軟正黑體" panose="020B0604030504040204" pitchFamily="34" charset="-120"/>
                <a:ea typeface="微軟正黑體" panose="020B0604030504040204" pitchFamily="34" charset="-120"/>
                <a:cs typeface="Times New Roman" panose="02020603050405020304" pitchFamily="18" charset="0"/>
              </a:rPr>
              <a:t>本委員會逕於各校系科</a:t>
            </a:r>
            <a:r>
              <a:rPr lang="en-US" altLang="zh-TW" sz="2200" b="1" dirty="0">
                <a:solidFill>
                  <a:srgbClr val="002060"/>
                </a:solidFill>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2200" b="1" dirty="0">
                <a:solidFill>
                  <a:srgbClr val="002060"/>
                </a:solidFill>
                <a:latin typeface="微軟正黑體" panose="020B0604030504040204" pitchFamily="34" charset="-120"/>
                <a:ea typeface="微軟正黑體" panose="020B0604030504040204" pitchFamily="34" charset="-120"/>
                <a:cs typeface="Times New Roman" panose="02020603050405020304" pitchFamily="18" charset="0"/>
              </a:rPr>
              <a:t>組</a:t>
            </a:r>
            <a:r>
              <a:rPr lang="en-US" altLang="zh-TW" sz="2200" b="1" dirty="0">
                <a:solidFill>
                  <a:srgbClr val="002060"/>
                </a:solidFill>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2200" b="1" dirty="0">
                <a:solidFill>
                  <a:srgbClr val="002060"/>
                </a:solidFill>
                <a:latin typeface="微軟正黑體" panose="020B0604030504040204" pitchFamily="34" charset="-120"/>
                <a:ea typeface="微軟正黑體" panose="020B0604030504040204" pitchFamily="34" charset="-120"/>
                <a:cs typeface="Times New Roman" panose="02020603050405020304" pitchFamily="18" charset="0"/>
              </a:rPr>
              <a:t>、學程學習歷程備審資料上傳繳交截止時間後，將完成指定項目甄審費繳費考生之已上傳</a:t>
            </a:r>
            <a:r>
              <a:rPr lang="en-US" altLang="zh-TW" sz="2200" b="1" dirty="0">
                <a:solidFill>
                  <a:srgbClr val="002060"/>
                </a:solidFill>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2200" b="1" dirty="0">
                <a:solidFill>
                  <a:srgbClr val="002060"/>
                </a:solidFill>
                <a:latin typeface="微軟正黑體" panose="020B0604030504040204" pitchFamily="34" charset="-120"/>
                <a:ea typeface="微軟正黑體" panose="020B0604030504040204" pitchFamily="34" charset="-120"/>
                <a:cs typeface="Times New Roman" panose="02020603050405020304" pitchFamily="18" charset="0"/>
              </a:rPr>
              <a:t>含已確認及未確認</a:t>
            </a:r>
            <a:r>
              <a:rPr lang="en-US" altLang="zh-TW" sz="2200" b="1" dirty="0">
                <a:solidFill>
                  <a:srgbClr val="002060"/>
                </a:solidFill>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2200" b="1" dirty="0">
                <a:solidFill>
                  <a:srgbClr val="002060"/>
                </a:solidFill>
                <a:latin typeface="微軟正黑體" panose="020B0604030504040204" pitchFamily="34" charset="-120"/>
                <a:ea typeface="微軟正黑體" panose="020B0604030504040204" pitchFamily="34" charset="-120"/>
                <a:cs typeface="Times New Roman" panose="02020603050405020304" pitchFamily="18" charset="0"/>
              </a:rPr>
              <a:t>學習歷程備審資料，轉送各甄審學校</a:t>
            </a:r>
            <a:br>
              <a:rPr lang="en-US" altLang="zh-TW" sz="2200" dirty="0">
                <a:latin typeface="微軟正黑體" panose="020B0604030504040204" pitchFamily="34" charset="-120"/>
                <a:ea typeface="微軟正黑體" panose="020B0604030504040204" pitchFamily="34" charset="-120"/>
                <a:cs typeface="Times New Roman" panose="02020603050405020304" pitchFamily="18" charset="0"/>
              </a:rPr>
            </a:br>
            <a:r>
              <a:rPr lang="zh-TW" altLang="en-US" sz="2200" dirty="0">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t>前述</a:t>
            </a:r>
            <a:r>
              <a:rPr lang="zh-TW" altLang="en-US" sz="2200" b="1" dirty="0">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t>未上傳任一學習歷程備審資料，</a:t>
            </a:r>
            <a:r>
              <a:rPr lang="zh-TW" altLang="en-US" sz="2200" dirty="0">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t>或若</a:t>
            </a:r>
            <a:r>
              <a:rPr lang="zh-TW" altLang="en-US" sz="2200" b="1" dirty="0">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t>僅有高級中等學校在校成績證明、修課紀錄，且該成績證明係由考生所屬就讀學校上傳者，均一律視同「考生未曾上傳學習歷程備審資料」</a:t>
            </a:r>
            <a:r>
              <a:rPr lang="zh-TW" altLang="en-US" sz="2200" dirty="0">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t>，本委員會將不會把此份資料送至各甄審學校</a:t>
            </a:r>
            <a:endParaRPr lang="en-US" altLang="zh-TW" sz="2200" b="1" dirty="0">
              <a:solidFill>
                <a:srgbClr val="002060"/>
              </a:solidFill>
              <a:latin typeface="微軟正黑體" panose="020B0604030504040204" pitchFamily="34" charset="-120"/>
              <a:ea typeface="微軟正黑體" panose="020B0604030504040204" pitchFamily="34" charset="-120"/>
              <a:cs typeface="Times New Roman" panose="02020603050405020304" pitchFamily="18" charset="0"/>
            </a:endParaRPr>
          </a:p>
          <a:p>
            <a:pPr marL="295200" indent="-270000">
              <a:lnSpc>
                <a:spcPct val="100000"/>
              </a:lnSpc>
              <a:spcBef>
                <a:spcPts val="1200"/>
              </a:spcBef>
              <a:buClr>
                <a:srgbClr val="FFB41D"/>
              </a:buClr>
              <a:buFont typeface="Wingdings" panose="05000000000000000000" pitchFamily="2" charset="2"/>
              <a:buChar char="u"/>
              <a:defRPr/>
            </a:pPr>
            <a:r>
              <a:rPr lang="zh-TW" altLang="en-US" sz="2200" b="1" dirty="0">
                <a:solidFill>
                  <a:srgbClr val="002060"/>
                </a:solidFill>
                <a:latin typeface="微軟正黑體" panose="020B0604030504040204" pitchFamily="34" charset="-120"/>
                <a:ea typeface="微軟正黑體" panose="020B0604030504040204" pitchFamily="34" charset="-120"/>
                <a:cs typeface="Times New Roman" panose="02020603050405020304" pitchFamily="18" charset="0"/>
              </a:rPr>
              <a:t>為避免自身權益受損，請考生務必詳閱「甄審簡章查詢系統」之「各校系科</a:t>
            </a:r>
            <a:r>
              <a:rPr lang="en-US" altLang="zh-TW" sz="2200" b="1" dirty="0">
                <a:solidFill>
                  <a:srgbClr val="002060"/>
                </a:solidFill>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2200" b="1" dirty="0">
                <a:solidFill>
                  <a:srgbClr val="002060"/>
                </a:solidFill>
                <a:latin typeface="微軟正黑體" panose="020B0604030504040204" pitchFamily="34" charset="-120"/>
                <a:ea typeface="微軟正黑體" panose="020B0604030504040204" pitchFamily="34" charset="-120"/>
                <a:cs typeface="Times New Roman" panose="02020603050405020304" pitchFamily="18" charset="0"/>
              </a:rPr>
              <a:t>組</a:t>
            </a:r>
            <a:r>
              <a:rPr lang="en-US" altLang="zh-TW" sz="2200" b="1" dirty="0">
                <a:solidFill>
                  <a:srgbClr val="002060"/>
                </a:solidFill>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2200" b="1" dirty="0">
                <a:solidFill>
                  <a:srgbClr val="002060"/>
                </a:solidFill>
                <a:latin typeface="微軟正黑體" panose="020B0604030504040204" pitchFamily="34" charset="-120"/>
                <a:ea typeface="微軟正黑體" panose="020B0604030504040204" pitchFamily="34" charset="-120"/>
                <a:cs typeface="Times New Roman" panose="02020603050405020304" pitchFamily="18" charset="0"/>
              </a:rPr>
              <a:t>、學程甄審條件」</a:t>
            </a:r>
            <a:endParaRPr lang="en-US" altLang="zh-TW" sz="1800" dirty="0">
              <a:latin typeface="微軟正黑體" panose="020B0604030504040204" pitchFamily="34" charset="-120"/>
              <a:ea typeface="微軟正黑體" panose="020B0604030504040204" pitchFamily="34" charset="-120"/>
              <a:cs typeface="Times New Roman" panose="02020603050405020304" pitchFamily="18" charset="0"/>
            </a:endParaRPr>
          </a:p>
        </p:txBody>
      </p:sp>
    </p:spTree>
    <p:extLst>
      <p:ext uri="{BB962C8B-B14F-4D97-AF65-F5344CB8AC3E}">
        <p14:creationId xmlns:p14="http://schemas.microsoft.com/office/powerpoint/2010/main" val="34766043"/>
      </p:ext>
    </p:extLst>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Rectangle 199"/>
          <p:cNvSpPr txBox="1">
            <a:spLocks noChangeArrowheads="1"/>
          </p:cNvSpPr>
          <p:nvPr/>
        </p:nvSpPr>
        <p:spPr>
          <a:xfrm>
            <a:off x="840059" y="81970"/>
            <a:ext cx="8229600" cy="5826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sz="2500" b="1" spc="-75" dirty="0">
                <a:solidFill>
                  <a:prstClr val="black"/>
                </a:solidFill>
                <a:latin typeface="微軟正黑體" panose="020B0604030504040204" pitchFamily="34" charset="-120"/>
                <a:ea typeface="微軟正黑體" panose="020B0604030504040204" pitchFamily="34" charset="-120"/>
              </a:rPr>
              <a:t>技優甄審入學招生作業流程</a:t>
            </a:r>
          </a:p>
        </p:txBody>
      </p:sp>
      <p:sp>
        <p:nvSpPr>
          <p:cNvPr id="56" name="圓角矩形 16"/>
          <p:cNvSpPr>
            <a:spLocks noChangeArrowheads="1"/>
          </p:cNvSpPr>
          <p:nvPr/>
        </p:nvSpPr>
        <p:spPr bwMode="auto">
          <a:xfrm>
            <a:off x="946805" y="904398"/>
            <a:ext cx="4510198" cy="578882"/>
          </a:xfrm>
          <a:prstGeom prst="roundRect">
            <a:avLst>
              <a:gd name="adj" fmla="val 16667"/>
            </a:avLst>
          </a:prstGeom>
          <a:ln>
            <a:noFill/>
          </a:ln>
        </p:spPr>
        <p:style>
          <a:lnRef idx="1">
            <a:schemeClr val="accent6"/>
          </a:lnRef>
          <a:fillRef idx="2">
            <a:schemeClr val="accent6"/>
          </a:fillRef>
          <a:effectRef idx="1">
            <a:schemeClr val="accent6"/>
          </a:effectRef>
          <a:fontRef idx="minor">
            <a:schemeClr val="dk1"/>
          </a:fontRef>
        </p:style>
        <p:txBody>
          <a:bodyPr>
            <a:spAutoFit/>
          </a:bodyPr>
          <a:lstStyle/>
          <a:p>
            <a:pPr marL="342900" indent="-342900" algn="ctr">
              <a:spcBef>
                <a:spcPct val="20000"/>
              </a:spcBef>
            </a:pPr>
            <a:r>
              <a:rPr lang="zh-TW" altLang="en-US" sz="2800" kern="0" dirty="0">
                <a:latin typeface="微軟正黑體" panose="020B0604030504040204" pitchFamily="34" charset="-120"/>
                <a:ea typeface="微軟正黑體" panose="020B0604030504040204" pitchFamily="34" charset="-120"/>
                <a:cs typeface="華康中黑體" pitchFamily="49" charset="-120"/>
              </a:rPr>
              <a:t>網路上傳學習歷程備審資料</a:t>
            </a:r>
          </a:p>
        </p:txBody>
      </p:sp>
      <p:sp>
        <p:nvSpPr>
          <p:cNvPr id="20" name="內容版面配置區 2"/>
          <p:cNvSpPr txBox="1">
            <a:spLocks/>
          </p:cNvSpPr>
          <p:nvPr/>
        </p:nvSpPr>
        <p:spPr>
          <a:xfrm>
            <a:off x="946805" y="1580489"/>
            <a:ext cx="11123275" cy="4866278"/>
          </a:xfrm>
          <a:prstGeom prst="rect">
            <a:avLst/>
          </a:prstGeom>
          <a:solidFill>
            <a:srgbClr val="FFFFFF">
              <a:alpha val="50196"/>
            </a:srgbClr>
          </a:solidFill>
        </p:spPr>
        <p:txBody>
          <a:bodyPr>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Bef>
                <a:spcPts val="0"/>
              </a:spcBef>
              <a:buNone/>
              <a:defRPr/>
            </a:pPr>
            <a:r>
              <a:rPr lang="zh-TW" altLang="en-US" b="1" spc="-100" dirty="0">
                <a:latin typeface="微軟正黑體" panose="020B0604030504040204" pitchFamily="34" charset="-120"/>
                <a:ea typeface="微軟正黑體" panose="020B0604030504040204" pitchFamily="34" charset="-120"/>
              </a:rPr>
              <a:t>「</a:t>
            </a:r>
            <a:r>
              <a:rPr lang="en-US" altLang="zh-TW" b="1" spc="-100" dirty="0">
                <a:solidFill>
                  <a:srgbClr val="0000FF"/>
                </a:solidFill>
                <a:latin typeface="微軟正黑體" panose="020B0604030504040204" pitchFamily="34" charset="-120"/>
                <a:ea typeface="微軟正黑體" panose="020B0604030504040204" pitchFamily="34" charset="-120"/>
              </a:rPr>
              <a:t>A.</a:t>
            </a:r>
            <a:r>
              <a:rPr lang="zh-TW" altLang="en-US" b="1" spc="-100" dirty="0">
                <a:solidFill>
                  <a:srgbClr val="0000FF"/>
                </a:solidFill>
                <a:latin typeface="微軟正黑體" panose="020B0604030504040204" pitchFamily="34" charset="-120"/>
                <a:ea typeface="微軟正黑體" panose="020B0604030504040204" pitchFamily="34" charset="-120"/>
              </a:rPr>
              <a:t>修課紀錄</a:t>
            </a:r>
            <a:r>
              <a:rPr lang="zh-TW" altLang="en-US" b="1" spc="-100" dirty="0">
                <a:latin typeface="微軟正黑體" panose="020B0604030504040204" pitchFamily="34" charset="-120"/>
                <a:ea typeface="微軟正黑體" panose="020B0604030504040204" pitchFamily="34" charset="-120"/>
              </a:rPr>
              <a:t>」上傳說明  </a:t>
            </a:r>
            <a:r>
              <a:rPr lang="zh-TW" altLang="en-US" sz="2200" b="1"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僅能上傳</a:t>
            </a:r>
            <a:r>
              <a:rPr lang="en-US" altLang="zh-TW" sz="2200" b="1"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1</a:t>
            </a:r>
            <a:r>
              <a:rPr lang="zh-TW" altLang="en-US" sz="2200" b="1"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個</a:t>
            </a:r>
            <a:r>
              <a:rPr lang="en-US" altLang="zh-TW" sz="2200" b="1"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PDF</a:t>
            </a:r>
            <a:r>
              <a:rPr lang="zh-TW" altLang="en-US" sz="2200" b="1"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檔案（不得上傳影音檔），檔案大小以</a:t>
            </a:r>
            <a:r>
              <a:rPr lang="en-US" altLang="zh-TW" sz="2200" b="1"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4MB</a:t>
            </a:r>
            <a:r>
              <a:rPr lang="zh-TW" altLang="en-US" sz="2200" b="1"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為限</a:t>
            </a:r>
            <a:endParaRPr lang="en-US" altLang="zh-TW" b="1" spc="-100" dirty="0">
              <a:solidFill>
                <a:srgbClr val="FF0000"/>
              </a:solidFill>
              <a:latin typeface="微軟正黑體" panose="020B0604030504040204" pitchFamily="34" charset="-120"/>
              <a:ea typeface="微軟正黑體" panose="020B0604030504040204" pitchFamily="34" charset="-120"/>
            </a:endParaRPr>
          </a:p>
          <a:p>
            <a:pPr>
              <a:lnSpc>
                <a:spcPct val="120000"/>
              </a:lnSpc>
              <a:spcBef>
                <a:spcPts val="0"/>
              </a:spcBef>
              <a:buClr>
                <a:srgbClr val="FFB41D"/>
              </a:buClr>
              <a:buFont typeface="Wingdings" panose="05000000000000000000" pitchFamily="2" charset="2"/>
              <a:buChar char="u"/>
              <a:defRPr/>
            </a:pPr>
            <a:r>
              <a:rPr lang="zh-TW" altLang="en-US" sz="2200" b="1" u="sng" dirty="0">
                <a:solidFill>
                  <a:srgbClr val="002060"/>
                </a:solidFill>
                <a:latin typeface="微軟正黑體" panose="020B0604030504040204" pitchFamily="34" charset="-120"/>
                <a:ea typeface="微軟正黑體" panose="020B0604030504040204" pitchFamily="34" charset="-120"/>
                <a:cs typeface="Times New Roman" panose="02020603050405020304" pitchFamily="18" charset="0"/>
              </a:rPr>
              <a:t>應屆畢業生</a:t>
            </a:r>
            <a:endParaRPr lang="en-US" altLang="zh-TW" sz="2200" b="1" u="sng" dirty="0">
              <a:solidFill>
                <a:srgbClr val="002060"/>
              </a:solidFill>
              <a:latin typeface="微軟正黑體" panose="020B0604030504040204" pitchFamily="34" charset="-120"/>
              <a:ea typeface="微軟正黑體" panose="020B0604030504040204" pitchFamily="34" charset="-120"/>
              <a:cs typeface="Times New Roman" panose="02020603050405020304" pitchFamily="18" charset="0"/>
            </a:endParaRPr>
          </a:p>
          <a:p>
            <a:pPr marL="361950" indent="0" algn="just">
              <a:lnSpc>
                <a:spcPct val="120000"/>
              </a:lnSpc>
              <a:spcBef>
                <a:spcPts val="0"/>
              </a:spcBef>
              <a:buNone/>
            </a:pPr>
            <a:r>
              <a:rPr lang="zh-TW" altLang="en-US" sz="2100" dirty="0">
                <a:latin typeface="微軟正黑體" panose="020B0604030504040204" pitchFamily="34" charset="-120"/>
                <a:ea typeface="微軟正黑體" panose="020B0604030504040204" pitchFamily="34" charset="-120"/>
                <a:cs typeface="Times New Roman" panose="02020603050405020304" pitchFamily="18" charset="0"/>
              </a:rPr>
              <a:t>第</a:t>
            </a:r>
            <a:r>
              <a:rPr lang="en-US" altLang="zh-TW" sz="2100" dirty="0">
                <a:latin typeface="微軟正黑體" panose="020B0604030504040204" pitchFamily="34" charset="-120"/>
                <a:ea typeface="微軟正黑體" panose="020B0604030504040204" pitchFamily="34" charset="-120"/>
                <a:cs typeface="Times New Roman" panose="02020603050405020304" pitchFamily="18" charset="0"/>
              </a:rPr>
              <a:t>1</a:t>
            </a:r>
            <a:r>
              <a:rPr lang="zh-TW" altLang="en-US" sz="2100" dirty="0">
                <a:latin typeface="微軟正黑體" panose="020B0604030504040204" pitchFamily="34" charset="-120"/>
                <a:ea typeface="微軟正黑體" panose="020B0604030504040204" pitchFamily="34" charset="-120"/>
                <a:cs typeface="Times New Roman" panose="02020603050405020304" pitchFamily="18" charset="0"/>
              </a:rPr>
              <a:t>至</a:t>
            </a:r>
            <a:r>
              <a:rPr lang="en-US" altLang="zh-TW" sz="2100" dirty="0">
                <a:latin typeface="微軟正黑體" panose="020B0604030504040204" pitchFamily="34" charset="-120"/>
                <a:ea typeface="微軟正黑體" panose="020B0604030504040204" pitchFamily="34" charset="-120"/>
                <a:cs typeface="Times New Roman" panose="02020603050405020304" pitchFamily="18" charset="0"/>
              </a:rPr>
              <a:t>5</a:t>
            </a:r>
            <a:r>
              <a:rPr lang="zh-TW" altLang="en-US" sz="2100" dirty="0">
                <a:latin typeface="微軟正黑體" panose="020B0604030504040204" pitchFamily="34" charset="-120"/>
                <a:ea typeface="微軟正黑體" panose="020B0604030504040204" pitchFamily="34" charset="-120"/>
                <a:cs typeface="Times New Roman" panose="02020603050405020304" pitchFamily="18" charset="0"/>
              </a:rPr>
              <a:t>學期「修課紀錄」由學習歷程中央資料庫提供</a:t>
            </a:r>
            <a:endParaRPr lang="en-US" altLang="zh-TW" sz="2100" dirty="0">
              <a:latin typeface="微軟正黑體" panose="020B0604030504040204" pitchFamily="34" charset="-120"/>
              <a:ea typeface="微軟正黑體" panose="020B0604030504040204" pitchFamily="34" charset="-120"/>
              <a:cs typeface="Times New Roman" panose="02020603050405020304" pitchFamily="18" charset="0"/>
            </a:endParaRPr>
          </a:p>
          <a:p>
            <a:pPr marL="361950" indent="0" algn="just">
              <a:lnSpc>
                <a:spcPct val="120000"/>
              </a:lnSpc>
              <a:spcBef>
                <a:spcPts val="0"/>
              </a:spcBef>
              <a:buNone/>
            </a:pPr>
            <a:r>
              <a:rPr lang="zh-TW" altLang="en-US" sz="2100" b="1" dirty="0">
                <a:solidFill>
                  <a:srgbClr val="FF0000"/>
                </a:solidFill>
                <a:highlight>
                  <a:srgbClr val="FFFF00"/>
                </a:highlight>
                <a:latin typeface="微軟正黑體" panose="020B0604030504040204" pitchFamily="34" charset="-120"/>
                <a:ea typeface="微軟正黑體" panose="020B0604030504040204" pitchFamily="34" charset="-120"/>
                <a:cs typeface="Times New Roman" panose="02020603050405020304" pitchFamily="18" charset="0"/>
              </a:rPr>
              <a:t>第</a:t>
            </a:r>
            <a:r>
              <a:rPr lang="en-US" altLang="zh-TW" sz="2100" b="1" dirty="0">
                <a:solidFill>
                  <a:srgbClr val="FF0000"/>
                </a:solidFill>
                <a:highlight>
                  <a:srgbClr val="FFFF00"/>
                </a:highlight>
                <a:latin typeface="微軟正黑體" panose="020B0604030504040204" pitchFamily="34" charset="-120"/>
                <a:ea typeface="微軟正黑體" panose="020B0604030504040204" pitchFamily="34" charset="-120"/>
                <a:cs typeface="Times New Roman" panose="02020603050405020304" pitchFamily="18" charset="0"/>
              </a:rPr>
              <a:t>6</a:t>
            </a:r>
            <a:r>
              <a:rPr lang="zh-TW" altLang="en-US" sz="2100" b="1" dirty="0">
                <a:solidFill>
                  <a:srgbClr val="FF0000"/>
                </a:solidFill>
                <a:highlight>
                  <a:srgbClr val="FFFF00"/>
                </a:highlight>
                <a:latin typeface="微軟正黑體" panose="020B0604030504040204" pitchFamily="34" charset="-120"/>
                <a:ea typeface="微軟正黑體" panose="020B0604030504040204" pitchFamily="34" charset="-120"/>
                <a:cs typeface="Times New Roman" panose="02020603050405020304" pitchFamily="18" charset="0"/>
              </a:rPr>
              <a:t>學期修課紀錄（</a:t>
            </a:r>
            <a:r>
              <a:rPr lang="en-US" altLang="zh-TW" sz="2100" b="1" dirty="0">
                <a:solidFill>
                  <a:srgbClr val="FF0000"/>
                </a:solidFill>
                <a:highlight>
                  <a:srgbClr val="FFFF00"/>
                </a:highlight>
                <a:latin typeface="微軟正黑體" panose="020B0604030504040204" pitchFamily="34" charset="-120"/>
                <a:ea typeface="微軟正黑體" panose="020B0604030504040204" pitchFamily="34" charset="-120"/>
                <a:cs typeface="Times New Roman" panose="02020603050405020304" pitchFamily="18" charset="0"/>
              </a:rPr>
              <a:t>PDF</a:t>
            </a:r>
            <a:r>
              <a:rPr lang="zh-TW" altLang="en-US" sz="2100" b="1" dirty="0">
                <a:solidFill>
                  <a:srgbClr val="FF0000"/>
                </a:solidFill>
                <a:highlight>
                  <a:srgbClr val="FFFF00"/>
                </a:highlight>
                <a:latin typeface="微軟正黑體" panose="020B0604030504040204" pitchFamily="34" charset="-120"/>
                <a:ea typeface="微軟正黑體" panose="020B0604030504040204" pitchFamily="34" charset="-120"/>
                <a:cs typeface="Times New Roman" panose="02020603050405020304" pitchFamily="18" charset="0"/>
              </a:rPr>
              <a:t>檔）則由考生</a:t>
            </a:r>
            <a:r>
              <a:rPr lang="zh-TW" altLang="en-US" sz="2100" b="1" u="sng" dirty="0">
                <a:solidFill>
                  <a:srgbClr val="FF0000"/>
                </a:solidFill>
                <a:highlight>
                  <a:srgbClr val="FFFF00"/>
                </a:highlight>
                <a:latin typeface="微軟正黑體" panose="020B0604030504040204" pitchFamily="34" charset="-120"/>
                <a:ea typeface="微軟正黑體" panose="020B0604030504040204" pitchFamily="34" charset="-120"/>
                <a:cs typeface="Times New Roman" panose="02020603050405020304" pitchFamily="18" charset="0"/>
              </a:rPr>
              <a:t>自行上傳</a:t>
            </a:r>
            <a:r>
              <a:rPr lang="zh-TW" altLang="en-US" sz="2100" b="1" dirty="0">
                <a:solidFill>
                  <a:srgbClr val="FF0000"/>
                </a:solidFill>
                <a:highlight>
                  <a:srgbClr val="FFFF00"/>
                </a:highlight>
                <a:latin typeface="微軟正黑體" panose="020B0604030504040204" pitchFamily="34" charset="-120"/>
                <a:ea typeface="微軟正黑體" panose="020B0604030504040204" pitchFamily="34" charset="-120"/>
                <a:cs typeface="Times New Roman" panose="02020603050405020304" pitchFamily="18" charset="0"/>
              </a:rPr>
              <a:t>至本委員會</a:t>
            </a:r>
            <a:endParaRPr lang="en-US" altLang="zh-TW" sz="2100" b="1" dirty="0">
              <a:solidFill>
                <a:srgbClr val="FF0000"/>
              </a:solidFill>
              <a:highlight>
                <a:srgbClr val="FFFF00"/>
              </a:highlight>
              <a:latin typeface="微軟正黑體" panose="020B0604030504040204" pitchFamily="34" charset="-120"/>
              <a:ea typeface="微軟正黑體" panose="020B0604030504040204" pitchFamily="34" charset="-120"/>
              <a:cs typeface="Times New Roman" panose="02020603050405020304" pitchFamily="18" charset="0"/>
            </a:endParaRPr>
          </a:p>
          <a:p>
            <a:pPr marL="361950" indent="0" algn="just">
              <a:lnSpc>
                <a:spcPct val="120000"/>
              </a:lnSpc>
              <a:spcBef>
                <a:spcPts val="0"/>
              </a:spcBef>
              <a:buNone/>
            </a:pPr>
            <a:r>
              <a:rPr lang="zh-TW" altLang="en-US" sz="2100" dirty="0">
                <a:latin typeface="微軟正黑體" panose="020B0604030504040204" pitchFamily="34" charset="-120"/>
                <a:ea typeface="微軟正黑體" panose="020B0604030504040204" pitchFamily="34" charset="-120"/>
                <a:cs typeface="Times New Roman" panose="02020603050405020304" pitchFamily="18" charset="0"/>
              </a:rPr>
              <a:t>「第六學期修課紀錄（</a:t>
            </a:r>
            <a:r>
              <a:rPr lang="en-US" altLang="zh-TW" sz="2100" dirty="0">
                <a:latin typeface="微軟正黑體" panose="020B0604030504040204" pitchFamily="34" charset="-120"/>
                <a:ea typeface="微軟正黑體" panose="020B0604030504040204" pitchFamily="34" charset="-120"/>
                <a:cs typeface="Times New Roman" panose="02020603050405020304" pitchFamily="18" charset="0"/>
              </a:rPr>
              <a:t>PDF</a:t>
            </a:r>
            <a:r>
              <a:rPr lang="zh-TW" altLang="en-US" sz="2100" dirty="0">
                <a:latin typeface="微軟正黑體" panose="020B0604030504040204" pitchFamily="34" charset="-120"/>
                <a:ea typeface="微軟正黑體" panose="020B0604030504040204" pitchFamily="34" charset="-120"/>
                <a:cs typeface="Times New Roman" panose="02020603050405020304" pitchFamily="18" charset="0"/>
              </a:rPr>
              <a:t>檔）」，內容須包含：第六學期各學科（含必修及選修）成績（不含補考成績） 、第六學期學業成績總平均，且</a:t>
            </a:r>
            <a:r>
              <a:rPr lang="zh-TW" altLang="en-US" sz="2100" b="1" dirty="0">
                <a:solidFill>
                  <a:srgbClr val="C00000"/>
                </a:solidFill>
                <a:latin typeface="微軟正黑體" panose="020B0604030504040204" pitchFamily="34" charset="-120"/>
                <a:ea typeface="微軟正黑體" panose="020B0604030504040204" pitchFamily="34" charset="-120"/>
                <a:cs typeface="Times New Roman" panose="02020603050405020304" pitchFamily="18" charset="0"/>
              </a:rPr>
              <a:t>須蓋有教務處戳章（或浮水印）</a:t>
            </a:r>
            <a:endParaRPr lang="en-US" altLang="zh-TW" sz="2100" b="1" dirty="0">
              <a:solidFill>
                <a:srgbClr val="C00000"/>
              </a:solidFill>
              <a:latin typeface="微軟正黑體" panose="020B0604030504040204" pitchFamily="34" charset="-120"/>
              <a:ea typeface="微軟正黑體" panose="020B0604030504040204" pitchFamily="34" charset="-120"/>
              <a:cs typeface="Times New Roman" panose="02020603050405020304" pitchFamily="18" charset="0"/>
            </a:endParaRPr>
          </a:p>
          <a:p>
            <a:pPr marL="361950" indent="0" algn="just">
              <a:lnSpc>
                <a:spcPct val="120000"/>
              </a:lnSpc>
              <a:spcBef>
                <a:spcPts val="0"/>
              </a:spcBef>
              <a:buNone/>
            </a:pPr>
            <a:r>
              <a:rPr lang="zh-TW" altLang="en-US" sz="1900" u="sng" dirty="0">
                <a:latin typeface="微軟正黑體" panose="020B0604030504040204" pitchFamily="34" charset="-120"/>
                <a:ea typeface="微軟正黑體" panose="020B0604030504040204" pitchFamily="34" charset="-120"/>
                <a:cs typeface="Times New Roman" panose="02020603050405020304" pitchFamily="18" charset="0"/>
              </a:rPr>
              <a:t>中央資料庫學習歷程檔案提供之修課紀錄，各學期學業成績總平均不計入重修、補修及抵免後之成績</a:t>
            </a:r>
            <a:endParaRPr lang="en-US" altLang="zh-TW" sz="1900" u="sng" dirty="0">
              <a:solidFill>
                <a:srgbClr val="002060"/>
              </a:solidFill>
              <a:latin typeface="微軟正黑體" panose="020B0604030504040204" pitchFamily="34" charset="-120"/>
              <a:ea typeface="微軟正黑體" panose="020B0604030504040204" pitchFamily="34" charset="-120"/>
              <a:cs typeface="Times New Roman" panose="02020603050405020304" pitchFamily="18" charset="0"/>
            </a:endParaRPr>
          </a:p>
          <a:p>
            <a:pPr>
              <a:lnSpc>
                <a:spcPct val="120000"/>
              </a:lnSpc>
              <a:spcBef>
                <a:spcPts val="1200"/>
              </a:spcBef>
              <a:buClr>
                <a:srgbClr val="FFB41D"/>
              </a:buClr>
              <a:buFont typeface="Wingdings" panose="05000000000000000000" pitchFamily="2" charset="2"/>
              <a:buChar char="u"/>
              <a:defRPr/>
            </a:pPr>
            <a:r>
              <a:rPr lang="zh-TW" altLang="en-US" sz="2200" b="1" u="sng" dirty="0">
                <a:solidFill>
                  <a:srgbClr val="002060"/>
                </a:solidFill>
                <a:latin typeface="微軟正黑體" panose="020B0604030504040204" pitchFamily="34" charset="-120"/>
                <a:ea typeface="微軟正黑體" panose="020B0604030504040204" pitchFamily="34" charset="-120"/>
                <a:cs typeface="Times New Roman" panose="02020603050405020304" pitchFamily="18" charset="0"/>
              </a:rPr>
              <a:t>具有中央資料庫學習歷程檔案為</a:t>
            </a:r>
            <a:r>
              <a:rPr lang="en-US" altLang="zh-TW" sz="2200" b="1" u="sng" dirty="0">
                <a:solidFill>
                  <a:srgbClr val="002060"/>
                </a:solidFill>
                <a:latin typeface="微軟正黑體" panose="020B0604030504040204" pitchFamily="34" charset="-120"/>
                <a:ea typeface="微軟正黑體" panose="020B0604030504040204" pitchFamily="34" charset="-120"/>
                <a:cs typeface="Times New Roman" panose="02020603050405020304" pitchFamily="18" charset="0"/>
              </a:rPr>
              <a:t>110</a:t>
            </a:r>
            <a:r>
              <a:rPr lang="zh-TW" altLang="en-US" sz="2200" b="1" u="sng" dirty="0">
                <a:solidFill>
                  <a:srgbClr val="002060"/>
                </a:solidFill>
                <a:latin typeface="微軟正黑體" panose="020B0604030504040204" pitchFamily="34" charset="-120"/>
                <a:ea typeface="微軟正黑體" panose="020B0604030504040204" pitchFamily="34" charset="-120"/>
                <a:cs typeface="Times New Roman" panose="02020603050405020304" pitchFamily="18" charset="0"/>
              </a:rPr>
              <a:t>學年度以後畢業之非應屆考生</a:t>
            </a:r>
            <a:endParaRPr lang="en-US" altLang="zh-TW" sz="2200" b="1" u="sng" dirty="0">
              <a:solidFill>
                <a:srgbClr val="002060"/>
              </a:solidFill>
              <a:latin typeface="微軟正黑體" panose="020B0604030504040204" pitchFamily="34" charset="-120"/>
              <a:ea typeface="微軟正黑體" panose="020B0604030504040204" pitchFamily="34" charset="-120"/>
              <a:cs typeface="Times New Roman" panose="02020603050405020304" pitchFamily="18" charset="0"/>
            </a:endParaRPr>
          </a:p>
          <a:p>
            <a:pPr marL="361950" indent="0" algn="just">
              <a:lnSpc>
                <a:spcPct val="120000"/>
              </a:lnSpc>
              <a:spcBef>
                <a:spcPts val="0"/>
              </a:spcBef>
              <a:buNone/>
            </a:pPr>
            <a:r>
              <a:rPr lang="zh-TW" altLang="en-US" sz="2100" dirty="0">
                <a:latin typeface="微軟正黑體" panose="020B0604030504040204" pitchFamily="34" charset="-120"/>
                <a:ea typeface="微軟正黑體" panose="020B0604030504040204" pitchFamily="34" charset="-120"/>
                <a:cs typeface="Times New Roman" panose="02020603050405020304" pitchFamily="18" charset="0"/>
              </a:rPr>
              <a:t>第</a:t>
            </a:r>
            <a:r>
              <a:rPr lang="en-US" altLang="zh-TW" sz="2100" dirty="0">
                <a:latin typeface="微軟正黑體" panose="020B0604030504040204" pitchFamily="34" charset="-120"/>
                <a:ea typeface="微軟正黑體" panose="020B0604030504040204" pitchFamily="34" charset="-120"/>
                <a:cs typeface="Times New Roman" panose="02020603050405020304" pitchFamily="18" charset="0"/>
              </a:rPr>
              <a:t>1</a:t>
            </a:r>
            <a:r>
              <a:rPr lang="zh-TW" altLang="en-US" sz="2100" dirty="0">
                <a:latin typeface="微軟正黑體" panose="020B0604030504040204" pitchFamily="34" charset="-120"/>
                <a:ea typeface="微軟正黑體" panose="020B0604030504040204" pitchFamily="34" charset="-120"/>
                <a:cs typeface="Times New Roman" panose="02020603050405020304" pitchFamily="18" charset="0"/>
              </a:rPr>
              <a:t>至</a:t>
            </a:r>
            <a:r>
              <a:rPr lang="en-US" altLang="zh-TW" sz="2100" dirty="0">
                <a:latin typeface="微軟正黑體" panose="020B0604030504040204" pitchFamily="34" charset="-120"/>
                <a:ea typeface="微軟正黑體" panose="020B0604030504040204" pitchFamily="34" charset="-120"/>
                <a:cs typeface="Times New Roman" panose="02020603050405020304" pitchFamily="18" charset="0"/>
              </a:rPr>
              <a:t>6</a:t>
            </a:r>
            <a:r>
              <a:rPr lang="zh-TW" altLang="en-US" sz="2100" dirty="0">
                <a:latin typeface="微軟正黑體" panose="020B0604030504040204" pitchFamily="34" charset="-120"/>
                <a:ea typeface="微軟正黑體" panose="020B0604030504040204" pitchFamily="34" charset="-120"/>
                <a:cs typeface="Times New Roman" panose="02020603050405020304" pitchFamily="18" charset="0"/>
              </a:rPr>
              <a:t>學期「修課紀錄」由</a:t>
            </a:r>
            <a:r>
              <a:rPr lang="zh-TW" altLang="en-US" sz="2100" b="1" dirty="0">
                <a:latin typeface="微軟正黑體" panose="020B0604030504040204" pitchFamily="34" charset="-120"/>
                <a:ea typeface="微軟正黑體" panose="020B0604030504040204" pitchFamily="34" charset="-120"/>
                <a:cs typeface="Times New Roman" panose="02020603050405020304" pitchFamily="18" charset="0"/>
              </a:rPr>
              <a:t>學習歷程中央資料庫提供</a:t>
            </a:r>
            <a:endParaRPr lang="en-US" altLang="zh-TW" sz="2100" b="1" dirty="0">
              <a:latin typeface="微軟正黑體" panose="020B0604030504040204" pitchFamily="34" charset="-120"/>
              <a:ea typeface="微軟正黑體" panose="020B0604030504040204" pitchFamily="34" charset="-120"/>
              <a:cs typeface="Times New Roman" panose="02020603050405020304" pitchFamily="18" charset="0"/>
            </a:endParaRPr>
          </a:p>
          <a:p>
            <a:pPr>
              <a:lnSpc>
                <a:spcPct val="110000"/>
              </a:lnSpc>
              <a:spcBef>
                <a:spcPts val="1200"/>
              </a:spcBef>
              <a:buClr>
                <a:srgbClr val="FFB41D"/>
              </a:buClr>
              <a:buFont typeface="Wingdings" panose="05000000000000000000" pitchFamily="2" charset="2"/>
              <a:buChar char="u"/>
              <a:defRPr/>
            </a:pPr>
            <a:r>
              <a:rPr lang="zh-TW" altLang="en-US" sz="2200" b="1" u="sng" dirty="0">
                <a:solidFill>
                  <a:srgbClr val="002060"/>
                </a:solidFill>
                <a:latin typeface="微軟正黑體" panose="020B0604030504040204" pitchFamily="34" charset="-120"/>
                <a:ea typeface="微軟正黑體" panose="020B0604030504040204" pitchFamily="34" charset="-120"/>
                <a:cs typeface="Times New Roman" panose="02020603050405020304" pitchFamily="18" charset="0"/>
              </a:rPr>
              <a:t>未具有中央資料庫學習歷程檔案之考</a:t>
            </a:r>
            <a:r>
              <a:rPr lang="zh-TW" altLang="zh-TW" sz="2200" b="1" u="sng" dirty="0">
                <a:solidFill>
                  <a:srgbClr val="002060"/>
                </a:solidFill>
                <a:latin typeface="微軟正黑體" panose="020B0604030504040204" pitchFamily="34" charset="-120"/>
                <a:ea typeface="微軟正黑體" panose="020B0604030504040204" pitchFamily="34" charset="-120"/>
                <a:cs typeface="Times New Roman" panose="02020603050405020304" pitchFamily="18" charset="0"/>
              </a:rPr>
              <a:t>生或其他同等學力生</a:t>
            </a:r>
            <a:endParaRPr lang="en-US" altLang="zh-TW" sz="2200" b="1" u="sng" dirty="0">
              <a:solidFill>
                <a:srgbClr val="002060"/>
              </a:solidFill>
              <a:latin typeface="微軟正黑體" panose="020B0604030504040204" pitchFamily="34" charset="-120"/>
              <a:ea typeface="微軟正黑體" panose="020B0604030504040204" pitchFamily="34" charset="-120"/>
              <a:cs typeface="Times New Roman" panose="02020603050405020304" pitchFamily="18" charset="0"/>
            </a:endParaRPr>
          </a:p>
          <a:p>
            <a:pPr marL="361950" indent="0" algn="just">
              <a:lnSpc>
                <a:spcPct val="120000"/>
              </a:lnSpc>
              <a:spcBef>
                <a:spcPts val="0"/>
              </a:spcBef>
              <a:buNone/>
            </a:pPr>
            <a:r>
              <a:rPr lang="zh-TW" altLang="zh-TW" sz="2100" dirty="0">
                <a:latin typeface="微軟正黑體" panose="020B0604030504040204" pitchFamily="34" charset="-120"/>
                <a:ea typeface="微軟正黑體" panose="020B0604030504040204" pitchFamily="34" charset="-120"/>
                <a:cs typeface="Times New Roman" panose="02020603050405020304" pitchFamily="18" charset="0"/>
              </a:rPr>
              <a:t>由考生</a:t>
            </a:r>
            <a:r>
              <a:rPr lang="zh-TW" altLang="zh-TW" sz="2100" b="1" dirty="0">
                <a:latin typeface="微軟正黑體" panose="020B0604030504040204" pitchFamily="34" charset="-120"/>
                <a:ea typeface="微軟正黑體" panose="020B0604030504040204" pitchFamily="34" charset="-120"/>
                <a:cs typeface="Times New Roman" panose="02020603050405020304" pitchFamily="18" charset="0"/>
              </a:rPr>
              <a:t>自行上傳</a:t>
            </a:r>
            <a:r>
              <a:rPr lang="zh-TW" altLang="zh-TW" sz="2100" dirty="0">
                <a:latin typeface="微軟正黑體" panose="020B0604030504040204" pitchFamily="34" charset="-120"/>
                <a:ea typeface="微軟正黑體" panose="020B0604030504040204" pitchFamily="34" charset="-120"/>
                <a:cs typeface="Times New Roman" panose="02020603050405020304" pitchFamily="18" charset="0"/>
              </a:rPr>
              <a:t>，須包含</a:t>
            </a:r>
            <a:r>
              <a:rPr lang="zh-TW" altLang="zh-TW" sz="2100" b="1" dirty="0">
                <a:latin typeface="微軟正黑體" panose="020B0604030504040204" pitchFamily="34" charset="-120"/>
                <a:ea typeface="微軟正黑體" panose="020B0604030504040204" pitchFamily="34" charset="-120"/>
                <a:cs typeface="Times New Roman" panose="02020603050405020304" pitchFamily="18" charset="0"/>
              </a:rPr>
              <a:t>完整六學期</a:t>
            </a:r>
            <a:r>
              <a:rPr lang="zh-TW" altLang="zh-TW" sz="2100" dirty="0">
                <a:latin typeface="微軟正黑體" panose="020B0604030504040204" pitchFamily="34" charset="-120"/>
                <a:ea typeface="微軟正黑體" panose="020B0604030504040204" pitchFamily="34" charset="-120"/>
                <a:cs typeface="Times New Roman" panose="02020603050405020304" pitchFamily="18" charset="0"/>
              </a:rPr>
              <a:t>各學科（含必修及選修）成績及各學期學業成績總平均，且須由考生就讀學校出具並</a:t>
            </a:r>
            <a:r>
              <a:rPr lang="zh-TW" altLang="zh-TW" sz="2100" b="1" dirty="0">
                <a:solidFill>
                  <a:srgbClr val="C00000"/>
                </a:solidFill>
                <a:latin typeface="微軟正黑體" panose="020B0604030504040204" pitchFamily="34" charset="-120"/>
                <a:ea typeface="微軟正黑體" panose="020B0604030504040204" pitchFamily="34" charset="-120"/>
                <a:cs typeface="Times New Roman" panose="02020603050405020304" pitchFamily="18" charset="0"/>
              </a:rPr>
              <a:t>加蓋教務處戳章（或浮水印）</a:t>
            </a:r>
            <a:endParaRPr lang="en-US" altLang="zh-TW" sz="2100" b="1" dirty="0">
              <a:solidFill>
                <a:srgbClr val="C00000"/>
              </a:solidFill>
              <a:latin typeface="微軟正黑體" panose="020B0604030504040204" pitchFamily="34" charset="-120"/>
              <a:ea typeface="微軟正黑體" panose="020B0604030504040204" pitchFamily="34" charset="-120"/>
              <a:cs typeface="Times New Roman" panose="02020603050405020304" pitchFamily="18" charset="0"/>
            </a:endParaRPr>
          </a:p>
        </p:txBody>
      </p:sp>
      <p:grpSp>
        <p:nvGrpSpPr>
          <p:cNvPr id="2" name="群組 1">
            <a:extLst>
              <a:ext uri="{FF2B5EF4-FFF2-40B4-BE49-F238E27FC236}">
                <a16:creationId xmlns:a16="http://schemas.microsoft.com/office/drawing/2014/main" id="{92363730-8FB4-CEBB-4CC2-FE279106C1C6}"/>
              </a:ext>
            </a:extLst>
          </p:cNvPr>
          <p:cNvGrpSpPr/>
          <p:nvPr/>
        </p:nvGrpSpPr>
        <p:grpSpPr>
          <a:xfrm>
            <a:off x="8438383" y="190023"/>
            <a:ext cx="3544065" cy="1439265"/>
            <a:chOff x="8438383" y="190023"/>
            <a:chExt cx="3544065" cy="1439265"/>
          </a:xfrm>
        </p:grpSpPr>
        <p:grpSp>
          <p:nvGrpSpPr>
            <p:cNvPr id="24" name="群組 23"/>
            <p:cNvGrpSpPr/>
            <p:nvPr/>
          </p:nvGrpSpPr>
          <p:grpSpPr>
            <a:xfrm>
              <a:off x="8898010" y="190023"/>
              <a:ext cx="3084438" cy="1432422"/>
              <a:chOff x="5988125" y="214313"/>
              <a:chExt cx="3084438" cy="1432422"/>
            </a:xfrm>
          </p:grpSpPr>
          <p:grpSp>
            <p:nvGrpSpPr>
              <p:cNvPr id="26" name="群組 7"/>
              <p:cNvGrpSpPr>
                <a:grpSpLocks/>
              </p:cNvGrpSpPr>
              <p:nvPr/>
            </p:nvGrpSpPr>
            <p:grpSpPr bwMode="auto">
              <a:xfrm>
                <a:off x="6462713" y="214313"/>
                <a:ext cx="2609850" cy="1431925"/>
                <a:chOff x="6690632" y="1068877"/>
                <a:chExt cx="2609942" cy="1217115"/>
              </a:xfrm>
            </p:grpSpPr>
            <p:cxnSp>
              <p:nvCxnSpPr>
                <p:cNvPr id="37" name="直線單箭頭接點 8"/>
                <p:cNvCxnSpPr>
                  <a:cxnSpLocks noChangeShapeType="1"/>
                  <a:endCxn id="47" idx="1"/>
                </p:cNvCxnSpPr>
                <p:nvPr/>
              </p:nvCxnSpPr>
              <p:spPr bwMode="auto">
                <a:xfrm>
                  <a:off x="8826152" y="1676100"/>
                  <a:ext cx="117232" cy="1350"/>
                </a:xfrm>
                <a:prstGeom prst="straightConnector1">
                  <a:avLst/>
                </a:prstGeom>
                <a:noFill/>
                <a:ln w="9525" algn="ctr">
                  <a:solidFill>
                    <a:srgbClr val="F7AB00"/>
                  </a:solidFill>
                  <a:round/>
                  <a:headEnd/>
                  <a:tailEnd type="arrow" w="med" len="med"/>
                </a:ln>
                <a:extLst>
                  <a:ext uri="{909E8E84-426E-40DD-AFC4-6F175D3DCCD1}">
                    <a14:hiddenFill xmlns:a14="http://schemas.microsoft.com/office/drawing/2010/main">
                      <a:noFill/>
                    </a14:hiddenFill>
                  </a:ext>
                </a:extLst>
              </p:spPr>
            </p:cxnSp>
            <p:sp>
              <p:nvSpPr>
                <p:cNvPr id="38" name="圓角矩形 37"/>
                <p:cNvSpPr/>
                <p:nvPr/>
              </p:nvSpPr>
              <p:spPr bwMode="auto">
                <a:xfrm>
                  <a:off x="6690632" y="1071576"/>
                  <a:ext cx="357200" cy="1214416"/>
                </a:xfrm>
                <a:prstGeom prst="roundRect">
                  <a:avLst/>
                </a:prstGeom>
                <a:solidFill>
                  <a:schemeClr val="accent6">
                    <a:lumMod val="40000"/>
                    <a:lumOff val="60000"/>
                  </a:schemeClr>
                </a:solidFill>
                <a:ln>
                  <a:noFill/>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vert="eaVert" anchor="ctr"/>
                <a:lstStyle/>
                <a:p>
                  <a:pPr algn="dist">
                    <a:defRPr/>
                  </a:pPr>
                  <a:r>
                    <a:rPr lang="zh-TW" altLang="en-US" sz="1400" dirty="0">
                      <a:solidFill>
                        <a:schemeClr val="tx1"/>
                      </a:solidFill>
                      <a:latin typeface="微軟正黑體" panose="020B0604030504040204" pitchFamily="34" charset="-120"/>
                      <a:ea typeface="微軟正黑體" panose="020B0604030504040204" pitchFamily="34" charset="-120"/>
                    </a:rPr>
                    <a:t>資格審查</a:t>
                  </a:r>
                </a:p>
                <a:p>
                  <a:pPr algn="dist">
                    <a:defRPr/>
                  </a:pPr>
                  <a:r>
                    <a:rPr lang="zh-TW" altLang="en-US" sz="1400" dirty="0">
                      <a:solidFill>
                        <a:schemeClr val="tx1"/>
                      </a:solidFill>
                      <a:latin typeface="微軟正黑體" panose="020B0604030504040204" pitchFamily="34" charset="-120"/>
                      <a:ea typeface="微軟正黑體" panose="020B0604030504040204" pitchFamily="34" charset="-120"/>
                    </a:rPr>
                    <a:t>繳交報名費及</a:t>
                  </a:r>
                  <a:endParaRPr lang="en-US" altLang="zh-TW" sz="1400" dirty="0">
                    <a:solidFill>
                      <a:schemeClr val="tx1"/>
                    </a:solidFill>
                    <a:latin typeface="微軟正黑體" panose="020B0604030504040204" pitchFamily="34" charset="-120"/>
                    <a:ea typeface="微軟正黑體" panose="020B0604030504040204" pitchFamily="34" charset="-120"/>
                  </a:endParaRPr>
                </a:p>
              </p:txBody>
            </p:sp>
            <p:sp>
              <p:nvSpPr>
                <p:cNvPr id="39" name="圓角矩形 38"/>
                <p:cNvSpPr/>
                <p:nvPr/>
              </p:nvSpPr>
              <p:spPr bwMode="auto">
                <a:xfrm>
                  <a:off x="7138323" y="1071576"/>
                  <a:ext cx="357200" cy="1214416"/>
                </a:xfrm>
                <a:prstGeom prst="roundRect">
                  <a:avLst/>
                </a:prstGeom>
                <a:solidFill>
                  <a:schemeClr val="accent6">
                    <a:lumMod val="75000"/>
                  </a:schemeClr>
                </a:solidFill>
                <a:ln>
                  <a:noFill/>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vert="eaVert" anchor="ctr"/>
                <a:lstStyle/>
                <a:p>
                  <a:pPr algn="dist"/>
                  <a:r>
                    <a:rPr lang="zh-TW" altLang="en-US" sz="1400" dirty="0">
                      <a:solidFill>
                        <a:schemeClr val="bg1"/>
                      </a:solidFill>
                      <a:latin typeface="微軟正黑體" panose="020B0604030504040204" pitchFamily="34" charset="-120"/>
                      <a:ea typeface="微軟正黑體" panose="020B0604030504040204" pitchFamily="34" charset="-120"/>
                    </a:rPr>
                    <a:t>網路報名</a:t>
                  </a:r>
                </a:p>
              </p:txBody>
            </p:sp>
            <p:sp>
              <p:nvSpPr>
                <p:cNvPr id="40" name="圓角矩形 39"/>
                <p:cNvSpPr/>
                <p:nvPr/>
              </p:nvSpPr>
              <p:spPr bwMode="auto">
                <a:xfrm>
                  <a:off x="7589189" y="1071576"/>
                  <a:ext cx="357200" cy="1214416"/>
                </a:xfrm>
                <a:prstGeom prst="roundRect">
                  <a:avLst/>
                </a:prstGeom>
                <a:solidFill>
                  <a:schemeClr val="accent6">
                    <a:lumMod val="40000"/>
                    <a:lumOff val="60000"/>
                  </a:schemeClr>
                </a:solidFill>
                <a:ln>
                  <a:noFill/>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vert="eaVert" anchor="ctr"/>
                <a:lstStyle/>
                <a:p>
                  <a:pPr algn="dist">
                    <a:defRPr/>
                  </a:pPr>
                  <a:r>
                    <a:rPr lang="zh-TW" altLang="en-US" sz="1400" dirty="0">
                      <a:solidFill>
                        <a:schemeClr val="tx1"/>
                      </a:solidFill>
                      <a:latin typeface="微軟正黑體" panose="020B0604030504040204" pitchFamily="34" charset="-120"/>
                      <a:ea typeface="微軟正黑體" panose="020B0604030504040204" pitchFamily="34" charset="-120"/>
                    </a:rPr>
                    <a:t>指定項目甄審</a:t>
                  </a:r>
                </a:p>
              </p:txBody>
            </p:sp>
            <p:sp>
              <p:nvSpPr>
                <p:cNvPr id="41" name="圓角矩形 40"/>
                <p:cNvSpPr/>
                <p:nvPr/>
              </p:nvSpPr>
              <p:spPr bwMode="auto">
                <a:xfrm>
                  <a:off x="8051167" y="1071576"/>
                  <a:ext cx="357201" cy="1214416"/>
                </a:xfrm>
                <a:prstGeom prst="roundRect">
                  <a:avLst/>
                </a:prstGeom>
                <a:solidFill>
                  <a:schemeClr val="accent6">
                    <a:lumMod val="40000"/>
                    <a:lumOff val="60000"/>
                  </a:schemeClr>
                </a:solidFill>
                <a:ln>
                  <a:noFill/>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vert="eaVert" anchor="ctr"/>
                <a:lstStyle/>
                <a:p>
                  <a:pPr algn="dist">
                    <a:defRPr/>
                  </a:pPr>
                  <a:r>
                    <a:rPr lang="zh-TW" altLang="en-US" sz="1400" dirty="0">
                      <a:solidFill>
                        <a:schemeClr val="tx1"/>
                      </a:solidFill>
                      <a:latin typeface="微軟正黑體" panose="020B0604030504040204" pitchFamily="34" charset="-120"/>
                      <a:ea typeface="微軟正黑體" panose="020B0604030504040204" pitchFamily="34" charset="-120"/>
                    </a:rPr>
                    <a:t>登記就讀志願序</a:t>
                  </a:r>
                </a:p>
              </p:txBody>
            </p:sp>
            <p:sp>
              <p:nvSpPr>
                <p:cNvPr id="42" name="圓角矩形 41"/>
                <p:cNvSpPr/>
                <p:nvPr/>
              </p:nvSpPr>
              <p:spPr bwMode="auto">
                <a:xfrm>
                  <a:off x="8500446" y="1068877"/>
                  <a:ext cx="357200" cy="1214416"/>
                </a:xfrm>
                <a:prstGeom prst="roundRect">
                  <a:avLst/>
                </a:prstGeom>
                <a:solidFill>
                  <a:schemeClr val="accent6">
                    <a:lumMod val="40000"/>
                    <a:lumOff val="60000"/>
                  </a:schemeClr>
                </a:solidFill>
                <a:ln>
                  <a:noFill/>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vert="eaVert" anchor="ctr"/>
                <a:lstStyle/>
                <a:p>
                  <a:pPr algn="dist"/>
                  <a:r>
                    <a:rPr lang="zh-TW" altLang="en-US" sz="1400" dirty="0">
                      <a:solidFill>
                        <a:schemeClr val="tx1"/>
                      </a:solidFill>
                      <a:latin typeface="微軟正黑體" panose="020B0604030504040204" pitchFamily="34" charset="-120"/>
                      <a:ea typeface="微軟正黑體" panose="020B0604030504040204" pitchFamily="34" charset="-120"/>
                    </a:rPr>
                    <a:t>志願序分發放榜</a:t>
                  </a:r>
                </a:p>
              </p:txBody>
            </p:sp>
            <p:cxnSp>
              <p:nvCxnSpPr>
                <p:cNvPr id="43" name="直線單箭頭接點 14"/>
                <p:cNvCxnSpPr>
                  <a:cxnSpLocks noChangeShapeType="1"/>
                  <a:stCxn id="38" idx="3"/>
                  <a:endCxn id="39" idx="1"/>
                </p:cNvCxnSpPr>
                <p:nvPr/>
              </p:nvCxnSpPr>
              <p:spPr bwMode="auto">
                <a:xfrm>
                  <a:off x="7047822" y="1678769"/>
                  <a:ext cx="91184" cy="1588"/>
                </a:xfrm>
                <a:prstGeom prst="straightConnector1">
                  <a:avLst/>
                </a:prstGeom>
                <a:noFill/>
                <a:ln w="9525" algn="ctr">
                  <a:solidFill>
                    <a:srgbClr val="F7AB00"/>
                  </a:solidFill>
                  <a:round/>
                  <a:headEnd/>
                  <a:tailEnd type="arrow" w="med" len="med"/>
                </a:ln>
                <a:extLst>
                  <a:ext uri="{909E8E84-426E-40DD-AFC4-6F175D3DCCD1}">
                    <a14:hiddenFill xmlns:a14="http://schemas.microsoft.com/office/drawing/2010/main">
                      <a:noFill/>
                    </a14:hiddenFill>
                  </a:ext>
                </a:extLst>
              </p:spPr>
            </p:cxnSp>
            <p:cxnSp>
              <p:nvCxnSpPr>
                <p:cNvPr id="44" name="直線單箭頭接點 15"/>
                <p:cNvCxnSpPr>
                  <a:cxnSpLocks noChangeShapeType="1"/>
                  <a:stCxn id="39" idx="3"/>
                  <a:endCxn id="40" idx="1"/>
                </p:cNvCxnSpPr>
                <p:nvPr/>
              </p:nvCxnSpPr>
              <p:spPr bwMode="auto">
                <a:xfrm>
                  <a:off x="7496196" y="1678769"/>
                  <a:ext cx="93116" cy="1588"/>
                </a:xfrm>
                <a:prstGeom prst="straightConnector1">
                  <a:avLst/>
                </a:prstGeom>
                <a:noFill/>
                <a:ln w="9525" algn="ctr">
                  <a:solidFill>
                    <a:srgbClr val="F7AB00"/>
                  </a:solidFill>
                  <a:round/>
                  <a:headEnd/>
                  <a:tailEnd type="arrow" w="med" len="med"/>
                </a:ln>
                <a:extLst>
                  <a:ext uri="{909E8E84-426E-40DD-AFC4-6F175D3DCCD1}">
                    <a14:hiddenFill xmlns:a14="http://schemas.microsoft.com/office/drawing/2010/main">
                      <a:noFill/>
                    </a14:hiddenFill>
                  </a:ext>
                </a:extLst>
              </p:spPr>
            </p:cxnSp>
            <p:cxnSp>
              <p:nvCxnSpPr>
                <p:cNvPr id="45" name="直線單箭頭接點 16"/>
                <p:cNvCxnSpPr>
                  <a:cxnSpLocks noChangeShapeType="1"/>
                  <a:stCxn id="40" idx="3"/>
                  <a:endCxn id="41" idx="1"/>
                </p:cNvCxnSpPr>
                <p:nvPr/>
              </p:nvCxnSpPr>
              <p:spPr bwMode="auto">
                <a:xfrm>
                  <a:off x="7946502" y="1678769"/>
                  <a:ext cx="104776" cy="1588"/>
                </a:xfrm>
                <a:prstGeom prst="straightConnector1">
                  <a:avLst/>
                </a:prstGeom>
                <a:noFill/>
                <a:ln w="9525" algn="ctr">
                  <a:solidFill>
                    <a:srgbClr val="F7AB00"/>
                  </a:solidFill>
                  <a:round/>
                  <a:headEnd/>
                  <a:tailEnd type="arrow" w="med" len="med"/>
                </a:ln>
                <a:extLst>
                  <a:ext uri="{909E8E84-426E-40DD-AFC4-6F175D3DCCD1}">
                    <a14:hiddenFill xmlns:a14="http://schemas.microsoft.com/office/drawing/2010/main">
                      <a:noFill/>
                    </a14:hiddenFill>
                  </a:ext>
                </a:extLst>
              </p:spPr>
            </p:cxnSp>
            <p:cxnSp>
              <p:nvCxnSpPr>
                <p:cNvPr id="46" name="直線單箭頭接點 17"/>
                <p:cNvCxnSpPr>
                  <a:cxnSpLocks noChangeShapeType="1"/>
                  <a:stCxn id="41" idx="3"/>
                  <a:endCxn id="42" idx="1"/>
                </p:cNvCxnSpPr>
                <p:nvPr/>
              </p:nvCxnSpPr>
              <p:spPr bwMode="auto">
                <a:xfrm flipV="1">
                  <a:off x="8408468" y="1676100"/>
                  <a:ext cx="92622" cy="2671"/>
                </a:xfrm>
                <a:prstGeom prst="straightConnector1">
                  <a:avLst/>
                </a:prstGeom>
                <a:noFill/>
                <a:ln w="9525" algn="ctr">
                  <a:solidFill>
                    <a:srgbClr val="F7AB00"/>
                  </a:solidFill>
                  <a:round/>
                  <a:headEnd/>
                  <a:tailEnd type="arrow" w="med" len="med"/>
                </a:ln>
                <a:extLst>
                  <a:ext uri="{909E8E84-426E-40DD-AFC4-6F175D3DCCD1}">
                    <a14:hiddenFill xmlns:a14="http://schemas.microsoft.com/office/drawing/2010/main">
                      <a:noFill/>
                    </a14:hiddenFill>
                  </a:ext>
                </a:extLst>
              </p:spPr>
            </p:cxnSp>
            <p:sp>
              <p:nvSpPr>
                <p:cNvPr id="47" name="圓角矩形 46"/>
                <p:cNvSpPr/>
                <p:nvPr/>
              </p:nvSpPr>
              <p:spPr bwMode="auto">
                <a:xfrm>
                  <a:off x="8943373" y="1068877"/>
                  <a:ext cx="357201" cy="1214416"/>
                </a:xfrm>
                <a:prstGeom prst="roundRect">
                  <a:avLst/>
                </a:prstGeom>
                <a:solidFill>
                  <a:schemeClr val="accent6">
                    <a:lumMod val="40000"/>
                    <a:lumOff val="60000"/>
                  </a:schemeClr>
                </a:solidFill>
                <a:ln>
                  <a:noFill/>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vert="eaVert" anchor="ctr"/>
                <a:lstStyle/>
                <a:p>
                  <a:pPr algn="dist">
                    <a:defRPr/>
                  </a:pPr>
                  <a:r>
                    <a:rPr lang="zh-TW" altLang="en-US" sz="1400" dirty="0">
                      <a:solidFill>
                        <a:schemeClr val="tx1"/>
                      </a:solidFill>
                      <a:latin typeface="微軟正黑體" panose="020B0604030504040204" pitchFamily="34" charset="-120"/>
                      <a:ea typeface="微軟正黑體" panose="020B0604030504040204" pitchFamily="34" charset="-120"/>
                    </a:rPr>
                    <a:t>報到</a:t>
                  </a:r>
                </a:p>
              </p:txBody>
            </p:sp>
          </p:grpSp>
          <p:sp>
            <p:nvSpPr>
              <p:cNvPr id="35" name="圓角矩形 34"/>
              <p:cNvSpPr/>
              <p:nvPr/>
            </p:nvSpPr>
            <p:spPr bwMode="auto">
              <a:xfrm>
                <a:off x="5988125" y="217985"/>
                <a:ext cx="357187" cy="1428750"/>
              </a:xfrm>
              <a:prstGeom prst="roundRect">
                <a:avLst/>
              </a:prstGeom>
              <a:solidFill>
                <a:schemeClr val="accent6">
                  <a:lumMod val="40000"/>
                  <a:lumOff val="60000"/>
                </a:schemeClr>
              </a:solidFill>
              <a:ln>
                <a:noFill/>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vert="eaVert" anchor="ctr"/>
              <a:lstStyle/>
              <a:p>
                <a:pPr algn="dist"/>
                <a:r>
                  <a:rPr lang="zh-TW" altLang="en-US" sz="1400" dirty="0">
                    <a:solidFill>
                      <a:schemeClr val="tx1"/>
                    </a:solidFill>
                    <a:latin typeface="微軟正黑體" panose="020B0604030504040204" pitchFamily="34" charset="-120"/>
                    <a:ea typeface="微軟正黑體" panose="020B0604030504040204" pitchFamily="34" charset="-120"/>
                  </a:rPr>
                  <a:t>繳費身分審查</a:t>
                </a:r>
              </a:p>
            </p:txBody>
          </p:sp>
          <p:cxnSp>
            <p:nvCxnSpPr>
              <p:cNvPr id="36" name="直線單箭頭接點 14"/>
              <p:cNvCxnSpPr>
                <a:cxnSpLocks noChangeShapeType="1"/>
              </p:cNvCxnSpPr>
              <p:nvPr/>
            </p:nvCxnSpPr>
            <p:spPr bwMode="auto">
              <a:xfrm>
                <a:off x="6372200" y="940618"/>
                <a:ext cx="91181" cy="1868"/>
              </a:xfrm>
              <a:prstGeom prst="straightConnector1">
                <a:avLst/>
              </a:prstGeom>
              <a:noFill/>
              <a:ln w="9525" algn="ctr">
                <a:solidFill>
                  <a:srgbClr val="F7AB00"/>
                </a:solidFill>
                <a:round/>
                <a:headEnd/>
                <a:tailEnd type="arrow" w="med" len="med"/>
              </a:ln>
              <a:extLst>
                <a:ext uri="{909E8E84-426E-40DD-AFC4-6F175D3DCCD1}">
                  <a14:hiddenFill xmlns:a14="http://schemas.microsoft.com/office/drawing/2010/main">
                    <a:noFill/>
                  </a14:hiddenFill>
                </a:ext>
              </a:extLst>
            </p:spPr>
          </p:cxnSp>
        </p:grpSp>
        <p:sp>
          <p:nvSpPr>
            <p:cNvPr id="21" name="圓角矩形 20">
              <a:extLst>
                <a:ext uri="{FF2B5EF4-FFF2-40B4-BE49-F238E27FC236}">
                  <a16:creationId xmlns:a16="http://schemas.microsoft.com/office/drawing/2014/main" id="{059F84A4-7CD8-4CA4-9315-44B434A9E262}"/>
                </a:ext>
              </a:extLst>
            </p:cNvPr>
            <p:cNvSpPr/>
            <p:nvPr/>
          </p:nvSpPr>
          <p:spPr bwMode="auto">
            <a:xfrm>
              <a:off x="8438383" y="200538"/>
              <a:ext cx="357187" cy="1428750"/>
            </a:xfrm>
            <a:prstGeom prst="roundRect">
              <a:avLst/>
            </a:prstGeom>
            <a:solidFill>
              <a:schemeClr val="accent6">
                <a:lumMod val="40000"/>
                <a:lumOff val="60000"/>
              </a:schemeClr>
            </a:solidFill>
            <a:ln>
              <a:noFill/>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vert="eaVert" anchor="ctr"/>
            <a:lstStyle/>
            <a:p>
              <a:pPr algn="dist"/>
              <a:r>
                <a:rPr lang="zh-TW" altLang="en-US" sz="1400" dirty="0">
                  <a:solidFill>
                    <a:schemeClr val="tx1"/>
                  </a:solidFill>
                  <a:latin typeface="微軟正黑體" panose="020B0604030504040204" pitchFamily="34" charset="-120"/>
                  <a:ea typeface="微軟正黑體" panose="020B0604030504040204" pitchFamily="34" charset="-120"/>
                </a:rPr>
                <a:t>看或疑義處理</a:t>
              </a:r>
              <a:endParaRPr lang="en-US" altLang="zh-TW" sz="1400" dirty="0">
                <a:solidFill>
                  <a:schemeClr val="tx1"/>
                </a:solidFill>
                <a:latin typeface="微軟正黑體" panose="020B0604030504040204" pitchFamily="34" charset="-120"/>
                <a:ea typeface="微軟正黑體" panose="020B0604030504040204" pitchFamily="34" charset="-120"/>
              </a:endParaRPr>
            </a:p>
            <a:p>
              <a:pPr algn="dist"/>
              <a:r>
                <a:rPr lang="zh-TW" altLang="en-US" sz="1400" dirty="0">
                  <a:solidFill>
                    <a:schemeClr val="tx1"/>
                  </a:solidFill>
                  <a:latin typeface="微軟正黑體" panose="020B0604030504040204" pitchFamily="34" charset="-120"/>
                  <a:ea typeface="微軟正黑體" panose="020B0604030504040204" pitchFamily="34" charset="-120"/>
                </a:rPr>
                <a:t>學習歷程檔案查</a:t>
              </a:r>
            </a:p>
          </p:txBody>
        </p:sp>
        <p:cxnSp>
          <p:nvCxnSpPr>
            <p:cNvPr id="22" name="直線單箭頭接點 14">
              <a:extLst>
                <a:ext uri="{FF2B5EF4-FFF2-40B4-BE49-F238E27FC236}">
                  <a16:creationId xmlns:a16="http://schemas.microsoft.com/office/drawing/2014/main" id="{C3D821E0-B716-49E5-A1CC-0FDE92BC94E4}"/>
                </a:ext>
              </a:extLst>
            </p:cNvPr>
            <p:cNvCxnSpPr>
              <a:cxnSpLocks noChangeShapeType="1"/>
            </p:cNvCxnSpPr>
            <p:nvPr/>
          </p:nvCxnSpPr>
          <p:spPr bwMode="auto">
            <a:xfrm>
              <a:off x="8803506" y="923171"/>
              <a:ext cx="91181" cy="1868"/>
            </a:xfrm>
            <a:prstGeom prst="straightConnector1">
              <a:avLst/>
            </a:prstGeom>
            <a:noFill/>
            <a:ln w="9525" algn="ctr">
              <a:solidFill>
                <a:srgbClr val="F7AB00"/>
              </a:solidFill>
              <a:round/>
              <a:headEnd/>
              <a:tailEnd type="arrow" w="med" len="med"/>
            </a:ln>
            <a:extLst>
              <a:ext uri="{909E8E84-426E-40DD-AFC4-6F175D3DCCD1}">
                <a14:hiddenFill xmlns:a14="http://schemas.microsoft.com/office/drawing/2010/main">
                  <a:noFill/>
                </a14:hiddenFill>
              </a:ext>
            </a:extLst>
          </p:spPr>
        </p:cxnSp>
      </p:grpSp>
    </p:spTree>
    <p:extLst>
      <p:ext uri="{BB962C8B-B14F-4D97-AF65-F5344CB8AC3E}">
        <p14:creationId xmlns:p14="http://schemas.microsoft.com/office/powerpoint/2010/main" val="4152393780"/>
      </p:ext>
    </p:extLst>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B4B6B561-4D44-429C-A20A-D82E4CE878BB}"/>
              </a:ext>
            </a:extLst>
          </p:cNvPr>
          <p:cNvSpPr txBox="1">
            <a:spLocks/>
          </p:cNvSpPr>
          <p:nvPr/>
        </p:nvSpPr>
        <p:spPr>
          <a:xfrm>
            <a:off x="748144" y="176792"/>
            <a:ext cx="11443855" cy="433865"/>
          </a:xfrm>
          <a:prstGeom prst="rect">
            <a:avLst/>
          </a:prstGeom>
          <a:no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TW" sz="2500" b="1" spc="-100" dirty="0">
                <a:solidFill>
                  <a:srgbClr val="FF0000"/>
                </a:solidFill>
                <a:latin typeface="微軟正黑體" panose="020B0604030504040204" pitchFamily="34" charset="-120"/>
                <a:ea typeface="微軟正黑體" panose="020B0604030504040204" pitchFamily="34" charset="-120"/>
              </a:rPr>
              <a:t>B.</a:t>
            </a:r>
            <a:r>
              <a:rPr lang="zh-TW" altLang="en-US" sz="2500" b="1" spc="-100" dirty="0">
                <a:solidFill>
                  <a:srgbClr val="FF0000"/>
                </a:solidFill>
                <a:latin typeface="微軟正黑體" panose="020B0604030504040204" pitchFamily="34" charset="-120"/>
                <a:ea typeface="微軟正黑體" panose="020B0604030504040204" pitchFamily="34" charset="-120"/>
              </a:rPr>
              <a:t>課程學習成果</a:t>
            </a:r>
            <a:r>
              <a:rPr lang="en-US" altLang="zh-TW" sz="2500" b="1" spc="-100" dirty="0">
                <a:latin typeface="微軟正黑體" panose="020B0604030504040204" pitchFamily="34" charset="-120"/>
                <a:ea typeface="微軟正黑體" panose="020B0604030504040204" pitchFamily="34" charset="-120"/>
              </a:rPr>
              <a:t>~ EP</a:t>
            </a:r>
            <a:r>
              <a:rPr lang="zh-TW" altLang="en-US" sz="2500" b="1" spc="-100" dirty="0">
                <a:latin typeface="微軟正黑體" panose="020B0604030504040204" pitchFamily="34" charset="-120"/>
                <a:ea typeface="微軟正黑體" panose="020B0604030504040204" pitchFamily="34" charset="-120"/>
              </a:rPr>
              <a:t>項目檔案審閱注意事項</a:t>
            </a:r>
          </a:p>
        </p:txBody>
      </p:sp>
      <p:graphicFrame>
        <p:nvGraphicFramePr>
          <p:cNvPr id="3" name="表格 2">
            <a:extLst>
              <a:ext uri="{FF2B5EF4-FFF2-40B4-BE49-F238E27FC236}">
                <a16:creationId xmlns:a16="http://schemas.microsoft.com/office/drawing/2014/main" id="{422286F2-16A1-42E8-989F-4936C33117CC}"/>
              </a:ext>
            </a:extLst>
          </p:cNvPr>
          <p:cNvGraphicFramePr>
            <a:graphicFrameLocks noGrp="1"/>
          </p:cNvGraphicFramePr>
          <p:nvPr/>
        </p:nvGraphicFramePr>
        <p:xfrm>
          <a:off x="889866" y="1188202"/>
          <a:ext cx="10924250" cy="3992880"/>
        </p:xfrm>
        <a:graphic>
          <a:graphicData uri="http://schemas.openxmlformats.org/drawingml/2006/table">
            <a:tbl>
              <a:tblPr>
                <a:tableStyleId>{5C22544A-7EE6-4342-B048-85BDC9FD1C3A}</a:tableStyleId>
              </a:tblPr>
              <a:tblGrid>
                <a:gridCol w="695324">
                  <a:extLst>
                    <a:ext uri="{9D8B030D-6E8A-4147-A177-3AD203B41FA5}">
                      <a16:colId xmlns:a16="http://schemas.microsoft.com/office/drawing/2014/main" val="587329319"/>
                    </a:ext>
                  </a:extLst>
                </a:gridCol>
                <a:gridCol w="4098059">
                  <a:extLst>
                    <a:ext uri="{9D8B030D-6E8A-4147-A177-3AD203B41FA5}">
                      <a16:colId xmlns:a16="http://schemas.microsoft.com/office/drawing/2014/main" val="2997043178"/>
                    </a:ext>
                  </a:extLst>
                </a:gridCol>
                <a:gridCol w="4098059">
                  <a:extLst>
                    <a:ext uri="{9D8B030D-6E8A-4147-A177-3AD203B41FA5}">
                      <a16:colId xmlns:a16="http://schemas.microsoft.com/office/drawing/2014/main" val="191151021"/>
                    </a:ext>
                  </a:extLst>
                </a:gridCol>
                <a:gridCol w="2032808">
                  <a:extLst>
                    <a:ext uri="{9D8B030D-6E8A-4147-A177-3AD203B41FA5}">
                      <a16:colId xmlns:a16="http://schemas.microsoft.com/office/drawing/2014/main" val="3353661207"/>
                    </a:ext>
                  </a:extLst>
                </a:gridCol>
              </a:tblGrid>
              <a:tr h="333345">
                <a:tc rowSpan="2">
                  <a:txBody>
                    <a:bodyPr/>
                    <a:lstStyle/>
                    <a:p>
                      <a:pPr algn="ctr">
                        <a:spcAft>
                          <a:spcPts val="0"/>
                        </a:spcAft>
                      </a:pPr>
                      <a:r>
                        <a:rPr lang="zh-TW" sz="1800" kern="0" spc="-150" baseline="0" dirty="0">
                          <a:effectLst/>
                          <a:latin typeface="微軟正黑體" panose="020B0604030504040204" pitchFamily="34" charset="-120"/>
                          <a:ea typeface="微軟正黑體" panose="020B0604030504040204" pitchFamily="34" charset="-120"/>
                        </a:rPr>
                        <a:t>分類</a:t>
                      </a:r>
                      <a:endParaRPr lang="en-US" altLang="zh-TW" sz="1800" kern="0" spc="-150" baseline="0" dirty="0">
                        <a:effectLst/>
                        <a:latin typeface="微軟正黑體" panose="020B0604030504040204" pitchFamily="34" charset="-120"/>
                        <a:ea typeface="微軟正黑體" panose="020B0604030504040204" pitchFamily="34" charset="-120"/>
                      </a:endParaRPr>
                    </a:p>
                    <a:p>
                      <a:pPr algn="ctr">
                        <a:spcAft>
                          <a:spcPts val="0"/>
                        </a:spcAft>
                      </a:pPr>
                      <a:r>
                        <a:rPr lang="zh-TW" altLang="en-US" sz="1800" kern="0" spc="-150" baseline="0" dirty="0">
                          <a:effectLst/>
                          <a:latin typeface="微軟正黑體" panose="020B0604030504040204" pitchFamily="34" charset="-120"/>
                          <a:ea typeface="微軟正黑體" panose="020B0604030504040204" pitchFamily="34" charset="-120"/>
                        </a:rPr>
                        <a:t>項目</a:t>
                      </a:r>
                      <a:endParaRPr lang="zh-TW" sz="1800" kern="100" spc="-150" baseline="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7252" marR="7252" marT="0" marB="0"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zh-TW" sz="2200" b="1" kern="100" spc="-150" baseline="0" dirty="0">
                          <a:effectLst/>
                          <a:latin typeface="微軟正黑體" panose="020B0604030504040204" pitchFamily="34" charset="-120"/>
                          <a:ea typeface="微軟正黑體" panose="020B0604030504040204" pitchFamily="34" charset="-120"/>
                        </a:rPr>
                        <a:t>招策會公告之</a:t>
                      </a:r>
                      <a:r>
                        <a:rPr lang="zh-TW" altLang="en-US" sz="2200" b="1" kern="100" spc="-150" baseline="0" dirty="0">
                          <a:effectLst/>
                          <a:latin typeface="微軟正黑體" panose="020B0604030504040204" pitchFamily="34" charset="-120"/>
                          <a:ea typeface="微軟正黑體" panose="020B0604030504040204" pitchFamily="34" charset="-120"/>
                        </a:rPr>
                        <a:t>學習準備建議方向</a:t>
                      </a:r>
                      <a:r>
                        <a:rPr lang="zh-TW" altLang="zh-TW" sz="2200" b="1" kern="100" spc="-150" baseline="0" dirty="0">
                          <a:effectLst/>
                          <a:latin typeface="微軟正黑體" panose="020B0604030504040204" pitchFamily="34" charset="-120"/>
                          <a:ea typeface="微軟正黑體" panose="020B0604030504040204" pitchFamily="34" charset="-120"/>
                        </a:rPr>
                        <a:t>資料項目</a:t>
                      </a:r>
                      <a:endParaRPr lang="zh-TW" altLang="zh-TW" sz="2200" b="1" kern="100" spc="-150" baseline="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7252" marR="72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tc hMerge="1">
                  <a:txBody>
                    <a:bodyPr/>
                    <a:lstStyle/>
                    <a:p>
                      <a:endParaRPr lang="zh-TW" altLang="en-US"/>
                    </a:p>
                  </a:txBody>
                  <a:tcPr/>
                </a:tc>
                <a:tc rowSpan="2">
                  <a:txBody>
                    <a:bodyPr/>
                    <a:lstStyle/>
                    <a:p>
                      <a:pPr algn="ctr">
                        <a:spcAft>
                          <a:spcPts val="0"/>
                        </a:spcAft>
                      </a:pPr>
                      <a:r>
                        <a:rPr lang="zh-TW" sz="2200" b="1" kern="100" spc="-150" baseline="0" dirty="0">
                          <a:solidFill>
                            <a:srgbClr val="FF0000"/>
                          </a:solidFill>
                          <a:effectLst/>
                          <a:latin typeface="微軟正黑體" panose="020B0604030504040204" pitchFamily="34" charset="-120"/>
                          <a:ea typeface="微軟正黑體" panose="020B0604030504040204" pitchFamily="34" charset="-120"/>
                        </a:rPr>
                        <a:t>對應</a:t>
                      </a:r>
                      <a:r>
                        <a:rPr lang="zh-TW" altLang="en-US" sz="2200" b="1" kern="100" spc="-150" baseline="0" dirty="0">
                          <a:solidFill>
                            <a:srgbClr val="FF0000"/>
                          </a:solidFill>
                          <a:effectLst/>
                          <a:latin typeface="微軟正黑體" panose="020B0604030504040204" pitchFamily="34" charset="-120"/>
                          <a:ea typeface="微軟正黑體" panose="020B0604030504040204" pitchFamily="34" charset="-120"/>
                        </a:rPr>
                        <a:t>ＥＰ</a:t>
                      </a:r>
                      <a:br>
                        <a:rPr lang="en-US" altLang="zh-TW" sz="2200" b="1" kern="100" spc="-150" baseline="0" dirty="0">
                          <a:solidFill>
                            <a:srgbClr val="FF0000"/>
                          </a:solidFill>
                          <a:effectLst/>
                          <a:latin typeface="微軟正黑體" panose="020B0604030504040204" pitchFamily="34" charset="-120"/>
                          <a:ea typeface="微軟正黑體" panose="020B0604030504040204" pitchFamily="34" charset="-120"/>
                        </a:rPr>
                      </a:br>
                      <a:r>
                        <a:rPr lang="zh-TW" altLang="en-US" sz="2200" b="1" kern="100" spc="-150" baseline="0" dirty="0">
                          <a:solidFill>
                            <a:srgbClr val="FF0000"/>
                          </a:solidFill>
                          <a:effectLst/>
                          <a:latin typeface="微軟正黑體" panose="020B0604030504040204" pitchFamily="34" charset="-120"/>
                          <a:ea typeface="微軟正黑體" panose="020B0604030504040204" pitchFamily="34" charset="-120"/>
                        </a:rPr>
                        <a:t>學</a:t>
                      </a:r>
                      <a:r>
                        <a:rPr lang="zh-TW" sz="2200" b="1" kern="100" spc="-150" baseline="0" dirty="0">
                          <a:solidFill>
                            <a:srgbClr val="FF0000"/>
                          </a:solidFill>
                          <a:effectLst/>
                          <a:latin typeface="微軟正黑體" panose="020B0604030504040204" pitchFamily="34" charset="-120"/>
                          <a:ea typeface="微軟正黑體" panose="020B0604030504040204" pitchFamily="34" charset="-120"/>
                        </a:rPr>
                        <a:t>習歷程資料</a:t>
                      </a:r>
                      <a:br>
                        <a:rPr lang="en-US" sz="2200" b="1" kern="100" spc="-150" baseline="0" dirty="0">
                          <a:solidFill>
                            <a:srgbClr val="FF0000"/>
                          </a:solidFill>
                          <a:effectLst/>
                          <a:latin typeface="微軟正黑體" panose="020B0604030504040204" pitchFamily="34" charset="-120"/>
                          <a:ea typeface="微軟正黑體" panose="020B0604030504040204" pitchFamily="34" charset="-120"/>
                        </a:rPr>
                      </a:br>
                      <a:r>
                        <a:rPr lang="zh-TW" sz="2200" b="1" kern="100" spc="-150" baseline="0" dirty="0">
                          <a:solidFill>
                            <a:srgbClr val="FF0000"/>
                          </a:solidFill>
                          <a:effectLst/>
                          <a:latin typeface="微軟正黑體" panose="020B0604030504040204" pitchFamily="34" charset="-120"/>
                          <a:ea typeface="微軟正黑體" panose="020B0604030504040204" pitchFamily="34" charset="-120"/>
                        </a:rPr>
                        <a:t>欄位名稱</a:t>
                      </a:r>
                      <a:endParaRPr lang="zh-TW" sz="2200" b="1" kern="100" spc="-150" baseline="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7252" marR="7252" marT="0" marB="0"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240031057"/>
                  </a:ext>
                </a:extLst>
              </a:tr>
              <a:tr h="493220">
                <a:tc vMerge="1">
                  <a:txBody>
                    <a:bodyPr/>
                    <a:lstStyle/>
                    <a:p>
                      <a:endParaRPr lang="zh-TW" altLang="en-US"/>
                    </a:p>
                  </a:txBody>
                  <a:tcPr/>
                </a:tc>
                <a:tc>
                  <a:txBody>
                    <a:bodyPr/>
                    <a:lstStyle/>
                    <a:p>
                      <a:pPr algn="ctr">
                        <a:spcAft>
                          <a:spcPts val="0"/>
                        </a:spcAft>
                      </a:pPr>
                      <a:endParaRPr lang="zh-TW" sz="1800" kern="100" spc="-150" baseline="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7252" marR="72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spcAft>
                          <a:spcPts val="0"/>
                        </a:spcAft>
                      </a:pPr>
                      <a:endParaRPr lang="zh-TW" sz="1800" kern="100" spc="-150" baseline="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7252" marR="72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vMerge="1">
                  <a:txBody>
                    <a:bodyPr/>
                    <a:lstStyle/>
                    <a:p>
                      <a:endParaRPr lang="zh-TW" altLang="en-US"/>
                    </a:p>
                  </a:txBody>
                  <a:tcPr/>
                </a:tc>
                <a:extLst>
                  <a:ext uri="{0D108BD9-81ED-4DB2-BD59-A6C34878D82A}">
                    <a16:rowId xmlns:a16="http://schemas.microsoft.com/office/drawing/2014/main" val="1656449094"/>
                  </a:ext>
                </a:extLst>
              </a:tr>
              <a:tr h="746760">
                <a:tc rowSpan="4">
                  <a:txBody>
                    <a:bodyPr/>
                    <a:lstStyle/>
                    <a:p>
                      <a:pPr algn="ctr">
                        <a:spcAft>
                          <a:spcPts val="0"/>
                        </a:spcAft>
                      </a:pPr>
                      <a:r>
                        <a:rPr lang="en-US" altLang="zh-TW" sz="2800" kern="0" spc="-150" baseline="0" dirty="0">
                          <a:solidFill>
                            <a:schemeClr val="bg1"/>
                          </a:solidFill>
                          <a:effectLst/>
                          <a:latin typeface="微軟正黑體" panose="020B0604030504040204" pitchFamily="34" charset="-120"/>
                          <a:ea typeface="微軟正黑體" panose="020B0604030504040204" pitchFamily="34" charset="-120"/>
                        </a:rPr>
                        <a:t>(B)</a:t>
                      </a:r>
                    </a:p>
                    <a:p>
                      <a:pPr algn="ctr">
                        <a:spcAft>
                          <a:spcPts val="0"/>
                        </a:spcAft>
                      </a:pPr>
                      <a:r>
                        <a:rPr lang="zh-TW" sz="2800" kern="0" spc="-150" baseline="0" dirty="0">
                          <a:solidFill>
                            <a:schemeClr val="bg1"/>
                          </a:solidFill>
                          <a:effectLst/>
                          <a:latin typeface="微軟正黑體" panose="020B0604030504040204" pitchFamily="34" charset="-120"/>
                          <a:ea typeface="微軟正黑體" panose="020B0604030504040204" pitchFamily="34" charset="-120"/>
                        </a:rPr>
                        <a:t>課</a:t>
                      </a:r>
                      <a:endParaRPr lang="en-US" altLang="zh-TW" sz="2800" kern="0" spc="-150" baseline="0" dirty="0">
                        <a:solidFill>
                          <a:schemeClr val="bg1"/>
                        </a:solidFill>
                        <a:effectLst/>
                        <a:latin typeface="微軟正黑體" panose="020B0604030504040204" pitchFamily="34" charset="-120"/>
                        <a:ea typeface="微軟正黑體" panose="020B0604030504040204" pitchFamily="34" charset="-120"/>
                      </a:endParaRPr>
                    </a:p>
                    <a:p>
                      <a:pPr algn="ctr">
                        <a:spcAft>
                          <a:spcPts val="0"/>
                        </a:spcAft>
                      </a:pPr>
                      <a:r>
                        <a:rPr lang="zh-TW" sz="2800" kern="0" spc="-150" baseline="0" dirty="0">
                          <a:solidFill>
                            <a:schemeClr val="bg1"/>
                          </a:solidFill>
                          <a:effectLst/>
                          <a:latin typeface="微軟正黑體" panose="020B0604030504040204" pitchFamily="34" charset="-120"/>
                          <a:ea typeface="微軟正黑體" panose="020B0604030504040204" pitchFamily="34" charset="-120"/>
                        </a:rPr>
                        <a:t>程</a:t>
                      </a:r>
                      <a:endParaRPr lang="zh-TW" sz="2800" kern="100" spc="-150" baseline="0" dirty="0">
                        <a:solidFill>
                          <a:schemeClr val="bg1"/>
                        </a:solidFill>
                        <a:effectLst/>
                        <a:latin typeface="微軟正黑體" panose="020B0604030504040204" pitchFamily="34" charset="-120"/>
                        <a:ea typeface="微軟正黑體" panose="020B0604030504040204" pitchFamily="34" charset="-120"/>
                      </a:endParaRPr>
                    </a:p>
                    <a:p>
                      <a:pPr algn="ctr">
                        <a:spcAft>
                          <a:spcPts val="0"/>
                        </a:spcAft>
                      </a:pPr>
                      <a:r>
                        <a:rPr lang="zh-TW" sz="2800" kern="0" spc="-150" baseline="0" dirty="0">
                          <a:solidFill>
                            <a:schemeClr val="bg1"/>
                          </a:solidFill>
                          <a:effectLst/>
                          <a:latin typeface="微軟正黑體" panose="020B0604030504040204" pitchFamily="34" charset="-120"/>
                          <a:ea typeface="微軟正黑體" panose="020B0604030504040204" pitchFamily="34" charset="-120"/>
                        </a:rPr>
                        <a:t>學</a:t>
                      </a:r>
                      <a:endParaRPr lang="en-US" altLang="zh-TW" sz="2800" kern="0" spc="-150" baseline="0" dirty="0">
                        <a:solidFill>
                          <a:schemeClr val="bg1"/>
                        </a:solidFill>
                        <a:effectLst/>
                        <a:latin typeface="微軟正黑體" panose="020B0604030504040204" pitchFamily="34" charset="-120"/>
                        <a:ea typeface="微軟正黑體" panose="020B0604030504040204" pitchFamily="34" charset="-120"/>
                      </a:endParaRPr>
                    </a:p>
                    <a:p>
                      <a:pPr algn="ctr">
                        <a:spcAft>
                          <a:spcPts val="0"/>
                        </a:spcAft>
                      </a:pPr>
                      <a:r>
                        <a:rPr lang="zh-TW" sz="2800" kern="0" spc="-150" baseline="0" dirty="0">
                          <a:solidFill>
                            <a:schemeClr val="bg1"/>
                          </a:solidFill>
                          <a:effectLst/>
                          <a:latin typeface="微軟正黑體" panose="020B0604030504040204" pitchFamily="34" charset="-120"/>
                          <a:ea typeface="微軟正黑體" panose="020B0604030504040204" pitchFamily="34" charset="-120"/>
                        </a:rPr>
                        <a:t>習</a:t>
                      </a:r>
                      <a:endParaRPr lang="zh-TW" sz="2800" kern="100" spc="-150" baseline="0" dirty="0">
                        <a:solidFill>
                          <a:schemeClr val="bg1"/>
                        </a:solidFill>
                        <a:effectLst/>
                        <a:latin typeface="微軟正黑體" panose="020B0604030504040204" pitchFamily="34" charset="-120"/>
                        <a:ea typeface="微軟正黑體" panose="020B0604030504040204" pitchFamily="34" charset="-120"/>
                      </a:endParaRPr>
                    </a:p>
                    <a:p>
                      <a:pPr algn="ctr">
                        <a:spcAft>
                          <a:spcPts val="0"/>
                        </a:spcAft>
                      </a:pPr>
                      <a:r>
                        <a:rPr lang="zh-TW" sz="2800" kern="0" spc="-150" baseline="0" dirty="0">
                          <a:solidFill>
                            <a:schemeClr val="bg1"/>
                          </a:solidFill>
                          <a:effectLst/>
                          <a:latin typeface="微軟正黑體" panose="020B0604030504040204" pitchFamily="34" charset="-120"/>
                          <a:ea typeface="微軟正黑體" panose="020B0604030504040204" pitchFamily="34" charset="-120"/>
                        </a:rPr>
                        <a:t>成</a:t>
                      </a:r>
                      <a:endParaRPr lang="en-US" altLang="zh-TW" sz="2800" kern="0" spc="-150" baseline="0" dirty="0">
                        <a:solidFill>
                          <a:schemeClr val="bg1"/>
                        </a:solidFill>
                        <a:effectLst/>
                        <a:latin typeface="微軟正黑體" panose="020B0604030504040204" pitchFamily="34" charset="-120"/>
                        <a:ea typeface="微軟正黑體" panose="020B0604030504040204" pitchFamily="34" charset="-120"/>
                      </a:endParaRPr>
                    </a:p>
                    <a:p>
                      <a:pPr algn="ctr">
                        <a:spcAft>
                          <a:spcPts val="0"/>
                        </a:spcAft>
                      </a:pPr>
                      <a:r>
                        <a:rPr lang="zh-TW" sz="2800" kern="0" spc="-150" baseline="0" dirty="0">
                          <a:solidFill>
                            <a:schemeClr val="bg1"/>
                          </a:solidFill>
                          <a:effectLst/>
                          <a:latin typeface="微軟正黑體" panose="020B0604030504040204" pitchFamily="34" charset="-120"/>
                          <a:ea typeface="微軟正黑體" panose="020B0604030504040204" pitchFamily="34" charset="-120"/>
                        </a:rPr>
                        <a:t>果</a:t>
                      </a:r>
                      <a:endParaRPr lang="zh-TW" sz="2800" kern="100" spc="-150" baseline="0" dirty="0">
                        <a:solidFill>
                          <a:schemeClr val="bg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7252" marR="72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72000" indent="0" algn="l">
                        <a:spcAft>
                          <a:spcPts val="0"/>
                        </a:spcAft>
                        <a:buFont typeface="Wingdings" panose="05000000000000000000" pitchFamily="2" charset="2"/>
                        <a:buNone/>
                      </a:pPr>
                      <a:r>
                        <a:rPr lang="en-US" altLang="zh-TW" sz="2000" b="1" kern="100" spc="-150" baseline="0" dirty="0">
                          <a:effectLst/>
                          <a:latin typeface="微軟正黑體" panose="020B0604030504040204" pitchFamily="34" charset="-120"/>
                          <a:ea typeface="微軟正黑體" panose="020B0604030504040204" pitchFamily="34" charset="-120"/>
                        </a:rPr>
                        <a:t>B-1</a:t>
                      </a:r>
                      <a:r>
                        <a:rPr lang="en-US" altLang="zh-TW" sz="2000" kern="100" spc="-150" baseline="0" dirty="0">
                          <a:effectLst/>
                          <a:latin typeface="微軟正黑體" panose="020B0604030504040204" pitchFamily="34" charset="-120"/>
                          <a:ea typeface="微軟正黑體" panose="020B0604030504040204" pitchFamily="34" charset="-120"/>
                        </a:rPr>
                        <a:t> </a:t>
                      </a:r>
                      <a:r>
                        <a:rPr lang="zh-TW" sz="2000" kern="100" spc="-150" baseline="0" dirty="0">
                          <a:effectLst/>
                          <a:latin typeface="微軟正黑體" panose="020B0604030504040204" pitchFamily="34" charset="-120"/>
                          <a:ea typeface="微軟正黑體" panose="020B0604030504040204" pitchFamily="34" charset="-120"/>
                        </a:rPr>
                        <a:t>專題實作</a:t>
                      </a:r>
                      <a:r>
                        <a:rPr lang="zh-TW" altLang="en-US" sz="2000" kern="100" spc="-150" baseline="0" dirty="0">
                          <a:effectLst/>
                          <a:latin typeface="微軟正黑體" panose="020B0604030504040204" pitchFamily="34" charset="-120"/>
                          <a:ea typeface="微軟正黑體" panose="020B0604030504040204" pitchFamily="34" charset="-120"/>
                        </a:rPr>
                        <a:t>、</a:t>
                      </a:r>
                      <a:r>
                        <a:rPr lang="zh-TW" sz="2000" kern="100" spc="-150" baseline="0" dirty="0">
                          <a:effectLst/>
                          <a:latin typeface="微軟正黑體" panose="020B0604030504040204" pitchFamily="34" charset="-120"/>
                          <a:ea typeface="微軟正黑體" panose="020B0604030504040204" pitchFamily="34" charset="-120"/>
                        </a:rPr>
                        <a:t>實習科目學習成果</a:t>
                      </a:r>
                      <a:br>
                        <a:rPr lang="en-US" altLang="zh-TW" sz="2000" kern="100" spc="-150" baseline="0" dirty="0">
                          <a:effectLst/>
                          <a:latin typeface="微軟正黑體" panose="020B0604030504040204" pitchFamily="34" charset="-120"/>
                          <a:ea typeface="微軟正黑體" panose="020B0604030504040204" pitchFamily="34" charset="-120"/>
                        </a:rPr>
                      </a:br>
                      <a:r>
                        <a:rPr lang="en-US" altLang="zh-TW" sz="2000" kern="100" spc="-150" baseline="0" dirty="0">
                          <a:effectLst/>
                          <a:latin typeface="微軟正黑體" panose="020B0604030504040204" pitchFamily="34" charset="-120"/>
                          <a:ea typeface="微軟正黑體" panose="020B0604030504040204" pitchFamily="34" charset="-120"/>
                        </a:rPr>
                        <a:t>(</a:t>
                      </a:r>
                      <a:r>
                        <a:rPr lang="zh-TW" altLang="en-US" sz="2000" kern="100" spc="-150" baseline="0" dirty="0">
                          <a:effectLst/>
                          <a:latin typeface="微軟正黑體" panose="020B0604030504040204" pitchFamily="34" charset="-120"/>
                          <a:ea typeface="微軟正黑體" panose="020B0604030504040204" pitchFamily="34" charset="-120"/>
                        </a:rPr>
                        <a:t>含技能領域</a:t>
                      </a:r>
                      <a:r>
                        <a:rPr lang="en-US" altLang="zh-TW" sz="2000" kern="100" spc="-150" baseline="0" dirty="0">
                          <a:effectLst/>
                          <a:latin typeface="微軟正黑體" panose="020B0604030504040204" pitchFamily="34" charset="-120"/>
                          <a:ea typeface="微軟正黑體" panose="020B0604030504040204" pitchFamily="34" charset="-120"/>
                        </a:rPr>
                        <a:t>)</a:t>
                      </a:r>
                      <a:endParaRPr lang="zh-TW" sz="2000" kern="100" spc="-150" baseline="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7252" marR="72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7200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altLang="zh-TW" sz="2000" b="1" kern="100" spc="-150" baseline="0" dirty="0">
                          <a:effectLst/>
                          <a:latin typeface="微軟正黑體" panose="020B0604030504040204" pitchFamily="34" charset="-120"/>
                          <a:ea typeface="微軟正黑體" panose="020B0604030504040204" pitchFamily="34" charset="-120"/>
                        </a:rPr>
                        <a:t>B-1</a:t>
                      </a:r>
                      <a:r>
                        <a:rPr lang="en-US" altLang="zh-TW" sz="2000" kern="100" spc="-150" baseline="0" dirty="0">
                          <a:effectLst/>
                          <a:latin typeface="微軟正黑體" panose="020B0604030504040204" pitchFamily="34" charset="-120"/>
                          <a:ea typeface="微軟正黑體" panose="020B0604030504040204" pitchFamily="34" charset="-120"/>
                        </a:rPr>
                        <a:t> </a:t>
                      </a:r>
                      <a:r>
                        <a:rPr lang="zh-TW" altLang="zh-TW" sz="2000" b="1" kern="100" spc="-150" baseline="0" dirty="0">
                          <a:solidFill>
                            <a:srgbClr val="0000FF"/>
                          </a:solidFill>
                          <a:effectLst/>
                          <a:latin typeface="微軟正黑體" panose="020B0604030504040204" pitchFamily="34" charset="-120"/>
                          <a:ea typeface="微軟正黑體" panose="020B0604030504040204" pitchFamily="34" charset="-120"/>
                        </a:rPr>
                        <a:t>書面報告</a:t>
                      </a:r>
                      <a:endParaRPr lang="zh-TW" altLang="zh-TW" sz="2000" b="1" kern="100" spc="-150" baseline="0" dirty="0">
                        <a:solidFill>
                          <a:srgbClr val="0000FF"/>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7252" marR="72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rowSpan="4">
                  <a:txBody>
                    <a:bodyPr/>
                    <a:lstStyle/>
                    <a:p>
                      <a:pPr marL="285750" indent="-285750" algn="l">
                        <a:spcAft>
                          <a:spcPts val="0"/>
                        </a:spcAft>
                        <a:buFont typeface="Wingdings" panose="05000000000000000000" pitchFamily="2" charset="2"/>
                        <a:buChar char="u"/>
                      </a:pPr>
                      <a:r>
                        <a:rPr lang="zh-TW" sz="2200" kern="0" spc="-150" baseline="0" dirty="0">
                          <a:solidFill>
                            <a:srgbClr val="FF0000"/>
                          </a:solidFill>
                          <a:effectLst/>
                          <a:latin typeface="微軟正黑體" panose="020B0604030504040204" pitchFamily="34" charset="-120"/>
                          <a:ea typeface="微軟正黑體" panose="020B0604030504040204" pitchFamily="34" charset="-120"/>
                        </a:rPr>
                        <a:t>課程學習成果</a:t>
                      </a:r>
                      <a:endParaRPr lang="zh-TW" sz="2200" kern="100" spc="-150" baseline="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7252" marR="7252"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chemeClr val="accent2">
                        <a:lumMod val="20000"/>
                        <a:lumOff val="80000"/>
                      </a:schemeClr>
                    </a:solidFill>
                  </a:tcPr>
                </a:tc>
                <a:extLst>
                  <a:ext uri="{0D108BD9-81ED-4DB2-BD59-A6C34878D82A}">
                    <a16:rowId xmlns:a16="http://schemas.microsoft.com/office/drawing/2014/main" val="3242039242"/>
                  </a:ext>
                </a:extLst>
              </a:tr>
              <a:tr h="746760">
                <a:tc vMerge="1">
                  <a:txBody>
                    <a:bodyPr/>
                    <a:lstStyle/>
                    <a:p>
                      <a:endParaRPr lang="zh-TW" altLang="en-US"/>
                    </a:p>
                  </a:txBody>
                  <a:tcPr/>
                </a:tc>
                <a:tc>
                  <a:txBody>
                    <a:bodyPr/>
                    <a:lstStyle/>
                    <a:p>
                      <a:pPr marL="72000" indent="0" algn="l">
                        <a:spcAft>
                          <a:spcPts val="0"/>
                        </a:spcAft>
                        <a:buFont typeface="Wingdings" panose="05000000000000000000" pitchFamily="2" charset="2"/>
                        <a:buNone/>
                      </a:pPr>
                      <a:r>
                        <a:rPr lang="en-US" altLang="zh-TW" sz="2000" b="1" kern="100" spc="-150" baseline="0" dirty="0">
                          <a:effectLst/>
                          <a:latin typeface="微軟正黑體" panose="020B0604030504040204" pitchFamily="34" charset="-120"/>
                          <a:ea typeface="微軟正黑體" panose="020B0604030504040204" pitchFamily="34" charset="-120"/>
                        </a:rPr>
                        <a:t>B-2 </a:t>
                      </a:r>
                      <a:r>
                        <a:rPr lang="zh-TW" sz="2000" kern="100" spc="-150" baseline="0" dirty="0">
                          <a:effectLst/>
                          <a:latin typeface="微軟正黑體" panose="020B0604030504040204" pitchFamily="34" charset="-120"/>
                          <a:ea typeface="微軟正黑體" panose="020B0604030504040204" pitchFamily="34" charset="-120"/>
                        </a:rPr>
                        <a:t>其他課程學習</a:t>
                      </a:r>
                      <a:r>
                        <a:rPr lang="en-US" sz="2000" kern="100" spc="-150" baseline="0" dirty="0">
                          <a:effectLst/>
                          <a:latin typeface="微軟正黑體" panose="020B0604030504040204" pitchFamily="34" charset="-120"/>
                          <a:ea typeface="微軟正黑體" panose="020B0604030504040204" pitchFamily="34" charset="-120"/>
                        </a:rPr>
                        <a:t>(</a:t>
                      </a:r>
                      <a:r>
                        <a:rPr lang="zh-TW" sz="2000" kern="100" spc="-150" baseline="0" dirty="0">
                          <a:effectLst/>
                          <a:latin typeface="微軟正黑體" panose="020B0604030504040204" pitchFamily="34" charset="-120"/>
                          <a:ea typeface="微軟正黑體" panose="020B0604030504040204" pitchFamily="34" charset="-120"/>
                        </a:rPr>
                        <a:t>作品</a:t>
                      </a:r>
                      <a:r>
                        <a:rPr lang="en-US" sz="2000" kern="100" spc="-150" baseline="0" dirty="0">
                          <a:effectLst/>
                          <a:latin typeface="微軟正黑體" panose="020B0604030504040204" pitchFamily="34" charset="-120"/>
                          <a:ea typeface="微軟正黑體" panose="020B0604030504040204" pitchFamily="34" charset="-120"/>
                        </a:rPr>
                        <a:t>)</a:t>
                      </a:r>
                      <a:r>
                        <a:rPr lang="zh-TW" sz="2000" kern="100" spc="-150" baseline="0" dirty="0">
                          <a:effectLst/>
                          <a:latin typeface="微軟正黑體" panose="020B0604030504040204" pitchFamily="34" charset="-120"/>
                          <a:ea typeface="微軟正黑體" panose="020B0604030504040204" pitchFamily="34" charset="-120"/>
                        </a:rPr>
                        <a:t>成果</a:t>
                      </a:r>
                      <a:endParaRPr lang="zh-TW" sz="2000" kern="100" spc="-150" baseline="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7252" marR="72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7200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altLang="zh-TW" sz="2000" b="1" kern="100" spc="-150" baseline="0" dirty="0">
                          <a:effectLst/>
                          <a:latin typeface="微軟正黑體" panose="020B0604030504040204" pitchFamily="34" charset="-120"/>
                          <a:ea typeface="微軟正黑體" panose="020B0604030504040204" pitchFamily="34" charset="-120"/>
                        </a:rPr>
                        <a:t>B-2</a:t>
                      </a:r>
                      <a:r>
                        <a:rPr lang="en-US" altLang="zh-TW" sz="2000" kern="100" spc="-150" baseline="0" dirty="0">
                          <a:effectLst/>
                          <a:latin typeface="微軟正黑體" panose="020B0604030504040204" pitchFamily="34" charset="-120"/>
                          <a:ea typeface="微軟正黑體" panose="020B0604030504040204" pitchFamily="34" charset="-120"/>
                        </a:rPr>
                        <a:t> </a:t>
                      </a:r>
                      <a:r>
                        <a:rPr lang="zh-TW" altLang="zh-TW" sz="2000" b="1" kern="100" spc="-150" baseline="0" dirty="0">
                          <a:solidFill>
                            <a:srgbClr val="0000FF"/>
                          </a:solidFill>
                          <a:effectLst/>
                          <a:latin typeface="微軟正黑體" panose="020B0604030504040204" pitchFamily="34" charset="-120"/>
                          <a:ea typeface="微軟正黑體" panose="020B0604030504040204" pitchFamily="34" charset="-120"/>
                        </a:rPr>
                        <a:t>實作作品</a:t>
                      </a:r>
                      <a:endParaRPr lang="zh-TW" altLang="zh-TW" sz="2000" b="1" kern="100" spc="-150" baseline="0" dirty="0">
                        <a:solidFill>
                          <a:srgbClr val="0000FF"/>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7252" marR="72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vMerge="1">
                  <a:txBody>
                    <a:bodyPr/>
                    <a:lstStyle/>
                    <a:p>
                      <a:endParaRPr lang="zh-TW" altLang="en-US"/>
                    </a:p>
                  </a:txBody>
                  <a:tcPr/>
                </a:tc>
                <a:extLst>
                  <a:ext uri="{0D108BD9-81ED-4DB2-BD59-A6C34878D82A}">
                    <a16:rowId xmlns:a16="http://schemas.microsoft.com/office/drawing/2014/main" val="4173074694"/>
                  </a:ext>
                </a:extLst>
              </a:tr>
              <a:tr h="746760">
                <a:tc vMerge="1">
                  <a:txBody>
                    <a:bodyPr/>
                    <a:lstStyle/>
                    <a:p>
                      <a:endParaRPr lang="zh-TW" altLang="en-US"/>
                    </a:p>
                  </a:txBody>
                  <a:tcPr>
                    <a:lnT w="12700" cap="flat" cmpd="sng" algn="ctr">
                      <a:solidFill>
                        <a:schemeClr val="tx1"/>
                      </a:solidFill>
                      <a:prstDash val="solid"/>
                      <a:round/>
                      <a:headEnd type="none" w="med" len="med"/>
                      <a:tailEnd type="none" w="med" len="med"/>
                    </a:lnT>
                  </a:tcPr>
                </a:tc>
                <a:tc>
                  <a:txBody>
                    <a:bodyPr/>
                    <a:lstStyle/>
                    <a:p>
                      <a:pPr algn="l">
                        <a:spcAft>
                          <a:spcPts val="0"/>
                        </a:spcAft>
                      </a:pPr>
                      <a:r>
                        <a:rPr lang="en-US" sz="2000" kern="100" spc="-150" baseline="0" dirty="0">
                          <a:effectLst/>
                          <a:latin typeface="微軟正黑體" panose="020B0604030504040204" pitchFamily="34" charset="-120"/>
                          <a:ea typeface="微軟正黑體" panose="020B0604030504040204" pitchFamily="34" charset="-120"/>
                        </a:rPr>
                        <a:t> </a:t>
                      </a:r>
                      <a:endParaRPr lang="zh-TW" sz="2000" kern="100" spc="-150" baseline="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7252" marR="72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72000" indent="0" algn="l">
                        <a:spcAft>
                          <a:spcPts val="0"/>
                        </a:spcAft>
                        <a:buFont typeface="Wingdings" panose="05000000000000000000" pitchFamily="2" charset="2"/>
                        <a:buNone/>
                      </a:pPr>
                      <a:r>
                        <a:rPr lang="en-US" altLang="zh-TW" sz="2000" b="1" kern="100" spc="-150" baseline="0" dirty="0">
                          <a:effectLst/>
                          <a:latin typeface="微軟正黑體" panose="020B0604030504040204" pitchFamily="34" charset="-120"/>
                          <a:ea typeface="微軟正黑體" panose="020B0604030504040204" pitchFamily="34" charset="-120"/>
                        </a:rPr>
                        <a:t>B-3</a:t>
                      </a:r>
                      <a:r>
                        <a:rPr lang="en-US" altLang="zh-TW" sz="2000" kern="100" spc="-150" baseline="0" dirty="0">
                          <a:effectLst/>
                          <a:latin typeface="微軟正黑體" panose="020B0604030504040204" pitchFamily="34" charset="-120"/>
                          <a:ea typeface="微軟正黑體" panose="020B0604030504040204" pitchFamily="34" charset="-120"/>
                        </a:rPr>
                        <a:t> </a:t>
                      </a:r>
                      <a:r>
                        <a:rPr lang="zh-TW" sz="2000" b="1" kern="100" spc="-150" baseline="0" dirty="0">
                          <a:solidFill>
                            <a:srgbClr val="0000FF"/>
                          </a:solidFill>
                          <a:effectLst/>
                          <a:latin typeface="微軟正黑體" panose="020B0604030504040204" pitchFamily="34" charset="-120"/>
                          <a:ea typeface="微軟正黑體" panose="020B0604030504040204" pitchFamily="34" charset="-120"/>
                        </a:rPr>
                        <a:t>自然科學領域</a:t>
                      </a:r>
                      <a:r>
                        <a:rPr lang="zh-TW" sz="2000" kern="100" spc="-150" baseline="0" dirty="0">
                          <a:effectLst/>
                          <a:latin typeface="微軟正黑體" panose="020B0604030504040204" pitchFamily="34" charset="-120"/>
                          <a:ea typeface="微軟正黑體" panose="020B0604030504040204" pitchFamily="34" charset="-120"/>
                        </a:rPr>
                        <a:t>探究與實作成果，或特殊類型班級之相關課程學習成果</a:t>
                      </a:r>
                      <a:endParaRPr lang="zh-TW" sz="2000" kern="100" spc="-150" baseline="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7252" marR="72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vMerge="1">
                  <a:txBody>
                    <a:bodyPr/>
                    <a:lstStyle/>
                    <a:p>
                      <a:endParaRPr lang="zh-TW" altLang="en-US"/>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174627544"/>
                  </a:ext>
                </a:extLst>
              </a:tr>
              <a:tr h="746760">
                <a:tc vMerge="1">
                  <a:txBody>
                    <a:bodyPr/>
                    <a:lstStyle/>
                    <a:p>
                      <a:endParaRPr lang="zh-TW" altLang="en-US"/>
                    </a:p>
                  </a:txBody>
                  <a:tcPr/>
                </a:tc>
                <a:tc>
                  <a:txBody>
                    <a:bodyPr/>
                    <a:lstStyle/>
                    <a:p>
                      <a:pPr algn="l">
                        <a:spcAft>
                          <a:spcPts val="0"/>
                        </a:spcAft>
                      </a:pPr>
                      <a:r>
                        <a:rPr lang="en-US" sz="2000" kern="100" spc="-150" baseline="0" dirty="0">
                          <a:effectLst/>
                          <a:latin typeface="微軟正黑體" panose="020B0604030504040204" pitchFamily="34" charset="-120"/>
                          <a:ea typeface="微軟正黑體" panose="020B0604030504040204" pitchFamily="34" charset="-120"/>
                        </a:rPr>
                        <a:t> </a:t>
                      </a:r>
                      <a:endParaRPr lang="zh-TW" sz="2000" kern="100" spc="-150" baseline="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7252" marR="72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72000" indent="0" algn="l">
                        <a:spcAft>
                          <a:spcPts val="0"/>
                        </a:spcAft>
                        <a:buFont typeface="Wingdings" panose="05000000000000000000" pitchFamily="2" charset="2"/>
                        <a:buNone/>
                      </a:pPr>
                      <a:r>
                        <a:rPr lang="en-US" altLang="zh-TW" sz="2000" b="1" kern="100" spc="-150" baseline="0" dirty="0">
                          <a:effectLst/>
                          <a:latin typeface="微軟正黑體" panose="020B0604030504040204" pitchFamily="34" charset="-120"/>
                          <a:ea typeface="微軟正黑體" panose="020B0604030504040204" pitchFamily="34" charset="-120"/>
                        </a:rPr>
                        <a:t>B-4</a:t>
                      </a:r>
                      <a:r>
                        <a:rPr lang="en-US" altLang="zh-TW" sz="2000" kern="100" spc="-150" baseline="0" dirty="0">
                          <a:effectLst/>
                          <a:latin typeface="微軟正黑體" panose="020B0604030504040204" pitchFamily="34" charset="-120"/>
                          <a:ea typeface="微軟正黑體" panose="020B0604030504040204" pitchFamily="34" charset="-120"/>
                        </a:rPr>
                        <a:t> </a:t>
                      </a:r>
                      <a:r>
                        <a:rPr lang="zh-TW" sz="2000" b="1" kern="100" spc="-150" baseline="0" dirty="0">
                          <a:solidFill>
                            <a:srgbClr val="0000FF"/>
                          </a:solidFill>
                          <a:effectLst/>
                          <a:latin typeface="微軟正黑體" panose="020B0604030504040204" pitchFamily="34" charset="-120"/>
                          <a:ea typeface="微軟正黑體" panose="020B0604030504040204" pitchFamily="34" charset="-120"/>
                        </a:rPr>
                        <a:t>社會領域</a:t>
                      </a:r>
                      <a:r>
                        <a:rPr lang="zh-TW" sz="2000" kern="100" spc="-150" baseline="0" dirty="0">
                          <a:effectLst/>
                          <a:latin typeface="微軟正黑體" panose="020B0604030504040204" pitchFamily="34" charset="-120"/>
                          <a:ea typeface="微軟正黑體" panose="020B0604030504040204" pitchFamily="34" charset="-120"/>
                        </a:rPr>
                        <a:t>探究活動成果，或特殊類型班級之相關課程學習成果</a:t>
                      </a:r>
                      <a:endParaRPr lang="zh-TW" sz="2000" kern="100" spc="-150" baseline="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7252" marR="72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vMerge="1">
                  <a:txBody>
                    <a:bodyPr/>
                    <a:lstStyle/>
                    <a:p>
                      <a:endParaRPr lang="zh-TW" altLang="en-US"/>
                    </a:p>
                  </a:txBody>
                  <a:tcPr/>
                </a:tc>
                <a:extLst>
                  <a:ext uri="{0D108BD9-81ED-4DB2-BD59-A6C34878D82A}">
                    <a16:rowId xmlns:a16="http://schemas.microsoft.com/office/drawing/2014/main" val="166623545"/>
                  </a:ext>
                </a:extLst>
              </a:tr>
            </a:tbl>
          </a:graphicData>
        </a:graphic>
      </p:graphicFrame>
      <p:sp>
        <p:nvSpPr>
          <p:cNvPr id="4" name="矩形 3">
            <a:extLst>
              <a:ext uri="{FF2B5EF4-FFF2-40B4-BE49-F238E27FC236}">
                <a16:creationId xmlns:a16="http://schemas.microsoft.com/office/drawing/2014/main" id="{E823A373-E941-48C5-B8F7-8308C9290A1F}"/>
              </a:ext>
            </a:extLst>
          </p:cNvPr>
          <p:cNvSpPr/>
          <p:nvPr/>
        </p:nvSpPr>
        <p:spPr>
          <a:xfrm>
            <a:off x="889866" y="1188202"/>
            <a:ext cx="10924250" cy="3992880"/>
          </a:xfrm>
          <a:prstGeom prst="rect">
            <a:avLst/>
          </a:prstGeom>
          <a:noFill/>
          <a:ln w="285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 name="矩形 4">
            <a:extLst>
              <a:ext uri="{FF2B5EF4-FFF2-40B4-BE49-F238E27FC236}">
                <a16:creationId xmlns:a16="http://schemas.microsoft.com/office/drawing/2014/main" id="{B30CE5C9-6D11-43C9-8686-0A8DC5503811}"/>
              </a:ext>
            </a:extLst>
          </p:cNvPr>
          <p:cNvSpPr/>
          <p:nvPr/>
        </p:nvSpPr>
        <p:spPr>
          <a:xfrm>
            <a:off x="877454" y="5190318"/>
            <a:ext cx="10945898" cy="646331"/>
          </a:xfrm>
          <a:prstGeom prst="rect">
            <a:avLst/>
          </a:prstGeom>
          <a:solidFill>
            <a:schemeClr val="bg1">
              <a:lumMod val="95000"/>
            </a:schemeClr>
          </a:solidFill>
        </p:spPr>
        <p:txBody>
          <a:bodyPr wrap="square">
            <a:spAutoFit/>
          </a:bodyPr>
          <a:lstStyle/>
          <a:p>
            <a:pPr marL="285750" indent="-285750">
              <a:spcBef>
                <a:spcPts val="600"/>
              </a:spcBef>
              <a:buFont typeface="Wingdings" panose="05000000000000000000" pitchFamily="2" charset="2"/>
              <a:buChar char="u"/>
            </a:pPr>
            <a:r>
              <a:rPr lang="zh-TW" altLang="zh-TW" spc="-150" dirty="0">
                <a:latin typeface="微軟正黑體" panose="020B0604030504040204" pitchFamily="34" charset="-120"/>
                <a:ea typeface="微軟正黑體" panose="020B0604030504040204" pitchFamily="34" charset="-120"/>
                <a:cs typeface="Times New Roman" panose="02020603050405020304" pitchFamily="18" charset="0"/>
              </a:rPr>
              <a:t>聯合會</a:t>
            </a:r>
            <a:r>
              <a:rPr lang="zh-TW" altLang="en-US" spc="-150" dirty="0">
                <a:latin typeface="微軟正黑體" panose="020B0604030504040204" pitchFamily="34" charset="-120"/>
                <a:ea typeface="微軟正黑體" panose="020B0604030504040204" pitchFamily="34" charset="-120"/>
                <a:cs typeface="Times New Roman" panose="02020603050405020304" pitchFamily="18" charset="0"/>
              </a:rPr>
              <a:t>備審資料</a:t>
            </a:r>
            <a:r>
              <a:rPr lang="zh-TW" altLang="zh-TW" spc="-150" dirty="0">
                <a:latin typeface="微軟正黑體" panose="020B0604030504040204" pitchFamily="34" charset="-120"/>
                <a:ea typeface="微軟正黑體" panose="020B0604030504040204" pitchFamily="34" charset="-120"/>
                <a:cs typeface="Times New Roman" panose="02020603050405020304" pitchFamily="18" charset="0"/>
              </a:rPr>
              <a:t>上傳</a:t>
            </a:r>
            <a:r>
              <a:rPr lang="en-US" altLang="zh-TW" spc="-150" dirty="0">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pc="-150" dirty="0">
                <a:latin typeface="微軟正黑體" panose="020B0604030504040204" pitchFamily="34" charset="-120"/>
                <a:ea typeface="微軟正黑體" panose="020B0604030504040204" pitchFamily="34" charset="-120"/>
                <a:cs typeface="Times New Roman" panose="02020603050405020304" pitchFamily="18" charset="0"/>
              </a:rPr>
              <a:t>含勾選</a:t>
            </a:r>
            <a:r>
              <a:rPr lang="en-US" altLang="zh-TW" spc="-150" dirty="0">
                <a:latin typeface="微軟正黑體" panose="020B0604030504040204" pitchFamily="34" charset="-120"/>
                <a:ea typeface="微軟正黑體" panose="020B0604030504040204" pitchFamily="34" charset="-120"/>
                <a:cs typeface="Times New Roman" panose="02020603050405020304" pitchFamily="18" charset="0"/>
              </a:rPr>
              <a:t>)</a:t>
            </a:r>
            <a:r>
              <a:rPr lang="zh-TW" altLang="zh-TW" spc="-150" dirty="0">
                <a:latin typeface="微軟正黑體" panose="020B0604030504040204" pitchFamily="34" charset="-120"/>
                <a:ea typeface="微軟正黑體" panose="020B0604030504040204" pitchFamily="34" charset="-120"/>
                <a:cs typeface="Times New Roman" panose="02020603050405020304" pitchFamily="18" charset="0"/>
              </a:rPr>
              <a:t>系統，由考生就</a:t>
            </a:r>
            <a:r>
              <a:rPr lang="en-US" altLang="zh-TW" spc="-150" dirty="0">
                <a:latin typeface="微軟正黑體" panose="020B0604030504040204" pitchFamily="34" charset="-120"/>
                <a:ea typeface="微軟正黑體" panose="020B0604030504040204" pitchFamily="34" charset="-120"/>
                <a:cs typeface="Times New Roman" panose="02020603050405020304" pitchFamily="18" charset="0"/>
              </a:rPr>
              <a:t> EP</a:t>
            </a:r>
            <a:r>
              <a:rPr lang="zh-TW" altLang="zh-TW" spc="-150" dirty="0">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t>「課程學習成果」</a:t>
            </a:r>
            <a:r>
              <a:rPr lang="zh-TW" altLang="zh-TW" spc="-150" dirty="0">
                <a:latin typeface="微軟正黑體" panose="020B0604030504040204" pitchFamily="34" charset="-120"/>
                <a:ea typeface="微軟正黑體" panose="020B0604030504040204" pitchFamily="34" charset="-120"/>
                <a:cs typeface="Times New Roman" panose="02020603050405020304" pitchFamily="18" charset="0"/>
              </a:rPr>
              <a:t>及</a:t>
            </a:r>
            <a:r>
              <a:rPr lang="zh-TW" altLang="zh-TW" spc="-150" dirty="0">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t>「多元表現」</a:t>
            </a:r>
            <a:r>
              <a:rPr lang="zh-TW" altLang="zh-TW" spc="-150" dirty="0">
                <a:latin typeface="微軟正黑體" panose="020B0604030504040204" pitchFamily="34" charset="-120"/>
                <a:ea typeface="微軟正黑體" panose="020B0604030504040204" pitchFamily="34" charset="-120"/>
                <a:cs typeface="Times New Roman" panose="02020603050405020304" pitchFamily="18" charset="0"/>
              </a:rPr>
              <a:t>之項目</a:t>
            </a:r>
            <a:br>
              <a:rPr lang="en-US" altLang="zh-TW" spc="-150" dirty="0">
                <a:latin typeface="微軟正黑體" panose="020B0604030504040204" pitchFamily="34" charset="-120"/>
                <a:ea typeface="微軟正黑體" panose="020B0604030504040204" pitchFamily="34" charset="-120"/>
                <a:cs typeface="Times New Roman" panose="02020603050405020304" pitchFamily="18" charset="0"/>
              </a:rPr>
            </a:br>
            <a:r>
              <a:rPr lang="zh-TW" altLang="zh-TW" b="1" spc="-150" dirty="0">
                <a:latin typeface="微軟正黑體" panose="020B0604030504040204" pitchFamily="34" charset="-120"/>
                <a:ea typeface="微軟正黑體" panose="020B0604030504040204" pitchFamily="34" charset="-120"/>
                <a:cs typeface="Times New Roman" panose="02020603050405020304" pitchFamily="18" charset="0"/>
              </a:rPr>
              <a:t>自主評估勾選</a:t>
            </a:r>
            <a:r>
              <a:rPr lang="zh-TW" altLang="zh-TW" spc="-150" dirty="0">
                <a:latin typeface="微軟正黑體" panose="020B0604030504040204" pitchFamily="34" charset="-120"/>
                <a:ea typeface="微軟正黑體" panose="020B0604030504040204" pitchFamily="34" charset="-120"/>
                <a:cs typeface="Times New Roman" panose="02020603050405020304" pitchFamily="18" charset="0"/>
              </a:rPr>
              <a:t>，系統僅就所勾選</a:t>
            </a:r>
            <a:r>
              <a:rPr lang="en-US" altLang="zh-TW" spc="-150" dirty="0">
                <a:latin typeface="微軟正黑體" panose="020B0604030504040204" pitchFamily="34" charset="-120"/>
                <a:ea typeface="微軟正黑體" panose="020B0604030504040204" pitchFamily="34" charset="-120"/>
                <a:cs typeface="Times New Roman" panose="02020603050405020304" pitchFamily="18" charset="0"/>
              </a:rPr>
              <a:t>EP</a:t>
            </a:r>
            <a:r>
              <a:rPr lang="zh-TW" altLang="zh-TW" spc="-150" dirty="0">
                <a:latin typeface="微軟正黑體" panose="020B0604030504040204" pitchFamily="34" charset="-120"/>
                <a:ea typeface="微軟正黑體" panose="020B0604030504040204" pitchFamily="34" charset="-120"/>
                <a:cs typeface="Times New Roman" panose="02020603050405020304" pitchFamily="18" charset="0"/>
              </a:rPr>
              <a:t>檔案</a:t>
            </a:r>
            <a:r>
              <a:rPr lang="zh-TW" altLang="zh-TW" spc="-150"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容量上限</a:t>
            </a:r>
            <a:r>
              <a:rPr lang="en-US" altLang="zh-TW" spc="-150"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(MB)</a:t>
            </a:r>
            <a:r>
              <a:rPr lang="zh-TW" altLang="zh-TW" spc="-150" dirty="0">
                <a:latin typeface="微軟正黑體" panose="020B0604030504040204" pitchFamily="34" charset="-120"/>
                <a:ea typeface="微軟正黑體" panose="020B0604030504040204" pitchFamily="34" charset="-120"/>
                <a:cs typeface="Times New Roman" panose="02020603050405020304" pitchFamily="18" charset="0"/>
              </a:rPr>
              <a:t>及上傳</a:t>
            </a:r>
            <a:r>
              <a:rPr lang="en-US" altLang="zh-TW" spc="-150" dirty="0">
                <a:latin typeface="微軟正黑體" panose="020B0604030504040204" pitchFamily="34" charset="-120"/>
                <a:ea typeface="微軟正黑體" panose="020B0604030504040204" pitchFamily="34" charset="-120"/>
                <a:cs typeface="Times New Roman" panose="02020603050405020304" pitchFamily="18" charset="0"/>
              </a:rPr>
              <a:t>(</a:t>
            </a:r>
            <a:r>
              <a:rPr lang="zh-TW" altLang="zh-TW" spc="-150" dirty="0">
                <a:latin typeface="微軟正黑體" panose="020B0604030504040204" pitchFamily="34" charset="-120"/>
                <a:ea typeface="微軟正黑體" panose="020B0604030504040204" pitchFamily="34" charset="-120"/>
                <a:cs typeface="Times New Roman" panose="02020603050405020304" pitchFamily="18" charset="0"/>
              </a:rPr>
              <a:t>勾選</a:t>
            </a:r>
            <a:r>
              <a:rPr lang="en-US" altLang="zh-TW" spc="-150" dirty="0">
                <a:latin typeface="微軟正黑體" panose="020B0604030504040204" pitchFamily="34" charset="-120"/>
                <a:ea typeface="微軟正黑體" panose="020B0604030504040204" pitchFamily="34" charset="-120"/>
                <a:cs typeface="Times New Roman" panose="02020603050405020304" pitchFamily="18" charset="0"/>
              </a:rPr>
              <a:t>)</a:t>
            </a:r>
            <a:r>
              <a:rPr lang="zh-TW" altLang="zh-TW" spc="-150"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件數上限</a:t>
            </a:r>
            <a:r>
              <a:rPr lang="zh-TW" altLang="zh-TW" spc="-150" dirty="0">
                <a:latin typeface="微軟正黑體" panose="020B0604030504040204" pitchFamily="34" charset="-120"/>
                <a:ea typeface="微軟正黑體" panose="020B0604030504040204" pitchFamily="34" charset="-120"/>
                <a:cs typeface="Times New Roman" panose="02020603050405020304" pitchFamily="18" charset="0"/>
              </a:rPr>
              <a:t>作控管。</a:t>
            </a:r>
            <a:endParaRPr lang="en-US" altLang="zh-TW" spc="-150" dirty="0">
              <a:latin typeface="微軟正黑體" panose="020B0604030504040204" pitchFamily="34" charset="-120"/>
              <a:ea typeface="微軟正黑體" panose="020B0604030504040204" pitchFamily="34" charset="-120"/>
              <a:cs typeface="Times New Roman" panose="02020603050405020304" pitchFamily="18" charset="0"/>
            </a:endParaRPr>
          </a:p>
        </p:txBody>
      </p:sp>
      <p:sp>
        <p:nvSpPr>
          <p:cNvPr id="7" name="矩形 6">
            <a:extLst>
              <a:ext uri="{FF2B5EF4-FFF2-40B4-BE49-F238E27FC236}">
                <a16:creationId xmlns:a16="http://schemas.microsoft.com/office/drawing/2014/main" id="{435988D8-6897-44FC-AAE1-CD2725690684}"/>
              </a:ext>
            </a:extLst>
          </p:cNvPr>
          <p:cNvSpPr/>
          <p:nvPr/>
        </p:nvSpPr>
        <p:spPr>
          <a:xfrm>
            <a:off x="5955846" y="1648992"/>
            <a:ext cx="3570208" cy="430887"/>
          </a:xfrm>
          <a:prstGeom prst="rect">
            <a:avLst/>
          </a:prstGeom>
          <a:solidFill>
            <a:srgbClr val="0000FF"/>
          </a:solidFill>
        </p:spPr>
        <p:txBody>
          <a:bodyPr wrap="none">
            <a:spAutoFit/>
          </a:bodyPr>
          <a:lstStyle/>
          <a:p>
            <a:pPr algn="ctr"/>
            <a:r>
              <a:rPr lang="zh-TW" altLang="en-US" sz="2200" b="1" dirty="0">
                <a:solidFill>
                  <a:schemeClr val="bg1"/>
                </a:solidFill>
                <a:latin typeface="微軟正黑體" panose="020B0604030504040204" pitchFamily="34" charset="-120"/>
                <a:ea typeface="微軟正黑體" panose="020B0604030504040204" pitchFamily="34" charset="-120"/>
              </a:rPr>
              <a:t>普高生、綜高生</a:t>
            </a:r>
            <a:r>
              <a:rPr lang="en-US" altLang="zh-TW" sz="2200" b="1" dirty="0">
                <a:solidFill>
                  <a:schemeClr val="bg1"/>
                </a:solidFill>
                <a:latin typeface="微軟正黑體" panose="020B0604030504040204" pitchFamily="34" charset="-120"/>
                <a:ea typeface="微軟正黑體" panose="020B0604030504040204" pitchFamily="34" charset="-120"/>
              </a:rPr>
              <a:t>(</a:t>
            </a:r>
            <a:r>
              <a:rPr lang="zh-TW" altLang="en-US" sz="2200" b="1" dirty="0">
                <a:solidFill>
                  <a:schemeClr val="bg1"/>
                </a:solidFill>
                <a:latin typeface="微軟正黑體" panose="020B0604030504040204" pitchFamily="34" charset="-120"/>
                <a:ea typeface="微軟正黑體" panose="020B0604030504040204" pitchFamily="34" charset="-120"/>
              </a:rPr>
              <a:t>學術學程</a:t>
            </a:r>
            <a:r>
              <a:rPr lang="en-US" altLang="zh-TW" sz="2200" b="1" dirty="0">
                <a:solidFill>
                  <a:schemeClr val="bg1"/>
                </a:solidFill>
                <a:latin typeface="微軟正黑體" panose="020B0604030504040204" pitchFamily="34" charset="-120"/>
                <a:ea typeface="微軟正黑體" panose="020B0604030504040204" pitchFamily="34" charset="-120"/>
              </a:rPr>
              <a:t>)</a:t>
            </a:r>
            <a:endParaRPr lang="zh-TW" altLang="en-US" sz="2200" b="1" dirty="0">
              <a:solidFill>
                <a:schemeClr val="bg1"/>
              </a:solidFill>
              <a:latin typeface="微軟正黑體" panose="020B0604030504040204" pitchFamily="34" charset="-120"/>
              <a:ea typeface="微軟正黑體" panose="020B0604030504040204" pitchFamily="34" charset="-120"/>
            </a:endParaRPr>
          </a:p>
        </p:txBody>
      </p:sp>
      <p:sp>
        <p:nvSpPr>
          <p:cNvPr id="8" name="矩形 7">
            <a:extLst>
              <a:ext uri="{FF2B5EF4-FFF2-40B4-BE49-F238E27FC236}">
                <a16:creationId xmlns:a16="http://schemas.microsoft.com/office/drawing/2014/main" id="{DF358401-4051-4DF5-87F3-B3023985B2E0}"/>
              </a:ext>
            </a:extLst>
          </p:cNvPr>
          <p:cNvSpPr/>
          <p:nvPr/>
        </p:nvSpPr>
        <p:spPr>
          <a:xfrm>
            <a:off x="1827773" y="1648993"/>
            <a:ext cx="3570208" cy="430887"/>
          </a:xfrm>
          <a:prstGeom prst="rect">
            <a:avLst/>
          </a:prstGeom>
          <a:solidFill>
            <a:srgbClr val="008000"/>
          </a:solidFill>
        </p:spPr>
        <p:txBody>
          <a:bodyPr wrap="none">
            <a:spAutoFit/>
          </a:bodyPr>
          <a:lstStyle/>
          <a:p>
            <a:pPr algn="ctr"/>
            <a:r>
              <a:rPr lang="zh-TW" altLang="en-US" sz="2200" b="1" dirty="0">
                <a:solidFill>
                  <a:schemeClr val="bg1"/>
                </a:solidFill>
                <a:latin typeface="微軟正黑體" panose="020B0604030504040204" pitchFamily="34" charset="-120"/>
                <a:ea typeface="微軟正黑體" panose="020B0604030504040204" pitchFamily="34" charset="-120"/>
              </a:rPr>
              <a:t>技高生、綜高生</a:t>
            </a:r>
            <a:r>
              <a:rPr lang="en-US" altLang="zh-TW" sz="2200" b="1" dirty="0">
                <a:solidFill>
                  <a:schemeClr val="bg1"/>
                </a:solidFill>
                <a:latin typeface="微軟正黑體" panose="020B0604030504040204" pitchFamily="34" charset="-120"/>
                <a:ea typeface="微軟正黑體" panose="020B0604030504040204" pitchFamily="34" charset="-120"/>
              </a:rPr>
              <a:t>(</a:t>
            </a:r>
            <a:r>
              <a:rPr lang="zh-TW" altLang="en-US" sz="2200" b="1" dirty="0">
                <a:solidFill>
                  <a:schemeClr val="bg1"/>
                </a:solidFill>
                <a:latin typeface="微軟正黑體" panose="020B0604030504040204" pitchFamily="34" charset="-120"/>
                <a:ea typeface="微軟正黑體" panose="020B0604030504040204" pitchFamily="34" charset="-120"/>
              </a:rPr>
              <a:t>專門學程</a:t>
            </a:r>
            <a:r>
              <a:rPr lang="en-US" altLang="zh-TW" sz="2200" b="1" dirty="0">
                <a:solidFill>
                  <a:schemeClr val="bg1"/>
                </a:solidFill>
                <a:latin typeface="微軟正黑體" panose="020B0604030504040204" pitchFamily="34" charset="-120"/>
                <a:ea typeface="微軟正黑體" panose="020B0604030504040204" pitchFamily="34" charset="-120"/>
              </a:rPr>
              <a:t>)</a:t>
            </a:r>
            <a:endParaRPr lang="zh-TW" altLang="en-US" sz="2200" b="1" dirty="0">
              <a:solidFill>
                <a:schemeClr val="bg1"/>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2365732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ircle(in)">
                                      <p:cBhvr>
                                        <p:cTn id="7" dur="3000"/>
                                        <p:tgtEl>
                                          <p:spTgt spid="7"/>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circle(in)">
                                      <p:cBhvr>
                                        <p:cTn id="10" dur="3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52D44A38-DF64-480C-B5BC-63480EF85FEB}"/>
              </a:ext>
            </a:extLst>
          </p:cNvPr>
          <p:cNvSpPr txBox="1">
            <a:spLocks/>
          </p:cNvSpPr>
          <p:nvPr/>
        </p:nvSpPr>
        <p:spPr>
          <a:xfrm>
            <a:off x="831272" y="165906"/>
            <a:ext cx="11360727" cy="433865"/>
          </a:xfrm>
          <a:prstGeom prst="rect">
            <a:avLst/>
          </a:prstGeom>
          <a:no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TW" sz="2500" b="1" spc="-100" dirty="0">
                <a:solidFill>
                  <a:srgbClr val="FF0000"/>
                </a:solidFill>
                <a:latin typeface="微軟正黑體" panose="020B0604030504040204" pitchFamily="34" charset="-120"/>
                <a:ea typeface="微軟正黑體" panose="020B0604030504040204" pitchFamily="34" charset="-120"/>
              </a:rPr>
              <a:t>C.</a:t>
            </a:r>
            <a:r>
              <a:rPr lang="zh-TW" altLang="en-US" sz="2500" b="1" spc="-100" dirty="0">
                <a:solidFill>
                  <a:srgbClr val="FF0000"/>
                </a:solidFill>
                <a:latin typeface="微軟正黑體" panose="020B0604030504040204" pitchFamily="34" charset="-120"/>
                <a:ea typeface="微軟正黑體" panose="020B0604030504040204" pitchFamily="34" charset="-120"/>
              </a:rPr>
              <a:t>多元表現</a:t>
            </a:r>
            <a:r>
              <a:rPr lang="en-US" altLang="zh-TW" sz="2500" b="1" spc="-100" dirty="0">
                <a:latin typeface="微軟正黑體" panose="020B0604030504040204" pitchFamily="34" charset="-120"/>
                <a:ea typeface="微軟正黑體" panose="020B0604030504040204" pitchFamily="34" charset="-120"/>
              </a:rPr>
              <a:t>~EP</a:t>
            </a:r>
            <a:r>
              <a:rPr lang="zh-TW" altLang="en-US" sz="2500" b="1" spc="-100" dirty="0">
                <a:latin typeface="微軟正黑體" panose="020B0604030504040204" pitchFamily="34" charset="-120"/>
                <a:ea typeface="微軟正黑體" panose="020B0604030504040204" pitchFamily="34" charset="-120"/>
              </a:rPr>
              <a:t>項目檔案審閱注意事項</a:t>
            </a:r>
          </a:p>
        </p:txBody>
      </p:sp>
      <p:graphicFrame>
        <p:nvGraphicFramePr>
          <p:cNvPr id="3" name="表格 2">
            <a:extLst>
              <a:ext uri="{FF2B5EF4-FFF2-40B4-BE49-F238E27FC236}">
                <a16:creationId xmlns:a16="http://schemas.microsoft.com/office/drawing/2014/main" id="{50A12EE9-E9EA-4405-9AD8-BC33F481D35F}"/>
              </a:ext>
            </a:extLst>
          </p:cNvPr>
          <p:cNvGraphicFramePr>
            <a:graphicFrameLocks noGrp="1"/>
          </p:cNvGraphicFramePr>
          <p:nvPr/>
        </p:nvGraphicFramePr>
        <p:xfrm>
          <a:off x="954518" y="1040418"/>
          <a:ext cx="10924249" cy="4575455"/>
        </p:xfrm>
        <a:graphic>
          <a:graphicData uri="http://schemas.openxmlformats.org/drawingml/2006/table">
            <a:tbl>
              <a:tblPr>
                <a:tableStyleId>{5C22544A-7EE6-4342-B048-85BDC9FD1C3A}</a:tableStyleId>
              </a:tblPr>
              <a:tblGrid>
                <a:gridCol w="732530">
                  <a:extLst>
                    <a:ext uri="{9D8B030D-6E8A-4147-A177-3AD203B41FA5}">
                      <a16:colId xmlns:a16="http://schemas.microsoft.com/office/drawing/2014/main" val="587329319"/>
                    </a:ext>
                  </a:extLst>
                </a:gridCol>
                <a:gridCol w="3492947">
                  <a:extLst>
                    <a:ext uri="{9D8B030D-6E8A-4147-A177-3AD203B41FA5}">
                      <a16:colId xmlns:a16="http://schemas.microsoft.com/office/drawing/2014/main" val="2997043178"/>
                    </a:ext>
                  </a:extLst>
                </a:gridCol>
                <a:gridCol w="3492947">
                  <a:extLst>
                    <a:ext uri="{9D8B030D-6E8A-4147-A177-3AD203B41FA5}">
                      <a16:colId xmlns:a16="http://schemas.microsoft.com/office/drawing/2014/main" val="191151021"/>
                    </a:ext>
                  </a:extLst>
                </a:gridCol>
                <a:gridCol w="3205825">
                  <a:extLst>
                    <a:ext uri="{9D8B030D-6E8A-4147-A177-3AD203B41FA5}">
                      <a16:colId xmlns:a16="http://schemas.microsoft.com/office/drawing/2014/main" val="3353661207"/>
                    </a:ext>
                  </a:extLst>
                </a:gridCol>
              </a:tblGrid>
              <a:tr h="446497">
                <a:tc rowSpan="2">
                  <a:txBody>
                    <a:bodyPr/>
                    <a:lstStyle/>
                    <a:p>
                      <a:pPr algn="ctr">
                        <a:spcAft>
                          <a:spcPts val="0"/>
                        </a:spcAft>
                      </a:pPr>
                      <a:r>
                        <a:rPr lang="zh-TW" sz="1800" kern="0" spc="-150" baseline="0" dirty="0">
                          <a:effectLst/>
                          <a:latin typeface="微軟正黑體" panose="020B0604030504040204" pitchFamily="34" charset="-120"/>
                          <a:ea typeface="微軟正黑體" panose="020B0604030504040204" pitchFamily="34" charset="-120"/>
                        </a:rPr>
                        <a:t>分類</a:t>
                      </a:r>
                      <a:endParaRPr lang="en-US" altLang="zh-TW" sz="1800" kern="0" spc="-150" baseline="0" dirty="0">
                        <a:effectLst/>
                        <a:latin typeface="微軟正黑體" panose="020B0604030504040204" pitchFamily="34" charset="-120"/>
                        <a:ea typeface="微軟正黑體" panose="020B0604030504040204" pitchFamily="34" charset="-120"/>
                      </a:endParaRPr>
                    </a:p>
                    <a:p>
                      <a:pPr algn="ctr">
                        <a:spcAft>
                          <a:spcPts val="0"/>
                        </a:spcAft>
                      </a:pPr>
                      <a:r>
                        <a:rPr lang="zh-TW" altLang="en-US" sz="1800" kern="0" spc="-150" baseline="0" dirty="0">
                          <a:effectLst/>
                          <a:latin typeface="微軟正黑體" panose="020B0604030504040204" pitchFamily="34" charset="-120"/>
                          <a:ea typeface="微軟正黑體" panose="020B0604030504040204" pitchFamily="34" charset="-120"/>
                        </a:rPr>
                        <a:t>項目</a:t>
                      </a:r>
                      <a:endParaRPr lang="zh-TW" sz="1800" kern="100" spc="-150" baseline="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7252" marR="7252" marT="0" marB="0"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zh-TW" sz="2200" b="1" kern="100" spc="-150" baseline="0" dirty="0">
                          <a:effectLst/>
                          <a:latin typeface="微軟正黑體" panose="020B0604030504040204" pitchFamily="34" charset="-120"/>
                          <a:ea typeface="微軟正黑體" panose="020B0604030504040204" pitchFamily="34" charset="-120"/>
                        </a:rPr>
                        <a:t>招策會公告之</a:t>
                      </a:r>
                      <a:r>
                        <a:rPr lang="zh-TW" altLang="en-US" sz="2200" b="1" kern="100" spc="-150" baseline="0" dirty="0">
                          <a:effectLst/>
                          <a:latin typeface="微軟正黑體" panose="020B0604030504040204" pitchFamily="34" charset="-120"/>
                          <a:ea typeface="微軟正黑體" panose="020B0604030504040204" pitchFamily="34" charset="-120"/>
                        </a:rPr>
                        <a:t>學習準備建議方向</a:t>
                      </a:r>
                      <a:r>
                        <a:rPr lang="zh-TW" altLang="zh-TW" sz="2200" b="1" kern="100" spc="-150" baseline="0" dirty="0">
                          <a:effectLst/>
                          <a:latin typeface="微軟正黑體" panose="020B0604030504040204" pitchFamily="34" charset="-120"/>
                          <a:ea typeface="微軟正黑體" panose="020B0604030504040204" pitchFamily="34" charset="-120"/>
                        </a:rPr>
                        <a:t>資料項目</a:t>
                      </a:r>
                      <a:endParaRPr lang="zh-TW" altLang="zh-TW" sz="2200" b="1" kern="100" spc="-150" baseline="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7252" marR="72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tc hMerge="1">
                  <a:txBody>
                    <a:bodyPr/>
                    <a:lstStyle/>
                    <a:p>
                      <a:endParaRPr lang="zh-TW" altLang="en-US"/>
                    </a:p>
                  </a:txBody>
                  <a:tcPr/>
                </a:tc>
                <a:tc rowSpan="2">
                  <a:txBody>
                    <a:bodyPr/>
                    <a:lstStyle/>
                    <a:p>
                      <a:pPr algn="ctr">
                        <a:spcAft>
                          <a:spcPts val="0"/>
                        </a:spcAft>
                      </a:pPr>
                      <a:r>
                        <a:rPr lang="zh-TW" sz="2000" b="1" kern="100" spc="-150" baseline="0" dirty="0">
                          <a:solidFill>
                            <a:srgbClr val="FF0000"/>
                          </a:solidFill>
                          <a:effectLst/>
                          <a:latin typeface="微軟正黑體" panose="020B0604030504040204" pitchFamily="34" charset="-120"/>
                          <a:ea typeface="微軟正黑體" panose="020B0604030504040204" pitchFamily="34" charset="-120"/>
                        </a:rPr>
                        <a:t>對應</a:t>
                      </a:r>
                      <a:r>
                        <a:rPr lang="zh-TW" altLang="en-US" sz="2000" b="1" kern="100" spc="-150" baseline="0" dirty="0">
                          <a:solidFill>
                            <a:srgbClr val="FF0000"/>
                          </a:solidFill>
                          <a:effectLst/>
                          <a:latin typeface="微軟正黑體" panose="020B0604030504040204" pitchFamily="34" charset="-120"/>
                          <a:ea typeface="微軟正黑體" panose="020B0604030504040204" pitchFamily="34" charset="-120"/>
                        </a:rPr>
                        <a:t>ＥＰ</a:t>
                      </a:r>
                      <a:endParaRPr lang="zh-TW" sz="2000" b="1" kern="100" spc="-150" baseline="0" dirty="0">
                        <a:solidFill>
                          <a:srgbClr val="FF0000"/>
                        </a:solidFill>
                        <a:effectLst/>
                        <a:latin typeface="微軟正黑體" panose="020B0604030504040204" pitchFamily="34" charset="-120"/>
                        <a:ea typeface="微軟正黑體" panose="020B0604030504040204" pitchFamily="34" charset="-120"/>
                      </a:endParaRPr>
                    </a:p>
                    <a:p>
                      <a:pPr algn="ctr">
                        <a:spcAft>
                          <a:spcPts val="0"/>
                        </a:spcAft>
                      </a:pPr>
                      <a:r>
                        <a:rPr lang="zh-TW" sz="2000" b="1" kern="100" spc="-150" baseline="0" dirty="0">
                          <a:solidFill>
                            <a:srgbClr val="FF0000"/>
                          </a:solidFill>
                          <a:effectLst/>
                          <a:latin typeface="微軟正黑體" panose="020B0604030504040204" pitchFamily="34" charset="-120"/>
                          <a:ea typeface="微軟正黑體" panose="020B0604030504040204" pitchFamily="34" charset="-120"/>
                        </a:rPr>
                        <a:t>學習歷程資料</a:t>
                      </a:r>
                      <a:br>
                        <a:rPr lang="en-US" sz="2000" b="1" kern="100" spc="-150" baseline="0" dirty="0">
                          <a:solidFill>
                            <a:srgbClr val="FF0000"/>
                          </a:solidFill>
                          <a:effectLst/>
                          <a:latin typeface="微軟正黑體" panose="020B0604030504040204" pitchFamily="34" charset="-120"/>
                          <a:ea typeface="微軟正黑體" panose="020B0604030504040204" pitchFamily="34" charset="-120"/>
                        </a:rPr>
                      </a:br>
                      <a:r>
                        <a:rPr lang="zh-TW" sz="2000" b="1" kern="100" spc="-150" baseline="0" dirty="0">
                          <a:solidFill>
                            <a:srgbClr val="FF0000"/>
                          </a:solidFill>
                          <a:effectLst/>
                          <a:latin typeface="微軟正黑體" panose="020B0604030504040204" pitchFamily="34" charset="-120"/>
                          <a:ea typeface="微軟正黑體" panose="020B0604030504040204" pitchFamily="34" charset="-120"/>
                        </a:rPr>
                        <a:t>欄位名稱</a:t>
                      </a:r>
                      <a:endParaRPr lang="zh-TW" sz="2000" b="1" kern="100" spc="-150" baseline="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7252" marR="7252" marT="0" marB="0"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240031057"/>
                  </a:ext>
                </a:extLst>
              </a:tr>
              <a:tr h="446497">
                <a:tc vMerge="1">
                  <a:txBody>
                    <a:bodyPr/>
                    <a:lstStyle/>
                    <a:p>
                      <a:endParaRPr lang="zh-TW" altLang="en-US"/>
                    </a:p>
                  </a:txBody>
                  <a:tcPr/>
                </a:tc>
                <a:tc>
                  <a:txBody>
                    <a:bodyPr/>
                    <a:lstStyle/>
                    <a:p>
                      <a:pPr algn="ctr">
                        <a:spcAft>
                          <a:spcPts val="0"/>
                        </a:spcAft>
                      </a:pPr>
                      <a:endParaRPr lang="zh-TW" sz="1800" kern="100" spc="-150" baseline="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7252" marR="72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spcAft>
                          <a:spcPts val="0"/>
                        </a:spcAft>
                      </a:pPr>
                      <a:endParaRPr lang="zh-TW" sz="1800" kern="100" spc="-150" baseline="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7252" marR="72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vMerge="1">
                  <a:txBody>
                    <a:bodyPr/>
                    <a:lstStyle/>
                    <a:p>
                      <a:endParaRPr lang="zh-TW" altLang="en-US"/>
                    </a:p>
                  </a:txBody>
                  <a:tcPr/>
                </a:tc>
                <a:extLst>
                  <a:ext uri="{0D108BD9-81ED-4DB2-BD59-A6C34878D82A}">
                    <a16:rowId xmlns:a16="http://schemas.microsoft.com/office/drawing/2014/main" val="1656449094"/>
                  </a:ext>
                </a:extLst>
              </a:tr>
              <a:tr h="562255">
                <a:tc rowSpan="10">
                  <a:txBody>
                    <a:bodyPr/>
                    <a:lstStyle/>
                    <a:p>
                      <a:pPr algn="ctr">
                        <a:spcAft>
                          <a:spcPts val="0"/>
                        </a:spcAft>
                      </a:pPr>
                      <a:r>
                        <a:rPr lang="en-US" altLang="zh-TW" sz="2800" kern="100" spc="-150" baseline="0" dirty="0">
                          <a:solidFill>
                            <a:schemeClr val="bg1"/>
                          </a:solidFill>
                          <a:effectLst/>
                          <a:latin typeface="微軟正黑體" panose="020B0604030504040204" pitchFamily="34" charset="-120"/>
                          <a:ea typeface="微軟正黑體" panose="020B0604030504040204" pitchFamily="34" charset="-120"/>
                        </a:rPr>
                        <a:t>(C)</a:t>
                      </a:r>
                    </a:p>
                    <a:p>
                      <a:pPr algn="ctr">
                        <a:spcAft>
                          <a:spcPts val="0"/>
                        </a:spcAft>
                      </a:pPr>
                      <a:r>
                        <a:rPr lang="zh-TW" sz="2800" kern="100" spc="-150" baseline="0" dirty="0">
                          <a:solidFill>
                            <a:schemeClr val="bg1"/>
                          </a:solidFill>
                          <a:effectLst/>
                          <a:latin typeface="微軟正黑體" panose="020B0604030504040204" pitchFamily="34" charset="-120"/>
                          <a:ea typeface="微軟正黑體" panose="020B0604030504040204" pitchFamily="34" charset="-120"/>
                        </a:rPr>
                        <a:t>多</a:t>
                      </a:r>
                      <a:endParaRPr lang="en-US" altLang="zh-TW" sz="2800" kern="100" spc="-150" baseline="0" dirty="0">
                        <a:solidFill>
                          <a:schemeClr val="bg1"/>
                        </a:solidFill>
                        <a:effectLst/>
                        <a:latin typeface="微軟正黑體" panose="020B0604030504040204" pitchFamily="34" charset="-120"/>
                        <a:ea typeface="微軟正黑體" panose="020B0604030504040204" pitchFamily="34" charset="-120"/>
                      </a:endParaRPr>
                    </a:p>
                    <a:p>
                      <a:pPr algn="ctr">
                        <a:spcAft>
                          <a:spcPts val="0"/>
                        </a:spcAft>
                      </a:pPr>
                      <a:r>
                        <a:rPr lang="zh-TW" sz="2800" kern="100" spc="-150" baseline="0" dirty="0">
                          <a:solidFill>
                            <a:schemeClr val="bg1"/>
                          </a:solidFill>
                          <a:effectLst/>
                          <a:latin typeface="微軟正黑體" panose="020B0604030504040204" pitchFamily="34" charset="-120"/>
                          <a:ea typeface="微軟正黑體" panose="020B0604030504040204" pitchFamily="34" charset="-120"/>
                        </a:rPr>
                        <a:t>元</a:t>
                      </a:r>
                    </a:p>
                    <a:p>
                      <a:pPr algn="ctr">
                        <a:spcAft>
                          <a:spcPts val="0"/>
                        </a:spcAft>
                      </a:pPr>
                      <a:r>
                        <a:rPr lang="zh-TW" sz="2800" kern="100" spc="-150" baseline="0" dirty="0">
                          <a:solidFill>
                            <a:schemeClr val="bg1"/>
                          </a:solidFill>
                          <a:effectLst/>
                          <a:latin typeface="微軟正黑體" panose="020B0604030504040204" pitchFamily="34" charset="-120"/>
                          <a:ea typeface="微軟正黑體" panose="020B0604030504040204" pitchFamily="34" charset="-120"/>
                        </a:rPr>
                        <a:t>表</a:t>
                      </a:r>
                      <a:endParaRPr lang="en-US" altLang="zh-TW" sz="2800" kern="100" spc="-150" baseline="0" dirty="0">
                        <a:solidFill>
                          <a:schemeClr val="bg1"/>
                        </a:solidFill>
                        <a:effectLst/>
                        <a:latin typeface="微軟正黑體" panose="020B0604030504040204" pitchFamily="34" charset="-120"/>
                        <a:ea typeface="微軟正黑體" panose="020B0604030504040204" pitchFamily="34" charset="-120"/>
                      </a:endParaRPr>
                    </a:p>
                    <a:p>
                      <a:pPr algn="ctr">
                        <a:spcAft>
                          <a:spcPts val="0"/>
                        </a:spcAft>
                      </a:pPr>
                      <a:r>
                        <a:rPr lang="zh-TW" sz="2800" kern="100" spc="-150" baseline="0" dirty="0">
                          <a:solidFill>
                            <a:schemeClr val="bg1"/>
                          </a:solidFill>
                          <a:effectLst/>
                          <a:latin typeface="微軟正黑體" panose="020B0604030504040204" pitchFamily="34" charset="-120"/>
                          <a:ea typeface="微軟正黑體" panose="020B0604030504040204" pitchFamily="34" charset="-120"/>
                        </a:rPr>
                        <a:t>現</a:t>
                      </a:r>
                      <a:endParaRPr lang="zh-TW" sz="2800" kern="100" spc="-150" baseline="0" dirty="0">
                        <a:solidFill>
                          <a:schemeClr val="bg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7252" marR="7252"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00B0F0"/>
                    </a:solidFill>
                  </a:tcPr>
                </a:tc>
                <a:tc>
                  <a:txBody>
                    <a:bodyPr/>
                    <a:lstStyle/>
                    <a:p>
                      <a:pPr marL="36000" indent="0" algn="l">
                        <a:spcAft>
                          <a:spcPts val="0"/>
                        </a:spcAft>
                        <a:buFont typeface="Wingdings" panose="05000000000000000000" pitchFamily="2" charset="2"/>
                        <a:buNone/>
                      </a:pPr>
                      <a:r>
                        <a:rPr lang="en-US" altLang="zh-TW" sz="1800" b="1" kern="100" spc="-150" baseline="0" dirty="0">
                          <a:solidFill>
                            <a:srgbClr val="0000FF"/>
                          </a:solidFill>
                          <a:effectLst/>
                          <a:latin typeface="微軟正黑體" panose="020B0604030504040204" pitchFamily="34" charset="-120"/>
                          <a:ea typeface="微軟正黑體" panose="020B0604030504040204" pitchFamily="34" charset="-120"/>
                        </a:rPr>
                        <a:t>C-1 </a:t>
                      </a:r>
                      <a:r>
                        <a:rPr lang="zh-TW" sz="1800" kern="100" spc="-150" baseline="0" dirty="0">
                          <a:solidFill>
                            <a:schemeClr val="dk1"/>
                          </a:solidFill>
                          <a:effectLst/>
                          <a:latin typeface="微軟正黑體" panose="020B0604030504040204" pitchFamily="34" charset="-120"/>
                          <a:ea typeface="微軟正黑體" panose="020B0604030504040204" pitchFamily="34" charset="-120"/>
                          <a:cs typeface="+mn-cs"/>
                        </a:rPr>
                        <a:t>彈性學習時間學習成果</a:t>
                      </a:r>
                      <a:br>
                        <a:rPr lang="en-US" sz="1800" kern="100" spc="-150" baseline="0" dirty="0">
                          <a:solidFill>
                            <a:srgbClr val="0000FF"/>
                          </a:solidFill>
                          <a:effectLst/>
                          <a:latin typeface="微軟正黑體" panose="020B0604030504040204" pitchFamily="34" charset="-120"/>
                          <a:ea typeface="微軟正黑體" panose="020B0604030504040204" pitchFamily="34" charset="-120"/>
                        </a:rPr>
                      </a:br>
                      <a:r>
                        <a:rPr lang="en-US" sz="1800" kern="100" spc="-150" baseline="0" dirty="0">
                          <a:solidFill>
                            <a:srgbClr val="0000FF"/>
                          </a:solidFill>
                          <a:effectLst/>
                          <a:latin typeface="微軟正黑體" panose="020B0604030504040204" pitchFamily="34" charset="-120"/>
                          <a:ea typeface="微軟正黑體" panose="020B0604030504040204" pitchFamily="34" charset="-120"/>
                        </a:rPr>
                        <a:t>         </a:t>
                      </a:r>
                      <a:r>
                        <a:rPr lang="en-US" sz="1300" kern="100" spc="-150" baseline="0" dirty="0">
                          <a:solidFill>
                            <a:srgbClr val="0000FF"/>
                          </a:solidFill>
                          <a:effectLst/>
                          <a:latin typeface="微軟正黑體" panose="020B0604030504040204" pitchFamily="34" charset="-120"/>
                          <a:ea typeface="微軟正黑體" panose="020B0604030504040204" pitchFamily="34" charset="-120"/>
                        </a:rPr>
                        <a:t>(</a:t>
                      </a:r>
                      <a:r>
                        <a:rPr lang="zh-TW" sz="1300" kern="100" spc="-150" baseline="0" dirty="0">
                          <a:solidFill>
                            <a:srgbClr val="0000FF"/>
                          </a:solidFill>
                          <a:effectLst/>
                          <a:latin typeface="微軟正黑體" panose="020B0604030504040204" pitchFamily="34" charset="-120"/>
                          <a:ea typeface="微軟正黑體" panose="020B0604030504040204" pitchFamily="34" charset="-120"/>
                        </a:rPr>
                        <a:t>包含自主學習或選手培訓或學校特色活動</a:t>
                      </a:r>
                      <a:r>
                        <a:rPr lang="en-US" sz="1300" kern="100" spc="-150" baseline="0" dirty="0">
                          <a:solidFill>
                            <a:srgbClr val="0000FF"/>
                          </a:solidFill>
                          <a:effectLst/>
                          <a:latin typeface="微軟正黑體" panose="020B0604030504040204" pitchFamily="34" charset="-120"/>
                          <a:ea typeface="微軟正黑體" panose="020B0604030504040204" pitchFamily="34" charset="-120"/>
                        </a:rPr>
                        <a:t>)</a:t>
                      </a:r>
                      <a:endParaRPr lang="zh-TW" sz="1300" kern="100" spc="-150" baseline="0" dirty="0">
                        <a:solidFill>
                          <a:srgbClr val="0000FF"/>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7252" marR="72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36000" indent="0" algn="l">
                        <a:spcAft>
                          <a:spcPts val="0"/>
                        </a:spcAft>
                        <a:buFont typeface="Wingdings" panose="05000000000000000000" pitchFamily="2" charset="2"/>
                        <a:buNone/>
                      </a:pPr>
                      <a:r>
                        <a:rPr lang="en-US" altLang="zh-TW" sz="1800" kern="100" spc="-150" baseline="0" dirty="0">
                          <a:solidFill>
                            <a:srgbClr val="0000FF"/>
                          </a:solidFill>
                          <a:effectLst/>
                          <a:latin typeface="微軟正黑體" panose="020B0604030504040204" pitchFamily="34" charset="-120"/>
                          <a:ea typeface="微軟正黑體" panose="020B0604030504040204" pitchFamily="34" charset="-120"/>
                        </a:rPr>
                        <a:t>C-1 </a:t>
                      </a:r>
                      <a:r>
                        <a:rPr lang="zh-TW" sz="1800" kern="100" spc="-150" baseline="0" dirty="0">
                          <a:solidFill>
                            <a:schemeClr val="dk1"/>
                          </a:solidFill>
                          <a:effectLst/>
                          <a:latin typeface="微軟正黑體" panose="020B0604030504040204" pitchFamily="34" charset="-120"/>
                          <a:ea typeface="微軟正黑體" panose="020B0604030504040204" pitchFamily="34" charset="-120"/>
                          <a:cs typeface="+mn-cs"/>
                        </a:rPr>
                        <a:t>高中自主學習計畫與成果</a:t>
                      </a:r>
                    </a:p>
                  </a:txBody>
                  <a:tcPr marL="7252" marR="72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285750" indent="-285750" algn="l">
                        <a:spcAft>
                          <a:spcPts val="0"/>
                        </a:spcAft>
                        <a:buFont typeface="Wingdings" panose="05000000000000000000" pitchFamily="2" charset="2"/>
                        <a:buChar char="u"/>
                        <a:tabLst>
                          <a:tab pos="196215" algn="l"/>
                        </a:tabLst>
                      </a:pPr>
                      <a:r>
                        <a:rPr lang="zh-TW" sz="1800" kern="100" spc="-150" baseline="0" dirty="0">
                          <a:effectLst/>
                          <a:latin typeface="微軟正黑體" panose="020B0604030504040204" pitchFamily="34" charset="-120"/>
                          <a:ea typeface="微軟正黑體" panose="020B0604030504040204" pitchFamily="34" charset="-120"/>
                        </a:rPr>
                        <a:t>彈性學習時間</a:t>
                      </a:r>
                      <a:r>
                        <a:rPr lang="zh-TW" sz="1800" kern="100" spc="-150" baseline="0" dirty="0">
                          <a:solidFill>
                            <a:srgbClr val="FF0000"/>
                          </a:solidFill>
                          <a:effectLst/>
                          <a:latin typeface="微軟正黑體" panose="020B0604030504040204" pitchFamily="34" charset="-120"/>
                          <a:ea typeface="微軟正黑體" panose="020B0604030504040204" pitchFamily="34" charset="-120"/>
                        </a:rPr>
                        <a:t>紀錄</a:t>
                      </a:r>
                      <a:endParaRPr lang="zh-TW" sz="1800" kern="100" spc="-150" baseline="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7252" marR="7252"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chemeClr val="accent2">
                        <a:lumMod val="20000"/>
                        <a:lumOff val="80000"/>
                      </a:schemeClr>
                    </a:solidFill>
                  </a:tcPr>
                </a:tc>
                <a:extLst>
                  <a:ext uri="{0D108BD9-81ED-4DB2-BD59-A6C34878D82A}">
                    <a16:rowId xmlns:a16="http://schemas.microsoft.com/office/drawing/2014/main" val="825384047"/>
                  </a:ext>
                </a:extLst>
              </a:tr>
              <a:tr h="318770">
                <a:tc vMerge="1">
                  <a:txBody>
                    <a:bodyPr/>
                    <a:lstStyle/>
                    <a:p>
                      <a:endParaRPr lang="zh-TW" altLang="en-US"/>
                    </a:p>
                  </a:txBody>
                  <a:tcPr/>
                </a:tc>
                <a:tc>
                  <a:txBody>
                    <a:bodyPr/>
                    <a:lstStyle/>
                    <a:p>
                      <a:pPr marL="36000" indent="0" algn="l">
                        <a:spcAft>
                          <a:spcPts val="0"/>
                        </a:spcAft>
                        <a:buFont typeface="Wingdings" panose="05000000000000000000" pitchFamily="2" charset="2"/>
                        <a:buNone/>
                      </a:pPr>
                      <a:r>
                        <a:rPr lang="en-US" altLang="zh-TW" sz="1800" b="1" kern="100" spc="-150" baseline="0" dirty="0">
                          <a:solidFill>
                            <a:srgbClr val="0000FF"/>
                          </a:solidFill>
                          <a:effectLst/>
                          <a:latin typeface="微軟正黑體" panose="020B0604030504040204" pitchFamily="34" charset="-120"/>
                          <a:ea typeface="微軟正黑體" panose="020B0604030504040204" pitchFamily="34" charset="-120"/>
                        </a:rPr>
                        <a:t>C-2 </a:t>
                      </a:r>
                      <a:r>
                        <a:rPr lang="zh-TW" sz="1800" kern="100" spc="-150" baseline="0" dirty="0">
                          <a:effectLst/>
                          <a:latin typeface="微軟正黑體" panose="020B0604030504040204" pitchFamily="34" charset="-120"/>
                          <a:ea typeface="微軟正黑體" panose="020B0604030504040204" pitchFamily="34" charset="-120"/>
                        </a:rPr>
                        <a:t>社團活動經驗</a:t>
                      </a:r>
                      <a:endParaRPr lang="zh-TW" sz="1800" kern="100" spc="-150" baseline="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7252" marR="72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36000" indent="0" algn="l">
                        <a:spcAft>
                          <a:spcPts val="0"/>
                        </a:spcAft>
                        <a:buFont typeface="Wingdings" panose="05000000000000000000" pitchFamily="2" charset="2"/>
                        <a:buNone/>
                      </a:pPr>
                      <a:r>
                        <a:rPr lang="en-US" altLang="zh-TW" sz="1800" kern="100" spc="-150" baseline="0" dirty="0">
                          <a:solidFill>
                            <a:srgbClr val="0000FF"/>
                          </a:solidFill>
                          <a:effectLst/>
                          <a:latin typeface="微軟正黑體" panose="020B0604030504040204" pitchFamily="34" charset="-120"/>
                          <a:ea typeface="微軟正黑體" panose="020B0604030504040204" pitchFamily="34" charset="-120"/>
                        </a:rPr>
                        <a:t>C-2 </a:t>
                      </a:r>
                      <a:r>
                        <a:rPr lang="zh-TW" sz="1800" kern="100" spc="-150" baseline="0" dirty="0">
                          <a:effectLst/>
                          <a:latin typeface="微軟正黑體" panose="020B0604030504040204" pitchFamily="34" charset="-120"/>
                          <a:ea typeface="微軟正黑體" panose="020B0604030504040204" pitchFamily="34" charset="-120"/>
                        </a:rPr>
                        <a:t>社團活動經驗</a:t>
                      </a:r>
                      <a:endParaRPr lang="zh-TW" sz="1800" kern="100" spc="-150" baseline="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7252" marR="72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285750" indent="-285750" algn="l">
                        <a:spcAft>
                          <a:spcPts val="0"/>
                        </a:spcAft>
                        <a:buFont typeface="Wingdings" panose="05000000000000000000" pitchFamily="2" charset="2"/>
                        <a:buChar char="u"/>
                        <a:tabLst>
                          <a:tab pos="196215" algn="l"/>
                        </a:tabLst>
                      </a:pPr>
                      <a:r>
                        <a:rPr lang="zh-TW" sz="1800" kern="100" spc="-150" baseline="0" dirty="0">
                          <a:effectLst/>
                          <a:latin typeface="微軟正黑體" panose="020B0604030504040204" pitchFamily="34" charset="-120"/>
                          <a:ea typeface="微軟正黑體" panose="020B0604030504040204" pitchFamily="34" charset="-120"/>
                        </a:rPr>
                        <a:t>團體活動時間</a:t>
                      </a:r>
                      <a:r>
                        <a:rPr lang="zh-TW" sz="1800" kern="100" spc="-150" baseline="0" dirty="0">
                          <a:solidFill>
                            <a:srgbClr val="FF0000"/>
                          </a:solidFill>
                          <a:effectLst/>
                          <a:latin typeface="微軟正黑體" panose="020B0604030504040204" pitchFamily="34" charset="-120"/>
                          <a:ea typeface="微軟正黑體" panose="020B0604030504040204" pitchFamily="34" charset="-120"/>
                        </a:rPr>
                        <a:t>紀錄</a:t>
                      </a:r>
                      <a:endParaRPr lang="zh-TW" sz="1800" kern="100" spc="-150" baseline="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7252" marR="7252" marT="0" marB="0" anchor="ctr">
                    <a:lnL w="12700" cap="flat" cmpd="sng" algn="ctr">
                      <a:solidFill>
                        <a:schemeClr val="tx1"/>
                      </a:solidFill>
                      <a:prstDash val="solid"/>
                      <a:round/>
                      <a:headEnd type="none" w="med" len="med"/>
                      <a:tailEnd type="none" w="med" len="med"/>
                    </a:lnL>
                    <a:solidFill>
                      <a:schemeClr val="accent2">
                        <a:lumMod val="20000"/>
                        <a:lumOff val="80000"/>
                      </a:schemeClr>
                    </a:solidFill>
                  </a:tcPr>
                </a:tc>
                <a:extLst>
                  <a:ext uri="{0D108BD9-81ED-4DB2-BD59-A6C34878D82A}">
                    <a16:rowId xmlns:a16="http://schemas.microsoft.com/office/drawing/2014/main" val="485562920"/>
                  </a:ext>
                </a:extLst>
              </a:tr>
              <a:tr h="318770">
                <a:tc vMerge="1">
                  <a:txBody>
                    <a:bodyPr/>
                    <a:lstStyle/>
                    <a:p>
                      <a:endParaRPr lang="zh-TW" altLang="en-US"/>
                    </a:p>
                  </a:txBody>
                  <a:tcPr/>
                </a:tc>
                <a:tc>
                  <a:txBody>
                    <a:bodyPr/>
                    <a:lstStyle/>
                    <a:p>
                      <a:pPr marL="36000" indent="0" algn="l">
                        <a:spcAft>
                          <a:spcPts val="0"/>
                        </a:spcAft>
                        <a:buFont typeface="Wingdings" panose="05000000000000000000" pitchFamily="2" charset="2"/>
                        <a:buNone/>
                      </a:pPr>
                      <a:r>
                        <a:rPr lang="en-US" altLang="zh-TW" sz="1800" b="1" kern="100" spc="-150" baseline="0" dirty="0">
                          <a:solidFill>
                            <a:srgbClr val="0000FF"/>
                          </a:solidFill>
                          <a:effectLst/>
                          <a:latin typeface="微軟正黑體" panose="020B0604030504040204" pitchFamily="34" charset="-120"/>
                          <a:ea typeface="微軟正黑體" panose="020B0604030504040204" pitchFamily="34" charset="-120"/>
                        </a:rPr>
                        <a:t>C-3 </a:t>
                      </a:r>
                      <a:r>
                        <a:rPr lang="zh-TW" sz="1800" kern="100" spc="-150" baseline="0" dirty="0">
                          <a:effectLst/>
                          <a:latin typeface="微軟正黑體" panose="020B0604030504040204" pitchFamily="34" charset="-120"/>
                          <a:ea typeface="微軟正黑體" panose="020B0604030504040204" pitchFamily="34" charset="-120"/>
                        </a:rPr>
                        <a:t>擔任幹部經驗</a:t>
                      </a:r>
                      <a:endParaRPr lang="zh-TW" sz="1800" kern="100" spc="-150" baseline="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7252" marR="72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36000" indent="0" algn="l">
                        <a:spcAft>
                          <a:spcPts val="0"/>
                        </a:spcAft>
                        <a:buFont typeface="Wingdings" panose="05000000000000000000" pitchFamily="2" charset="2"/>
                        <a:buNone/>
                      </a:pPr>
                      <a:r>
                        <a:rPr lang="en-US" altLang="zh-TW" sz="1800" kern="100" spc="-150" baseline="0" dirty="0">
                          <a:solidFill>
                            <a:srgbClr val="0000FF"/>
                          </a:solidFill>
                          <a:effectLst/>
                          <a:latin typeface="微軟正黑體" panose="020B0604030504040204" pitchFamily="34" charset="-120"/>
                          <a:ea typeface="微軟正黑體" panose="020B0604030504040204" pitchFamily="34" charset="-120"/>
                        </a:rPr>
                        <a:t>C-3 </a:t>
                      </a:r>
                      <a:r>
                        <a:rPr lang="zh-TW" sz="1800" kern="100" spc="-150" baseline="0" dirty="0">
                          <a:effectLst/>
                          <a:latin typeface="微軟正黑體" panose="020B0604030504040204" pitchFamily="34" charset="-120"/>
                          <a:ea typeface="微軟正黑體" panose="020B0604030504040204" pitchFamily="34" charset="-120"/>
                        </a:rPr>
                        <a:t>擔任幹部經驗</a:t>
                      </a:r>
                      <a:endParaRPr lang="zh-TW" sz="1800" kern="100" spc="-150" baseline="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7252" marR="72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285750" indent="-285750" algn="l">
                        <a:spcAft>
                          <a:spcPts val="0"/>
                        </a:spcAft>
                        <a:buFont typeface="Wingdings" panose="05000000000000000000" pitchFamily="2" charset="2"/>
                        <a:buChar char="u"/>
                        <a:tabLst>
                          <a:tab pos="196215" algn="l"/>
                        </a:tabLst>
                      </a:pPr>
                      <a:r>
                        <a:rPr lang="zh-TW" sz="1800" kern="100" spc="-150" baseline="0" dirty="0">
                          <a:effectLst/>
                          <a:latin typeface="微軟正黑體" panose="020B0604030504040204" pitchFamily="34" charset="-120"/>
                          <a:ea typeface="微軟正黑體" panose="020B0604030504040204" pitchFamily="34" charset="-120"/>
                        </a:rPr>
                        <a:t>幹部經歷暨事蹟</a:t>
                      </a:r>
                      <a:r>
                        <a:rPr lang="zh-TW" sz="1800" kern="100" spc="-150" baseline="0" dirty="0">
                          <a:solidFill>
                            <a:srgbClr val="FF0000"/>
                          </a:solidFill>
                          <a:effectLst/>
                          <a:latin typeface="微軟正黑體" panose="020B0604030504040204" pitchFamily="34" charset="-120"/>
                          <a:ea typeface="微軟正黑體" panose="020B0604030504040204" pitchFamily="34" charset="-120"/>
                        </a:rPr>
                        <a:t>紀錄</a:t>
                      </a:r>
                      <a:endParaRPr lang="zh-TW" sz="1800" kern="100" spc="-150" baseline="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7252" marR="7252" marT="0" marB="0" anchor="ctr">
                    <a:lnL w="12700" cap="flat" cmpd="sng" algn="ctr">
                      <a:solidFill>
                        <a:schemeClr val="tx1"/>
                      </a:solidFill>
                      <a:prstDash val="solid"/>
                      <a:round/>
                      <a:headEnd type="none" w="med" len="med"/>
                      <a:tailEnd type="none" w="med" len="med"/>
                    </a:lnL>
                    <a:solidFill>
                      <a:schemeClr val="accent2">
                        <a:lumMod val="20000"/>
                        <a:lumOff val="80000"/>
                      </a:schemeClr>
                    </a:solidFill>
                  </a:tcPr>
                </a:tc>
                <a:extLst>
                  <a:ext uri="{0D108BD9-81ED-4DB2-BD59-A6C34878D82A}">
                    <a16:rowId xmlns:a16="http://schemas.microsoft.com/office/drawing/2014/main" val="3528938419"/>
                  </a:ext>
                </a:extLst>
              </a:tr>
              <a:tr h="318770">
                <a:tc vMerge="1">
                  <a:txBody>
                    <a:bodyPr/>
                    <a:lstStyle/>
                    <a:p>
                      <a:endParaRPr lang="zh-TW" altLang="en-US"/>
                    </a:p>
                  </a:txBody>
                  <a:tcPr/>
                </a:tc>
                <a:tc>
                  <a:txBody>
                    <a:bodyPr/>
                    <a:lstStyle/>
                    <a:p>
                      <a:pPr marL="36000" indent="0" algn="l">
                        <a:spcAft>
                          <a:spcPts val="0"/>
                        </a:spcAft>
                        <a:buFont typeface="Wingdings" panose="05000000000000000000" pitchFamily="2" charset="2"/>
                        <a:buNone/>
                      </a:pPr>
                      <a:r>
                        <a:rPr lang="en-US" altLang="zh-TW" sz="1800" b="1" kern="100" spc="-150" baseline="0" dirty="0">
                          <a:solidFill>
                            <a:srgbClr val="0000FF"/>
                          </a:solidFill>
                          <a:effectLst/>
                          <a:latin typeface="微軟正黑體" panose="020B0604030504040204" pitchFamily="34" charset="-120"/>
                          <a:ea typeface="微軟正黑體" panose="020B0604030504040204" pitchFamily="34" charset="-120"/>
                        </a:rPr>
                        <a:t>C-4</a:t>
                      </a:r>
                      <a:r>
                        <a:rPr lang="en-US" altLang="zh-TW" sz="1800" kern="100" spc="-150" baseline="0" dirty="0">
                          <a:solidFill>
                            <a:srgbClr val="0000FF"/>
                          </a:solidFill>
                          <a:effectLst/>
                          <a:latin typeface="微軟正黑體" panose="020B0604030504040204" pitchFamily="34" charset="-120"/>
                          <a:ea typeface="微軟正黑體" panose="020B0604030504040204" pitchFamily="34" charset="-120"/>
                        </a:rPr>
                        <a:t> </a:t>
                      </a:r>
                      <a:r>
                        <a:rPr lang="zh-TW" sz="1800" kern="100" spc="-150" baseline="0" dirty="0">
                          <a:effectLst/>
                          <a:latin typeface="微軟正黑體" panose="020B0604030504040204" pitchFamily="34" charset="-120"/>
                          <a:ea typeface="微軟正黑體" panose="020B0604030504040204" pitchFamily="34" charset="-120"/>
                        </a:rPr>
                        <a:t>服務學習經驗</a:t>
                      </a:r>
                      <a:endParaRPr lang="zh-TW" sz="1800" kern="100" spc="-150" baseline="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7252" marR="72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36000" indent="0" algn="l">
                        <a:spcAft>
                          <a:spcPts val="0"/>
                        </a:spcAft>
                        <a:buFont typeface="Wingdings" panose="05000000000000000000" pitchFamily="2" charset="2"/>
                        <a:buNone/>
                      </a:pPr>
                      <a:r>
                        <a:rPr lang="en-US" altLang="zh-TW" sz="1800" kern="100" spc="-150" baseline="0" dirty="0">
                          <a:solidFill>
                            <a:srgbClr val="0000FF"/>
                          </a:solidFill>
                          <a:effectLst/>
                          <a:latin typeface="微軟正黑體" panose="020B0604030504040204" pitchFamily="34" charset="-120"/>
                          <a:ea typeface="微軟正黑體" panose="020B0604030504040204" pitchFamily="34" charset="-120"/>
                        </a:rPr>
                        <a:t>C-4 </a:t>
                      </a:r>
                      <a:r>
                        <a:rPr lang="zh-TW" sz="1800" kern="100" spc="-150" baseline="0" dirty="0">
                          <a:effectLst/>
                          <a:latin typeface="微軟正黑體" panose="020B0604030504040204" pitchFamily="34" charset="-120"/>
                          <a:ea typeface="微軟正黑體" panose="020B0604030504040204" pitchFamily="34" charset="-120"/>
                        </a:rPr>
                        <a:t>服務學習經驗</a:t>
                      </a:r>
                      <a:endParaRPr lang="zh-TW" sz="1800" kern="100" spc="-150" baseline="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7252" marR="72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285750" indent="-285750" algn="l">
                        <a:spcAft>
                          <a:spcPts val="0"/>
                        </a:spcAft>
                        <a:buFont typeface="Wingdings" panose="05000000000000000000" pitchFamily="2" charset="2"/>
                        <a:buChar char="u"/>
                        <a:tabLst>
                          <a:tab pos="196215" algn="l"/>
                        </a:tabLst>
                      </a:pPr>
                      <a:r>
                        <a:rPr lang="zh-TW" sz="1800" kern="100" spc="-150" baseline="0" dirty="0">
                          <a:effectLst/>
                          <a:latin typeface="微軟正黑體" panose="020B0604030504040204" pitchFamily="34" charset="-120"/>
                          <a:ea typeface="微軟正黑體" panose="020B0604030504040204" pitchFamily="34" charset="-120"/>
                        </a:rPr>
                        <a:t>服務學習</a:t>
                      </a:r>
                      <a:r>
                        <a:rPr lang="zh-TW" sz="1800" kern="100" spc="-150" baseline="0" dirty="0">
                          <a:solidFill>
                            <a:srgbClr val="FF0000"/>
                          </a:solidFill>
                          <a:effectLst/>
                          <a:latin typeface="微軟正黑體" panose="020B0604030504040204" pitchFamily="34" charset="-120"/>
                          <a:ea typeface="微軟正黑體" panose="020B0604030504040204" pitchFamily="34" charset="-120"/>
                        </a:rPr>
                        <a:t>紀錄</a:t>
                      </a:r>
                      <a:endParaRPr lang="zh-TW" sz="1800" kern="100" spc="-150" baseline="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7252" marR="7252" marT="0" marB="0" anchor="ctr">
                    <a:lnL w="12700" cap="flat" cmpd="sng" algn="ctr">
                      <a:solidFill>
                        <a:schemeClr val="tx1"/>
                      </a:solidFill>
                      <a:prstDash val="solid"/>
                      <a:round/>
                      <a:headEnd type="none" w="med" len="med"/>
                      <a:tailEnd type="none" w="med" len="med"/>
                    </a:lnL>
                    <a:solidFill>
                      <a:schemeClr val="accent2">
                        <a:lumMod val="20000"/>
                        <a:lumOff val="80000"/>
                      </a:schemeClr>
                    </a:solidFill>
                  </a:tcPr>
                </a:tc>
                <a:extLst>
                  <a:ext uri="{0D108BD9-81ED-4DB2-BD59-A6C34878D82A}">
                    <a16:rowId xmlns:a16="http://schemas.microsoft.com/office/drawing/2014/main" val="4220877251"/>
                  </a:ext>
                </a:extLst>
              </a:tr>
              <a:tr h="318770">
                <a:tc vMerge="1">
                  <a:txBody>
                    <a:bodyPr/>
                    <a:lstStyle/>
                    <a:p>
                      <a:endParaRPr lang="zh-TW" altLang="en-US"/>
                    </a:p>
                  </a:txBody>
                  <a:tcPr/>
                </a:tc>
                <a:tc>
                  <a:txBody>
                    <a:bodyPr/>
                    <a:lstStyle/>
                    <a:p>
                      <a:pPr marL="36000" indent="0" algn="l">
                        <a:spcAft>
                          <a:spcPts val="0"/>
                        </a:spcAft>
                        <a:buFont typeface="Wingdings" panose="05000000000000000000" pitchFamily="2" charset="2"/>
                        <a:buNone/>
                      </a:pPr>
                      <a:r>
                        <a:rPr lang="en-US" altLang="zh-TW" sz="1800" b="1" kern="100" spc="-150" baseline="0" dirty="0">
                          <a:solidFill>
                            <a:srgbClr val="0000FF"/>
                          </a:solidFill>
                          <a:effectLst/>
                          <a:latin typeface="微軟正黑體" panose="020B0604030504040204" pitchFamily="34" charset="-120"/>
                          <a:ea typeface="微軟正黑體" panose="020B0604030504040204" pitchFamily="34" charset="-120"/>
                        </a:rPr>
                        <a:t>C-5 </a:t>
                      </a:r>
                      <a:r>
                        <a:rPr lang="zh-TW" sz="1800" kern="100" spc="-150" baseline="0" dirty="0">
                          <a:effectLst/>
                          <a:latin typeface="微軟正黑體" panose="020B0604030504040204" pitchFamily="34" charset="-120"/>
                          <a:ea typeface="微軟正黑體" panose="020B0604030504040204" pitchFamily="34" charset="-120"/>
                        </a:rPr>
                        <a:t>競賽表現</a:t>
                      </a:r>
                      <a:endParaRPr lang="zh-TW" sz="1800" kern="100" spc="-150" baseline="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7252" marR="72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36000" indent="0" algn="l">
                        <a:spcAft>
                          <a:spcPts val="0"/>
                        </a:spcAft>
                        <a:buFont typeface="Wingdings" panose="05000000000000000000" pitchFamily="2" charset="2"/>
                        <a:buNone/>
                      </a:pPr>
                      <a:r>
                        <a:rPr lang="en-US" altLang="zh-TW" sz="1800" kern="100" spc="-150" baseline="0" dirty="0">
                          <a:solidFill>
                            <a:srgbClr val="0000FF"/>
                          </a:solidFill>
                          <a:effectLst/>
                          <a:latin typeface="微軟正黑體" panose="020B0604030504040204" pitchFamily="34" charset="-120"/>
                          <a:ea typeface="微軟正黑體" panose="020B0604030504040204" pitchFamily="34" charset="-120"/>
                        </a:rPr>
                        <a:t>C-5 </a:t>
                      </a:r>
                      <a:r>
                        <a:rPr lang="zh-TW" sz="1800" kern="100" spc="-150" baseline="0" dirty="0">
                          <a:effectLst/>
                          <a:latin typeface="微軟正黑體" panose="020B0604030504040204" pitchFamily="34" charset="-120"/>
                          <a:ea typeface="微軟正黑體" panose="020B0604030504040204" pitchFamily="34" charset="-120"/>
                        </a:rPr>
                        <a:t>競賽表現</a:t>
                      </a:r>
                      <a:endParaRPr lang="zh-TW" sz="1800" kern="100" spc="-150" baseline="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7252" marR="72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285750" indent="-285750" algn="l">
                        <a:spcAft>
                          <a:spcPts val="0"/>
                        </a:spcAft>
                        <a:buFont typeface="Wingdings" panose="05000000000000000000" pitchFamily="2" charset="2"/>
                        <a:buChar char="u"/>
                        <a:tabLst>
                          <a:tab pos="196215" algn="l"/>
                        </a:tabLst>
                      </a:pPr>
                      <a:r>
                        <a:rPr lang="zh-TW" sz="1800" kern="100" spc="-150" baseline="0" dirty="0">
                          <a:effectLst/>
                          <a:latin typeface="微軟正黑體" panose="020B0604030504040204" pitchFamily="34" charset="-120"/>
                          <a:ea typeface="微軟正黑體" panose="020B0604030504040204" pitchFamily="34" charset="-120"/>
                        </a:rPr>
                        <a:t>競賽參與</a:t>
                      </a:r>
                      <a:r>
                        <a:rPr lang="zh-TW" sz="1800" kern="100" spc="-150" baseline="0" dirty="0">
                          <a:solidFill>
                            <a:srgbClr val="FF0000"/>
                          </a:solidFill>
                          <a:effectLst/>
                          <a:latin typeface="微軟正黑體" panose="020B0604030504040204" pitchFamily="34" charset="-120"/>
                          <a:ea typeface="微軟正黑體" panose="020B0604030504040204" pitchFamily="34" charset="-120"/>
                        </a:rPr>
                        <a:t>紀錄</a:t>
                      </a:r>
                      <a:endParaRPr lang="zh-TW" sz="1800" kern="100" spc="-150" baseline="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7252" marR="7252" marT="0" marB="0" anchor="ctr">
                    <a:lnL w="12700" cap="flat" cmpd="sng" algn="ctr">
                      <a:solidFill>
                        <a:schemeClr val="tx1"/>
                      </a:solidFill>
                      <a:prstDash val="solid"/>
                      <a:round/>
                      <a:headEnd type="none" w="med" len="med"/>
                      <a:tailEnd type="none" w="med" len="med"/>
                    </a:lnL>
                    <a:solidFill>
                      <a:schemeClr val="accent2">
                        <a:lumMod val="20000"/>
                        <a:lumOff val="80000"/>
                      </a:schemeClr>
                    </a:solidFill>
                  </a:tcPr>
                </a:tc>
                <a:extLst>
                  <a:ext uri="{0D108BD9-81ED-4DB2-BD59-A6C34878D82A}">
                    <a16:rowId xmlns:a16="http://schemas.microsoft.com/office/drawing/2014/main" val="874617842"/>
                  </a:ext>
                </a:extLst>
              </a:tr>
              <a:tr h="318770">
                <a:tc vMerge="1">
                  <a:txBody>
                    <a:bodyPr/>
                    <a:lstStyle/>
                    <a:p>
                      <a:endParaRPr lang="zh-TW" altLang="en-US"/>
                    </a:p>
                  </a:txBody>
                  <a:tcPr/>
                </a:tc>
                <a:tc>
                  <a:txBody>
                    <a:bodyPr/>
                    <a:lstStyle/>
                    <a:p>
                      <a:pPr marL="36000" indent="0" algn="l">
                        <a:spcAft>
                          <a:spcPts val="0"/>
                        </a:spcAft>
                        <a:buFont typeface="Wingdings" panose="05000000000000000000" pitchFamily="2" charset="2"/>
                        <a:buNone/>
                      </a:pPr>
                      <a:r>
                        <a:rPr lang="en-US" altLang="zh-TW" sz="1800" b="1" kern="100" spc="-150" baseline="0" dirty="0">
                          <a:solidFill>
                            <a:srgbClr val="0000FF"/>
                          </a:solidFill>
                          <a:effectLst/>
                          <a:latin typeface="微軟正黑體" panose="020B0604030504040204" pitchFamily="34" charset="-120"/>
                          <a:ea typeface="微軟正黑體" panose="020B0604030504040204" pitchFamily="34" charset="-120"/>
                        </a:rPr>
                        <a:t>C-6 </a:t>
                      </a:r>
                      <a:r>
                        <a:rPr lang="zh-TW" sz="1800" kern="100" spc="-150" baseline="0" dirty="0">
                          <a:effectLst/>
                          <a:latin typeface="微軟正黑體" panose="020B0604030504040204" pitchFamily="34" charset="-120"/>
                          <a:ea typeface="微軟正黑體" panose="020B0604030504040204" pitchFamily="34" charset="-120"/>
                        </a:rPr>
                        <a:t>非修課紀錄之成果作品</a:t>
                      </a:r>
                      <a:br>
                        <a:rPr lang="en-US" altLang="zh-TW" sz="1800" kern="100" spc="-150" baseline="0" dirty="0">
                          <a:effectLst/>
                          <a:latin typeface="微軟正黑體" panose="020B0604030504040204" pitchFamily="34" charset="-120"/>
                          <a:ea typeface="微軟正黑體" panose="020B0604030504040204" pitchFamily="34" charset="-120"/>
                        </a:rPr>
                      </a:br>
                      <a:r>
                        <a:rPr lang="en-US" altLang="zh-TW" sz="1800" kern="100" spc="-150" baseline="0" dirty="0">
                          <a:effectLst/>
                          <a:latin typeface="微軟正黑體" panose="020B0604030504040204" pitchFamily="34" charset="-120"/>
                          <a:ea typeface="微軟正黑體" panose="020B0604030504040204" pitchFamily="34" charset="-120"/>
                        </a:rPr>
                        <a:t>          </a:t>
                      </a:r>
                      <a:r>
                        <a:rPr lang="en-US" sz="1300" kern="100" spc="-150" baseline="0" dirty="0">
                          <a:solidFill>
                            <a:srgbClr val="0000FF"/>
                          </a:solidFill>
                          <a:effectLst/>
                          <a:latin typeface="微軟正黑體" panose="020B0604030504040204" pitchFamily="34" charset="-120"/>
                          <a:ea typeface="微軟正黑體" panose="020B0604030504040204" pitchFamily="34" charset="-120"/>
                          <a:cs typeface="+mn-cs"/>
                        </a:rPr>
                        <a:t>(</a:t>
                      </a:r>
                      <a:r>
                        <a:rPr lang="zh-TW" sz="1300" kern="100" spc="-150" baseline="0" dirty="0">
                          <a:solidFill>
                            <a:srgbClr val="0000FF"/>
                          </a:solidFill>
                          <a:effectLst/>
                          <a:latin typeface="微軟正黑體" panose="020B0604030504040204" pitchFamily="34" charset="-120"/>
                          <a:ea typeface="微軟正黑體" panose="020B0604030504040204" pitchFamily="34" charset="-120"/>
                          <a:cs typeface="+mn-cs"/>
                        </a:rPr>
                        <a:t>如職場學習成果</a:t>
                      </a:r>
                      <a:r>
                        <a:rPr lang="en-US" sz="1300" kern="100" spc="-150" baseline="0" dirty="0">
                          <a:solidFill>
                            <a:srgbClr val="0000FF"/>
                          </a:solidFill>
                          <a:effectLst/>
                          <a:latin typeface="微軟正黑體" panose="020B0604030504040204" pitchFamily="34" charset="-120"/>
                          <a:ea typeface="微軟正黑體" panose="020B0604030504040204" pitchFamily="34" charset="-120"/>
                          <a:cs typeface="+mn-cs"/>
                        </a:rPr>
                        <a:t>)</a:t>
                      </a:r>
                      <a:endParaRPr lang="zh-TW" sz="1300" kern="100" spc="-150" baseline="0" dirty="0">
                        <a:solidFill>
                          <a:srgbClr val="0000FF"/>
                        </a:solidFill>
                        <a:effectLst/>
                        <a:latin typeface="微軟正黑體" panose="020B0604030504040204" pitchFamily="34" charset="-120"/>
                        <a:ea typeface="微軟正黑體" panose="020B0604030504040204" pitchFamily="34" charset="-120"/>
                        <a:cs typeface="+mn-cs"/>
                      </a:endParaRPr>
                    </a:p>
                  </a:txBody>
                  <a:tcPr marL="7252" marR="72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36000" indent="0" algn="l">
                        <a:spcAft>
                          <a:spcPts val="0"/>
                        </a:spcAft>
                        <a:buFont typeface="Wingdings" panose="05000000000000000000" pitchFamily="2" charset="2"/>
                        <a:buNone/>
                      </a:pPr>
                      <a:r>
                        <a:rPr lang="en-US" altLang="zh-TW" sz="1800" kern="100" spc="-150" baseline="0" dirty="0">
                          <a:solidFill>
                            <a:srgbClr val="0000FF"/>
                          </a:solidFill>
                          <a:effectLst/>
                          <a:latin typeface="微軟正黑體" panose="020B0604030504040204" pitchFamily="34" charset="-120"/>
                          <a:ea typeface="微軟正黑體" panose="020B0604030504040204" pitchFamily="34" charset="-120"/>
                        </a:rPr>
                        <a:t>C-6 </a:t>
                      </a:r>
                      <a:r>
                        <a:rPr lang="zh-TW" sz="1800" kern="100" spc="-150" baseline="0" dirty="0">
                          <a:effectLst/>
                          <a:latin typeface="微軟正黑體" panose="020B0604030504040204" pitchFamily="34" charset="-120"/>
                          <a:ea typeface="微軟正黑體" panose="020B0604030504040204" pitchFamily="34" charset="-120"/>
                        </a:rPr>
                        <a:t>非修課紀錄之成果作品</a:t>
                      </a:r>
                      <a:endParaRPr lang="zh-TW" sz="1800" kern="100" spc="-150" baseline="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7252" marR="72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285750" indent="-285750" algn="l">
                        <a:spcAft>
                          <a:spcPts val="0"/>
                        </a:spcAft>
                        <a:buFont typeface="Wingdings" panose="05000000000000000000" pitchFamily="2" charset="2"/>
                        <a:buChar char="u"/>
                        <a:tabLst>
                          <a:tab pos="196215" algn="l"/>
                        </a:tabLst>
                      </a:pPr>
                      <a:r>
                        <a:rPr lang="zh-TW" sz="1800" kern="100" spc="-150" baseline="0" dirty="0">
                          <a:effectLst/>
                          <a:latin typeface="微軟正黑體" panose="020B0604030504040204" pitchFamily="34" charset="-120"/>
                          <a:ea typeface="微軟正黑體" panose="020B0604030504040204" pitchFamily="34" charset="-120"/>
                        </a:rPr>
                        <a:t>職場學習</a:t>
                      </a:r>
                      <a:r>
                        <a:rPr lang="zh-TW" sz="1800" kern="100" spc="-150" baseline="0" dirty="0">
                          <a:solidFill>
                            <a:srgbClr val="FF0000"/>
                          </a:solidFill>
                          <a:effectLst/>
                          <a:latin typeface="微軟正黑體" panose="020B0604030504040204" pitchFamily="34" charset="-120"/>
                          <a:ea typeface="微軟正黑體" panose="020B0604030504040204" pitchFamily="34" charset="-120"/>
                        </a:rPr>
                        <a:t>紀錄</a:t>
                      </a:r>
                      <a:endParaRPr lang="zh-TW" sz="1800" kern="100" spc="-150" baseline="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7252" marR="7252" marT="0" marB="0" anchor="ctr">
                    <a:lnL w="12700" cap="flat" cmpd="sng" algn="ctr">
                      <a:solidFill>
                        <a:schemeClr val="tx1"/>
                      </a:solidFill>
                      <a:prstDash val="solid"/>
                      <a:round/>
                      <a:headEnd type="none" w="med" len="med"/>
                      <a:tailEnd type="none" w="med" len="med"/>
                    </a:lnL>
                    <a:solidFill>
                      <a:schemeClr val="accent2">
                        <a:lumMod val="20000"/>
                        <a:lumOff val="80000"/>
                      </a:schemeClr>
                    </a:solidFill>
                  </a:tcPr>
                </a:tc>
                <a:extLst>
                  <a:ext uri="{0D108BD9-81ED-4DB2-BD59-A6C34878D82A}">
                    <a16:rowId xmlns:a16="http://schemas.microsoft.com/office/drawing/2014/main" val="2890409007"/>
                  </a:ext>
                </a:extLst>
              </a:tr>
              <a:tr h="318770">
                <a:tc vMerge="1">
                  <a:txBody>
                    <a:bodyPr/>
                    <a:lstStyle/>
                    <a:p>
                      <a:endParaRPr lang="zh-TW" altLang="en-US"/>
                    </a:p>
                  </a:txBody>
                  <a:tcPr/>
                </a:tc>
                <a:tc>
                  <a:txBody>
                    <a:bodyPr/>
                    <a:lstStyle/>
                    <a:p>
                      <a:pPr marL="36000" indent="0" algn="l">
                        <a:spcAft>
                          <a:spcPts val="0"/>
                        </a:spcAft>
                        <a:buFont typeface="Wingdings" panose="05000000000000000000" pitchFamily="2" charset="2"/>
                        <a:buNone/>
                      </a:pPr>
                      <a:r>
                        <a:rPr lang="en-US" altLang="zh-TW" sz="1800" b="1" kern="100" spc="-150" baseline="0" dirty="0">
                          <a:solidFill>
                            <a:srgbClr val="0000FF"/>
                          </a:solidFill>
                          <a:effectLst/>
                          <a:latin typeface="微軟正黑體" panose="020B0604030504040204" pitchFamily="34" charset="-120"/>
                          <a:ea typeface="微軟正黑體" panose="020B0604030504040204" pitchFamily="34" charset="-120"/>
                        </a:rPr>
                        <a:t>C-7</a:t>
                      </a:r>
                      <a:r>
                        <a:rPr lang="en-US" altLang="zh-TW" sz="1800" kern="100" spc="-150" baseline="0" dirty="0">
                          <a:solidFill>
                            <a:srgbClr val="0000FF"/>
                          </a:solidFill>
                          <a:effectLst/>
                          <a:latin typeface="微軟正黑體" panose="020B0604030504040204" pitchFamily="34" charset="-120"/>
                          <a:ea typeface="微軟正黑體" panose="020B0604030504040204" pitchFamily="34" charset="-120"/>
                        </a:rPr>
                        <a:t> </a:t>
                      </a:r>
                      <a:r>
                        <a:rPr lang="zh-TW" sz="1800" kern="100" spc="-150" baseline="0" dirty="0">
                          <a:effectLst/>
                          <a:latin typeface="微軟正黑體" panose="020B0604030504040204" pitchFamily="34" charset="-120"/>
                          <a:ea typeface="微軟正黑體" panose="020B0604030504040204" pitchFamily="34" charset="-120"/>
                        </a:rPr>
                        <a:t>檢定證照</a:t>
                      </a:r>
                      <a:endParaRPr lang="zh-TW" sz="1800" kern="100" spc="-150" baseline="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7252" marR="72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36000" indent="0" algn="l">
                        <a:spcAft>
                          <a:spcPts val="0"/>
                        </a:spcAft>
                        <a:buFont typeface="Wingdings" panose="05000000000000000000" pitchFamily="2" charset="2"/>
                        <a:buNone/>
                      </a:pPr>
                      <a:r>
                        <a:rPr lang="en-US" altLang="zh-TW" sz="1800" kern="100" spc="-150" baseline="0" dirty="0">
                          <a:solidFill>
                            <a:srgbClr val="0000FF"/>
                          </a:solidFill>
                          <a:effectLst/>
                          <a:latin typeface="微軟正黑體" panose="020B0604030504040204" pitchFamily="34" charset="-120"/>
                          <a:ea typeface="微軟正黑體" panose="020B0604030504040204" pitchFamily="34" charset="-120"/>
                        </a:rPr>
                        <a:t>C-7 </a:t>
                      </a:r>
                      <a:r>
                        <a:rPr lang="zh-TW" sz="1800" kern="100" spc="-150" baseline="0" dirty="0">
                          <a:effectLst/>
                          <a:latin typeface="微軟正黑體" panose="020B0604030504040204" pitchFamily="34" charset="-120"/>
                          <a:ea typeface="微軟正黑體" panose="020B0604030504040204" pitchFamily="34" charset="-120"/>
                        </a:rPr>
                        <a:t>檢定證照</a:t>
                      </a:r>
                      <a:endParaRPr lang="zh-TW" sz="1800" kern="100" spc="-150" baseline="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7252" marR="72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285750" indent="-285750" algn="l">
                        <a:spcAft>
                          <a:spcPts val="0"/>
                        </a:spcAft>
                        <a:buFont typeface="Wingdings" panose="05000000000000000000" pitchFamily="2" charset="2"/>
                        <a:buChar char="u"/>
                        <a:tabLst>
                          <a:tab pos="196215" algn="l"/>
                        </a:tabLst>
                      </a:pPr>
                      <a:r>
                        <a:rPr lang="zh-TW" sz="1800" kern="100" spc="-150" baseline="0" dirty="0">
                          <a:effectLst/>
                          <a:latin typeface="微軟正黑體" panose="020B0604030504040204" pitchFamily="34" charset="-120"/>
                          <a:ea typeface="微軟正黑體" panose="020B0604030504040204" pitchFamily="34" charset="-120"/>
                        </a:rPr>
                        <a:t>檢定證照</a:t>
                      </a:r>
                      <a:r>
                        <a:rPr lang="zh-TW" sz="1800" kern="100" spc="-150" baseline="0" dirty="0">
                          <a:solidFill>
                            <a:srgbClr val="FF0000"/>
                          </a:solidFill>
                          <a:effectLst/>
                          <a:latin typeface="微軟正黑體" panose="020B0604030504040204" pitchFamily="34" charset="-120"/>
                          <a:ea typeface="微軟正黑體" panose="020B0604030504040204" pitchFamily="34" charset="-120"/>
                        </a:rPr>
                        <a:t>紀錄</a:t>
                      </a:r>
                      <a:endParaRPr lang="zh-TW" sz="1800" kern="100" spc="-150" baseline="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7252" marR="7252" marT="0" marB="0" anchor="ctr">
                    <a:lnL w="12700" cap="flat" cmpd="sng" algn="ctr">
                      <a:solidFill>
                        <a:schemeClr val="tx1"/>
                      </a:solidFill>
                      <a:prstDash val="solid"/>
                      <a:round/>
                      <a:headEnd type="none" w="med" len="med"/>
                      <a:tailEnd type="none" w="med" len="med"/>
                    </a:lnL>
                    <a:solidFill>
                      <a:schemeClr val="accent2">
                        <a:lumMod val="20000"/>
                        <a:lumOff val="80000"/>
                      </a:schemeClr>
                    </a:solidFill>
                  </a:tcPr>
                </a:tc>
                <a:extLst>
                  <a:ext uri="{0D108BD9-81ED-4DB2-BD59-A6C34878D82A}">
                    <a16:rowId xmlns:a16="http://schemas.microsoft.com/office/drawing/2014/main" val="3676205985"/>
                  </a:ext>
                </a:extLst>
              </a:tr>
              <a:tr h="318770">
                <a:tc vMerge="1">
                  <a:txBody>
                    <a:bodyPr/>
                    <a:lstStyle/>
                    <a:p>
                      <a:endParaRPr lang="zh-TW" altLang="en-US"/>
                    </a:p>
                  </a:txBody>
                  <a:tcPr/>
                </a:tc>
                <a:tc>
                  <a:txBody>
                    <a:bodyPr/>
                    <a:lstStyle/>
                    <a:p>
                      <a:pPr marL="36000" indent="0" algn="l">
                        <a:spcAft>
                          <a:spcPts val="0"/>
                        </a:spcAft>
                        <a:buFont typeface="Wingdings" panose="05000000000000000000" pitchFamily="2" charset="2"/>
                        <a:buNone/>
                      </a:pPr>
                      <a:r>
                        <a:rPr lang="en-US" altLang="zh-TW" sz="1800" b="1" kern="100" spc="-150" baseline="0" dirty="0">
                          <a:solidFill>
                            <a:srgbClr val="0000FF"/>
                          </a:solidFill>
                          <a:effectLst/>
                          <a:latin typeface="微軟正黑體" panose="020B0604030504040204" pitchFamily="34" charset="-120"/>
                          <a:ea typeface="微軟正黑體" panose="020B0604030504040204" pitchFamily="34" charset="-120"/>
                        </a:rPr>
                        <a:t>C-8</a:t>
                      </a:r>
                      <a:r>
                        <a:rPr lang="en-US" altLang="zh-TW" sz="1800" kern="100" spc="-150" baseline="0" dirty="0">
                          <a:solidFill>
                            <a:srgbClr val="0000FF"/>
                          </a:solidFill>
                          <a:effectLst/>
                          <a:latin typeface="微軟正黑體" panose="020B0604030504040204" pitchFamily="34" charset="-120"/>
                          <a:ea typeface="微軟正黑體" panose="020B0604030504040204" pitchFamily="34" charset="-120"/>
                        </a:rPr>
                        <a:t> </a:t>
                      </a:r>
                      <a:r>
                        <a:rPr lang="zh-TW" sz="1800" kern="100" spc="-150" baseline="0" dirty="0">
                          <a:effectLst/>
                          <a:latin typeface="微軟正黑體" panose="020B0604030504040204" pitchFamily="34" charset="-120"/>
                          <a:ea typeface="微軟正黑體" panose="020B0604030504040204" pitchFamily="34" charset="-120"/>
                        </a:rPr>
                        <a:t>特殊優良表現證明</a:t>
                      </a:r>
                      <a:endParaRPr lang="zh-TW" sz="1800" kern="100" spc="-150" baseline="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7252" marR="72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36000" indent="0" algn="l">
                        <a:spcAft>
                          <a:spcPts val="0"/>
                        </a:spcAft>
                        <a:buFont typeface="Wingdings" panose="05000000000000000000" pitchFamily="2" charset="2"/>
                        <a:buNone/>
                      </a:pPr>
                      <a:r>
                        <a:rPr lang="en-US" altLang="zh-TW" sz="1800" kern="100" spc="-150" baseline="0" dirty="0">
                          <a:solidFill>
                            <a:srgbClr val="0000FF"/>
                          </a:solidFill>
                          <a:effectLst/>
                          <a:latin typeface="微軟正黑體" panose="020B0604030504040204" pitchFamily="34" charset="-120"/>
                          <a:ea typeface="微軟正黑體" panose="020B0604030504040204" pitchFamily="34" charset="-120"/>
                        </a:rPr>
                        <a:t>C-8 </a:t>
                      </a:r>
                      <a:r>
                        <a:rPr lang="zh-TW" sz="1800" kern="100" spc="-150" baseline="0" dirty="0">
                          <a:effectLst/>
                          <a:latin typeface="微軟正黑體" panose="020B0604030504040204" pitchFamily="34" charset="-120"/>
                          <a:ea typeface="微軟正黑體" panose="020B0604030504040204" pitchFamily="34" charset="-120"/>
                        </a:rPr>
                        <a:t>特殊優良表現證明</a:t>
                      </a:r>
                      <a:endParaRPr lang="zh-TW" sz="1800" kern="100" spc="-150" baseline="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7252" marR="72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285750" indent="-285750" algn="l">
                        <a:spcAft>
                          <a:spcPts val="0"/>
                        </a:spcAft>
                        <a:buFont typeface="Wingdings" panose="05000000000000000000" pitchFamily="2" charset="2"/>
                        <a:buChar char="u"/>
                        <a:tabLst>
                          <a:tab pos="196215" algn="l"/>
                        </a:tabLst>
                      </a:pPr>
                      <a:r>
                        <a:rPr lang="zh-TW" sz="1800" kern="100" spc="-150" baseline="0" dirty="0">
                          <a:effectLst/>
                          <a:latin typeface="微軟正黑體" panose="020B0604030504040204" pitchFamily="34" charset="-120"/>
                          <a:ea typeface="微軟正黑體" panose="020B0604030504040204" pitchFamily="34" charset="-120"/>
                        </a:rPr>
                        <a:t>其他多元表現</a:t>
                      </a:r>
                      <a:r>
                        <a:rPr lang="zh-TW" sz="1800" kern="100" spc="-150" baseline="0" dirty="0">
                          <a:solidFill>
                            <a:srgbClr val="FF0000"/>
                          </a:solidFill>
                          <a:effectLst/>
                          <a:latin typeface="微軟正黑體" panose="020B0604030504040204" pitchFamily="34" charset="-120"/>
                          <a:ea typeface="微軟正黑體" panose="020B0604030504040204" pitchFamily="34" charset="-120"/>
                        </a:rPr>
                        <a:t>紀錄</a:t>
                      </a:r>
                      <a:endParaRPr lang="zh-TW" sz="1800" kern="100" spc="-150" baseline="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7252" marR="7252" marT="0" marB="0" anchor="ctr">
                    <a:lnL w="12700" cap="flat" cmpd="sng" algn="ctr">
                      <a:solidFill>
                        <a:schemeClr val="tx1"/>
                      </a:solidFill>
                      <a:prstDash val="solid"/>
                      <a:round/>
                      <a:headEnd type="none" w="med" len="med"/>
                      <a:tailEnd type="none" w="med" len="med"/>
                    </a:lnL>
                    <a:solidFill>
                      <a:schemeClr val="accent2">
                        <a:lumMod val="20000"/>
                        <a:lumOff val="80000"/>
                      </a:schemeClr>
                    </a:solidFill>
                  </a:tcPr>
                </a:tc>
                <a:extLst>
                  <a:ext uri="{0D108BD9-81ED-4DB2-BD59-A6C34878D82A}">
                    <a16:rowId xmlns:a16="http://schemas.microsoft.com/office/drawing/2014/main" val="2272932352"/>
                  </a:ext>
                </a:extLst>
              </a:tr>
              <a:tr h="318770">
                <a:tc vMerge="1">
                  <a:txBody>
                    <a:bodyPr/>
                    <a:lstStyle/>
                    <a:p>
                      <a:endParaRPr lang="zh-TW" altLang="en-US"/>
                    </a:p>
                  </a:txBody>
                  <a:tcPr/>
                </a:tc>
                <a:tc>
                  <a:txBody>
                    <a:bodyPr/>
                    <a:lstStyle/>
                    <a:p>
                      <a:pPr algn="l">
                        <a:spcAft>
                          <a:spcPts val="0"/>
                        </a:spcAft>
                      </a:pPr>
                      <a:r>
                        <a:rPr lang="en-US" sz="1800" kern="100" spc="-150" baseline="0" dirty="0">
                          <a:effectLst/>
                          <a:latin typeface="微軟正黑體" panose="020B0604030504040204" pitchFamily="34" charset="-120"/>
                          <a:ea typeface="微軟正黑體" panose="020B0604030504040204" pitchFamily="34" charset="-120"/>
                        </a:rPr>
                        <a:t> </a:t>
                      </a:r>
                      <a:endParaRPr lang="zh-TW" sz="1800" kern="100" spc="-150" baseline="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7252" marR="72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l">
                        <a:spcAft>
                          <a:spcPts val="0"/>
                        </a:spcAft>
                      </a:pPr>
                      <a:r>
                        <a:rPr lang="en-US" sz="1800" kern="100" spc="-150" baseline="0" dirty="0">
                          <a:effectLst/>
                          <a:latin typeface="微軟正黑體" panose="020B0604030504040204" pitchFamily="34" charset="-120"/>
                          <a:ea typeface="微軟正黑體" panose="020B0604030504040204" pitchFamily="34" charset="-120"/>
                        </a:rPr>
                        <a:t> </a:t>
                      </a:r>
                      <a:endParaRPr lang="zh-TW" sz="1800" kern="100" spc="-150" baseline="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7252" marR="72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285750" indent="-285750" algn="l">
                        <a:spcAft>
                          <a:spcPts val="0"/>
                        </a:spcAft>
                        <a:buFont typeface="Wingdings" panose="05000000000000000000" pitchFamily="2" charset="2"/>
                        <a:buChar char="u"/>
                        <a:tabLst>
                          <a:tab pos="196215" algn="l"/>
                        </a:tabLst>
                      </a:pPr>
                      <a:r>
                        <a:rPr lang="zh-TW" sz="1800" kern="100" spc="-150" baseline="0" dirty="0">
                          <a:effectLst/>
                          <a:latin typeface="微軟正黑體" panose="020B0604030504040204" pitchFamily="34" charset="-120"/>
                          <a:ea typeface="微軟正黑體" panose="020B0604030504040204" pitchFamily="34" charset="-120"/>
                        </a:rPr>
                        <a:t>作品成果</a:t>
                      </a:r>
                      <a:r>
                        <a:rPr lang="zh-TW" sz="1800" kern="100" spc="-150" baseline="0" dirty="0">
                          <a:solidFill>
                            <a:srgbClr val="FF0000"/>
                          </a:solidFill>
                          <a:effectLst/>
                          <a:latin typeface="微軟正黑體" panose="020B0604030504040204" pitchFamily="34" charset="-120"/>
                          <a:ea typeface="微軟正黑體" panose="020B0604030504040204" pitchFamily="34" charset="-120"/>
                        </a:rPr>
                        <a:t>紀錄</a:t>
                      </a:r>
                      <a:endParaRPr lang="zh-TW" sz="1800" kern="100" spc="-150" baseline="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7252" marR="7252" marT="0" marB="0" anchor="ctr">
                    <a:lnL w="12700" cap="flat" cmpd="sng" algn="ctr">
                      <a:solidFill>
                        <a:schemeClr val="tx1"/>
                      </a:solidFill>
                      <a:prstDash val="solid"/>
                      <a:round/>
                      <a:headEnd type="none" w="med" len="med"/>
                      <a:tailEnd type="none" w="med" len="med"/>
                    </a:lnL>
                    <a:solidFill>
                      <a:schemeClr val="accent2">
                        <a:lumMod val="20000"/>
                        <a:lumOff val="80000"/>
                      </a:schemeClr>
                    </a:solidFill>
                  </a:tcPr>
                </a:tc>
                <a:extLst>
                  <a:ext uri="{0D108BD9-81ED-4DB2-BD59-A6C34878D82A}">
                    <a16:rowId xmlns:a16="http://schemas.microsoft.com/office/drawing/2014/main" val="2300188856"/>
                  </a:ext>
                </a:extLst>
              </a:tr>
              <a:tr h="318770">
                <a:tc vMerge="1">
                  <a:txBody>
                    <a:bodyPr/>
                    <a:lstStyle/>
                    <a:p>
                      <a:endParaRPr lang="zh-TW" altLang="en-US"/>
                    </a:p>
                  </a:txBody>
                  <a:tcPr/>
                </a:tc>
                <a:tc>
                  <a:txBody>
                    <a:bodyPr/>
                    <a:lstStyle/>
                    <a:p>
                      <a:pPr algn="l">
                        <a:spcAft>
                          <a:spcPts val="0"/>
                        </a:spcAft>
                      </a:pPr>
                      <a:r>
                        <a:rPr lang="en-US" sz="1800" kern="100" spc="-150" baseline="0" dirty="0">
                          <a:effectLst/>
                          <a:latin typeface="微軟正黑體" panose="020B0604030504040204" pitchFamily="34" charset="-120"/>
                          <a:ea typeface="微軟正黑體" panose="020B0604030504040204" pitchFamily="34" charset="-120"/>
                        </a:rPr>
                        <a:t> </a:t>
                      </a:r>
                      <a:endParaRPr lang="zh-TW" sz="1800" kern="100" spc="-150" baseline="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7252" marR="72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l">
                        <a:spcAft>
                          <a:spcPts val="0"/>
                        </a:spcAft>
                      </a:pPr>
                      <a:r>
                        <a:rPr lang="en-US" sz="1800" kern="100" spc="-150" baseline="0" dirty="0">
                          <a:effectLst/>
                          <a:latin typeface="微軟正黑體" panose="020B0604030504040204" pitchFamily="34" charset="-120"/>
                          <a:ea typeface="微軟正黑體" panose="020B0604030504040204" pitchFamily="34" charset="-120"/>
                        </a:rPr>
                        <a:t> </a:t>
                      </a:r>
                      <a:endParaRPr lang="zh-TW" sz="1800" kern="100" spc="-150" baseline="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7252" marR="725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285750" indent="-285750" algn="l">
                        <a:spcAft>
                          <a:spcPts val="0"/>
                        </a:spcAft>
                        <a:buFont typeface="Wingdings" panose="05000000000000000000" pitchFamily="2" charset="2"/>
                        <a:buChar char="u"/>
                        <a:tabLst>
                          <a:tab pos="196215" algn="l"/>
                        </a:tabLst>
                      </a:pPr>
                      <a:r>
                        <a:rPr lang="zh-TW" sz="1800" kern="100" spc="-150" baseline="0" dirty="0">
                          <a:effectLst/>
                          <a:latin typeface="微軟正黑體" panose="020B0604030504040204" pitchFamily="34" charset="-120"/>
                          <a:ea typeface="微軟正黑體" panose="020B0604030504040204" pitchFamily="34" charset="-120"/>
                        </a:rPr>
                        <a:t>大學及技專校院先修課程</a:t>
                      </a:r>
                      <a:r>
                        <a:rPr lang="zh-TW" sz="1800" kern="100" spc="-150" baseline="0" dirty="0">
                          <a:solidFill>
                            <a:srgbClr val="FF0000"/>
                          </a:solidFill>
                          <a:effectLst/>
                          <a:latin typeface="微軟正黑體" panose="020B0604030504040204" pitchFamily="34" charset="-120"/>
                          <a:ea typeface="微軟正黑體" panose="020B0604030504040204" pitchFamily="34" charset="-120"/>
                        </a:rPr>
                        <a:t>紀錄</a:t>
                      </a:r>
                      <a:endParaRPr lang="zh-TW" sz="1800" kern="100" spc="-150" baseline="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7252" marR="7252" marT="0" marB="0" anchor="ctr">
                    <a:lnL w="12700" cap="flat" cmpd="sng" algn="ctr">
                      <a:solidFill>
                        <a:schemeClr val="tx1"/>
                      </a:solidFill>
                      <a:prstDash val="solid"/>
                      <a:round/>
                      <a:headEnd type="none" w="med" len="med"/>
                      <a:tailEnd type="none" w="med" len="med"/>
                    </a:lnL>
                    <a:solidFill>
                      <a:schemeClr val="accent2">
                        <a:lumMod val="20000"/>
                        <a:lumOff val="80000"/>
                      </a:schemeClr>
                    </a:solidFill>
                  </a:tcPr>
                </a:tc>
                <a:extLst>
                  <a:ext uri="{0D108BD9-81ED-4DB2-BD59-A6C34878D82A}">
                    <a16:rowId xmlns:a16="http://schemas.microsoft.com/office/drawing/2014/main" val="2911353150"/>
                  </a:ext>
                </a:extLst>
              </a:tr>
            </a:tbl>
          </a:graphicData>
        </a:graphic>
      </p:graphicFrame>
      <p:sp>
        <p:nvSpPr>
          <p:cNvPr id="4" name="矩形 3">
            <a:extLst>
              <a:ext uri="{FF2B5EF4-FFF2-40B4-BE49-F238E27FC236}">
                <a16:creationId xmlns:a16="http://schemas.microsoft.com/office/drawing/2014/main" id="{B7DC85F4-3E9E-4C07-B6D7-FD4B7812FB46}"/>
              </a:ext>
            </a:extLst>
          </p:cNvPr>
          <p:cNvSpPr/>
          <p:nvPr/>
        </p:nvSpPr>
        <p:spPr>
          <a:xfrm>
            <a:off x="954517" y="5684910"/>
            <a:ext cx="10924249" cy="584775"/>
          </a:xfrm>
          <a:prstGeom prst="rect">
            <a:avLst/>
          </a:prstGeom>
          <a:solidFill>
            <a:schemeClr val="bg1">
              <a:lumMod val="95000"/>
            </a:schemeClr>
          </a:solidFill>
        </p:spPr>
        <p:txBody>
          <a:bodyPr wrap="square">
            <a:spAutoFit/>
          </a:bodyPr>
          <a:lstStyle/>
          <a:p>
            <a:pPr marL="285750" indent="-285750">
              <a:buFont typeface="Wingdings" panose="05000000000000000000" pitchFamily="2" charset="2"/>
              <a:buChar char="u"/>
            </a:pPr>
            <a:r>
              <a:rPr lang="zh-TW" altLang="zh-TW" sz="1600" spc="-150" dirty="0">
                <a:latin typeface="微軟正黑體" panose="020B0604030504040204" pitchFamily="34" charset="-120"/>
                <a:ea typeface="微軟正黑體" panose="020B0604030504040204" pitchFamily="34" charset="-120"/>
                <a:cs typeface="Times New Roman" panose="02020603050405020304" pitchFamily="18" charset="0"/>
              </a:rPr>
              <a:t>聯合會</a:t>
            </a:r>
            <a:r>
              <a:rPr lang="zh-TW" altLang="en-US" sz="1600" spc="-150" dirty="0">
                <a:latin typeface="微軟正黑體" panose="020B0604030504040204" pitchFamily="34" charset="-120"/>
                <a:ea typeface="微軟正黑體" panose="020B0604030504040204" pitchFamily="34" charset="-120"/>
                <a:cs typeface="Times New Roman" panose="02020603050405020304" pitchFamily="18" charset="0"/>
              </a:rPr>
              <a:t>備審資料</a:t>
            </a:r>
            <a:r>
              <a:rPr lang="zh-TW" altLang="zh-TW" sz="1600" spc="-150" dirty="0">
                <a:latin typeface="微軟正黑體" panose="020B0604030504040204" pitchFamily="34" charset="-120"/>
                <a:ea typeface="微軟正黑體" panose="020B0604030504040204" pitchFamily="34" charset="-120"/>
                <a:cs typeface="Times New Roman" panose="02020603050405020304" pitchFamily="18" charset="0"/>
              </a:rPr>
              <a:t>上傳</a:t>
            </a:r>
            <a:r>
              <a:rPr lang="en-US" altLang="zh-TW" sz="1600" spc="-150" dirty="0">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1600" spc="-150" dirty="0">
                <a:latin typeface="微軟正黑體" panose="020B0604030504040204" pitchFamily="34" charset="-120"/>
                <a:ea typeface="微軟正黑體" panose="020B0604030504040204" pitchFamily="34" charset="-120"/>
                <a:cs typeface="Times New Roman" panose="02020603050405020304" pitchFamily="18" charset="0"/>
              </a:rPr>
              <a:t>含勾選</a:t>
            </a:r>
            <a:r>
              <a:rPr lang="en-US" altLang="zh-TW" sz="1600" spc="-150" dirty="0">
                <a:latin typeface="微軟正黑體" panose="020B0604030504040204" pitchFamily="34" charset="-120"/>
                <a:ea typeface="微軟正黑體" panose="020B0604030504040204" pitchFamily="34" charset="-120"/>
                <a:cs typeface="Times New Roman" panose="02020603050405020304" pitchFamily="18" charset="0"/>
              </a:rPr>
              <a:t>)</a:t>
            </a:r>
            <a:r>
              <a:rPr lang="zh-TW" altLang="zh-TW" sz="1600" spc="-150" dirty="0">
                <a:latin typeface="微軟正黑體" panose="020B0604030504040204" pitchFamily="34" charset="-120"/>
                <a:ea typeface="微軟正黑體" panose="020B0604030504040204" pitchFamily="34" charset="-120"/>
                <a:cs typeface="Times New Roman" panose="02020603050405020304" pitchFamily="18" charset="0"/>
              </a:rPr>
              <a:t>系統，由考生就</a:t>
            </a:r>
            <a:r>
              <a:rPr lang="en-US" altLang="zh-TW" sz="1600" spc="-150" dirty="0">
                <a:latin typeface="微軟正黑體" panose="020B0604030504040204" pitchFamily="34" charset="-120"/>
                <a:ea typeface="微軟正黑體" panose="020B0604030504040204" pitchFamily="34" charset="-120"/>
                <a:cs typeface="Times New Roman" panose="02020603050405020304" pitchFamily="18" charset="0"/>
              </a:rPr>
              <a:t>EP</a:t>
            </a:r>
            <a:r>
              <a:rPr lang="zh-TW" altLang="zh-TW" sz="1600" spc="-150" dirty="0">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t>「課程學習成果」</a:t>
            </a:r>
            <a:r>
              <a:rPr lang="zh-TW" altLang="zh-TW" sz="1600" spc="-150" dirty="0">
                <a:latin typeface="微軟正黑體" panose="020B0604030504040204" pitchFamily="34" charset="-120"/>
                <a:ea typeface="微軟正黑體" panose="020B0604030504040204" pitchFamily="34" charset="-120"/>
                <a:cs typeface="Times New Roman" panose="02020603050405020304" pitchFamily="18" charset="0"/>
              </a:rPr>
              <a:t>及</a:t>
            </a:r>
            <a:r>
              <a:rPr lang="zh-TW" altLang="zh-TW" sz="1600" spc="-150" dirty="0">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t>「多元表現」</a:t>
            </a:r>
            <a:r>
              <a:rPr lang="zh-TW" altLang="zh-TW" sz="1600" spc="-150" dirty="0">
                <a:latin typeface="微軟正黑體" panose="020B0604030504040204" pitchFamily="34" charset="-120"/>
                <a:ea typeface="微軟正黑體" panose="020B0604030504040204" pitchFamily="34" charset="-120"/>
                <a:cs typeface="Times New Roman" panose="02020603050405020304" pitchFamily="18" charset="0"/>
              </a:rPr>
              <a:t>之項目</a:t>
            </a:r>
            <a:br>
              <a:rPr lang="en-US" altLang="zh-TW" sz="1600" spc="-150" dirty="0">
                <a:latin typeface="微軟正黑體" panose="020B0604030504040204" pitchFamily="34" charset="-120"/>
                <a:ea typeface="微軟正黑體" panose="020B0604030504040204" pitchFamily="34" charset="-120"/>
                <a:cs typeface="Times New Roman" panose="02020603050405020304" pitchFamily="18" charset="0"/>
              </a:rPr>
            </a:br>
            <a:r>
              <a:rPr lang="zh-TW" altLang="zh-TW" sz="1600" b="1" spc="-150" dirty="0">
                <a:latin typeface="微軟正黑體" panose="020B0604030504040204" pitchFamily="34" charset="-120"/>
                <a:ea typeface="微軟正黑體" panose="020B0604030504040204" pitchFamily="34" charset="-120"/>
                <a:cs typeface="Times New Roman" panose="02020603050405020304" pitchFamily="18" charset="0"/>
              </a:rPr>
              <a:t>自主評估勾選</a:t>
            </a:r>
            <a:r>
              <a:rPr lang="zh-TW" altLang="zh-TW" sz="1600" spc="-150" dirty="0">
                <a:latin typeface="微軟正黑體" panose="020B0604030504040204" pitchFamily="34" charset="-120"/>
                <a:ea typeface="微軟正黑體" panose="020B0604030504040204" pitchFamily="34" charset="-120"/>
                <a:cs typeface="Times New Roman" panose="02020603050405020304" pitchFamily="18" charset="0"/>
              </a:rPr>
              <a:t>，系統僅就所勾選</a:t>
            </a:r>
            <a:r>
              <a:rPr lang="en-US" altLang="zh-TW" sz="1600" spc="-150" dirty="0">
                <a:latin typeface="微軟正黑體" panose="020B0604030504040204" pitchFamily="34" charset="-120"/>
                <a:ea typeface="微軟正黑體" panose="020B0604030504040204" pitchFamily="34" charset="-120"/>
                <a:cs typeface="Times New Roman" panose="02020603050405020304" pitchFamily="18" charset="0"/>
              </a:rPr>
              <a:t>EP</a:t>
            </a:r>
            <a:r>
              <a:rPr lang="zh-TW" altLang="zh-TW" sz="1600" spc="-150" dirty="0">
                <a:latin typeface="微軟正黑體" panose="020B0604030504040204" pitchFamily="34" charset="-120"/>
                <a:ea typeface="微軟正黑體" panose="020B0604030504040204" pitchFamily="34" charset="-120"/>
                <a:cs typeface="Times New Roman" panose="02020603050405020304" pitchFamily="18" charset="0"/>
              </a:rPr>
              <a:t>檔案</a:t>
            </a:r>
            <a:r>
              <a:rPr lang="zh-TW" altLang="zh-TW" sz="1600" spc="-150"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容量上限</a:t>
            </a:r>
            <a:r>
              <a:rPr lang="en-US" altLang="zh-TW" sz="1600" spc="-150"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(MB)</a:t>
            </a:r>
            <a:r>
              <a:rPr lang="zh-TW" altLang="zh-TW" sz="1600" spc="-150" dirty="0">
                <a:latin typeface="微軟正黑體" panose="020B0604030504040204" pitchFamily="34" charset="-120"/>
                <a:ea typeface="微軟正黑體" panose="020B0604030504040204" pitchFamily="34" charset="-120"/>
                <a:cs typeface="Times New Roman" panose="02020603050405020304" pitchFamily="18" charset="0"/>
              </a:rPr>
              <a:t>及上傳</a:t>
            </a:r>
            <a:r>
              <a:rPr lang="en-US" altLang="zh-TW" sz="1600" spc="-150" dirty="0">
                <a:latin typeface="微軟正黑體" panose="020B0604030504040204" pitchFamily="34" charset="-120"/>
                <a:ea typeface="微軟正黑體" panose="020B0604030504040204" pitchFamily="34" charset="-120"/>
                <a:cs typeface="Times New Roman" panose="02020603050405020304" pitchFamily="18" charset="0"/>
              </a:rPr>
              <a:t>(</a:t>
            </a:r>
            <a:r>
              <a:rPr lang="zh-TW" altLang="zh-TW" sz="1600" spc="-150" dirty="0">
                <a:latin typeface="微軟正黑體" panose="020B0604030504040204" pitchFamily="34" charset="-120"/>
                <a:ea typeface="微軟正黑體" panose="020B0604030504040204" pitchFamily="34" charset="-120"/>
                <a:cs typeface="Times New Roman" panose="02020603050405020304" pitchFamily="18" charset="0"/>
              </a:rPr>
              <a:t>勾選</a:t>
            </a:r>
            <a:r>
              <a:rPr lang="en-US" altLang="zh-TW" sz="1600" spc="-150" dirty="0">
                <a:latin typeface="微軟正黑體" panose="020B0604030504040204" pitchFamily="34" charset="-120"/>
                <a:ea typeface="微軟正黑體" panose="020B0604030504040204" pitchFamily="34" charset="-120"/>
                <a:cs typeface="Times New Roman" panose="02020603050405020304" pitchFamily="18" charset="0"/>
              </a:rPr>
              <a:t>)</a:t>
            </a:r>
            <a:r>
              <a:rPr lang="zh-TW" altLang="zh-TW" sz="1600" spc="-150"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件數上限</a:t>
            </a:r>
            <a:r>
              <a:rPr lang="zh-TW" altLang="zh-TW" sz="1600" spc="-150" dirty="0">
                <a:latin typeface="微軟正黑體" panose="020B0604030504040204" pitchFamily="34" charset="-120"/>
                <a:ea typeface="微軟正黑體" panose="020B0604030504040204" pitchFamily="34" charset="-120"/>
                <a:cs typeface="Times New Roman" panose="02020603050405020304" pitchFamily="18" charset="0"/>
              </a:rPr>
              <a:t>作控管。</a:t>
            </a:r>
          </a:p>
        </p:txBody>
      </p:sp>
      <p:sp>
        <p:nvSpPr>
          <p:cNvPr id="5" name="矩形 4">
            <a:extLst>
              <a:ext uri="{FF2B5EF4-FFF2-40B4-BE49-F238E27FC236}">
                <a16:creationId xmlns:a16="http://schemas.microsoft.com/office/drawing/2014/main" id="{5F2BF0F1-D7F7-4F1E-BD9E-AC74B3372D03}"/>
              </a:ext>
            </a:extLst>
          </p:cNvPr>
          <p:cNvSpPr/>
          <p:nvPr/>
        </p:nvSpPr>
        <p:spPr>
          <a:xfrm>
            <a:off x="954519" y="1040420"/>
            <a:ext cx="10924250" cy="4575453"/>
          </a:xfrm>
          <a:prstGeom prst="rect">
            <a:avLst/>
          </a:prstGeom>
          <a:noFill/>
          <a:ln w="285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0" name="矩形 9">
            <a:extLst>
              <a:ext uri="{FF2B5EF4-FFF2-40B4-BE49-F238E27FC236}">
                <a16:creationId xmlns:a16="http://schemas.microsoft.com/office/drawing/2014/main" id="{B989AECC-21F5-41D2-AEE2-EECAF7E0F1EE}"/>
              </a:ext>
            </a:extLst>
          </p:cNvPr>
          <p:cNvSpPr/>
          <p:nvPr/>
        </p:nvSpPr>
        <p:spPr>
          <a:xfrm>
            <a:off x="5306188" y="1519682"/>
            <a:ext cx="3262432" cy="400110"/>
          </a:xfrm>
          <a:prstGeom prst="rect">
            <a:avLst/>
          </a:prstGeom>
          <a:solidFill>
            <a:srgbClr val="0000FF"/>
          </a:solidFill>
        </p:spPr>
        <p:txBody>
          <a:bodyPr wrap="none">
            <a:spAutoFit/>
          </a:bodyPr>
          <a:lstStyle/>
          <a:p>
            <a:pPr algn="ctr"/>
            <a:r>
              <a:rPr lang="zh-TW" altLang="en-US" sz="2000" b="1" dirty="0">
                <a:solidFill>
                  <a:schemeClr val="bg1"/>
                </a:solidFill>
                <a:latin typeface="微軟正黑體" panose="020B0604030504040204" pitchFamily="34" charset="-120"/>
                <a:ea typeface="微軟正黑體" panose="020B0604030504040204" pitchFamily="34" charset="-120"/>
              </a:rPr>
              <a:t>普高生、綜高生</a:t>
            </a:r>
            <a:r>
              <a:rPr lang="en-US" altLang="zh-TW" sz="2000" b="1" dirty="0">
                <a:solidFill>
                  <a:schemeClr val="bg1"/>
                </a:solidFill>
                <a:latin typeface="微軟正黑體" panose="020B0604030504040204" pitchFamily="34" charset="-120"/>
                <a:ea typeface="微軟正黑體" panose="020B0604030504040204" pitchFamily="34" charset="-120"/>
              </a:rPr>
              <a:t>(</a:t>
            </a:r>
            <a:r>
              <a:rPr lang="zh-TW" altLang="en-US" sz="2000" b="1" dirty="0">
                <a:solidFill>
                  <a:schemeClr val="bg1"/>
                </a:solidFill>
                <a:latin typeface="微軟正黑體" panose="020B0604030504040204" pitchFamily="34" charset="-120"/>
                <a:ea typeface="微軟正黑體" panose="020B0604030504040204" pitchFamily="34" charset="-120"/>
              </a:rPr>
              <a:t>學術學程</a:t>
            </a:r>
            <a:r>
              <a:rPr lang="en-US" altLang="zh-TW" sz="2000" b="1" dirty="0">
                <a:solidFill>
                  <a:schemeClr val="bg1"/>
                </a:solidFill>
                <a:latin typeface="微軟正黑體" panose="020B0604030504040204" pitchFamily="34" charset="-120"/>
                <a:ea typeface="微軟正黑體" panose="020B0604030504040204" pitchFamily="34" charset="-120"/>
              </a:rPr>
              <a:t>)</a:t>
            </a:r>
            <a:endParaRPr lang="zh-TW" altLang="en-US" sz="2000" b="1" dirty="0">
              <a:solidFill>
                <a:schemeClr val="bg1"/>
              </a:solidFill>
              <a:latin typeface="微軟正黑體" panose="020B0604030504040204" pitchFamily="34" charset="-120"/>
              <a:ea typeface="微軟正黑體" panose="020B0604030504040204" pitchFamily="34" charset="-120"/>
            </a:endParaRPr>
          </a:p>
        </p:txBody>
      </p:sp>
      <p:sp>
        <p:nvSpPr>
          <p:cNvPr id="11" name="矩形 10">
            <a:extLst>
              <a:ext uri="{FF2B5EF4-FFF2-40B4-BE49-F238E27FC236}">
                <a16:creationId xmlns:a16="http://schemas.microsoft.com/office/drawing/2014/main" id="{D789A2C3-99DA-4941-9C89-9D26B074B290}"/>
              </a:ext>
            </a:extLst>
          </p:cNvPr>
          <p:cNvSpPr/>
          <p:nvPr/>
        </p:nvSpPr>
        <p:spPr>
          <a:xfrm>
            <a:off x="1800978" y="1519682"/>
            <a:ext cx="3262432" cy="400110"/>
          </a:xfrm>
          <a:prstGeom prst="rect">
            <a:avLst/>
          </a:prstGeom>
          <a:solidFill>
            <a:srgbClr val="008000"/>
          </a:solidFill>
        </p:spPr>
        <p:txBody>
          <a:bodyPr wrap="none">
            <a:spAutoFit/>
          </a:bodyPr>
          <a:lstStyle/>
          <a:p>
            <a:pPr algn="ctr"/>
            <a:r>
              <a:rPr lang="zh-TW" altLang="en-US" sz="2000" b="1" dirty="0">
                <a:solidFill>
                  <a:schemeClr val="bg1"/>
                </a:solidFill>
                <a:latin typeface="微軟正黑體" panose="020B0604030504040204" pitchFamily="34" charset="-120"/>
                <a:ea typeface="微軟正黑體" panose="020B0604030504040204" pitchFamily="34" charset="-120"/>
              </a:rPr>
              <a:t>技高生、綜高生</a:t>
            </a:r>
            <a:r>
              <a:rPr lang="en-US" altLang="zh-TW" sz="2000" b="1" dirty="0">
                <a:solidFill>
                  <a:schemeClr val="bg1"/>
                </a:solidFill>
                <a:latin typeface="微軟正黑體" panose="020B0604030504040204" pitchFamily="34" charset="-120"/>
                <a:ea typeface="微軟正黑體" panose="020B0604030504040204" pitchFamily="34" charset="-120"/>
              </a:rPr>
              <a:t>(</a:t>
            </a:r>
            <a:r>
              <a:rPr lang="zh-TW" altLang="en-US" sz="2000" b="1" dirty="0">
                <a:solidFill>
                  <a:schemeClr val="bg1"/>
                </a:solidFill>
                <a:latin typeface="微軟正黑體" panose="020B0604030504040204" pitchFamily="34" charset="-120"/>
                <a:ea typeface="微軟正黑體" panose="020B0604030504040204" pitchFamily="34" charset="-120"/>
              </a:rPr>
              <a:t>專門學程</a:t>
            </a:r>
            <a:r>
              <a:rPr lang="en-US" altLang="zh-TW" sz="2000" b="1" dirty="0">
                <a:solidFill>
                  <a:schemeClr val="bg1"/>
                </a:solidFill>
                <a:latin typeface="微軟正黑體" panose="020B0604030504040204" pitchFamily="34" charset="-120"/>
                <a:ea typeface="微軟正黑體" panose="020B0604030504040204" pitchFamily="34" charset="-120"/>
              </a:rPr>
              <a:t>)</a:t>
            </a:r>
            <a:endParaRPr lang="zh-TW" altLang="en-US" sz="2000" b="1" dirty="0">
              <a:solidFill>
                <a:schemeClr val="bg1"/>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5292237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circle(in)">
                                      <p:cBhvr>
                                        <p:cTn id="7" dur="3000"/>
                                        <p:tgtEl>
                                          <p:spTgt spid="10"/>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circle(in)">
                                      <p:cBhvr>
                                        <p:cTn id="10" dur="3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Rectangle 199"/>
          <p:cNvSpPr txBox="1">
            <a:spLocks noChangeArrowheads="1"/>
          </p:cNvSpPr>
          <p:nvPr/>
        </p:nvSpPr>
        <p:spPr>
          <a:xfrm>
            <a:off x="840059" y="108097"/>
            <a:ext cx="8229600" cy="5826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sz="2500" b="1" spc="-75" dirty="0">
                <a:solidFill>
                  <a:prstClr val="black"/>
                </a:solidFill>
                <a:latin typeface="微軟正黑體" panose="020B0604030504040204" pitchFamily="34" charset="-120"/>
                <a:ea typeface="微軟正黑體" panose="020B0604030504040204" pitchFamily="34" charset="-120"/>
              </a:rPr>
              <a:t>技優甄審入學招生作業流程</a:t>
            </a:r>
          </a:p>
        </p:txBody>
      </p:sp>
      <p:sp>
        <p:nvSpPr>
          <p:cNvPr id="56" name="圓角矩形 16"/>
          <p:cNvSpPr>
            <a:spLocks noChangeArrowheads="1"/>
          </p:cNvSpPr>
          <p:nvPr/>
        </p:nvSpPr>
        <p:spPr bwMode="auto">
          <a:xfrm>
            <a:off x="946805" y="932899"/>
            <a:ext cx="4510198" cy="578882"/>
          </a:xfrm>
          <a:prstGeom prst="roundRect">
            <a:avLst>
              <a:gd name="adj" fmla="val 16667"/>
            </a:avLst>
          </a:prstGeom>
          <a:ln>
            <a:noFill/>
          </a:ln>
        </p:spPr>
        <p:style>
          <a:lnRef idx="1">
            <a:schemeClr val="accent6"/>
          </a:lnRef>
          <a:fillRef idx="2">
            <a:schemeClr val="accent6"/>
          </a:fillRef>
          <a:effectRef idx="1">
            <a:schemeClr val="accent6"/>
          </a:effectRef>
          <a:fontRef idx="minor">
            <a:schemeClr val="dk1"/>
          </a:fontRef>
        </p:style>
        <p:txBody>
          <a:bodyPr>
            <a:spAutoFit/>
          </a:bodyPr>
          <a:lstStyle/>
          <a:p>
            <a:pPr marL="342900" indent="-342900" algn="ctr">
              <a:spcBef>
                <a:spcPct val="20000"/>
              </a:spcBef>
            </a:pPr>
            <a:r>
              <a:rPr lang="zh-TW" altLang="en-US" sz="2800" kern="0" dirty="0">
                <a:latin typeface="微軟正黑體" panose="020B0604030504040204" pitchFamily="34" charset="-120"/>
                <a:ea typeface="微軟正黑體" panose="020B0604030504040204" pitchFamily="34" charset="-120"/>
                <a:cs typeface="華康中黑體" pitchFamily="49" charset="-120"/>
              </a:rPr>
              <a:t>網路上傳學習歷程備審資料</a:t>
            </a:r>
          </a:p>
        </p:txBody>
      </p:sp>
      <p:sp>
        <p:nvSpPr>
          <p:cNvPr id="20" name="內容版面配置區 2"/>
          <p:cNvSpPr txBox="1">
            <a:spLocks/>
          </p:cNvSpPr>
          <p:nvPr/>
        </p:nvSpPr>
        <p:spPr>
          <a:xfrm>
            <a:off x="840059" y="1730498"/>
            <a:ext cx="10861971" cy="4838700"/>
          </a:xfrm>
          <a:prstGeom prst="rect">
            <a:avLst/>
          </a:prstGeom>
          <a:noFill/>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defRPr/>
            </a:pPr>
            <a:r>
              <a:rPr lang="zh-TW" altLang="en-US" b="1" spc="-100" dirty="0">
                <a:latin typeface="微軟正黑體" panose="020B0604030504040204" pitchFamily="34" charset="-120"/>
                <a:ea typeface="微軟正黑體" panose="020B0604030504040204" pitchFamily="34" charset="-120"/>
              </a:rPr>
              <a:t>「</a:t>
            </a:r>
            <a:r>
              <a:rPr lang="en-US" altLang="zh-TW" b="1" spc="-100" dirty="0">
                <a:latin typeface="微軟正黑體" panose="020B0604030504040204" pitchFamily="34" charset="-120"/>
                <a:ea typeface="微軟正黑體" panose="020B0604030504040204" pitchFamily="34" charset="-120"/>
              </a:rPr>
              <a:t>B.</a:t>
            </a:r>
            <a:r>
              <a:rPr lang="zh-TW" altLang="en-US" b="1" spc="-100" dirty="0">
                <a:latin typeface="微軟正黑體" panose="020B0604030504040204" pitchFamily="34" charset="-120"/>
                <a:ea typeface="微軟正黑體" panose="020B0604030504040204" pitchFamily="34" charset="-120"/>
              </a:rPr>
              <a:t>課程學習成果」、「</a:t>
            </a:r>
            <a:r>
              <a:rPr lang="en-US" altLang="zh-TW" b="1" spc="-100" dirty="0">
                <a:latin typeface="微軟正黑體" panose="020B0604030504040204" pitchFamily="34" charset="-120"/>
                <a:ea typeface="微軟正黑體" panose="020B0604030504040204" pitchFamily="34" charset="-120"/>
              </a:rPr>
              <a:t>C.</a:t>
            </a:r>
            <a:r>
              <a:rPr lang="zh-TW" altLang="en-US" b="1" spc="-100" dirty="0">
                <a:latin typeface="微軟正黑體" panose="020B0604030504040204" pitchFamily="34" charset="-120"/>
                <a:ea typeface="微軟正黑體" panose="020B0604030504040204" pitchFamily="34" charset="-120"/>
              </a:rPr>
              <a:t>多元表現」上傳說明</a:t>
            </a:r>
            <a:endParaRPr lang="en-US" altLang="zh-TW" b="1" spc="-100" dirty="0">
              <a:latin typeface="微軟正黑體" panose="020B0604030504040204" pitchFamily="34" charset="-120"/>
              <a:ea typeface="微軟正黑體" panose="020B0604030504040204" pitchFamily="34" charset="-120"/>
            </a:endParaRPr>
          </a:p>
          <a:p>
            <a:pPr lvl="1" algn="just">
              <a:lnSpc>
                <a:spcPct val="100000"/>
              </a:lnSpc>
              <a:buFont typeface="Wingdings" panose="05000000000000000000" pitchFamily="2" charset="2"/>
              <a:buChar char="Ø"/>
            </a:pPr>
            <a:r>
              <a:rPr lang="zh-TW" altLang="en-US" sz="3200" b="1"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使用</a:t>
            </a:r>
            <a:r>
              <a:rPr lang="zh-TW" altLang="en-US" sz="1800" dirty="0">
                <a:latin typeface="微軟正黑體" panose="020B0604030504040204" pitchFamily="34" charset="-120"/>
                <a:ea typeface="微軟正黑體" panose="020B0604030504040204" pitchFamily="34" charset="-120"/>
                <a:cs typeface="Times New Roman" panose="02020603050405020304" pitchFamily="18" charset="0"/>
              </a:rPr>
              <a:t>中央資料庫學習歷程檔案之考生，依所報名之校系科</a:t>
            </a:r>
            <a:r>
              <a:rPr lang="en-US" altLang="zh-TW" sz="1800" dirty="0">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1800" dirty="0">
                <a:latin typeface="微軟正黑體" panose="020B0604030504040204" pitchFamily="34" charset="-120"/>
                <a:ea typeface="微軟正黑體" panose="020B0604030504040204" pitchFamily="34" charset="-120"/>
                <a:cs typeface="Times New Roman" panose="02020603050405020304" pitchFamily="18" charset="0"/>
              </a:rPr>
              <a:t>組</a:t>
            </a:r>
            <a:r>
              <a:rPr lang="en-US" altLang="zh-TW" sz="1800" dirty="0">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1800" dirty="0">
                <a:latin typeface="微軟正黑體" panose="020B0604030504040204" pitchFamily="34" charset="-120"/>
                <a:ea typeface="微軟正黑體" panose="020B0604030504040204" pitchFamily="34" charset="-120"/>
                <a:cs typeface="Times New Roman" panose="02020603050405020304" pitchFamily="18" charset="0"/>
              </a:rPr>
              <a:t>、學程要求學習歷程備審資料，於</a:t>
            </a:r>
            <a:r>
              <a:rPr lang="zh-TW" altLang="en-US" sz="1800" u="sng" dirty="0">
                <a:latin typeface="微軟正黑體" panose="020B0604030504040204" pitchFamily="34" charset="-120"/>
                <a:ea typeface="微軟正黑體" panose="020B0604030504040204" pitchFamily="34" charset="-120"/>
                <a:cs typeface="Times New Roman" panose="02020603050405020304" pitchFamily="18" charset="0"/>
              </a:rPr>
              <a:t>「</a:t>
            </a:r>
            <a:r>
              <a:rPr lang="en-US" altLang="zh-TW" sz="1800" u="sng" dirty="0">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t>B-1</a:t>
            </a:r>
            <a:r>
              <a:rPr lang="zh-TW" altLang="en-US" sz="1800" u="sng" dirty="0">
                <a:latin typeface="微軟正黑體" panose="020B0604030504040204" pitchFamily="34" charset="-120"/>
                <a:ea typeface="微軟正黑體" panose="020B0604030504040204" pitchFamily="34" charset="-120"/>
                <a:cs typeface="Times New Roman" panose="02020603050405020304" pitchFamily="18" charset="0"/>
              </a:rPr>
              <a:t>專題實作、實習科目學習成果</a:t>
            </a:r>
            <a:r>
              <a:rPr lang="en-US" altLang="zh-TW" sz="1800" u="sng" dirty="0">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1800" u="sng" dirty="0">
                <a:latin typeface="微軟正黑體" panose="020B0604030504040204" pitchFamily="34" charset="-120"/>
                <a:ea typeface="微軟正黑體" panose="020B0604030504040204" pitchFamily="34" charset="-120"/>
                <a:cs typeface="Times New Roman" panose="02020603050405020304" pitchFamily="18" charset="0"/>
              </a:rPr>
              <a:t>含技能領域</a:t>
            </a:r>
            <a:r>
              <a:rPr lang="en-US" altLang="zh-TW" sz="1800" u="sng" dirty="0">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1800" dirty="0">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1800" u="sng" dirty="0">
                <a:latin typeface="微軟正黑體" panose="020B0604030504040204" pitchFamily="34" charset="-120"/>
                <a:ea typeface="微軟正黑體" panose="020B0604030504040204" pitchFamily="34" charset="-120"/>
                <a:cs typeface="Times New Roman" panose="02020603050405020304" pitchFamily="18" charset="0"/>
              </a:rPr>
              <a:t>「</a:t>
            </a:r>
            <a:r>
              <a:rPr lang="en-US" altLang="zh-TW" sz="1800" u="sng" dirty="0">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t>B-2</a:t>
            </a:r>
            <a:r>
              <a:rPr lang="zh-TW" altLang="en-US" sz="1800" u="sng" dirty="0">
                <a:latin typeface="微軟正黑體" panose="020B0604030504040204" pitchFamily="34" charset="-120"/>
                <a:ea typeface="微軟正黑體" panose="020B0604030504040204" pitchFamily="34" charset="-120"/>
                <a:cs typeface="Times New Roman" panose="02020603050405020304" pitchFamily="18" charset="0"/>
              </a:rPr>
              <a:t>其他課程學習</a:t>
            </a:r>
            <a:r>
              <a:rPr lang="en-US" altLang="zh-TW" sz="1800" u="sng" dirty="0">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1800" u="sng" dirty="0">
                <a:latin typeface="微軟正黑體" panose="020B0604030504040204" pitchFamily="34" charset="-120"/>
                <a:ea typeface="微軟正黑體" panose="020B0604030504040204" pitchFamily="34" charset="-120"/>
                <a:cs typeface="Times New Roman" panose="02020603050405020304" pitchFamily="18" charset="0"/>
              </a:rPr>
              <a:t>作品</a:t>
            </a:r>
            <a:r>
              <a:rPr lang="en-US" altLang="zh-TW" sz="1800" u="sng" dirty="0">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1800" u="sng" dirty="0">
                <a:latin typeface="微軟正黑體" panose="020B0604030504040204" pitchFamily="34" charset="-120"/>
                <a:ea typeface="微軟正黑體" panose="020B0604030504040204" pitchFamily="34" charset="-120"/>
                <a:cs typeface="Times New Roman" panose="02020603050405020304" pitchFamily="18" charset="0"/>
              </a:rPr>
              <a:t>成果」 </a:t>
            </a:r>
            <a:r>
              <a:rPr lang="zh-TW" altLang="en-US" sz="1800" dirty="0">
                <a:latin typeface="微軟正黑體" panose="020B0604030504040204" pitchFamily="34" charset="-120"/>
                <a:ea typeface="微軟正黑體" panose="020B0604030504040204" pitchFamily="34" charset="-120"/>
                <a:cs typeface="Times New Roman" panose="02020603050405020304" pitchFamily="18" charset="0"/>
              </a:rPr>
              <a:t>、</a:t>
            </a:r>
            <a:br>
              <a:rPr lang="en-US" altLang="zh-TW" sz="1800" dirty="0">
                <a:latin typeface="微軟正黑體" panose="020B0604030504040204" pitchFamily="34" charset="-120"/>
                <a:ea typeface="微軟正黑體" panose="020B0604030504040204" pitchFamily="34" charset="-120"/>
                <a:cs typeface="Times New Roman" panose="02020603050405020304" pitchFamily="18" charset="0"/>
              </a:rPr>
            </a:br>
            <a:r>
              <a:rPr lang="zh-TW" altLang="en-US" sz="1800" u="sng" dirty="0">
                <a:latin typeface="微軟正黑體" panose="020B0604030504040204" pitchFamily="34" charset="-120"/>
                <a:ea typeface="微軟正黑體" panose="020B0604030504040204" pitchFamily="34" charset="-120"/>
                <a:cs typeface="Times New Roman" panose="02020603050405020304" pitchFamily="18" charset="0"/>
              </a:rPr>
              <a:t>「</a:t>
            </a:r>
            <a:r>
              <a:rPr lang="en-US" altLang="zh-TW" sz="1800" u="sng" dirty="0">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t>C</a:t>
            </a:r>
            <a:r>
              <a:rPr lang="en-US" altLang="zh-TW" sz="1800" u="sng" dirty="0">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1800" u="sng" dirty="0">
                <a:latin typeface="微軟正黑體" panose="020B0604030504040204" pitchFamily="34" charset="-120"/>
                <a:ea typeface="微軟正黑體" panose="020B0604030504040204" pitchFamily="34" charset="-120"/>
                <a:cs typeface="Times New Roman" panose="02020603050405020304" pitchFamily="18" charset="0"/>
              </a:rPr>
              <a:t>多元表現」</a:t>
            </a:r>
            <a:r>
              <a:rPr lang="zh-TW" altLang="en-US" sz="1800" dirty="0">
                <a:latin typeface="微軟正黑體" panose="020B0604030504040204" pitchFamily="34" charset="-120"/>
                <a:ea typeface="微軟正黑體" panose="020B0604030504040204" pitchFamily="34" charset="-120"/>
                <a:cs typeface="Times New Roman" panose="02020603050405020304" pitchFamily="18" charset="0"/>
              </a:rPr>
              <a:t>欄位</a:t>
            </a:r>
            <a:r>
              <a:rPr lang="zh-TW" altLang="en-US" sz="3200" b="1"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勾選</a:t>
            </a:r>
            <a:r>
              <a:rPr lang="zh-TW" altLang="en-US" sz="1800" dirty="0">
                <a:latin typeface="微軟正黑體" panose="020B0604030504040204" pitchFamily="34" charset="-120"/>
                <a:ea typeface="微軟正黑體" panose="020B0604030504040204" pitchFamily="34" charset="-120"/>
                <a:cs typeface="Times New Roman" panose="02020603050405020304" pitchFamily="18" charset="0"/>
              </a:rPr>
              <a:t>欲上傳之檔案</a:t>
            </a:r>
            <a:endParaRPr lang="en-US" altLang="zh-TW" sz="1800" dirty="0">
              <a:latin typeface="微軟正黑體" panose="020B0604030504040204" pitchFamily="34" charset="-120"/>
              <a:ea typeface="微軟正黑體" panose="020B0604030504040204" pitchFamily="34" charset="-120"/>
              <a:cs typeface="Times New Roman" panose="02020603050405020304" pitchFamily="18" charset="0"/>
            </a:endParaRPr>
          </a:p>
          <a:p>
            <a:pPr lvl="1" algn="just">
              <a:lnSpc>
                <a:spcPct val="100000"/>
              </a:lnSpc>
              <a:buFont typeface="Wingdings" panose="05000000000000000000" pitchFamily="2" charset="2"/>
              <a:buChar char="Ø"/>
            </a:pPr>
            <a:endParaRPr lang="en-US" altLang="zh-TW" sz="1800" dirty="0">
              <a:latin typeface="微軟正黑體" panose="020B0604030504040204" pitchFamily="34" charset="-120"/>
              <a:ea typeface="微軟正黑體" panose="020B0604030504040204" pitchFamily="34" charset="-120"/>
              <a:cs typeface="Times New Roman" panose="02020603050405020304" pitchFamily="18" charset="0"/>
            </a:endParaRPr>
          </a:p>
          <a:p>
            <a:pPr lvl="1" algn="just">
              <a:lnSpc>
                <a:spcPct val="150000"/>
              </a:lnSpc>
              <a:buFont typeface="Wingdings" panose="05000000000000000000" pitchFamily="2" charset="2"/>
              <a:buChar char="Ø"/>
            </a:pPr>
            <a:r>
              <a:rPr lang="zh-TW" altLang="en-US" sz="3200" b="1"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未使用</a:t>
            </a:r>
            <a:r>
              <a:rPr lang="zh-TW" altLang="en-US" sz="1800" dirty="0">
                <a:latin typeface="微軟正黑體" panose="020B0604030504040204" pitchFamily="34" charset="-120"/>
                <a:ea typeface="微軟正黑體" panose="020B0604030504040204" pitchFamily="34" charset="-120"/>
                <a:cs typeface="Times New Roman" panose="02020603050405020304" pitchFamily="18" charset="0"/>
              </a:rPr>
              <a:t>中央資料庫學習歷程檔案之考生，依所報名之校系科</a:t>
            </a:r>
            <a:r>
              <a:rPr lang="en-US" altLang="zh-TW" sz="1800" dirty="0">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1800" dirty="0">
                <a:latin typeface="微軟正黑體" panose="020B0604030504040204" pitchFamily="34" charset="-120"/>
                <a:ea typeface="微軟正黑體" panose="020B0604030504040204" pitchFamily="34" charset="-120"/>
                <a:cs typeface="Times New Roman" panose="02020603050405020304" pitchFamily="18" charset="0"/>
              </a:rPr>
              <a:t>組</a:t>
            </a:r>
            <a:r>
              <a:rPr lang="en-US" altLang="zh-TW" sz="1800" dirty="0">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1800" dirty="0">
                <a:latin typeface="微軟正黑體" panose="020B0604030504040204" pitchFamily="34" charset="-120"/>
                <a:ea typeface="微軟正黑體" panose="020B0604030504040204" pitchFamily="34" charset="-120"/>
                <a:cs typeface="Times New Roman" panose="02020603050405020304" pitchFamily="18" charset="0"/>
              </a:rPr>
              <a:t>、學程要求學習歷程備審資料，由考生</a:t>
            </a:r>
            <a:r>
              <a:rPr lang="zh-TW" altLang="en-US" sz="1800" b="1" u="sng" dirty="0">
                <a:latin typeface="微軟正黑體" panose="020B0604030504040204" pitchFamily="34" charset="-120"/>
                <a:ea typeface="微軟正黑體" panose="020B0604030504040204" pitchFamily="34" charset="-120"/>
                <a:cs typeface="Times New Roman" panose="02020603050405020304" pitchFamily="18" charset="0"/>
              </a:rPr>
              <a:t>製作</a:t>
            </a:r>
            <a:r>
              <a:rPr lang="en-US" altLang="zh-TW" sz="1800" b="1" u="sng" dirty="0">
                <a:latin typeface="微軟正黑體" panose="020B0604030504040204" pitchFamily="34" charset="-120"/>
                <a:ea typeface="微軟正黑體" panose="020B0604030504040204" pitchFamily="34" charset="-120"/>
                <a:cs typeface="Times New Roman" panose="02020603050405020304" pitchFamily="18" charset="0"/>
              </a:rPr>
              <a:t>PDF</a:t>
            </a:r>
            <a:r>
              <a:rPr lang="zh-TW" altLang="en-US" sz="1800" b="1" u="sng" dirty="0">
                <a:latin typeface="微軟正黑體" panose="020B0604030504040204" pitchFamily="34" charset="-120"/>
                <a:ea typeface="微軟正黑體" panose="020B0604030504040204" pitchFamily="34" charset="-120"/>
                <a:cs typeface="Times New Roman" panose="02020603050405020304" pitchFamily="18" charset="0"/>
              </a:rPr>
              <a:t>格式檔案</a:t>
            </a:r>
            <a:r>
              <a:rPr lang="zh-TW" altLang="en-US" sz="1800" dirty="0">
                <a:latin typeface="微軟正黑體" panose="020B0604030504040204" pitchFamily="34" charset="-120"/>
                <a:ea typeface="微軟正黑體" panose="020B0604030504040204" pitchFamily="34" charset="-120"/>
                <a:cs typeface="Times New Roman" panose="02020603050405020304" pitchFamily="18" charset="0"/>
              </a:rPr>
              <a:t>並上傳於</a:t>
            </a:r>
            <a:r>
              <a:rPr lang="zh-TW" altLang="en-US" sz="1800" u="sng" dirty="0">
                <a:latin typeface="微軟正黑體" panose="020B0604030504040204" pitchFamily="34" charset="-120"/>
                <a:ea typeface="微軟正黑體" panose="020B0604030504040204" pitchFamily="34" charset="-120"/>
                <a:cs typeface="Times New Roman" panose="02020603050405020304" pitchFamily="18" charset="0"/>
              </a:rPr>
              <a:t>「</a:t>
            </a:r>
            <a:r>
              <a:rPr lang="en-US" altLang="zh-TW" sz="1800" u="sng" dirty="0">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t>B-1</a:t>
            </a:r>
            <a:r>
              <a:rPr lang="zh-TW" altLang="en-US" sz="1800" u="sng" dirty="0">
                <a:latin typeface="微軟正黑體" panose="020B0604030504040204" pitchFamily="34" charset="-120"/>
                <a:ea typeface="微軟正黑體" panose="020B0604030504040204" pitchFamily="34" charset="-120"/>
                <a:cs typeface="Times New Roman" panose="02020603050405020304" pitchFamily="18" charset="0"/>
              </a:rPr>
              <a:t>專題實作、實習科目學習成果</a:t>
            </a:r>
            <a:r>
              <a:rPr lang="en-US" altLang="zh-TW" sz="1800" u="sng" dirty="0">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1800" u="sng" dirty="0">
                <a:latin typeface="微軟正黑體" panose="020B0604030504040204" pitchFamily="34" charset="-120"/>
                <a:ea typeface="微軟正黑體" panose="020B0604030504040204" pitchFamily="34" charset="-120"/>
                <a:cs typeface="Times New Roman" panose="02020603050405020304" pitchFamily="18" charset="0"/>
              </a:rPr>
              <a:t>含技能領域</a:t>
            </a:r>
            <a:r>
              <a:rPr lang="en-US" altLang="zh-TW" sz="1800" u="sng" dirty="0">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1800" dirty="0">
                <a:latin typeface="微軟正黑體" panose="020B0604030504040204" pitchFamily="34" charset="-120"/>
                <a:ea typeface="微軟正黑體" panose="020B0604030504040204" pitchFamily="34" charset="-120"/>
                <a:cs typeface="Times New Roman" panose="02020603050405020304" pitchFamily="18" charset="0"/>
              </a:rPr>
              <a:t>」、</a:t>
            </a:r>
            <a:br>
              <a:rPr lang="en-US" altLang="zh-TW" sz="1800" dirty="0">
                <a:latin typeface="微軟正黑體" panose="020B0604030504040204" pitchFamily="34" charset="-120"/>
                <a:ea typeface="微軟正黑體" panose="020B0604030504040204" pitchFamily="34" charset="-120"/>
                <a:cs typeface="Times New Roman" panose="02020603050405020304" pitchFamily="18" charset="0"/>
              </a:rPr>
            </a:br>
            <a:r>
              <a:rPr lang="zh-TW" altLang="en-US" sz="1800" u="sng" dirty="0">
                <a:latin typeface="微軟正黑體" panose="020B0604030504040204" pitchFamily="34" charset="-120"/>
                <a:ea typeface="微軟正黑體" panose="020B0604030504040204" pitchFamily="34" charset="-120"/>
                <a:cs typeface="Times New Roman" panose="02020603050405020304" pitchFamily="18" charset="0"/>
              </a:rPr>
              <a:t>「</a:t>
            </a:r>
            <a:r>
              <a:rPr lang="en-US" altLang="zh-TW" sz="1800" u="sng" dirty="0">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t>B-2</a:t>
            </a:r>
            <a:r>
              <a:rPr lang="zh-TW" altLang="en-US" sz="1800" u="sng" dirty="0">
                <a:latin typeface="微軟正黑體" panose="020B0604030504040204" pitchFamily="34" charset="-120"/>
                <a:ea typeface="微軟正黑體" panose="020B0604030504040204" pitchFamily="34" charset="-120"/>
                <a:cs typeface="Times New Roman" panose="02020603050405020304" pitchFamily="18" charset="0"/>
              </a:rPr>
              <a:t>其他課程學習</a:t>
            </a:r>
            <a:r>
              <a:rPr lang="en-US" altLang="zh-TW" sz="1800" u="sng" dirty="0">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1800" u="sng" dirty="0">
                <a:latin typeface="微軟正黑體" panose="020B0604030504040204" pitchFamily="34" charset="-120"/>
                <a:ea typeface="微軟正黑體" panose="020B0604030504040204" pitchFamily="34" charset="-120"/>
                <a:cs typeface="Times New Roman" panose="02020603050405020304" pitchFamily="18" charset="0"/>
              </a:rPr>
              <a:t>作品</a:t>
            </a:r>
            <a:r>
              <a:rPr lang="en-US" altLang="zh-TW" sz="1800" u="sng" dirty="0">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1800" u="sng" dirty="0">
                <a:latin typeface="微軟正黑體" panose="020B0604030504040204" pitchFamily="34" charset="-120"/>
                <a:ea typeface="微軟正黑體" panose="020B0604030504040204" pitchFamily="34" charset="-120"/>
                <a:cs typeface="Times New Roman" panose="02020603050405020304" pitchFamily="18" charset="0"/>
              </a:rPr>
              <a:t>成果」</a:t>
            </a:r>
            <a:r>
              <a:rPr lang="zh-TW" altLang="en-US" sz="1800" dirty="0">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1800" u="sng" dirty="0">
                <a:latin typeface="微軟正黑體" panose="020B0604030504040204" pitchFamily="34" charset="-120"/>
                <a:ea typeface="微軟正黑體" panose="020B0604030504040204" pitchFamily="34" charset="-120"/>
                <a:cs typeface="Times New Roman" panose="02020603050405020304" pitchFamily="18" charset="0"/>
              </a:rPr>
              <a:t>「</a:t>
            </a:r>
            <a:r>
              <a:rPr lang="en-US" altLang="zh-TW" sz="1800" u="sng" dirty="0">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t>C</a:t>
            </a:r>
            <a:r>
              <a:rPr lang="en-US" altLang="zh-TW" sz="1800" u="sng" dirty="0">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1800" u="sng" dirty="0">
                <a:latin typeface="微軟正黑體" panose="020B0604030504040204" pitchFamily="34" charset="-120"/>
                <a:ea typeface="微軟正黑體" panose="020B0604030504040204" pitchFamily="34" charset="-120"/>
                <a:cs typeface="Times New Roman" panose="02020603050405020304" pitchFamily="18" charset="0"/>
              </a:rPr>
              <a:t>多元表現」</a:t>
            </a:r>
            <a:r>
              <a:rPr lang="zh-TW" altLang="en-US" sz="1800" dirty="0">
                <a:latin typeface="微軟正黑體" panose="020B0604030504040204" pitchFamily="34" charset="-120"/>
                <a:ea typeface="微軟正黑體" panose="020B0604030504040204" pitchFamily="34" charset="-120"/>
                <a:cs typeface="Times New Roman" panose="02020603050405020304" pitchFamily="18" charset="0"/>
              </a:rPr>
              <a:t>三個欄位，考生須自行</a:t>
            </a:r>
            <a:r>
              <a:rPr lang="zh-TW" altLang="en-US" sz="1800" dirty="0">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t>將檔案整合後上傳至對應的欄位</a:t>
            </a:r>
            <a:r>
              <a:rPr lang="zh-TW" altLang="en-US" sz="1800" dirty="0">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1800" dirty="0">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t>各欄位僅能上傳</a:t>
            </a:r>
            <a:r>
              <a:rPr lang="en-US" altLang="zh-TW" sz="1800" dirty="0">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t>1</a:t>
            </a:r>
            <a:r>
              <a:rPr lang="zh-TW" altLang="en-US" sz="1800" dirty="0">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t>個</a:t>
            </a:r>
            <a:r>
              <a:rPr lang="en-US" altLang="zh-TW" sz="1800" dirty="0">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t>PDF</a:t>
            </a:r>
            <a:r>
              <a:rPr lang="zh-TW" altLang="en-US" sz="1800" dirty="0">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t>檔案</a:t>
            </a:r>
            <a:r>
              <a:rPr lang="en-US" altLang="zh-TW" sz="1800" dirty="0">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1800" dirty="0">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t>不得上傳影音檔</a:t>
            </a:r>
            <a:r>
              <a:rPr lang="en-US" altLang="zh-TW" sz="1800" dirty="0">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1800" dirty="0">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1800" dirty="0">
                <a:latin typeface="微軟正黑體" panose="020B0604030504040204" pitchFamily="34" charset="-120"/>
                <a:ea typeface="微軟正黑體" panose="020B0604030504040204" pitchFamily="34" charset="-120"/>
                <a:cs typeface="Times New Roman" panose="02020603050405020304" pitchFamily="18" charset="0"/>
              </a:rPr>
              <a:t>檔案容量以</a:t>
            </a:r>
            <a:r>
              <a:rPr lang="en-US" altLang="zh-TW" sz="1800" b="1"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4MB</a:t>
            </a:r>
            <a:r>
              <a:rPr lang="zh-TW" altLang="en-US" sz="1800" b="1"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乘以「上傳檔案件數上限」</a:t>
            </a:r>
            <a:r>
              <a:rPr lang="zh-TW" altLang="en-US" sz="1800" dirty="0">
                <a:latin typeface="微軟正黑體" panose="020B0604030504040204" pitchFamily="34" charset="-120"/>
                <a:ea typeface="微軟正黑體" panose="020B0604030504040204" pitchFamily="34" charset="-120"/>
                <a:cs typeface="Times New Roman" panose="02020603050405020304" pitchFamily="18" charset="0"/>
              </a:rPr>
              <a:t>為限</a:t>
            </a:r>
            <a:endParaRPr lang="en-US" altLang="zh-TW" sz="2400" b="1" spc="-100" dirty="0">
              <a:latin typeface="微軟正黑體" panose="020B0604030504040204" pitchFamily="34" charset="-120"/>
              <a:ea typeface="微軟正黑體" panose="020B0604030504040204" pitchFamily="34" charset="-120"/>
            </a:endParaRPr>
          </a:p>
        </p:txBody>
      </p:sp>
      <p:grpSp>
        <p:nvGrpSpPr>
          <p:cNvPr id="2" name="群組 1">
            <a:extLst>
              <a:ext uri="{FF2B5EF4-FFF2-40B4-BE49-F238E27FC236}">
                <a16:creationId xmlns:a16="http://schemas.microsoft.com/office/drawing/2014/main" id="{F25C8EF5-0D31-424A-9821-7914F258755F}"/>
              </a:ext>
            </a:extLst>
          </p:cNvPr>
          <p:cNvGrpSpPr/>
          <p:nvPr/>
        </p:nvGrpSpPr>
        <p:grpSpPr>
          <a:xfrm>
            <a:off x="8151000" y="433863"/>
            <a:ext cx="3544065" cy="1448993"/>
            <a:chOff x="8438383" y="190023"/>
            <a:chExt cx="3544065" cy="1448993"/>
          </a:xfrm>
        </p:grpSpPr>
        <p:grpSp>
          <p:nvGrpSpPr>
            <p:cNvPr id="24" name="群組 23"/>
            <p:cNvGrpSpPr/>
            <p:nvPr/>
          </p:nvGrpSpPr>
          <p:grpSpPr>
            <a:xfrm>
              <a:off x="8898010" y="190023"/>
              <a:ext cx="3084438" cy="1432422"/>
              <a:chOff x="5988125" y="214313"/>
              <a:chExt cx="3084438" cy="1432422"/>
            </a:xfrm>
          </p:grpSpPr>
          <p:grpSp>
            <p:nvGrpSpPr>
              <p:cNvPr id="26" name="群組 7"/>
              <p:cNvGrpSpPr>
                <a:grpSpLocks/>
              </p:cNvGrpSpPr>
              <p:nvPr/>
            </p:nvGrpSpPr>
            <p:grpSpPr bwMode="auto">
              <a:xfrm>
                <a:off x="6462713" y="214313"/>
                <a:ext cx="2609850" cy="1431925"/>
                <a:chOff x="6690632" y="1068877"/>
                <a:chExt cx="2609942" cy="1217115"/>
              </a:xfrm>
            </p:grpSpPr>
            <p:cxnSp>
              <p:nvCxnSpPr>
                <p:cNvPr id="37" name="直線單箭頭接點 8"/>
                <p:cNvCxnSpPr>
                  <a:cxnSpLocks noChangeShapeType="1"/>
                  <a:endCxn id="47" idx="1"/>
                </p:cNvCxnSpPr>
                <p:nvPr/>
              </p:nvCxnSpPr>
              <p:spPr bwMode="auto">
                <a:xfrm>
                  <a:off x="8826152" y="1676100"/>
                  <a:ext cx="117232" cy="1350"/>
                </a:xfrm>
                <a:prstGeom prst="straightConnector1">
                  <a:avLst/>
                </a:prstGeom>
                <a:noFill/>
                <a:ln w="9525" algn="ctr">
                  <a:solidFill>
                    <a:srgbClr val="F7AB00"/>
                  </a:solidFill>
                  <a:round/>
                  <a:headEnd/>
                  <a:tailEnd type="arrow" w="med" len="med"/>
                </a:ln>
                <a:extLst>
                  <a:ext uri="{909E8E84-426E-40DD-AFC4-6F175D3DCCD1}">
                    <a14:hiddenFill xmlns:a14="http://schemas.microsoft.com/office/drawing/2010/main">
                      <a:noFill/>
                    </a14:hiddenFill>
                  </a:ext>
                </a:extLst>
              </p:spPr>
            </p:cxnSp>
            <p:sp>
              <p:nvSpPr>
                <p:cNvPr id="38" name="圓角矩形 37"/>
                <p:cNvSpPr/>
                <p:nvPr/>
              </p:nvSpPr>
              <p:spPr bwMode="auto">
                <a:xfrm>
                  <a:off x="6690632" y="1071576"/>
                  <a:ext cx="357200" cy="1214416"/>
                </a:xfrm>
                <a:prstGeom prst="roundRect">
                  <a:avLst/>
                </a:prstGeom>
                <a:solidFill>
                  <a:schemeClr val="accent6">
                    <a:lumMod val="40000"/>
                    <a:lumOff val="60000"/>
                  </a:schemeClr>
                </a:solidFill>
                <a:ln>
                  <a:noFill/>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vert="eaVert" anchor="ctr"/>
                <a:lstStyle/>
                <a:p>
                  <a:pPr algn="dist">
                    <a:defRPr/>
                  </a:pPr>
                  <a:r>
                    <a:rPr lang="zh-TW" altLang="en-US" sz="1400" dirty="0">
                      <a:solidFill>
                        <a:schemeClr val="tx1"/>
                      </a:solidFill>
                      <a:latin typeface="微軟正黑體" panose="020B0604030504040204" pitchFamily="34" charset="-120"/>
                      <a:ea typeface="微軟正黑體" panose="020B0604030504040204" pitchFamily="34" charset="-120"/>
                    </a:rPr>
                    <a:t>資格審查</a:t>
                  </a:r>
                </a:p>
                <a:p>
                  <a:pPr algn="dist">
                    <a:defRPr/>
                  </a:pPr>
                  <a:r>
                    <a:rPr lang="zh-TW" altLang="en-US" sz="1400" dirty="0">
                      <a:solidFill>
                        <a:schemeClr val="tx1"/>
                      </a:solidFill>
                      <a:latin typeface="微軟正黑體" panose="020B0604030504040204" pitchFamily="34" charset="-120"/>
                      <a:ea typeface="微軟正黑體" panose="020B0604030504040204" pitchFamily="34" charset="-120"/>
                    </a:rPr>
                    <a:t>繳交報名費及</a:t>
                  </a:r>
                  <a:endParaRPr lang="en-US" altLang="zh-TW" sz="1400" dirty="0">
                    <a:solidFill>
                      <a:schemeClr val="tx1"/>
                    </a:solidFill>
                    <a:latin typeface="微軟正黑體" panose="020B0604030504040204" pitchFamily="34" charset="-120"/>
                    <a:ea typeface="微軟正黑體" panose="020B0604030504040204" pitchFamily="34" charset="-120"/>
                  </a:endParaRPr>
                </a:p>
              </p:txBody>
            </p:sp>
            <p:sp>
              <p:nvSpPr>
                <p:cNvPr id="39" name="圓角矩形 38"/>
                <p:cNvSpPr/>
                <p:nvPr/>
              </p:nvSpPr>
              <p:spPr bwMode="auto">
                <a:xfrm>
                  <a:off x="7138323" y="1071576"/>
                  <a:ext cx="357200" cy="1214416"/>
                </a:xfrm>
                <a:prstGeom prst="roundRect">
                  <a:avLst/>
                </a:prstGeom>
                <a:solidFill>
                  <a:schemeClr val="accent6">
                    <a:lumMod val="75000"/>
                  </a:schemeClr>
                </a:solidFill>
                <a:ln>
                  <a:noFill/>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vert="eaVert" anchor="ctr"/>
                <a:lstStyle/>
                <a:p>
                  <a:pPr algn="dist"/>
                  <a:r>
                    <a:rPr lang="zh-TW" altLang="en-US" sz="1400" dirty="0">
                      <a:solidFill>
                        <a:schemeClr val="bg1"/>
                      </a:solidFill>
                      <a:latin typeface="微軟正黑體" panose="020B0604030504040204" pitchFamily="34" charset="-120"/>
                      <a:ea typeface="微軟正黑體" panose="020B0604030504040204" pitchFamily="34" charset="-120"/>
                    </a:rPr>
                    <a:t>網路報名</a:t>
                  </a:r>
                </a:p>
              </p:txBody>
            </p:sp>
            <p:sp>
              <p:nvSpPr>
                <p:cNvPr id="40" name="圓角矩形 39"/>
                <p:cNvSpPr/>
                <p:nvPr/>
              </p:nvSpPr>
              <p:spPr bwMode="auto">
                <a:xfrm>
                  <a:off x="7589189" y="1071576"/>
                  <a:ext cx="357200" cy="1214416"/>
                </a:xfrm>
                <a:prstGeom prst="roundRect">
                  <a:avLst/>
                </a:prstGeom>
                <a:solidFill>
                  <a:schemeClr val="accent6">
                    <a:lumMod val="40000"/>
                    <a:lumOff val="60000"/>
                  </a:schemeClr>
                </a:solidFill>
                <a:ln>
                  <a:noFill/>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vert="eaVert" anchor="ctr"/>
                <a:lstStyle/>
                <a:p>
                  <a:pPr algn="dist">
                    <a:defRPr/>
                  </a:pPr>
                  <a:r>
                    <a:rPr lang="zh-TW" altLang="en-US" sz="1400" dirty="0">
                      <a:solidFill>
                        <a:schemeClr val="tx1"/>
                      </a:solidFill>
                      <a:latin typeface="微軟正黑體" panose="020B0604030504040204" pitchFamily="34" charset="-120"/>
                      <a:ea typeface="微軟正黑體" panose="020B0604030504040204" pitchFamily="34" charset="-120"/>
                    </a:rPr>
                    <a:t>指定項目甄審</a:t>
                  </a:r>
                </a:p>
              </p:txBody>
            </p:sp>
            <p:sp>
              <p:nvSpPr>
                <p:cNvPr id="41" name="圓角矩形 40"/>
                <p:cNvSpPr/>
                <p:nvPr/>
              </p:nvSpPr>
              <p:spPr bwMode="auto">
                <a:xfrm>
                  <a:off x="8051167" y="1071576"/>
                  <a:ext cx="357201" cy="1214416"/>
                </a:xfrm>
                <a:prstGeom prst="roundRect">
                  <a:avLst/>
                </a:prstGeom>
                <a:solidFill>
                  <a:schemeClr val="accent6">
                    <a:lumMod val="40000"/>
                    <a:lumOff val="60000"/>
                  </a:schemeClr>
                </a:solidFill>
                <a:ln>
                  <a:noFill/>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vert="eaVert" anchor="ctr"/>
                <a:lstStyle/>
                <a:p>
                  <a:pPr algn="dist">
                    <a:defRPr/>
                  </a:pPr>
                  <a:r>
                    <a:rPr lang="zh-TW" altLang="en-US" sz="1400" dirty="0">
                      <a:solidFill>
                        <a:schemeClr val="tx1"/>
                      </a:solidFill>
                      <a:latin typeface="微軟正黑體" panose="020B0604030504040204" pitchFamily="34" charset="-120"/>
                      <a:ea typeface="微軟正黑體" panose="020B0604030504040204" pitchFamily="34" charset="-120"/>
                    </a:rPr>
                    <a:t>登記就讀志願序</a:t>
                  </a:r>
                </a:p>
              </p:txBody>
            </p:sp>
            <p:sp>
              <p:nvSpPr>
                <p:cNvPr id="42" name="圓角矩形 41"/>
                <p:cNvSpPr/>
                <p:nvPr/>
              </p:nvSpPr>
              <p:spPr bwMode="auto">
                <a:xfrm>
                  <a:off x="8500446" y="1068877"/>
                  <a:ext cx="357200" cy="1214416"/>
                </a:xfrm>
                <a:prstGeom prst="roundRect">
                  <a:avLst/>
                </a:prstGeom>
                <a:solidFill>
                  <a:schemeClr val="accent6">
                    <a:lumMod val="40000"/>
                    <a:lumOff val="60000"/>
                  </a:schemeClr>
                </a:solidFill>
                <a:ln>
                  <a:noFill/>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vert="eaVert" anchor="ctr"/>
                <a:lstStyle/>
                <a:p>
                  <a:pPr algn="dist"/>
                  <a:r>
                    <a:rPr lang="zh-TW" altLang="en-US" sz="1400" dirty="0">
                      <a:solidFill>
                        <a:schemeClr val="tx1"/>
                      </a:solidFill>
                      <a:latin typeface="微軟正黑體" panose="020B0604030504040204" pitchFamily="34" charset="-120"/>
                      <a:ea typeface="微軟正黑體" panose="020B0604030504040204" pitchFamily="34" charset="-120"/>
                    </a:rPr>
                    <a:t>志願序分發放榜</a:t>
                  </a:r>
                </a:p>
              </p:txBody>
            </p:sp>
            <p:cxnSp>
              <p:nvCxnSpPr>
                <p:cNvPr id="43" name="直線單箭頭接點 14"/>
                <p:cNvCxnSpPr>
                  <a:cxnSpLocks noChangeShapeType="1"/>
                  <a:stCxn id="38" idx="3"/>
                  <a:endCxn id="39" idx="1"/>
                </p:cNvCxnSpPr>
                <p:nvPr/>
              </p:nvCxnSpPr>
              <p:spPr bwMode="auto">
                <a:xfrm>
                  <a:off x="7047822" y="1678769"/>
                  <a:ext cx="91184" cy="1588"/>
                </a:xfrm>
                <a:prstGeom prst="straightConnector1">
                  <a:avLst/>
                </a:prstGeom>
                <a:noFill/>
                <a:ln w="9525" algn="ctr">
                  <a:solidFill>
                    <a:srgbClr val="F7AB00"/>
                  </a:solidFill>
                  <a:round/>
                  <a:headEnd/>
                  <a:tailEnd type="arrow" w="med" len="med"/>
                </a:ln>
                <a:extLst>
                  <a:ext uri="{909E8E84-426E-40DD-AFC4-6F175D3DCCD1}">
                    <a14:hiddenFill xmlns:a14="http://schemas.microsoft.com/office/drawing/2010/main">
                      <a:noFill/>
                    </a14:hiddenFill>
                  </a:ext>
                </a:extLst>
              </p:spPr>
            </p:cxnSp>
            <p:cxnSp>
              <p:nvCxnSpPr>
                <p:cNvPr id="44" name="直線單箭頭接點 15"/>
                <p:cNvCxnSpPr>
                  <a:cxnSpLocks noChangeShapeType="1"/>
                  <a:stCxn id="39" idx="3"/>
                  <a:endCxn id="40" idx="1"/>
                </p:cNvCxnSpPr>
                <p:nvPr/>
              </p:nvCxnSpPr>
              <p:spPr bwMode="auto">
                <a:xfrm>
                  <a:off x="7496196" y="1678769"/>
                  <a:ext cx="93116" cy="1588"/>
                </a:xfrm>
                <a:prstGeom prst="straightConnector1">
                  <a:avLst/>
                </a:prstGeom>
                <a:noFill/>
                <a:ln w="9525" algn="ctr">
                  <a:solidFill>
                    <a:srgbClr val="F7AB00"/>
                  </a:solidFill>
                  <a:round/>
                  <a:headEnd/>
                  <a:tailEnd type="arrow" w="med" len="med"/>
                </a:ln>
                <a:extLst>
                  <a:ext uri="{909E8E84-426E-40DD-AFC4-6F175D3DCCD1}">
                    <a14:hiddenFill xmlns:a14="http://schemas.microsoft.com/office/drawing/2010/main">
                      <a:noFill/>
                    </a14:hiddenFill>
                  </a:ext>
                </a:extLst>
              </p:spPr>
            </p:cxnSp>
            <p:cxnSp>
              <p:nvCxnSpPr>
                <p:cNvPr id="45" name="直線單箭頭接點 16"/>
                <p:cNvCxnSpPr>
                  <a:cxnSpLocks noChangeShapeType="1"/>
                  <a:stCxn id="40" idx="3"/>
                  <a:endCxn id="41" idx="1"/>
                </p:cNvCxnSpPr>
                <p:nvPr/>
              </p:nvCxnSpPr>
              <p:spPr bwMode="auto">
                <a:xfrm>
                  <a:off x="7946502" y="1678769"/>
                  <a:ext cx="104776" cy="1588"/>
                </a:xfrm>
                <a:prstGeom prst="straightConnector1">
                  <a:avLst/>
                </a:prstGeom>
                <a:noFill/>
                <a:ln w="9525" algn="ctr">
                  <a:solidFill>
                    <a:srgbClr val="F7AB00"/>
                  </a:solidFill>
                  <a:round/>
                  <a:headEnd/>
                  <a:tailEnd type="arrow" w="med" len="med"/>
                </a:ln>
                <a:extLst>
                  <a:ext uri="{909E8E84-426E-40DD-AFC4-6F175D3DCCD1}">
                    <a14:hiddenFill xmlns:a14="http://schemas.microsoft.com/office/drawing/2010/main">
                      <a:noFill/>
                    </a14:hiddenFill>
                  </a:ext>
                </a:extLst>
              </p:spPr>
            </p:cxnSp>
            <p:cxnSp>
              <p:nvCxnSpPr>
                <p:cNvPr id="46" name="直線單箭頭接點 17"/>
                <p:cNvCxnSpPr>
                  <a:cxnSpLocks noChangeShapeType="1"/>
                  <a:stCxn id="41" idx="3"/>
                  <a:endCxn id="42" idx="1"/>
                </p:cNvCxnSpPr>
                <p:nvPr/>
              </p:nvCxnSpPr>
              <p:spPr bwMode="auto">
                <a:xfrm flipV="1">
                  <a:off x="8408468" y="1676100"/>
                  <a:ext cx="92622" cy="2671"/>
                </a:xfrm>
                <a:prstGeom prst="straightConnector1">
                  <a:avLst/>
                </a:prstGeom>
                <a:noFill/>
                <a:ln w="9525" algn="ctr">
                  <a:solidFill>
                    <a:srgbClr val="F7AB00"/>
                  </a:solidFill>
                  <a:round/>
                  <a:headEnd/>
                  <a:tailEnd type="arrow" w="med" len="med"/>
                </a:ln>
                <a:extLst>
                  <a:ext uri="{909E8E84-426E-40DD-AFC4-6F175D3DCCD1}">
                    <a14:hiddenFill xmlns:a14="http://schemas.microsoft.com/office/drawing/2010/main">
                      <a:noFill/>
                    </a14:hiddenFill>
                  </a:ext>
                </a:extLst>
              </p:spPr>
            </p:cxnSp>
            <p:sp>
              <p:nvSpPr>
                <p:cNvPr id="47" name="圓角矩形 46"/>
                <p:cNvSpPr/>
                <p:nvPr/>
              </p:nvSpPr>
              <p:spPr bwMode="auto">
                <a:xfrm>
                  <a:off x="8943373" y="1068877"/>
                  <a:ext cx="357201" cy="1214416"/>
                </a:xfrm>
                <a:prstGeom prst="roundRect">
                  <a:avLst/>
                </a:prstGeom>
                <a:solidFill>
                  <a:schemeClr val="accent6">
                    <a:lumMod val="40000"/>
                    <a:lumOff val="60000"/>
                  </a:schemeClr>
                </a:solidFill>
                <a:ln>
                  <a:noFill/>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vert="eaVert" anchor="ctr"/>
                <a:lstStyle/>
                <a:p>
                  <a:pPr algn="dist">
                    <a:defRPr/>
                  </a:pPr>
                  <a:r>
                    <a:rPr lang="zh-TW" altLang="en-US" sz="1400" dirty="0">
                      <a:solidFill>
                        <a:schemeClr val="tx1"/>
                      </a:solidFill>
                      <a:latin typeface="微軟正黑體" panose="020B0604030504040204" pitchFamily="34" charset="-120"/>
                      <a:ea typeface="微軟正黑體" panose="020B0604030504040204" pitchFamily="34" charset="-120"/>
                    </a:rPr>
                    <a:t>報到</a:t>
                  </a:r>
                </a:p>
              </p:txBody>
            </p:sp>
          </p:grpSp>
          <p:sp>
            <p:nvSpPr>
              <p:cNvPr id="35" name="圓角矩形 34"/>
              <p:cNvSpPr/>
              <p:nvPr/>
            </p:nvSpPr>
            <p:spPr bwMode="auto">
              <a:xfrm>
                <a:off x="5988125" y="217985"/>
                <a:ext cx="357187" cy="1428750"/>
              </a:xfrm>
              <a:prstGeom prst="roundRect">
                <a:avLst/>
              </a:prstGeom>
              <a:solidFill>
                <a:schemeClr val="accent6">
                  <a:lumMod val="40000"/>
                  <a:lumOff val="60000"/>
                </a:schemeClr>
              </a:solidFill>
              <a:ln>
                <a:noFill/>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vert="eaVert" anchor="ctr"/>
              <a:lstStyle/>
              <a:p>
                <a:pPr algn="dist"/>
                <a:r>
                  <a:rPr lang="zh-TW" altLang="en-US" sz="1400" dirty="0">
                    <a:solidFill>
                      <a:schemeClr val="tx1"/>
                    </a:solidFill>
                    <a:latin typeface="微軟正黑體" panose="020B0604030504040204" pitchFamily="34" charset="-120"/>
                    <a:ea typeface="微軟正黑體" panose="020B0604030504040204" pitchFamily="34" charset="-120"/>
                  </a:rPr>
                  <a:t>繳費身分審查</a:t>
                </a:r>
              </a:p>
            </p:txBody>
          </p:sp>
          <p:cxnSp>
            <p:nvCxnSpPr>
              <p:cNvPr id="36" name="直線單箭頭接點 14"/>
              <p:cNvCxnSpPr>
                <a:cxnSpLocks noChangeShapeType="1"/>
              </p:cNvCxnSpPr>
              <p:nvPr/>
            </p:nvCxnSpPr>
            <p:spPr bwMode="auto">
              <a:xfrm>
                <a:off x="6372200" y="940618"/>
                <a:ext cx="91181" cy="1868"/>
              </a:xfrm>
              <a:prstGeom prst="straightConnector1">
                <a:avLst/>
              </a:prstGeom>
              <a:noFill/>
              <a:ln w="9525" algn="ctr">
                <a:solidFill>
                  <a:srgbClr val="F7AB00"/>
                </a:solidFill>
                <a:round/>
                <a:headEnd/>
                <a:tailEnd type="arrow" w="med" len="med"/>
              </a:ln>
              <a:extLst>
                <a:ext uri="{909E8E84-426E-40DD-AFC4-6F175D3DCCD1}">
                  <a14:hiddenFill xmlns:a14="http://schemas.microsoft.com/office/drawing/2010/main">
                    <a:noFill/>
                  </a14:hiddenFill>
                </a:ext>
              </a:extLst>
            </p:spPr>
          </p:cxnSp>
        </p:grpSp>
        <p:sp>
          <p:nvSpPr>
            <p:cNvPr id="21" name="圓角矩形 20">
              <a:extLst>
                <a:ext uri="{FF2B5EF4-FFF2-40B4-BE49-F238E27FC236}">
                  <a16:creationId xmlns:a16="http://schemas.microsoft.com/office/drawing/2014/main" id="{059F84A4-7CD8-4CA4-9315-44B434A9E262}"/>
                </a:ext>
              </a:extLst>
            </p:cNvPr>
            <p:cNvSpPr/>
            <p:nvPr/>
          </p:nvSpPr>
          <p:spPr bwMode="auto">
            <a:xfrm>
              <a:off x="8438383" y="210266"/>
              <a:ext cx="357187" cy="1428750"/>
            </a:xfrm>
            <a:prstGeom prst="roundRect">
              <a:avLst/>
            </a:prstGeom>
            <a:solidFill>
              <a:schemeClr val="accent6">
                <a:lumMod val="40000"/>
                <a:lumOff val="60000"/>
              </a:schemeClr>
            </a:solidFill>
            <a:ln>
              <a:noFill/>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vert="eaVert" anchor="ctr"/>
            <a:lstStyle/>
            <a:p>
              <a:pPr algn="dist"/>
              <a:r>
                <a:rPr lang="zh-TW" altLang="en-US" sz="1400" dirty="0">
                  <a:solidFill>
                    <a:schemeClr val="tx1"/>
                  </a:solidFill>
                  <a:latin typeface="微軟正黑體" panose="020B0604030504040204" pitchFamily="34" charset="-120"/>
                  <a:ea typeface="微軟正黑體" panose="020B0604030504040204" pitchFamily="34" charset="-120"/>
                </a:rPr>
                <a:t>看或疑義處理</a:t>
              </a:r>
              <a:endParaRPr lang="en-US" altLang="zh-TW" sz="1400" dirty="0">
                <a:solidFill>
                  <a:schemeClr val="tx1"/>
                </a:solidFill>
                <a:latin typeface="微軟正黑體" panose="020B0604030504040204" pitchFamily="34" charset="-120"/>
                <a:ea typeface="微軟正黑體" panose="020B0604030504040204" pitchFamily="34" charset="-120"/>
              </a:endParaRPr>
            </a:p>
            <a:p>
              <a:pPr algn="dist"/>
              <a:r>
                <a:rPr lang="zh-TW" altLang="en-US" sz="1400" dirty="0">
                  <a:solidFill>
                    <a:schemeClr val="tx1"/>
                  </a:solidFill>
                  <a:latin typeface="微軟正黑體" panose="020B0604030504040204" pitchFamily="34" charset="-120"/>
                  <a:ea typeface="微軟正黑體" panose="020B0604030504040204" pitchFamily="34" charset="-120"/>
                </a:rPr>
                <a:t>學習歷程檔案查</a:t>
              </a:r>
            </a:p>
          </p:txBody>
        </p:sp>
        <p:cxnSp>
          <p:nvCxnSpPr>
            <p:cNvPr id="22" name="直線單箭頭接點 14">
              <a:extLst>
                <a:ext uri="{FF2B5EF4-FFF2-40B4-BE49-F238E27FC236}">
                  <a16:creationId xmlns:a16="http://schemas.microsoft.com/office/drawing/2014/main" id="{C3D821E0-B716-49E5-A1CC-0FDE92BC94E4}"/>
                </a:ext>
              </a:extLst>
            </p:cNvPr>
            <p:cNvCxnSpPr>
              <a:cxnSpLocks noChangeShapeType="1"/>
            </p:cNvCxnSpPr>
            <p:nvPr/>
          </p:nvCxnSpPr>
          <p:spPr bwMode="auto">
            <a:xfrm>
              <a:off x="8803506" y="932899"/>
              <a:ext cx="91181" cy="1868"/>
            </a:xfrm>
            <a:prstGeom prst="straightConnector1">
              <a:avLst/>
            </a:prstGeom>
            <a:noFill/>
            <a:ln w="9525" algn="ctr">
              <a:solidFill>
                <a:srgbClr val="F7AB00"/>
              </a:solidFill>
              <a:round/>
              <a:headEnd/>
              <a:tailEnd type="arrow" w="med" len="med"/>
            </a:ln>
            <a:extLst>
              <a:ext uri="{909E8E84-426E-40DD-AFC4-6F175D3DCCD1}">
                <a14:hiddenFill xmlns:a14="http://schemas.microsoft.com/office/drawing/2010/main">
                  <a:noFill/>
                </a14:hiddenFill>
              </a:ext>
            </a:extLst>
          </p:spPr>
        </p:cxnSp>
      </p:grpSp>
    </p:spTree>
    <p:extLst>
      <p:ext uri="{BB962C8B-B14F-4D97-AF65-F5344CB8AC3E}">
        <p14:creationId xmlns:p14="http://schemas.microsoft.com/office/powerpoint/2010/main" val="784408537"/>
      </p:ext>
    </p:extLst>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2488225" y="3241979"/>
            <a:ext cx="2303584" cy="300371"/>
          </a:xfrm>
          <a:prstGeom prst="rect">
            <a:avLst/>
          </a:prstGeom>
          <a:solidFill>
            <a:schemeClr val="accent4">
              <a:lumMod val="20000"/>
              <a:lumOff val="80000"/>
            </a:schemeClr>
          </a:solidFill>
          <a:ln>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7" name="Rectangle 199"/>
          <p:cNvSpPr txBox="1">
            <a:spLocks noChangeArrowheads="1"/>
          </p:cNvSpPr>
          <p:nvPr/>
        </p:nvSpPr>
        <p:spPr>
          <a:xfrm>
            <a:off x="840059" y="81970"/>
            <a:ext cx="8229600" cy="5826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sz="2500" b="1" spc="-75" dirty="0">
                <a:solidFill>
                  <a:prstClr val="black"/>
                </a:solidFill>
                <a:latin typeface="微軟正黑體" panose="020B0604030504040204" pitchFamily="34" charset="-120"/>
                <a:ea typeface="微軟正黑體" panose="020B0604030504040204" pitchFamily="34" charset="-120"/>
              </a:rPr>
              <a:t>技優甄審入學招生作業流程</a:t>
            </a:r>
          </a:p>
        </p:txBody>
      </p:sp>
      <p:sp>
        <p:nvSpPr>
          <p:cNvPr id="22" name="內容版面配置區 2"/>
          <p:cNvSpPr txBox="1">
            <a:spLocks/>
          </p:cNvSpPr>
          <p:nvPr/>
        </p:nvSpPr>
        <p:spPr>
          <a:xfrm>
            <a:off x="908094" y="843588"/>
            <a:ext cx="9288517" cy="366043"/>
          </a:xfrm>
          <a:prstGeom prst="rect">
            <a:avLst/>
          </a:prstGeom>
          <a:solidFill>
            <a:srgbClr val="FFFFFF">
              <a:alpha val="50196"/>
            </a:srgbClr>
          </a:solidFill>
        </p:spPr>
        <p:txBody>
          <a:bodyPr>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Font typeface="Arial" panose="020B0604020202020204" pitchFamily="34" charset="0"/>
              <a:buNone/>
            </a:pPr>
            <a:r>
              <a:rPr lang="zh-TW" altLang="zh-TW">
                <a:latin typeface="微軟正黑體" panose="020B0604030504040204" pitchFamily="34" charset="-120"/>
                <a:ea typeface="微軟正黑體" panose="020B0604030504040204" pitchFamily="34" charset="-120"/>
              </a:rPr>
              <a:t>範例說明：</a:t>
            </a:r>
            <a:endParaRPr lang="en-US" altLang="zh-TW" sz="1800" dirty="0">
              <a:latin typeface="微軟正黑體" panose="020B0604030504040204" pitchFamily="34" charset="-120"/>
              <a:ea typeface="微軟正黑體" panose="020B0604030504040204" pitchFamily="34" charset="-120"/>
              <a:cs typeface="Times New Roman" panose="02020603050405020304" pitchFamily="18" charset="0"/>
            </a:endParaRPr>
          </a:p>
        </p:txBody>
      </p:sp>
      <p:graphicFrame>
        <p:nvGraphicFramePr>
          <p:cNvPr id="23" name="表格 22"/>
          <p:cNvGraphicFramePr>
            <a:graphicFrameLocks noGrp="1"/>
          </p:cNvGraphicFramePr>
          <p:nvPr/>
        </p:nvGraphicFramePr>
        <p:xfrm>
          <a:off x="1129873" y="1227311"/>
          <a:ext cx="10670241" cy="1584960"/>
        </p:xfrm>
        <a:graphic>
          <a:graphicData uri="http://schemas.openxmlformats.org/drawingml/2006/table">
            <a:tbl>
              <a:tblPr firstRow="1" firstCol="1" lastRow="1" lastCol="1" bandRow="1" bandCol="1">
                <a:tableStyleId>{68D230F3-CF80-4859-8CE7-A43EE81993B5}</a:tableStyleId>
              </a:tblPr>
              <a:tblGrid>
                <a:gridCol w="1577081">
                  <a:extLst>
                    <a:ext uri="{9D8B030D-6E8A-4147-A177-3AD203B41FA5}">
                      <a16:colId xmlns:a16="http://schemas.microsoft.com/office/drawing/2014/main" val="4203468891"/>
                    </a:ext>
                  </a:extLst>
                </a:gridCol>
                <a:gridCol w="4348014">
                  <a:extLst>
                    <a:ext uri="{9D8B030D-6E8A-4147-A177-3AD203B41FA5}">
                      <a16:colId xmlns:a16="http://schemas.microsoft.com/office/drawing/2014/main" val="4245618592"/>
                    </a:ext>
                  </a:extLst>
                </a:gridCol>
                <a:gridCol w="2372573">
                  <a:extLst>
                    <a:ext uri="{9D8B030D-6E8A-4147-A177-3AD203B41FA5}">
                      <a16:colId xmlns:a16="http://schemas.microsoft.com/office/drawing/2014/main" val="2176849291"/>
                    </a:ext>
                  </a:extLst>
                </a:gridCol>
                <a:gridCol w="2372573">
                  <a:extLst>
                    <a:ext uri="{9D8B030D-6E8A-4147-A177-3AD203B41FA5}">
                      <a16:colId xmlns:a16="http://schemas.microsoft.com/office/drawing/2014/main" val="668861557"/>
                    </a:ext>
                  </a:extLst>
                </a:gridCol>
              </a:tblGrid>
              <a:tr h="339521">
                <a:tc gridSpan="2">
                  <a:txBody>
                    <a:bodyPr/>
                    <a:lstStyle/>
                    <a:p>
                      <a:pPr algn="ctr">
                        <a:spcAft>
                          <a:spcPts val="0"/>
                        </a:spcAft>
                      </a:pPr>
                      <a:r>
                        <a:rPr lang="zh-TW" sz="1600" b="0" kern="100" spc="-50" dirty="0">
                          <a:effectLst/>
                          <a:latin typeface="微軟正黑體" panose="020B0604030504040204" pitchFamily="34" charset="-120"/>
                          <a:ea typeface="微軟正黑體" panose="020B0604030504040204" pitchFamily="34" charset="-120"/>
                        </a:rPr>
                        <a:t>項</a:t>
                      </a:r>
                      <a:r>
                        <a:rPr lang="en-US" sz="1600" b="0" kern="100" spc="-50" dirty="0">
                          <a:effectLst/>
                          <a:latin typeface="微軟正黑體" panose="020B0604030504040204" pitchFamily="34" charset="-120"/>
                          <a:ea typeface="微軟正黑體" panose="020B0604030504040204" pitchFamily="34" charset="-120"/>
                        </a:rPr>
                        <a:t>      </a:t>
                      </a:r>
                      <a:r>
                        <a:rPr lang="zh-TW" sz="1600" b="0" kern="100" spc="-50" dirty="0">
                          <a:effectLst/>
                          <a:latin typeface="微軟正黑體" panose="020B0604030504040204" pitchFamily="34" charset="-120"/>
                          <a:ea typeface="微軟正黑體" panose="020B0604030504040204" pitchFamily="34" charset="-120"/>
                        </a:rPr>
                        <a:t>目</a:t>
                      </a:r>
                      <a:endParaRPr lang="zh-TW" sz="1600" b="0" kern="100" dirty="0">
                        <a:solidFill>
                          <a:schemeClr val="tx1"/>
                        </a:solidFill>
                        <a:effectLst/>
                        <a:latin typeface="微軟正黑體" panose="020B0604030504040204" pitchFamily="34" charset="-120"/>
                        <a:ea typeface="微軟正黑體" panose="020B0604030504040204" pitchFamily="34" charset="-120"/>
                      </a:endParaRPr>
                    </a:p>
                  </a:txBody>
                  <a:tcPr marL="45720" marR="4572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hMerge="1">
                  <a:txBody>
                    <a:bodyPr/>
                    <a:lstStyle/>
                    <a:p>
                      <a:endParaRPr lang="zh-TW" altLang="en-US"/>
                    </a:p>
                  </a:txBody>
                  <a:tcPr/>
                </a:tc>
                <a:tc>
                  <a:txBody>
                    <a:bodyPr/>
                    <a:lstStyle/>
                    <a:p>
                      <a:pPr algn="ctr">
                        <a:spcAft>
                          <a:spcPts val="0"/>
                        </a:spcAft>
                      </a:pPr>
                      <a:r>
                        <a:rPr lang="zh-TW" altLang="en-US" sz="1600" b="0" kern="100" spc="-50" dirty="0">
                          <a:effectLst/>
                          <a:latin typeface="微軟正黑體" panose="020B0604030504040204" pitchFamily="34" charset="-120"/>
                          <a:ea typeface="微軟正黑體" panose="020B0604030504040204" pitchFamily="34" charset="-120"/>
                        </a:rPr>
                        <a:t>使用學習歷程中央資料庫之考生勾選</a:t>
                      </a:r>
                      <a:r>
                        <a:rPr lang="zh-TW" sz="1600" b="0" kern="100" spc="-50" dirty="0">
                          <a:effectLst/>
                          <a:latin typeface="微軟正黑體" panose="020B0604030504040204" pitchFamily="34" charset="-120"/>
                          <a:ea typeface="微軟正黑體" panose="020B0604030504040204" pitchFamily="34" charset="-120"/>
                        </a:rPr>
                        <a:t>件數上限</a:t>
                      </a:r>
                      <a:endParaRPr lang="zh-TW" sz="1600" b="0" kern="100" dirty="0">
                        <a:solidFill>
                          <a:schemeClr val="tx1"/>
                        </a:solidFill>
                        <a:effectLst/>
                        <a:latin typeface="微軟正黑體" panose="020B0604030504040204" pitchFamily="34" charset="-120"/>
                        <a:ea typeface="微軟正黑體" panose="020B0604030504040204" pitchFamily="34" charset="-120"/>
                      </a:endParaRPr>
                    </a:p>
                  </a:txBody>
                  <a:tcPr marL="45720" marR="4572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gn="ctr">
                        <a:spcAft>
                          <a:spcPts val="0"/>
                        </a:spcAft>
                      </a:pPr>
                      <a:r>
                        <a:rPr lang="zh-TW" sz="1600" b="0" kern="0" dirty="0">
                          <a:effectLst/>
                          <a:latin typeface="微軟正黑體" panose="020B0604030504040204" pitchFamily="34" charset="-120"/>
                          <a:ea typeface="微軟正黑體" panose="020B0604030504040204" pitchFamily="34" charset="-120"/>
                        </a:rPr>
                        <a:t>未使用學習歷程中央資料庫之考生檔案容量上限</a:t>
                      </a:r>
                      <a:endParaRPr lang="zh-TW" sz="1600" b="0" kern="100" dirty="0">
                        <a:solidFill>
                          <a:schemeClr val="tx1"/>
                        </a:solidFill>
                        <a:effectLst/>
                        <a:latin typeface="微軟正黑體" panose="020B0604030504040204" pitchFamily="34" charset="-120"/>
                        <a:ea typeface="微軟正黑體" panose="020B0604030504040204" pitchFamily="34" charset="-120"/>
                      </a:endParaRPr>
                    </a:p>
                  </a:txBody>
                  <a:tcPr marL="45720" marR="45720">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3566840449"/>
                  </a:ext>
                </a:extLst>
              </a:tr>
              <a:tr h="196565">
                <a:tc rowSpan="2">
                  <a:txBody>
                    <a:bodyPr/>
                    <a:lstStyle/>
                    <a:p>
                      <a:pPr algn="l">
                        <a:spcAft>
                          <a:spcPts val="0"/>
                        </a:spcAft>
                      </a:pPr>
                      <a:r>
                        <a:rPr lang="en-US" sz="1600" b="0" kern="100" spc="-50" dirty="0">
                          <a:effectLst/>
                          <a:latin typeface="微軟正黑體" panose="020B0604030504040204" pitchFamily="34" charset="-120"/>
                          <a:ea typeface="微軟正黑體" panose="020B0604030504040204" pitchFamily="34" charset="-120"/>
                        </a:rPr>
                        <a:t>B.</a:t>
                      </a:r>
                      <a:r>
                        <a:rPr lang="zh-TW" sz="1600" b="0" kern="100" spc="-50" dirty="0">
                          <a:effectLst/>
                          <a:latin typeface="微軟正黑體" panose="020B0604030504040204" pitchFamily="34" charset="-120"/>
                          <a:ea typeface="微軟正黑體" panose="020B0604030504040204" pitchFamily="34" charset="-120"/>
                        </a:rPr>
                        <a:t>課程學習成果</a:t>
                      </a:r>
                      <a:endParaRPr lang="zh-TW" sz="1600" b="0" kern="100" dirty="0">
                        <a:solidFill>
                          <a:schemeClr val="tx1"/>
                        </a:solidFill>
                        <a:effectLst/>
                        <a:latin typeface="微軟正黑體" panose="020B0604030504040204" pitchFamily="34" charset="-120"/>
                        <a:ea typeface="微軟正黑體" panose="020B0604030504040204" pitchFamily="34" charset="-120"/>
                      </a:endParaRPr>
                    </a:p>
                  </a:txBody>
                  <a:tcPr marL="45720" marR="4572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gn="l">
                        <a:spcAft>
                          <a:spcPts val="0"/>
                        </a:spcAft>
                      </a:pPr>
                      <a:r>
                        <a:rPr lang="en-US" sz="1600" b="0" kern="100" spc="-50" dirty="0">
                          <a:effectLst/>
                          <a:latin typeface="微軟正黑體" panose="020B0604030504040204" pitchFamily="34" charset="-120"/>
                          <a:ea typeface="微軟正黑體" panose="020B0604030504040204" pitchFamily="34" charset="-120"/>
                        </a:rPr>
                        <a:t>B-1</a:t>
                      </a:r>
                      <a:r>
                        <a:rPr lang="zh-TW" sz="1600" b="0" kern="100" spc="-20" dirty="0">
                          <a:effectLst/>
                          <a:latin typeface="微軟正黑體" panose="020B0604030504040204" pitchFamily="34" charset="-120"/>
                          <a:ea typeface="微軟正黑體" panose="020B0604030504040204" pitchFamily="34" charset="-120"/>
                        </a:rPr>
                        <a:t>專題實作</a:t>
                      </a:r>
                      <a:r>
                        <a:rPr lang="zh-TW" altLang="en-US" sz="1600" b="0" kern="100" spc="-20" dirty="0">
                          <a:effectLst/>
                          <a:latin typeface="微軟正黑體" panose="020B0604030504040204" pitchFamily="34" charset="-120"/>
                          <a:ea typeface="微軟正黑體" panose="020B0604030504040204" pitchFamily="34" charset="-120"/>
                        </a:rPr>
                        <a:t>、</a:t>
                      </a:r>
                      <a:r>
                        <a:rPr lang="zh-TW" sz="1600" b="0" kern="100" spc="-20" dirty="0">
                          <a:effectLst/>
                          <a:latin typeface="微軟正黑體" panose="020B0604030504040204" pitchFamily="34" charset="-120"/>
                          <a:ea typeface="微軟正黑體" panose="020B0604030504040204" pitchFamily="34" charset="-120"/>
                        </a:rPr>
                        <a:t>實習科目學習成果</a:t>
                      </a:r>
                      <a:r>
                        <a:rPr lang="en-US" sz="1600" b="0" kern="100" spc="-20" dirty="0">
                          <a:effectLst/>
                          <a:latin typeface="微軟正黑體" panose="020B0604030504040204" pitchFamily="34" charset="-120"/>
                          <a:ea typeface="微軟正黑體" panose="020B0604030504040204" pitchFamily="34" charset="-120"/>
                        </a:rPr>
                        <a:t>(</a:t>
                      </a:r>
                      <a:r>
                        <a:rPr lang="zh-TW" sz="1600" b="0" kern="100" spc="-20" dirty="0">
                          <a:effectLst/>
                          <a:latin typeface="微軟正黑體" panose="020B0604030504040204" pitchFamily="34" charset="-120"/>
                          <a:ea typeface="微軟正黑體" panose="020B0604030504040204" pitchFamily="34" charset="-120"/>
                        </a:rPr>
                        <a:t>含技能領域</a:t>
                      </a:r>
                      <a:r>
                        <a:rPr lang="en-US" sz="1600" b="0" kern="100" spc="-20" dirty="0">
                          <a:effectLst/>
                          <a:latin typeface="微軟正黑體" panose="020B0604030504040204" pitchFamily="34" charset="-120"/>
                          <a:ea typeface="微軟正黑體" panose="020B0604030504040204" pitchFamily="34" charset="-120"/>
                        </a:rPr>
                        <a:t>)</a:t>
                      </a:r>
                      <a:endParaRPr lang="zh-TW" sz="1600" b="0" kern="100" dirty="0">
                        <a:solidFill>
                          <a:schemeClr val="tx1"/>
                        </a:solidFill>
                        <a:effectLst/>
                        <a:latin typeface="微軟正黑體" panose="020B0604030504040204" pitchFamily="34" charset="-120"/>
                        <a:ea typeface="微軟正黑體" panose="020B0604030504040204" pitchFamily="34" charset="-120"/>
                      </a:endParaRPr>
                    </a:p>
                  </a:txBody>
                  <a:tcPr marL="45720" marR="4572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gn="ctr">
                        <a:spcAft>
                          <a:spcPts val="0"/>
                        </a:spcAft>
                      </a:pPr>
                      <a:r>
                        <a:rPr lang="en-US" sz="1600" b="0" kern="100" spc="-50" dirty="0">
                          <a:effectLst/>
                          <a:latin typeface="微軟正黑體" panose="020B0604030504040204" pitchFamily="34" charset="-120"/>
                          <a:ea typeface="微軟正黑體" panose="020B0604030504040204" pitchFamily="34" charset="-120"/>
                        </a:rPr>
                        <a:t>3</a:t>
                      </a:r>
                      <a:r>
                        <a:rPr lang="zh-TW" sz="1600" b="0" kern="100" spc="-50" dirty="0">
                          <a:effectLst/>
                          <a:latin typeface="微軟正黑體" panose="020B0604030504040204" pitchFamily="34" charset="-120"/>
                          <a:ea typeface="微軟正黑體" panose="020B0604030504040204" pitchFamily="34" charset="-120"/>
                        </a:rPr>
                        <a:t>件</a:t>
                      </a:r>
                      <a:endParaRPr lang="zh-TW" sz="1600" b="0" kern="100" dirty="0">
                        <a:solidFill>
                          <a:schemeClr val="tx1"/>
                        </a:solidFill>
                        <a:effectLst/>
                        <a:latin typeface="微軟正黑體" panose="020B0604030504040204" pitchFamily="34" charset="-120"/>
                        <a:ea typeface="微軟正黑體" panose="020B0604030504040204" pitchFamily="34" charset="-120"/>
                      </a:endParaRPr>
                    </a:p>
                  </a:txBody>
                  <a:tcPr marL="45720" marR="4572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gn="ctr">
                        <a:spcAft>
                          <a:spcPts val="0"/>
                        </a:spcAft>
                      </a:pPr>
                      <a:r>
                        <a:rPr lang="en-US" sz="1600" b="0" kern="100" spc="-50" dirty="0">
                          <a:effectLst/>
                          <a:latin typeface="微軟正黑體" panose="020B0604030504040204" pitchFamily="34" charset="-120"/>
                          <a:ea typeface="微軟正黑體" panose="020B0604030504040204" pitchFamily="34" charset="-120"/>
                        </a:rPr>
                        <a:t>12MB</a:t>
                      </a:r>
                      <a:endParaRPr lang="zh-TW" sz="1600" b="0" kern="100" dirty="0">
                        <a:solidFill>
                          <a:schemeClr val="tx1"/>
                        </a:solidFill>
                        <a:effectLst/>
                        <a:latin typeface="微軟正黑體" panose="020B0604030504040204" pitchFamily="34" charset="-120"/>
                        <a:ea typeface="微軟正黑體" panose="020B0604030504040204" pitchFamily="34" charset="-120"/>
                      </a:endParaRPr>
                    </a:p>
                  </a:txBody>
                  <a:tcPr marL="45720" marR="4572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350482068"/>
                  </a:ext>
                </a:extLst>
              </a:tr>
              <a:tr h="196565">
                <a:tc vMerge="1">
                  <a:txBody>
                    <a:bodyPr/>
                    <a:lstStyle/>
                    <a:p>
                      <a:endParaRPr lang="zh-TW" altLang="en-US"/>
                    </a:p>
                  </a:txBody>
                  <a:tcPr/>
                </a:tc>
                <a:tc>
                  <a:txBody>
                    <a:bodyPr/>
                    <a:lstStyle/>
                    <a:p>
                      <a:pPr algn="l">
                        <a:spcAft>
                          <a:spcPts val="0"/>
                        </a:spcAft>
                      </a:pPr>
                      <a:r>
                        <a:rPr lang="en-US" sz="1600" b="0" kern="100" spc="-50" dirty="0">
                          <a:effectLst/>
                          <a:latin typeface="微軟正黑體" panose="020B0604030504040204" pitchFamily="34" charset="-120"/>
                          <a:ea typeface="微軟正黑體" panose="020B0604030504040204" pitchFamily="34" charset="-120"/>
                        </a:rPr>
                        <a:t>B-2</a:t>
                      </a:r>
                      <a:r>
                        <a:rPr lang="zh-TW" sz="1600" b="0" kern="100" spc="-50" dirty="0">
                          <a:effectLst/>
                          <a:latin typeface="微軟正黑體" panose="020B0604030504040204" pitchFamily="34" charset="-120"/>
                          <a:ea typeface="微軟正黑體" panose="020B0604030504040204" pitchFamily="34" charset="-120"/>
                        </a:rPr>
                        <a:t>其他課程學習</a:t>
                      </a:r>
                      <a:r>
                        <a:rPr lang="en-US" sz="1600" b="0" kern="100" spc="-50" dirty="0">
                          <a:effectLst/>
                          <a:latin typeface="微軟正黑體" panose="020B0604030504040204" pitchFamily="34" charset="-120"/>
                          <a:ea typeface="微軟正黑體" panose="020B0604030504040204" pitchFamily="34" charset="-120"/>
                        </a:rPr>
                        <a:t>(</a:t>
                      </a:r>
                      <a:r>
                        <a:rPr lang="zh-TW" sz="1600" b="0" kern="100" spc="-50" dirty="0">
                          <a:effectLst/>
                          <a:latin typeface="微軟正黑體" panose="020B0604030504040204" pitchFamily="34" charset="-120"/>
                          <a:ea typeface="微軟正黑體" panose="020B0604030504040204" pitchFamily="34" charset="-120"/>
                        </a:rPr>
                        <a:t>作品</a:t>
                      </a:r>
                      <a:r>
                        <a:rPr lang="en-US" sz="1600" b="0" kern="100" spc="-50" dirty="0">
                          <a:effectLst/>
                          <a:latin typeface="微軟正黑體" panose="020B0604030504040204" pitchFamily="34" charset="-120"/>
                          <a:ea typeface="微軟正黑體" panose="020B0604030504040204" pitchFamily="34" charset="-120"/>
                        </a:rPr>
                        <a:t>)</a:t>
                      </a:r>
                      <a:r>
                        <a:rPr lang="zh-TW" sz="1600" b="0" kern="100" spc="-50" dirty="0">
                          <a:effectLst/>
                          <a:latin typeface="微軟正黑體" panose="020B0604030504040204" pitchFamily="34" charset="-120"/>
                          <a:ea typeface="微軟正黑體" panose="020B0604030504040204" pitchFamily="34" charset="-120"/>
                        </a:rPr>
                        <a:t>成果</a:t>
                      </a:r>
                      <a:endParaRPr lang="zh-TW" sz="1600" b="0" kern="100" dirty="0">
                        <a:solidFill>
                          <a:schemeClr val="tx1"/>
                        </a:solidFill>
                        <a:effectLst/>
                        <a:latin typeface="微軟正黑體" panose="020B0604030504040204" pitchFamily="34" charset="-120"/>
                        <a:ea typeface="微軟正黑體" panose="020B0604030504040204" pitchFamily="34" charset="-120"/>
                      </a:endParaRPr>
                    </a:p>
                  </a:txBody>
                  <a:tcPr marL="45720" marR="4572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DEADA"/>
                    </a:solidFill>
                  </a:tcPr>
                </a:tc>
                <a:tc>
                  <a:txBody>
                    <a:bodyPr/>
                    <a:lstStyle/>
                    <a:p>
                      <a:pPr algn="ctr">
                        <a:spcAft>
                          <a:spcPts val="0"/>
                        </a:spcAft>
                      </a:pPr>
                      <a:r>
                        <a:rPr lang="en-US" sz="1600" b="0" kern="100" spc="-50" dirty="0">
                          <a:effectLst/>
                          <a:latin typeface="微軟正黑體" panose="020B0604030504040204" pitchFamily="34" charset="-120"/>
                          <a:ea typeface="微軟正黑體" panose="020B0604030504040204" pitchFamily="34" charset="-120"/>
                        </a:rPr>
                        <a:t>2</a:t>
                      </a:r>
                      <a:r>
                        <a:rPr lang="zh-TW" sz="1600" b="0" kern="100" spc="-50" dirty="0">
                          <a:effectLst/>
                          <a:latin typeface="微軟正黑體" panose="020B0604030504040204" pitchFamily="34" charset="-120"/>
                          <a:ea typeface="微軟正黑體" panose="020B0604030504040204" pitchFamily="34" charset="-120"/>
                        </a:rPr>
                        <a:t>件</a:t>
                      </a:r>
                      <a:endParaRPr lang="zh-TW" sz="1600" b="0" kern="100" dirty="0">
                        <a:solidFill>
                          <a:schemeClr val="tx1"/>
                        </a:solidFill>
                        <a:effectLst/>
                        <a:latin typeface="微軟正黑體" panose="020B0604030504040204" pitchFamily="34" charset="-120"/>
                        <a:ea typeface="微軟正黑體" panose="020B0604030504040204" pitchFamily="34" charset="-120"/>
                      </a:endParaRPr>
                    </a:p>
                  </a:txBody>
                  <a:tcPr marL="45720" marR="4572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DEADA"/>
                    </a:solidFill>
                  </a:tcPr>
                </a:tc>
                <a:tc>
                  <a:txBody>
                    <a:bodyPr/>
                    <a:lstStyle/>
                    <a:p>
                      <a:pPr algn="ctr">
                        <a:spcAft>
                          <a:spcPts val="0"/>
                        </a:spcAft>
                      </a:pPr>
                      <a:r>
                        <a:rPr lang="en-US" sz="1600" b="0" kern="100" spc="-50" dirty="0">
                          <a:effectLst/>
                          <a:latin typeface="微軟正黑體" panose="020B0604030504040204" pitchFamily="34" charset="-120"/>
                          <a:ea typeface="微軟正黑體" panose="020B0604030504040204" pitchFamily="34" charset="-120"/>
                        </a:rPr>
                        <a:t>8MB</a:t>
                      </a:r>
                      <a:endParaRPr lang="zh-TW" sz="1600" b="0" kern="100" dirty="0">
                        <a:solidFill>
                          <a:schemeClr val="tx1"/>
                        </a:solidFill>
                        <a:effectLst/>
                        <a:latin typeface="微軟正黑體" panose="020B0604030504040204" pitchFamily="34" charset="-120"/>
                        <a:ea typeface="微軟正黑體" panose="020B0604030504040204" pitchFamily="34" charset="-120"/>
                      </a:endParaRPr>
                    </a:p>
                  </a:txBody>
                  <a:tcPr marL="45720" marR="4572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DEADA"/>
                    </a:solidFill>
                  </a:tcPr>
                </a:tc>
                <a:extLst>
                  <a:ext uri="{0D108BD9-81ED-4DB2-BD59-A6C34878D82A}">
                    <a16:rowId xmlns:a16="http://schemas.microsoft.com/office/drawing/2014/main" val="1046312536"/>
                  </a:ext>
                </a:extLst>
              </a:tr>
              <a:tr h="196565">
                <a:tc gridSpan="2">
                  <a:txBody>
                    <a:bodyPr/>
                    <a:lstStyle/>
                    <a:p>
                      <a:pPr algn="l">
                        <a:spcAft>
                          <a:spcPts val="0"/>
                        </a:spcAft>
                      </a:pPr>
                      <a:r>
                        <a:rPr lang="en-US" sz="1600" b="0" kern="100" spc="-50" dirty="0">
                          <a:effectLst/>
                          <a:latin typeface="微軟正黑體" panose="020B0604030504040204" pitchFamily="34" charset="-120"/>
                          <a:ea typeface="微軟正黑體" panose="020B0604030504040204" pitchFamily="34" charset="-120"/>
                        </a:rPr>
                        <a:t>C.</a:t>
                      </a:r>
                      <a:r>
                        <a:rPr lang="zh-TW" sz="1600" b="0" kern="100" spc="-50" dirty="0">
                          <a:effectLst/>
                          <a:latin typeface="微軟正黑體" panose="020B0604030504040204" pitchFamily="34" charset="-120"/>
                          <a:ea typeface="微軟正黑體" panose="020B0604030504040204" pitchFamily="34" charset="-120"/>
                        </a:rPr>
                        <a:t>多元表現</a:t>
                      </a:r>
                      <a:endParaRPr lang="zh-TW" sz="1600" b="0" kern="100" dirty="0">
                        <a:solidFill>
                          <a:schemeClr val="tx1"/>
                        </a:solidFill>
                        <a:effectLst/>
                        <a:latin typeface="微軟正黑體" panose="020B0604030504040204" pitchFamily="34" charset="-120"/>
                        <a:ea typeface="微軟正黑體" panose="020B0604030504040204" pitchFamily="34" charset="-120"/>
                      </a:endParaRPr>
                    </a:p>
                  </a:txBody>
                  <a:tcPr marL="45720" marR="4572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hMerge="1">
                  <a:txBody>
                    <a:bodyPr/>
                    <a:lstStyle/>
                    <a:p>
                      <a:endParaRPr lang="zh-TW" altLang="en-US"/>
                    </a:p>
                  </a:txBody>
                  <a:tcPr/>
                </a:tc>
                <a:tc>
                  <a:txBody>
                    <a:bodyPr/>
                    <a:lstStyle/>
                    <a:p>
                      <a:pPr algn="ctr">
                        <a:spcAft>
                          <a:spcPts val="0"/>
                        </a:spcAft>
                      </a:pPr>
                      <a:r>
                        <a:rPr lang="en-US" sz="1600" b="0" kern="100" spc="-50" dirty="0">
                          <a:effectLst/>
                          <a:latin typeface="微軟正黑體" panose="020B0604030504040204" pitchFamily="34" charset="-120"/>
                          <a:ea typeface="微軟正黑體" panose="020B0604030504040204" pitchFamily="34" charset="-120"/>
                        </a:rPr>
                        <a:t>6</a:t>
                      </a:r>
                      <a:r>
                        <a:rPr lang="zh-TW" sz="1600" b="0" kern="100" spc="-50" dirty="0">
                          <a:effectLst/>
                          <a:latin typeface="微軟正黑體" panose="020B0604030504040204" pitchFamily="34" charset="-120"/>
                          <a:ea typeface="微軟正黑體" panose="020B0604030504040204" pitchFamily="34" charset="-120"/>
                        </a:rPr>
                        <a:t>件</a:t>
                      </a:r>
                      <a:endParaRPr lang="zh-TW" sz="1600" b="0" kern="100" dirty="0">
                        <a:solidFill>
                          <a:schemeClr val="tx1"/>
                        </a:solidFill>
                        <a:effectLst/>
                        <a:latin typeface="微軟正黑體" panose="020B0604030504040204" pitchFamily="34" charset="-120"/>
                        <a:ea typeface="微軟正黑體" panose="020B0604030504040204" pitchFamily="34" charset="-120"/>
                      </a:endParaRPr>
                    </a:p>
                  </a:txBody>
                  <a:tcPr marL="45720" marR="4572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gn="ctr">
                        <a:spcAft>
                          <a:spcPts val="0"/>
                        </a:spcAft>
                      </a:pPr>
                      <a:r>
                        <a:rPr lang="en-US" sz="1600" b="0" kern="100" spc="-50" dirty="0">
                          <a:effectLst/>
                          <a:latin typeface="微軟正黑體" panose="020B0604030504040204" pitchFamily="34" charset="-120"/>
                          <a:ea typeface="微軟正黑體" panose="020B0604030504040204" pitchFamily="34" charset="-120"/>
                        </a:rPr>
                        <a:t>24MB</a:t>
                      </a:r>
                      <a:endParaRPr lang="zh-TW" sz="1600" b="0" kern="100" dirty="0">
                        <a:solidFill>
                          <a:schemeClr val="tx1"/>
                        </a:solidFill>
                        <a:effectLst/>
                        <a:latin typeface="微軟正黑體" panose="020B0604030504040204" pitchFamily="34" charset="-120"/>
                        <a:ea typeface="微軟正黑體" panose="020B0604030504040204" pitchFamily="34" charset="-120"/>
                      </a:endParaRPr>
                    </a:p>
                  </a:txBody>
                  <a:tcPr marL="45720" marR="4572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3704876482"/>
                  </a:ext>
                </a:extLst>
              </a:tr>
            </a:tbl>
          </a:graphicData>
        </a:graphic>
      </p:graphicFrame>
      <p:sp>
        <p:nvSpPr>
          <p:cNvPr id="24" name="矩形 23"/>
          <p:cNvSpPr/>
          <p:nvPr/>
        </p:nvSpPr>
        <p:spPr>
          <a:xfrm>
            <a:off x="1123422" y="2897149"/>
            <a:ext cx="10154178" cy="3857466"/>
          </a:xfrm>
          <a:prstGeom prst="rect">
            <a:avLst/>
          </a:prstGeom>
          <a:solidFill>
            <a:schemeClr val="bg1">
              <a:alpha val="50196"/>
            </a:schemeClr>
          </a:solidFill>
        </p:spPr>
        <p:txBody>
          <a:bodyPr wrap="square">
            <a:spAutoFit/>
          </a:bodyPr>
          <a:lstStyle/>
          <a:p>
            <a:pPr marL="285750" indent="-285750" algn="just">
              <a:spcBef>
                <a:spcPts val="200"/>
              </a:spcBef>
              <a:buFont typeface="Wingdings" panose="05000000000000000000" pitchFamily="2" charset="2"/>
              <a:buChar char="u"/>
            </a:pPr>
            <a:r>
              <a:rPr lang="zh-TW" altLang="en-US" dirty="0">
                <a:latin typeface="微軟正黑體" panose="020B0604030504040204" pitchFamily="34" charset="-120"/>
                <a:ea typeface="微軟正黑體" panose="020B0604030504040204" pitchFamily="34" charset="-120"/>
                <a:cs typeface="Times New Roman" panose="02020603050405020304" pitchFamily="18" charset="0"/>
              </a:rPr>
              <a:t>某校系科</a:t>
            </a:r>
            <a:r>
              <a:rPr lang="en-US" altLang="zh-TW" dirty="0">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dirty="0">
                <a:latin typeface="微軟正黑體" panose="020B0604030504040204" pitchFamily="34" charset="-120"/>
                <a:ea typeface="微軟正黑體" panose="020B0604030504040204" pitchFamily="34" charset="-120"/>
                <a:cs typeface="Times New Roman" panose="02020603050405020304" pitchFamily="18" charset="0"/>
              </a:rPr>
              <a:t>組</a:t>
            </a:r>
            <a:r>
              <a:rPr lang="en-US" altLang="zh-TW" dirty="0">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dirty="0">
                <a:latin typeface="微軟正黑體" panose="020B0604030504040204" pitchFamily="34" charset="-120"/>
                <a:ea typeface="微軟正黑體" panose="020B0604030504040204" pitchFamily="34" charset="-120"/>
                <a:cs typeface="Times New Roman" panose="02020603050405020304" pitchFamily="18" charset="0"/>
              </a:rPr>
              <a:t>、學程要求「</a:t>
            </a:r>
            <a:r>
              <a:rPr lang="en-US" altLang="zh-TW" dirty="0">
                <a:latin typeface="微軟正黑體" panose="020B0604030504040204" pitchFamily="34" charset="-120"/>
                <a:ea typeface="微軟正黑體" panose="020B0604030504040204" pitchFamily="34" charset="-120"/>
                <a:cs typeface="Times New Roman" panose="02020603050405020304" pitchFamily="18" charset="0"/>
              </a:rPr>
              <a:t>B.</a:t>
            </a:r>
            <a:r>
              <a:rPr lang="zh-TW" altLang="en-US" dirty="0">
                <a:latin typeface="微軟正黑體" panose="020B0604030504040204" pitchFamily="34" charset="-120"/>
                <a:ea typeface="微軟正黑體" panose="020B0604030504040204" pitchFamily="34" charset="-120"/>
                <a:cs typeface="Times New Roman" panose="02020603050405020304" pitchFamily="18" charset="0"/>
              </a:rPr>
              <a:t>課程學習成果」</a:t>
            </a:r>
            <a:endParaRPr lang="en-US" altLang="zh-TW" dirty="0">
              <a:latin typeface="微軟正黑體" panose="020B0604030504040204" pitchFamily="34" charset="-120"/>
              <a:ea typeface="微軟正黑體" panose="020B0604030504040204" pitchFamily="34" charset="-120"/>
              <a:cs typeface="Times New Roman" panose="02020603050405020304" pitchFamily="18" charset="0"/>
            </a:endParaRPr>
          </a:p>
          <a:p>
            <a:pPr algn="just">
              <a:spcBef>
                <a:spcPts val="200"/>
              </a:spcBef>
            </a:pPr>
            <a:r>
              <a:rPr lang="zh-TW" altLang="en-US" kern="100" spc="-50" dirty="0">
                <a:latin typeface="微軟正黑體" panose="020B0604030504040204" pitchFamily="34" charset="-120"/>
                <a:ea typeface="微軟正黑體" panose="020B0604030504040204" pitchFamily="34" charset="-120"/>
                <a:cs typeface="Times New Roman" panose="02020603050405020304" pitchFamily="18" charset="0"/>
              </a:rPr>
              <a:t>學生分類為：</a:t>
            </a:r>
            <a:r>
              <a:rPr lang="zh-TW" altLang="en-US" sz="1400" kern="100" spc="-50" dirty="0">
                <a:latin typeface="微軟正黑體" panose="020B0604030504040204" pitchFamily="34" charset="-120"/>
                <a:ea typeface="微軟正黑體" panose="020B0604030504040204" pitchFamily="34" charset="-120"/>
                <a:cs typeface="Times New Roman" panose="02020603050405020304" pitchFamily="18" charset="0"/>
              </a:rPr>
              <a:t>技高生、綜高生（專門學程）</a:t>
            </a:r>
          </a:p>
          <a:p>
            <a:pPr algn="just">
              <a:spcBef>
                <a:spcPts val="200"/>
              </a:spcBef>
            </a:pPr>
            <a:r>
              <a:rPr lang="zh-TW" altLang="en-US" sz="1600" dirty="0">
                <a:latin typeface="微軟正黑體" panose="020B0604030504040204" pitchFamily="34" charset="-120"/>
                <a:ea typeface="微軟正黑體" panose="020B0604030504040204" pitchFamily="34" charset="-120"/>
                <a:cs typeface="Times New Roman" panose="02020603050405020304" pitchFamily="18" charset="0"/>
              </a:rPr>
              <a:t>   「</a:t>
            </a:r>
            <a:r>
              <a:rPr lang="en-US" altLang="zh-TW" sz="1600" dirty="0">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t>B-1.</a:t>
            </a:r>
            <a:r>
              <a:rPr lang="zh-TW" altLang="en-US" sz="1600" dirty="0">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t>專題實作、實習科目學習成果</a:t>
            </a:r>
            <a:r>
              <a:rPr lang="en-US" altLang="zh-TW" sz="1600" dirty="0">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1600" dirty="0">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t>含技能領域</a:t>
            </a:r>
            <a:r>
              <a:rPr lang="en-US" altLang="zh-TW" sz="1600" dirty="0">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1600" dirty="0">
                <a:latin typeface="微軟正黑體" panose="020B0604030504040204" pitchFamily="34" charset="-120"/>
                <a:ea typeface="微軟正黑體" panose="020B0604030504040204" pitchFamily="34" charset="-120"/>
                <a:cs typeface="Times New Roman" panose="02020603050405020304" pitchFamily="18" charset="0"/>
              </a:rPr>
              <a:t>」，件數上限為</a:t>
            </a:r>
            <a:r>
              <a:rPr lang="zh-TW" altLang="en-US" sz="1600" b="1" dirty="0">
                <a:latin typeface="微軟正黑體" panose="020B0604030504040204" pitchFamily="34" charset="-120"/>
                <a:ea typeface="微軟正黑體" panose="020B0604030504040204" pitchFamily="34" charset="-120"/>
                <a:cs typeface="Times New Roman" panose="02020603050405020304" pitchFamily="18" charset="0"/>
              </a:rPr>
              <a:t> </a:t>
            </a:r>
            <a:r>
              <a:rPr lang="en-US" altLang="zh-TW" sz="2000" b="1" u="sng" dirty="0">
                <a:latin typeface="微軟正黑體" panose="020B0604030504040204" pitchFamily="34" charset="-120"/>
                <a:ea typeface="微軟正黑體" panose="020B0604030504040204" pitchFamily="34" charset="-120"/>
                <a:cs typeface="Times New Roman" panose="02020603050405020304" pitchFamily="18" charset="0"/>
              </a:rPr>
              <a:t>3</a:t>
            </a:r>
            <a:r>
              <a:rPr lang="zh-TW" altLang="en-US" sz="1600" b="1" dirty="0">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t> </a:t>
            </a:r>
            <a:r>
              <a:rPr lang="zh-TW" altLang="en-US" sz="1600" dirty="0">
                <a:latin typeface="微軟正黑體" panose="020B0604030504040204" pitchFamily="34" charset="-120"/>
                <a:ea typeface="微軟正黑體" panose="020B0604030504040204" pitchFamily="34" charset="-120"/>
                <a:cs typeface="Times New Roman" panose="02020603050405020304" pitchFamily="18" charset="0"/>
              </a:rPr>
              <a:t>件</a:t>
            </a:r>
            <a:endParaRPr lang="en-US" altLang="zh-TW" sz="1600" dirty="0">
              <a:latin typeface="微軟正黑體" panose="020B0604030504040204" pitchFamily="34" charset="-120"/>
              <a:ea typeface="微軟正黑體" panose="020B0604030504040204" pitchFamily="34" charset="-120"/>
              <a:cs typeface="Times New Roman" panose="02020603050405020304" pitchFamily="18" charset="0"/>
            </a:endParaRPr>
          </a:p>
          <a:p>
            <a:pPr algn="just">
              <a:spcBef>
                <a:spcPts val="200"/>
              </a:spcBef>
            </a:pPr>
            <a:r>
              <a:rPr lang="zh-TW" altLang="en-US" sz="1600" dirty="0">
                <a:latin typeface="微軟正黑體" panose="020B0604030504040204" pitchFamily="34" charset="-120"/>
                <a:ea typeface="微軟正黑體" panose="020B0604030504040204" pitchFamily="34" charset="-120"/>
                <a:cs typeface="Times New Roman" panose="02020603050405020304" pitchFamily="18" charset="0"/>
              </a:rPr>
              <a:t>   「</a:t>
            </a:r>
            <a:r>
              <a:rPr lang="en-US" altLang="zh-TW" sz="1600" dirty="0">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t>B-2.</a:t>
            </a:r>
            <a:r>
              <a:rPr lang="zh-TW" altLang="en-US" sz="1600" dirty="0">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t>其他課程學習</a:t>
            </a:r>
            <a:r>
              <a:rPr lang="en-US" altLang="zh-TW" sz="1600" dirty="0">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1600" dirty="0">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t>作品</a:t>
            </a:r>
            <a:r>
              <a:rPr lang="en-US" altLang="zh-TW" sz="1600" dirty="0">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1600" dirty="0">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t>成果</a:t>
            </a:r>
            <a:r>
              <a:rPr lang="zh-TW" altLang="en-US" sz="1600" dirty="0">
                <a:latin typeface="微軟正黑體" panose="020B0604030504040204" pitchFamily="34" charset="-120"/>
                <a:ea typeface="微軟正黑體" panose="020B0604030504040204" pitchFamily="34" charset="-120"/>
                <a:cs typeface="Times New Roman" panose="02020603050405020304" pitchFamily="18" charset="0"/>
              </a:rPr>
              <a:t>」，件數上限為</a:t>
            </a:r>
            <a:r>
              <a:rPr lang="zh-TW" altLang="en-US" sz="1600" u="sng" dirty="0">
                <a:latin typeface="微軟正黑體" panose="020B0604030504040204" pitchFamily="34" charset="-120"/>
                <a:ea typeface="微軟正黑體" panose="020B0604030504040204" pitchFamily="34" charset="-120"/>
                <a:cs typeface="Times New Roman" panose="02020603050405020304" pitchFamily="18" charset="0"/>
              </a:rPr>
              <a:t> </a:t>
            </a:r>
            <a:r>
              <a:rPr lang="en-US" altLang="zh-TW" sz="2000" b="1" u="sng" dirty="0">
                <a:latin typeface="微軟正黑體" panose="020B0604030504040204" pitchFamily="34" charset="-120"/>
                <a:ea typeface="微軟正黑體" panose="020B0604030504040204" pitchFamily="34" charset="-120"/>
                <a:cs typeface="Times New Roman" panose="02020603050405020304" pitchFamily="18" charset="0"/>
              </a:rPr>
              <a:t>2 </a:t>
            </a:r>
            <a:r>
              <a:rPr lang="zh-TW" altLang="en-US" sz="1600" dirty="0">
                <a:latin typeface="微軟正黑體" panose="020B0604030504040204" pitchFamily="34" charset="-120"/>
                <a:ea typeface="微軟正黑體" panose="020B0604030504040204" pitchFamily="34" charset="-120"/>
                <a:cs typeface="Times New Roman" panose="02020603050405020304" pitchFamily="18" charset="0"/>
              </a:rPr>
              <a:t>件</a:t>
            </a:r>
            <a:endParaRPr lang="en-US" altLang="zh-TW" sz="1600" dirty="0">
              <a:latin typeface="微軟正黑體" panose="020B0604030504040204" pitchFamily="34" charset="-120"/>
              <a:ea typeface="微軟正黑體" panose="020B0604030504040204" pitchFamily="34" charset="-120"/>
              <a:cs typeface="Times New Roman" panose="02020603050405020304" pitchFamily="18" charset="0"/>
            </a:endParaRPr>
          </a:p>
          <a:p>
            <a:pPr algn="just">
              <a:spcBef>
                <a:spcPts val="200"/>
              </a:spcBef>
            </a:pPr>
            <a:r>
              <a:rPr lang="en-US" altLang="zh-TW" sz="1600" dirty="0">
                <a:latin typeface="微軟正黑體" panose="020B0604030504040204" pitchFamily="34" charset="-120"/>
                <a:ea typeface="微軟正黑體" panose="020B0604030504040204" pitchFamily="34" charset="-120"/>
                <a:cs typeface="Times New Roman" panose="02020603050405020304" pitchFamily="18" charset="0"/>
              </a:rPr>
              <a:t>   </a:t>
            </a:r>
            <a:r>
              <a:rPr lang="zh-TW" altLang="en-US" sz="1600" dirty="0">
                <a:latin typeface="微軟正黑體" panose="020B0604030504040204" pitchFamily="34" charset="-120"/>
                <a:ea typeface="微軟正黑體" panose="020B0604030504040204" pitchFamily="34" charset="-120"/>
                <a:cs typeface="Times New Roman" panose="02020603050405020304" pitchFamily="18" charset="0"/>
              </a:rPr>
              <a:t>「</a:t>
            </a:r>
            <a:r>
              <a:rPr lang="en-US" altLang="zh-TW" sz="1600" dirty="0">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t>C.</a:t>
            </a:r>
            <a:r>
              <a:rPr lang="zh-TW" altLang="en-US" sz="1600" dirty="0">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t>多元表現</a:t>
            </a:r>
            <a:r>
              <a:rPr lang="zh-TW" altLang="en-US" sz="1600" dirty="0">
                <a:latin typeface="微軟正黑體" panose="020B0604030504040204" pitchFamily="34" charset="-120"/>
                <a:ea typeface="微軟正黑體" panose="020B0604030504040204" pitchFamily="34" charset="-120"/>
                <a:cs typeface="Times New Roman" panose="02020603050405020304" pitchFamily="18" charset="0"/>
              </a:rPr>
              <a:t>」，件數上限為</a:t>
            </a:r>
            <a:r>
              <a:rPr lang="zh-TW" altLang="en-US" sz="1600" u="sng" dirty="0">
                <a:latin typeface="微軟正黑體" panose="020B0604030504040204" pitchFamily="34" charset="-120"/>
                <a:ea typeface="微軟正黑體" panose="020B0604030504040204" pitchFamily="34" charset="-120"/>
                <a:cs typeface="Times New Roman" panose="02020603050405020304" pitchFamily="18" charset="0"/>
              </a:rPr>
              <a:t> </a:t>
            </a:r>
            <a:r>
              <a:rPr lang="en-US" altLang="zh-TW" sz="2000" b="1" u="sng" dirty="0">
                <a:latin typeface="微軟正黑體" panose="020B0604030504040204" pitchFamily="34" charset="-120"/>
                <a:ea typeface="微軟正黑體" panose="020B0604030504040204" pitchFamily="34" charset="-120"/>
                <a:cs typeface="Times New Roman" panose="02020603050405020304" pitchFamily="18" charset="0"/>
              </a:rPr>
              <a:t>6 </a:t>
            </a:r>
            <a:r>
              <a:rPr lang="zh-TW" altLang="en-US" sz="1600" dirty="0">
                <a:latin typeface="微軟正黑體" panose="020B0604030504040204" pitchFamily="34" charset="-120"/>
                <a:ea typeface="微軟正黑體" panose="020B0604030504040204" pitchFamily="34" charset="-120"/>
                <a:cs typeface="Times New Roman" panose="02020603050405020304" pitchFamily="18" charset="0"/>
              </a:rPr>
              <a:t>件</a:t>
            </a:r>
            <a:endParaRPr lang="en-US" altLang="zh-TW" sz="1600" dirty="0">
              <a:latin typeface="微軟正黑體" panose="020B0604030504040204" pitchFamily="34" charset="-120"/>
              <a:ea typeface="微軟正黑體" panose="020B0604030504040204" pitchFamily="34" charset="-120"/>
              <a:cs typeface="Times New Roman" panose="02020603050405020304" pitchFamily="18" charset="0"/>
            </a:endParaRPr>
          </a:p>
          <a:p>
            <a:pPr algn="just">
              <a:spcBef>
                <a:spcPts val="200"/>
              </a:spcBef>
              <a:buFont typeface="Wingdings" panose="05000000000000000000" pitchFamily="2" charset="2"/>
              <a:buChar char="Ø"/>
            </a:pPr>
            <a:r>
              <a:rPr lang="zh-TW" altLang="en-US" sz="2400" b="1"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使用</a:t>
            </a:r>
            <a:r>
              <a:rPr lang="zh-TW" altLang="en-US" dirty="0">
                <a:latin typeface="微軟正黑體" panose="020B0604030504040204" pitchFamily="34" charset="-120"/>
                <a:ea typeface="微軟正黑體" panose="020B0604030504040204" pitchFamily="34" charset="-120"/>
                <a:cs typeface="Times New Roman" panose="02020603050405020304" pitchFamily="18" charset="0"/>
              </a:rPr>
              <a:t>中央資料庫學習歷程檔案之考生可於學習歷程資料庫對應項目下</a:t>
            </a:r>
            <a:endParaRPr lang="en-US" altLang="zh-TW" dirty="0">
              <a:latin typeface="微軟正黑體" panose="020B0604030504040204" pitchFamily="34" charset="-120"/>
              <a:ea typeface="微軟正黑體" panose="020B0604030504040204" pitchFamily="34" charset="-120"/>
              <a:cs typeface="Times New Roman" panose="02020603050405020304" pitchFamily="18" charset="0"/>
            </a:endParaRPr>
          </a:p>
          <a:p>
            <a:pPr algn="just">
              <a:spcBef>
                <a:spcPts val="200"/>
              </a:spcBef>
            </a:pPr>
            <a:r>
              <a:rPr lang="en-US" altLang="zh-TW" dirty="0">
                <a:latin typeface="微軟正黑體" panose="020B0604030504040204" pitchFamily="34" charset="-120"/>
                <a:ea typeface="微軟正黑體" panose="020B0604030504040204" pitchFamily="34" charset="-120"/>
                <a:cs typeface="Times New Roman" panose="02020603050405020304" pitchFamily="18" charset="0"/>
              </a:rPr>
              <a:t>      </a:t>
            </a:r>
            <a:r>
              <a:rPr lang="zh-TW" altLang="en-US" dirty="0">
                <a:latin typeface="微軟正黑體" panose="020B0604030504040204" pitchFamily="34" charset="-120"/>
                <a:ea typeface="微軟正黑體" panose="020B0604030504040204" pitchFamily="34" charset="-120"/>
                <a:cs typeface="Times New Roman" panose="02020603050405020304" pitchFamily="18" charset="0"/>
              </a:rPr>
              <a:t>至多分別勾選</a:t>
            </a:r>
            <a:r>
              <a:rPr lang="zh-TW" altLang="en-US" u="sng" dirty="0">
                <a:latin typeface="微軟正黑體" panose="020B0604030504040204" pitchFamily="34" charset="-120"/>
                <a:ea typeface="微軟正黑體" panose="020B0604030504040204" pitchFamily="34" charset="-120"/>
                <a:cs typeface="Times New Roman" panose="02020603050405020304" pitchFamily="18" charset="0"/>
              </a:rPr>
              <a:t> </a:t>
            </a:r>
            <a:r>
              <a:rPr lang="en-US" altLang="zh-TW" sz="2400" b="1" u="sng" dirty="0">
                <a:latin typeface="微軟正黑體" panose="020B0604030504040204" pitchFamily="34" charset="-120"/>
                <a:ea typeface="微軟正黑體" panose="020B0604030504040204" pitchFamily="34" charset="-120"/>
                <a:cs typeface="Times New Roman" panose="02020603050405020304" pitchFamily="18" charset="0"/>
              </a:rPr>
              <a:t>3 </a:t>
            </a:r>
            <a:r>
              <a:rPr lang="zh-TW" altLang="en-US" dirty="0">
                <a:latin typeface="微軟正黑體" panose="020B0604030504040204" pitchFamily="34" charset="-120"/>
                <a:ea typeface="微軟正黑體" panose="020B0604030504040204" pitchFamily="34" charset="-120"/>
                <a:cs typeface="Times New Roman" panose="02020603050405020304" pitchFamily="18" charset="0"/>
              </a:rPr>
              <a:t>件、</a:t>
            </a:r>
            <a:r>
              <a:rPr lang="zh-TW" altLang="en-US" u="sng" dirty="0">
                <a:latin typeface="微軟正黑體" panose="020B0604030504040204" pitchFamily="34" charset="-120"/>
                <a:ea typeface="微軟正黑體" panose="020B0604030504040204" pitchFamily="34" charset="-120"/>
                <a:cs typeface="Times New Roman" panose="02020603050405020304" pitchFamily="18" charset="0"/>
              </a:rPr>
              <a:t> </a:t>
            </a:r>
            <a:r>
              <a:rPr lang="en-US" altLang="zh-TW" sz="2400" b="1" u="sng" dirty="0">
                <a:latin typeface="微軟正黑體" panose="020B0604030504040204" pitchFamily="34" charset="-120"/>
                <a:ea typeface="微軟正黑體" panose="020B0604030504040204" pitchFamily="34" charset="-120"/>
                <a:cs typeface="Times New Roman" panose="02020603050405020304" pitchFamily="18" charset="0"/>
              </a:rPr>
              <a:t>2 </a:t>
            </a:r>
            <a:r>
              <a:rPr lang="zh-TW" altLang="en-US" dirty="0">
                <a:latin typeface="微軟正黑體" panose="020B0604030504040204" pitchFamily="34" charset="-120"/>
                <a:ea typeface="微軟正黑體" panose="020B0604030504040204" pitchFamily="34" charset="-120"/>
                <a:cs typeface="Times New Roman" panose="02020603050405020304" pitchFamily="18" charset="0"/>
              </a:rPr>
              <a:t>件或</a:t>
            </a:r>
            <a:r>
              <a:rPr lang="zh-TW" altLang="en-US" u="sng" dirty="0">
                <a:latin typeface="微軟正黑體" panose="020B0604030504040204" pitchFamily="34" charset="-120"/>
                <a:ea typeface="微軟正黑體" panose="020B0604030504040204" pitchFamily="34" charset="-120"/>
                <a:cs typeface="Times New Roman" panose="02020603050405020304" pitchFamily="18" charset="0"/>
              </a:rPr>
              <a:t> </a:t>
            </a:r>
            <a:r>
              <a:rPr lang="en-US" altLang="zh-TW" sz="2400" b="1" u="sng" dirty="0">
                <a:latin typeface="微軟正黑體" panose="020B0604030504040204" pitchFamily="34" charset="-120"/>
                <a:ea typeface="微軟正黑體" panose="020B0604030504040204" pitchFamily="34" charset="-120"/>
                <a:cs typeface="Times New Roman" panose="02020603050405020304" pitchFamily="18" charset="0"/>
              </a:rPr>
              <a:t>6 </a:t>
            </a:r>
            <a:r>
              <a:rPr lang="zh-TW" altLang="en-US" dirty="0">
                <a:latin typeface="微軟正黑體" panose="020B0604030504040204" pitchFamily="34" charset="-120"/>
                <a:ea typeface="微軟正黑體" panose="020B0604030504040204" pitchFamily="34" charset="-120"/>
                <a:cs typeface="Times New Roman" panose="02020603050405020304" pitchFamily="18" charset="0"/>
              </a:rPr>
              <a:t>件檔案</a:t>
            </a:r>
            <a:endParaRPr lang="en-US" altLang="zh-TW" dirty="0">
              <a:latin typeface="微軟正黑體" panose="020B0604030504040204" pitchFamily="34" charset="-120"/>
              <a:ea typeface="微軟正黑體" panose="020B0604030504040204" pitchFamily="34" charset="-120"/>
              <a:cs typeface="Times New Roman" panose="02020603050405020304" pitchFamily="18" charset="0"/>
            </a:endParaRPr>
          </a:p>
          <a:p>
            <a:pPr algn="just">
              <a:spcBef>
                <a:spcPts val="200"/>
              </a:spcBef>
              <a:buFont typeface="Wingdings" panose="05000000000000000000" pitchFamily="2" charset="2"/>
              <a:buChar char="Ø"/>
            </a:pPr>
            <a:r>
              <a:rPr lang="zh-TW" altLang="en-US" sz="2400" b="1"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未使用</a:t>
            </a:r>
            <a:r>
              <a:rPr lang="zh-TW" altLang="en-US" dirty="0">
                <a:latin typeface="微軟正黑體" panose="020B0604030504040204" pitchFamily="34" charset="-120"/>
                <a:ea typeface="微軟正黑體" panose="020B0604030504040204" pitchFamily="34" charset="-120"/>
                <a:cs typeface="Times New Roman" panose="02020603050405020304" pitchFamily="18" charset="0"/>
              </a:rPr>
              <a:t>中央資料庫學習歷程檔案之考生，可自行於「</a:t>
            </a:r>
            <a:r>
              <a:rPr lang="en-US" altLang="zh-TW" dirty="0">
                <a:latin typeface="微軟正黑體" panose="020B0604030504040204" pitchFamily="34" charset="-120"/>
                <a:ea typeface="微軟正黑體" panose="020B0604030504040204" pitchFamily="34" charset="-120"/>
                <a:cs typeface="Times New Roman" panose="02020603050405020304" pitchFamily="18" charset="0"/>
              </a:rPr>
              <a:t>B.</a:t>
            </a:r>
            <a:r>
              <a:rPr lang="zh-TW" altLang="en-US" dirty="0">
                <a:latin typeface="微軟正黑體" panose="020B0604030504040204" pitchFamily="34" charset="-120"/>
                <a:ea typeface="微軟正黑體" panose="020B0604030504040204" pitchFamily="34" charset="-120"/>
                <a:cs typeface="Times New Roman" panose="02020603050405020304" pitchFamily="18" charset="0"/>
              </a:rPr>
              <a:t>課程學習成果」之</a:t>
            </a:r>
            <a:endParaRPr lang="en-US" altLang="zh-TW" dirty="0">
              <a:latin typeface="微軟正黑體" panose="020B0604030504040204" pitchFamily="34" charset="-120"/>
              <a:ea typeface="微軟正黑體" panose="020B0604030504040204" pitchFamily="34" charset="-120"/>
              <a:cs typeface="Times New Roman" panose="02020603050405020304" pitchFamily="18" charset="0"/>
            </a:endParaRPr>
          </a:p>
          <a:p>
            <a:pPr marL="266700" algn="just">
              <a:spcBef>
                <a:spcPts val="200"/>
              </a:spcBef>
            </a:pPr>
            <a:r>
              <a:rPr lang="zh-TW" altLang="en-US" sz="1600" dirty="0">
                <a:latin typeface="微軟正黑體" panose="020B0604030504040204" pitchFamily="34" charset="-120"/>
                <a:ea typeface="微軟正黑體" panose="020B0604030504040204" pitchFamily="34" charset="-120"/>
                <a:cs typeface="Times New Roman" panose="02020603050405020304" pitchFamily="18" charset="0"/>
              </a:rPr>
              <a:t>「</a:t>
            </a:r>
            <a:r>
              <a:rPr lang="en-US" altLang="zh-TW" sz="1600" dirty="0">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t>B-1.</a:t>
            </a:r>
            <a:r>
              <a:rPr lang="zh-TW" altLang="en-US" sz="1600" dirty="0">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t>專題實作、實習科目學習成果</a:t>
            </a:r>
            <a:r>
              <a:rPr lang="en-US" altLang="zh-TW" sz="1600" dirty="0">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1600" dirty="0">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t>含技能領域</a:t>
            </a:r>
            <a:r>
              <a:rPr lang="en-US" altLang="zh-TW" sz="1600" dirty="0">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1600" dirty="0">
                <a:latin typeface="微軟正黑體" panose="020B0604030504040204" pitchFamily="34" charset="-120"/>
                <a:ea typeface="微軟正黑體" panose="020B0604030504040204" pitchFamily="34" charset="-120"/>
                <a:cs typeface="Times New Roman" panose="02020603050405020304" pitchFamily="18" charset="0"/>
              </a:rPr>
              <a:t>」欄位僅能上傳</a:t>
            </a:r>
            <a:r>
              <a:rPr lang="zh-TW" altLang="en-US" sz="2000" b="1" u="sng" dirty="0">
                <a:solidFill>
                  <a:srgbClr val="C00000"/>
                </a:solidFill>
                <a:latin typeface="微軟正黑體" panose="020B0604030504040204" pitchFamily="34" charset="-120"/>
                <a:ea typeface="微軟正黑體" panose="020B0604030504040204" pitchFamily="34" charset="-120"/>
                <a:cs typeface="Times New Roman" panose="02020603050405020304" pitchFamily="18" charset="0"/>
              </a:rPr>
              <a:t> </a:t>
            </a:r>
            <a:r>
              <a:rPr lang="en-US" altLang="zh-TW" sz="2000" b="1" u="sng" dirty="0">
                <a:solidFill>
                  <a:srgbClr val="C00000"/>
                </a:solidFill>
                <a:latin typeface="微軟正黑體" panose="020B0604030504040204" pitchFamily="34" charset="-120"/>
                <a:ea typeface="微軟正黑體" panose="020B0604030504040204" pitchFamily="34" charset="-120"/>
                <a:cs typeface="Times New Roman" panose="02020603050405020304" pitchFamily="18" charset="0"/>
              </a:rPr>
              <a:t>1</a:t>
            </a:r>
            <a:r>
              <a:rPr lang="zh-TW" altLang="en-US" sz="2000" b="1" u="sng" dirty="0">
                <a:solidFill>
                  <a:srgbClr val="C00000"/>
                </a:solidFill>
                <a:latin typeface="微軟正黑體" panose="020B0604030504040204" pitchFamily="34" charset="-120"/>
                <a:ea typeface="微軟正黑體" panose="020B0604030504040204" pitchFamily="34" charset="-120"/>
                <a:cs typeface="Times New Roman" panose="02020603050405020304" pitchFamily="18" charset="0"/>
              </a:rPr>
              <a:t> </a:t>
            </a:r>
            <a:r>
              <a:rPr lang="zh-TW" altLang="en-US" sz="1600" dirty="0">
                <a:latin typeface="微軟正黑體" panose="020B0604030504040204" pitchFamily="34" charset="-120"/>
                <a:ea typeface="微軟正黑體" panose="020B0604030504040204" pitchFamily="34" charset="-120"/>
                <a:cs typeface="Times New Roman" panose="02020603050405020304" pitchFamily="18" charset="0"/>
              </a:rPr>
              <a:t>個檔案容量最大至</a:t>
            </a:r>
            <a:r>
              <a:rPr lang="en-US" altLang="zh-TW" sz="2000" b="1" u="sng" dirty="0">
                <a:solidFill>
                  <a:srgbClr val="C00000"/>
                </a:solidFill>
                <a:latin typeface="微軟正黑體" panose="020B0604030504040204" pitchFamily="34" charset="-120"/>
                <a:ea typeface="微軟正黑體" panose="020B0604030504040204" pitchFamily="34" charset="-120"/>
                <a:cs typeface="Times New Roman" panose="02020603050405020304" pitchFamily="18" charset="0"/>
              </a:rPr>
              <a:t>12MB</a:t>
            </a:r>
            <a:r>
              <a:rPr lang="zh-TW" altLang="en-US" sz="1600" dirty="0">
                <a:latin typeface="微軟正黑體" panose="020B0604030504040204" pitchFamily="34" charset="-120"/>
                <a:ea typeface="微軟正黑體" panose="020B0604030504040204" pitchFamily="34" charset="-120"/>
                <a:cs typeface="Times New Roman" panose="02020603050405020304" pitchFamily="18" charset="0"/>
              </a:rPr>
              <a:t>之</a:t>
            </a:r>
            <a:r>
              <a:rPr lang="en-US" altLang="zh-TW" sz="1600" dirty="0">
                <a:latin typeface="微軟正黑體" panose="020B0604030504040204" pitchFamily="34" charset="-120"/>
                <a:ea typeface="微軟正黑體" panose="020B0604030504040204" pitchFamily="34" charset="-120"/>
                <a:cs typeface="Times New Roman" panose="02020603050405020304" pitchFamily="18" charset="0"/>
              </a:rPr>
              <a:t>PDF</a:t>
            </a:r>
            <a:r>
              <a:rPr lang="zh-TW" altLang="en-US" sz="1600" dirty="0">
                <a:latin typeface="微軟正黑體" panose="020B0604030504040204" pitchFamily="34" charset="-120"/>
                <a:ea typeface="微軟正黑體" panose="020B0604030504040204" pitchFamily="34" charset="-120"/>
                <a:cs typeface="Times New Roman" panose="02020603050405020304" pitchFamily="18" charset="0"/>
              </a:rPr>
              <a:t>檔案</a:t>
            </a:r>
            <a:endParaRPr lang="en-US" altLang="zh-TW" sz="1600" dirty="0">
              <a:latin typeface="微軟正黑體" panose="020B0604030504040204" pitchFamily="34" charset="-120"/>
              <a:ea typeface="微軟正黑體" panose="020B0604030504040204" pitchFamily="34" charset="-120"/>
              <a:cs typeface="Times New Roman" panose="02020603050405020304" pitchFamily="18" charset="0"/>
            </a:endParaRPr>
          </a:p>
          <a:p>
            <a:pPr marL="266700" algn="just">
              <a:spcBef>
                <a:spcPts val="200"/>
              </a:spcBef>
            </a:pPr>
            <a:r>
              <a:rPr lang="zh-TW" altLang="en-US" sz="1600" dirty="0">
                <a:latin typeface="微軟正黑體" panose="020B0604030504040204" pitchFamily="34" charset="-120"/>
                <a:ea typeface="微軟正黑體" panose="020B0604030504040204" pitchFamily="34" charset="-120"/>
                <a:cs typeface="Times New Roman" panose="02020603050405020304" pitchFamily="18" charset="0"/>
              </a:rPr>
              <a:t>「</a:t>
            </a:r>
            <a:r>
              <a:rPr lang="en-US" altLang="zh-TW" sz="1600" dirty="0">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t>B-2.</a:t>
            </a:r>
            <a:r>
              <a:rPr lang="zh-TW" altLang="en-US" sz="1600" dirty="0">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t>其他課程學習</a:t>
            </a:r>
            <a:r>
              <a:rPr lang="en-US" altLang="zh-TW" sz="1600" dirty="0">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1600" dirty="0">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t>作品</a:t>
            </a:r>
            <a:r>
              <a:rPr lang="en-US" altLang="zh-TW" sz="1600" dirty="0">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1600" dirty="0">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t>成果</a:t>
            </a:r>
            <a:r>
              <a:rPr lang="zh-TW" altLang="en-US" sz="1600" dirty="0">
                <a:latin typeface="微軟正黑體" panose="020B0604030504040204" pitchFamily="34" charset="-120"/>
                <a:ea typeface="微軟正黑體" panose="020B0604030504040204" pitchFamily="34" charset="-120"/>
                <a:cs typeface="Times New Roman" panose="02020603050405020304" pitchFamily="18" charset="0"/>
              </a:rPr>
              <a:t>」欄位僅能上傳</a:t>
            </a:r>
            <a:r>
              <a:rPr lang="zh-TW" altLang="en-US" sz="2000" b="1" u="sng" dirty="0">
                <a:solidFill>
                  <a:srgbClr val="C00000"/>
                </a:solidFill>
                <a:latin typeface="微軟正黑體" panose="020B0604030504040204" pitchFamily="34" charset="-120"/>
                <a:ea typeface="微軟正黑體" panose="020B0604030504040204" pitchFamily="34" charset="-120"/>
                <a:cs typeface="Times New Roman" panose="02020603050405020304" pitchFamily="18" charset="0"/>
              </a:rPr>
              <a:t> </a:t>
            </a:r>
            <a:r>
              <a:rPr lang="en-US" altLang="zh-TW" sz="2000" b="1" u="sng" dirty="0">
                <a:solidFill>
                  <a:srgbClr val="C00000"/>
                </a:solidFill>
                <a:latin typeface="微軟正黑體" panose="020B0604030504040204" pitchFamily="34" charset="-120"/>
                <a:ea typeface="微軟正黑體" panose="020B0604030504040204" pitchFamily="34" charset="-120"/>
                <a:cs typeface="Times New Roman" panose="02020603050405020304" pitchFamily="18" charset="0"/>
              </a:rPr>
              <a:t>1</a:t>
            </a:r>
            <a:r>
              <a:rPr lang="zh-TW" altLang="en-US" sz="2000" b="1" u="sng" dirty="0">
                <a:solidFill>
                  <a:srgbClr val="C00000"/>
                </a:solidFill>
                <a:latin typeface="微軟正黑體" panose="020B0604030504040204" pitchFamily="34" charset="-120"/>
                <a:ea typeface="微軟正黑體" panose="020B0604030504040204" pitchFamily="34" charset="-120"/>
                <a:cs typeface="Times New Roman" panose="02020603050405020304" pitchFamily="18" charset="0"/>
              </a:rPr>
              <a:t> </a:t>
            </a:r>
            <a:r>
              <a:rPr lang="zh-TW" altLang="en-US" sz="1600" dirty="0">
                <a:latin typeface="微軟正黑體" panose="020B0604030504040204" pitchFamily="34" charset="-120"/>
                <a:ea typeface="微軟正黑體" panose="020B0604030504040204" pitchFamily="34" charset="-120"/>
                <a:cs typeface="Times New Roman" panose="02020603050405020304" pitchFamily="18" charset="0"/>
              </a:rPr>
              <a:t>個檔案容量最大至</a:t>
            </a:r>
            <a:r>
              <a:rPr lang="en-US" altLang="zh-TW" sz="2000" b="1" u="sng" dirty="0">
                <a:solidFill>
                  <a:srgbClr val="C00000"/>
                </a:solidFill>
                <a:latin typeface="微軟正黑體" panose="020B0604030504040204" pitchFamily="34" charset="-120"/>
                <a:ea typeface="微軟正黑體" panose="020B0604030504040204" pitchFamily="34" charset="-120"/>
                <a:cs typeface="Times New Roman" panose="02020603050405020304" pitchFamily="18" charset="0"/>
              </a:rPr>
              <a:t>8MB</a:t>
            </a:r>
            <a:r>
              <a:rPr lang="zh-TW" altLang="en-US" sz="1600" dirty="0">
                <a:latin typeface="微軟正黑體" panose="020B0604030504040204" pitchFamily="34" charset="-120"/>
                <a:ea typeface="微軟正黑體" panose="020B0604030504040204" pitchFamily="34" charset="-120"/>
                <a:cs typeface="Times New Roman" panose="02020603050405020304" pitchFamily="18" charset="0"/>
              </a:rPr>
              <a:t>之</a:t>
            </a:r>
            <a:r>
              <a:rPr lang="en-US" altLang="zh-TW" sz="1600" dirty="0">
                <a:latin typeface="微軟正黑體" panose="020B0604030504040204" pitchFamily="34" charset="-120"/>
                <a:ea typeface="微軟正黑體" panose="020B0604030504040204" pitchFamily="34" charset="-120"/>
                <a:cs typeface="Times New Roman" panose="02020603050405020304" pitchFamily="18" charset="0"/>
              </a:rPr>
              <a:t>PDF</a:t>
            </a:r>
            <a:r>
              <a:rPr lang="zh-TW" altLang="en-US" sz="1600" dirty="0">
                <a:latin typeface="微軟正黑體" panose="020B0604030504040204" pitchFamily="34" charset="-120"/>
                <a:ea typeface="微軟正黑體" panose="020B0604030504040204" pitchFamily="34" charset="-120"/>
                <a:cs typeface="Times New Roman" panose="02020603050405020304" pitchFamily="18" charset="0"/>
              </a:rPr>
              <a:t>檔案</a:t>
            </a:r>
            <a:endParaRPr lang="en-US" altLang="zh-TW" sz="1600" dirty="0">
              <a:latin typeface="微軟正黑體" panose="020B0604030504040204" pitchFamily="34" charset="-120"/>
              <a:ea typeface="微軟正黑體" panose="020B0604030504040204" pitchFamily="34" charset="-120"/>
              <a:cs typeface="Times New Roman" panose="02020603050405020304" pitchFamily="18" charset="0"/>
            </a:endParaRPr>
          </a:p>
          <a:p>
            <a:pPr marL="266700" algn="just">
              <a:spcBef>
                <a:spcPts val="200"/>
              </a:spcBef>
            </a:pPr>
            <a:r>
              <a:rPr lang="zh-TW" altLang="en-US" sz="1600" dirty="0">
                <a:latin typeface="微軟正黑體" panose="020B0604030504040204" pitchFamily="34" charset="-120"/>
                <a:ea typeface="微軟正黑體" panose="020B0604030504040204" pitchFamily="34" charset="-120"/>
                <a:cs typeface="Times New Roman" panose="02020603050405020304" pitchFamily="18" charset="0"/>
              </a:rPr>
              <a:t>「</a:t>
            </a:r>
            <a:r>
              <a:rPr lang="en-US" altLang="zh-TW" sz="1600" dirty="0">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t>C.</a:t>
            </a:r>
            <a:r>
              <a:rPr lang="zh-TW" altLang="en-US" sz="1600" dirty="0">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t>多元表現</a:t>
            </a:r>
            <a:r>
              <a:rPr lang="zh-TW" altLang="en-US" sz="1600" dirty="0">
                <a:latin typeface="微軟正黑體" panose="020B0604030504040204" pitchFamily="34" charset="-120"/>
                <a:ea typeface="微軟正黑體" panose="020B0604030504040204" pitchFamily="34" charset="-120"/>
                <a:cs typeface="Times New Roman" panose="02020603050405020304" pitchFamily="18" charset="0"/>
              </a:rPr>
              <a:t>」欄位僅能上傳</a:t>
            </a:r>
            <a:r>
              <a:rPr lang="zh-TW" altLang="en-US" sz="2000" b="1" u="sng" dirty="0">
                <a:solidFill>
                  <a:srgbClr val="C00000"/>
                </a:solidFill>
                <a:latin typeface="微軟正黑體" panose="020B0604030504040204" pitchFamily="34" charset="-120"/>
                <a:ea typeface="微軟正黑體" panose="020B0604030504040204" pitchFamily="34" charset="-120"/>
                <a:cs typeface="Times New Roman" panose="02020603050405020304" pitchFamily="18" charset="0"/>
              </a:rPr>
              <a:t> </a:t>
            </a:r>
            <a:r>
              <a:rPr lang="en-US" altLang="zh-TW" sz="2000" b="1" u="sng" dirty="0">
                <a:solidFill>
                  <a:srgbClr val="C00000"/>
                </a:solidFill>
                <a:latin typeface="微軟正黑體" panose="020B0604030504040204" pitchFamily="34" charset="-120"/>
                <a:ea typeface="微軟正黑體" panose="020B0604030504040204" pitchFamily="34" charset="-120"/>
                <a:cs typeface="Times New Roman" panose="02020603050405020304" pitchFamily="18" charset="0"/>
              </a:rPr>
              <a:t>1</a:t>
            </a:r>
            <a:r>
              <a:rPr lang="zh-TW" altLang="en-US" sz="2000" b="1" u="sng" dirty="0">
                <a:solidFill>
                  <a:srgbClr val="C00000"/>
                </a:solidFill>
                <a:latin typeface="微軟正黑體" panose="020B0604030504040204" pitchFamily="34" charset="-120"/>
                <a:ea typeface="微軟正黑體" panose="020B0604030504040204" pitchFamily="34" charset="-120"/>
                <a:cs typeface="Times New Roman" panose="02020603050405020304" pitchFamily="18" charset="0"/>
              </a:rPr>
              <a:t> </a:t>
            </a:r>
            <a:r>
              <a:rPr lang="zh-TW" altLang="en-US" sz="1600" dirty="0">
                <a:latin typeface="微軟正黑體" panose="020B0604030504040204" pitchFamily="34" charset="-120"/>
                <a:ea typeface="微軟正黑體" panose="020B0604030504040204" pitchFamily="34" charset="-120"/>
                <a:cs typeface="Times New Roman" panose="02020603050405020304" pitchFamily="18" charset="0"/>
              </a:rPr>
              <a:t>個檔案容量至</a:t>
            </a:r>
            <a:r>
              <a:rPr lang="en-US" altLang="zh-TW" sz="2000" b="1" u="sng" dirty="0">
                <a:solidFill>
                  <a:srgbClr val="C00000"/>
                </a:solidFill>
                <a:latin typeface="微軟正黑體" panose="020B0604030504040204" pitchFamily="34" charset="-120"/>
                <a:ea typeface="微軟正黑體" panose="020B0604030504040204" pitchFamily="34" charset="-120"/>
                <a:cs typeface="Times New Roman" panose="02020603050405020304" pitchFamily="18" charset="0"/>
              </a:rPr>
              <a:t>24MB</a:t>
            </a:r>
            <a:r>
              <a:rPr lang="zh-TW" altLang="en-US" sz="1600" dirty="0">
                <a:latin typeface="微軟正黑體" panose="020B0604030504040204" pitchFamily="34" charset="-120"/>
                <a:ea typeface="微軟正黑體" panose="020B0604030504040204" pitchFamily="34" charset="-120"/>
                <a:cs typeface="Times New Roman" panose="02020603050405020304" pitchFamily="18" charset="0"/>
              </a:rPr>
              <a:t>之</a:t>
            </a:r>
            <a:r>
              <a:rPr lang="en-US" altLang="zh-TW" sz="1600" dirty="0">
                <a:latin typeface="微軟正黑體" panose="020B0604030504040204" pitchFamily="34" charset="-120"/>
                <a:ea typeface="微軟正黑體" panose="020B0604030504040204" pitchFamily="34" charset="-120"/>
                <a:cs typeface="Times New Roman" panose="02020603050405020304" pitchFamily="18" charset="0"/>
              </a:rPr>
              <a:t>PDF</a:t>
            </a:r>
            <a:r>
              <a:rPr lang="zh-TW" altLang="en-US" sz="1600" dirty="0">
                <a:latin typeface="微軟正黑體" panose="020B0604030504040204" pitchFamily="34" charset="-120"/>
                <a:ea typeface="微軟正黑體" panose="020B0604030504040204" pitchFamily="34" charset="-120"/>
                <a:cs typeface="Times New Roman" panose="02020603050405020304" pitchFamily="18" charset="0"/>
              </a:rPr>
              <a:t>檔案</a:t>
            </a:r>
            <a:endParaRPr lang="en-US" altLang="zh-TW" sz="1600" dirty="0">
              <a:latin typeface="微軟正黑體" panose="020B0604030504040204" pitchFamily="34" charset="-120"/>
              <a:ea typeface="微軟正黑體" panose="020B0604030504040204" pitchFamily="34" charset="-120"/>
              <a:cs typeface="Times New Roman" panose="02020603050405020304" pitchFamily="18" charset="0"/>
            </a:endParaRPr>
          </a:p>
        </p:txBody>
      </p:sp>
      <p:sp>
        <p:nvSpPr>
          <p:cNvPr id="3" name="矩形 2"/>
          <p:cNvSpPr/>
          <p:nvPr/>
        </p:nvSpPr>
        <p:spPr>
          <a:xfrm>
            <a:off x="8599909" y="3644198"/>
            <a:ext cx="1867819" cy="461665"/>
          </a:xfrm>
          <a:prstGeom prst="rect">
            <a:avLst/>
          </a:prstGeom>
        </p:spPr>
        <p:txBody>
          <a:bodyPr wrap="none">
            <a:spAutoFit/>
          </a:bodyPr>
          <a:lstStyle/>
          <a:p>
            <a:pPr algn="just">
              <a:spcBef>
                <a:spcPts val="200"/>
              </a:spcBef>
            </a:pPr>
            <a:r>
              <a:rPr lang="zh-TW" altLang="en-US" dirty="0">
                <a:latin typeface="微軟正黑體" panose="020B0604030504040204" pitchFamily="34" charset="-120"/>
                <a:ea typeface="微軟正黑體" panose="020B0604030504040204" pitchFamily="34" charset="-120"/>
                <a:cs typeface="Times New Roman" panose="02020603050405020304" pitchFamily="18" charset="0"/>
              </a:rPr>
              <a:t>件數上限為</a:t>
            </a:r>
            <a:r>
              <a:rPr lang="zh-TW" altLang="en-US" b="1" dirty="0">
                <a:latin typeface="微軟正黑體" panose="020B0604030504040204" pitchFamily="34" charset="-120"/>
                <a:ea typeface="微軟正黑體" panose="020B0604030504040204" pitchFamily="34" charset="-120"/>
                <a:cs typeface="Times New Roman" panose="02020603050405020304" pitchFamily="18" charset="0"/>
              </a:rPr>
              <a:t> </a:t>
            </a:r>
            <a:r>
              <a:rPr lang="en-US" altLang="zh-TW" sz="2400" b="1" u="sng" dirty="0">
                <a:latin typeface="微軟正黑體" panose="020B0604030504040204" pitchFamily="34" charset="-120"/>
                <a:ea typeface="微軟正黑體" panose="020B0604030504040204" pitchFamily="34" charset="-120"/>
                <a:cs typeface="Times New Roman" panose="02020603050405020304" pitchFamily="18" charset="0"/>
              </a:rPr>
              <a:t>5</a:t>
            </a:r>
            <a:r>
              <a:rPr lang="zh-TW" altLang="en-US" b="1" dirty="0">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t> </a:t>
            </a:r>
            <a:r>
              <a:rPr lang="zh-TW" altLang="en-US" dirty="0">
                <a:latin typeface="微軟正黑體" panose="020B0604030504040204" pitchFamily="34" charset="-120"/>
                <a:ea typeface="微軟正黑體" panose="020B0604030504040204" pitchFamily="34" charset="-120"/>
                <a:cs typeface="Times New Roman" panose="02020603050405020304" pitchFamily="18" charset="0"/>
              </a:rPr>
              <a:t>件</a:t>
            </a:r>
            <a:endParaRPr lang="en-US" altLang="zh-TW" dirty="0">
              <a:latin typeface="微軟正黑體" panose="020B0604030504040204" pitchFamily="34" charset="-120"/>
              <a:ea typeface="微軟正黑體" panose="020B0604030504040204" pitchFamily="34" charset="-120"/>
              <a:cs typeface="Times New Roman" panose="02020603050405020304" pitchFamily="18" charset="0"/>
            </a:endParaRPr>
          </a:p>
        </p:txBody>
      </p:sp>
      <p:sp>
        <p:nvSpPr>
          <p:cNvPr id="9" name="圓角矩形 8"/>
          <p:cNvSpPr/>
          <p:nvPr/>
        </p:nvSpPr>
        <p:spPr>
          <a:xfrm>
            <a:off x="8556628" y="3626608"/>
            <a:ext cx="2091860" cy="479255"/>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1" name="圓角矩形 10"/>
          <p:cNvSpPr/>
          <p:nvPr/>
        </p:nvSpPr>
        <p:spPr>
          <a:xfrm>
            <a:off x="1298366" y="3549621"/>
            <a:ext cx="6538477" cy="61793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 name="右大括弧 4"/>
          <p:cNvSpPr/>
          <p:nvPr/>
        </p:nvSpPr>
        <p:spPr>
          <a:xfrm>
            <a:off x="8011786" y="3613647"/>
            <a:ext cx="517609" cy="553908"/>
          </a:xfrm>
          <a:prstGeom prst="rightBrace">
            <a:avLst>
              <a:gd name="adj1" fmla="val 8333"/>
              <a:gd name="adj2" fmla="val 48413"/>
            </a:avLst>
          </a:prstGeom>
          <a:ln>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sp>
        <p:nvSpPr>
          <p:cNvPr id="6" name="矩形 5"/>
          <p:cNvSpPr/>
          <p:nvPr/>
        </p:nvSpPr>
        <p:spPr>
          <a:xfrm>
            <a:off x="8453837" y="3305870"/>
            <a:ext cx="2435282" cy="307777"/>
          </a:xfrm>
          <a:prstGeom prst="rect">
            <a:avLst/>
          </a:prstGeom>
          <a:solidFill>
            <a:schemeClr val="accent4">
              <a:lumMod val="20000"/>
              <a:lumOff val="80000"/>
            </a:schemeClr>
          </a:solidFill>
          <a:ln>
            <a:solidFill>
              <a:schemeClr val="accent4">
                <a:lumMod val="20000"/>
                <a:lumOff val="80000"/>
              </a:schemeClr>
            </a:solidFill>
          </a:ln>
        </p:spPr>
        <p:txBody>
          <a:bodyPr wrap="none">
            <a:spAutoFit/>
          </a:bodyPr>
          <a:lstStyle/>
          <a:p>
            <a:r>
              <a:rPr lang="zh-TW" altLang="zh-TW" sz="1400" kern="100" spc="-50" dirty="0">
                <a:latin typeface="微軟正黑體" panose="020B0604030504040204" pitchFamily="34" charset="-120"/>
                <a:ea typeface="微軟正黑體" panose="020B0604030504040204" pitchFamily="34" charset="-120"/>
                <a:cs typeface="Times New Roman" panose="02020603050405020304" pitchFamily="18" charset="0"/>
              </a:rPr>
              <a:t>普高生、綜高生（學術學程）</a:t>
            </a:r>
            <a:endParaRPr lang="zh-TW" altLang="en-US" sz="1400" dirty="0">
              <a:latin typeface="微軟正黑體" panose="020B0604030504040204" pitchFamily="34" charset="-120"/>
              <a:ea typeface="微軟正黑體" panose="020B0604030504040204" pitchFamily="34" charset="-120"/>
            </a:endParaRPr>
          </a:p>
        </p:txBody>
      </p:sp>
      <p:sp>
        <p:nvSpPr>
          <p:cNvPr id="17" name="圓角矩形 16"/>
          <p:cNvSpPr/>
          <p:nvPr/>
        </p:nvSpPr>
        <p:spPr>
          <a:xfrm>
            <a:off x="2908663" y="4854506"/>
            <a:ext cx="2125155" cy="53518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1125847654"/>
      </p:ext>
    </p:extLst>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Rectangle 199"/>
          <p:cNvSpPr txBox="1">
            <a:spLocks noChangeArrowheads="1"/>
          </p:cNvSpPr>
          <p:nvPr/>
        </p:nvSpPr>
        <p:spPr>
          <a:xfrm>
            <a:off x="840059" y="81970"/>
            <a:ext cx="8229600" cy="5826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sz="2500" b="1" spc="-75" dirty="0">
                <a:solidFill>
                  <a:prstClr val="black"/>
                </a:solidFill>
                <a:latin typeface="微軟正黑體" panose="020B0604030504040204" pitchFamily="34" charset="-120"/>
                <a:ea typeface="微軟正黑體" panose="020B0604030504040204" pitchFamily="34" charset="-120"/>
              </a:rPr>
              <a:t>技優甄審入學招生作業流程</a:t>
            </a:r>
          </a:p>
        </p:txBody>
      </p:sp>
      <p:sp>
        <p:nvSpPr>
          <p:cNvPr id="56" name="圓角矩形 16"/>
          <p:cNvSpPr>
            <a:spLocks noChangeArrowheads="1"/>
          </p:cNvSpPr>
          <p:nvPr/>
        </p:nvSpPr>
        <p:spPr bwMode="auto">
          <a:xfrm>
            <a:off x="946805" y="919499"/>
            <a:ext cx="4510198" cy="578882"/>
          </a:xfrm>
          <a:prstGeom prst="roundRect">
            <a:avLst>
              <a:gd name="adj" fmla="val 16667"/>
            </a:avLst>
          </a:prstGeom>
          <a:ln>
            <a:noFill/>
          </a:ln>
        </p:spPr>
        <p:style>
          <a:lnRef idx="1">
            <a:schemeClr val="accent6"/>
          </a:lnRef>
          <a:fillRef idx="2">
            <a:schemeClr val="accent6"/>
          </a:fillRef>
          <a:effectRef idx="1">
            <a:schemeClr val="accent6"/>
          </a:effectRef>
          <a:fontRef idx="minor">
            <a:schemeClr val="dk1"/>
          </a:fontRef>
        </p:style>
        <p:txBody>
          <a:bodyPr>
            <a:spAutoFit/>
          </a:bodyPr>
          <a:lstStyle/>
          <a:p>
            <a:pPr marL="342900" indent="-342900" algn="ctr">
              <a:spcBef>
                <a:spcPct val="20000"/>
              </a:spcBef>
            </a:pPr>
            <a:r>
              <a:rPr lang="zh-TW" altLang="en-US" sz="2800" kern="0" dirty="0">
                <a:latin typeface="微軟正黑體" panose="020B0604030504040204" pitchFamily="34" charset="-120"/>
                <a:ea typeface="微軟正黑體" panose="020B0604030504040204" pitchFamily="34" charset="-120"/>
                <a:cs typeface="華康中黑體" pitchFamily="49" charset="-120"/>
              </a:rPr>
              <a:t>網路上傳學習歷程備審資料</a:t>
            </a:r>
          </a:p>
        </p:txBody>
      </p:sp>
      <p:sp>
        <p:nvSpPr>
          <p:cNvPr id="20" name="內容版面配置區 2"/>
          <p:cNvSpPr txBox="1">
            <a:spLocks/>
          </p:cNvSpPr>
          <p:nvPr/>
        </p:nvSpPr>
        <p:spPr>
          <a:xfrm>
            <a:off x="941883" y="1845681"/>
            <a:ext cx="10861971" cy="4409428"/>
          </a:xfrm>
          <a:prstGeom prst="rect">
            <a:avLst/>
          </a:prstGeom>
          <a:solidFill>
            <a:srgbClr val="FFFFFF">
              <a:alpha val="50196"/>
            </a:srgbClr>
          </a:solidFill>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defRPr/>
            </a:pPr>
            <a:r>
              <a:rPr lang="zh-TW" altLang="en-US" sz="2400" b="1" spc="-100" dirty="0">
                <a:latin typeface="微軟正黑體" panose="020B0604030504040204" pitchFamily="34" charset="-120"/>
                <a:ea typeface="微軟正黑體" panose="020B0604030504040204" pitchFamily="34" charset="-120"/>
              </a:rPr>
              <a:t>「</a:t>
            </a:r>
            <a:r>
              <a:rPr lang="en-US" altLang="zh-TW" sz="2400" b="1" spc="-100" dirty="0">
                <a:latin typeface="微軟正黑體" panose="020B0604030504040204" pitchFamily="34" charset="-120"/>
                <a:ea typeface="微軟正黑體" panose="020B0604030504040204" pitchFamily="34" charset="-120"/>
              </a:rPr>
              <a:t>D.</a:t>
            </a:r>
            <a:r>
              <a:rPr lang="zh-TW" altLang="en-US" sz="2400" b="1" spc="-100" dirty="0">
                <a:latin typeface="微軟正黑體" panose="020B0604030504040204" pitchFamily="34" charset="-120"/>
                <a:ea typeface="微軟正黑體" panose="020B0604030504040204" pitchFamily="34" charset="-120"/>
              </a:rPr>
              <a:t>自行撰寫及上傳資料」上傳說明</a:t>
            </a:r>
            <a:endParaRPr lang="en-US" altLang="zh-TW" sz="2400" b="1" spc="-100" dirty="0">
              <a:latin typeface="微軟正黑體" panose="020B0604030504040204" pitchFamily="34" charset="-120"/>
              <a:ea typeface="微軟正黑體" panose="020B0604030504040204" pitchFamily="34" charset="-120"/>
            </a:endParaRPr>
          </a:p>
          <a:p>
            <a:pPr marL="457200" lvl="1" indent="0">
              <a:lnSpc>
                <a:spcPct val="150000"/>
              </a:lnSpc>
              <a:buFont typeface="Arial" panose="020B0604020202020204" pitchFamily="34" charset="0"/>
              <a:buNone/>
              <a:defRPr/>
            </a:pPr>
            <a:r>
              <a:rPr lang="zh-TW" altLang="en-US" sz="2000" b="1" spc="-100" dirty="0">
                <a:latin typeface="微軟正黑體" panose="020B0604030504040204" pitchFamily="34" charset="-120"/>
                <a:ea typeface="微軟正黑體" panose="020B0604030504040204" pitchFamily="34" charset="-120"/>
              </a:rPr>
              <a:t>「</a:t>
            </a:r>
            <a:r>
              <a:rPr lang="en-US" altLang="zh-TW" sz="2000" b="1" spc="-100" dirty="0">
                <a:latin typeface="微軟正黑體" panose="020B0604030504040204" pitchFamily="34" charset="-120"/>
                <a:ea typeface="微軟正黑體" panose="020B0604030504040204" pitchFamily="34" charset="-120"/>
              </a:rPr>
              <a:t>D-1.</a:t>
            </a:r>
            <a:r>
              <a:rPr lang="zh-TW" altLang="en-US" sz="2000" b="1" spc="-100" dirty="0">
                <a:latin typeface="微軟正黑體" panose="020B0604030504040204" pitchFamily="34" charset="-120"/>
                <a:ea typeface="微軟正黑體" panose="020B0604030504040204" pitchFamily="34" charset="-120"/>
              </a:rPr>
              <a:t>多元表現綜整心得」</a:t>
            </a:r>
            <a:endParaRPr lang="en-US" altLang="zh-TW" sz="2000" b="1" spc="-100" dirty="0">
              <a:latin typeface="微軟正黑體" panose="020B0604030504040204" pitchFamily="34" charset="-120"/>
              <a:ea typeface="微軟正黑體" panose="020B0604030504040204" pitchFamily="34" charset="-120"/>
            </a:endParaRPr>
          </a:p>
          <a:p>
            <a:pPr marL="457200" lvl="1" indent="0">
              <a:lnSpc>
                <a:spcPct val="150000"/>
              </a:lnSpc>
              <a:buFont typeface="Arial" panose="020B0604020202020204" pitchFamily="34" charset="0"/>
              <a:buNone/>
              <a:defRPr/>
            </a:pPr>
            <a:r>
              <a:rPr lang="zh-TW" altLang="en-US" sz="2000" b="1" spc="-100" dirty="0">
                <a:latin typeface="微軟正黑體" panose="020B0604030504040204" pitchFamily="34" charset="-120"/>
                <a:ea typeface="微軟正黑體" panose="020B0604030504040204" pitchFamily="34" charset="-120"/>
              </a:rPr>
              <a:t>「</a:t>
            </a:r>
            <a:r>
              <a:rPr lang="en-US" altLang="zh-TW" sz="2000" b="1" spc="-100" dirty="0">
                <a:latin typeface="微軟正黑體" panose="020B0604030504040204" pitchFamily="34" charset="-120"/>
                <a:ea typeface="微軟正黑體" panose="020B0604030504040204" pitchFamily="34" charset="-120"/>
              </a:rPr>
              <a:t>D-2.</a:t>
            </a:r>
            <a:r>
              <a:rPr lang="zh-TW" altLang="en-US" sz="2000" b="1" spc="-100" dirty="0">
                <a:latin typeface="微軟正黑體" panose="020B0604030504040204" pitchFamily="34" charset="-120"/>
                <a:ea typeface="微軟正黑體" panose="020B0604030504040204" pitchFamily="34" charset="-120"/>
              </a:rPr>
              <a:t>學習歷程自述</a:t>
            </a:r>
            <a:r>
              <a:rPr lang="en-US" altLang="zh-TW" sz="2000" b="1" spc="-100" dirty="0">
                <a:latin typeface="微軟正黑體" panose="020B0604030504040204" pitchFamily="34" charset="-120"/>
                <a:ea typeface="微軟正黑體" panose="020B0604030504040204" pitchFamily="34" charset="-120"/>
              </a:rPr>
              <a:t>(</a:t>
            </a:r>
            <a:r>
              <a:rPr lang="zh-TW" altLang="en-US" sz="2000" b="1" spc="-100" dirty="0">
                <a:latin typeface="微軟正黑體" panose="020B0604030504040204" pitchFamily="34" charset="-120"/>
                <a:ea typeface="微軟正黑體" panose="020B0604030504040204" pitchFamily="34" charset="-120"/>
              </a:rPr>
              <a:t>含學習歷程反思、就讀動機、未來學習計畫與生涯規劃</a:t>
            </a:r>
            <a:r>
              <a:rPr lang="en-US" altLang="zh-TW" sz="2000" b="1" spc="-100" dirty="0">
                <a:latin typeface="微軟正黑體" panose="020B0604030504040204" pitchFamily="34" charset="-120"/>
                <a:ea typeface="微軟正黑體" panose="020B0604030504040204" pitchFamily="34" charset="-120"/>
              </a:rPr>
              <a:t>)</a:t>
            </a:r>
            <a:r>
              <a:rPr lang="zh-TW" altLang="en-US" sz="2000" b="1" spc="-100" dirty="0">
                <a:latin typeface="微軟正黑體" panose="020B0604030504040204" pitchFamily="34" charset="-120"/>
                <a:ea typeface="微軟正黑體" panose="020B0604030504040204" pitchFamily="34" charset="-120"/>
              </a:rPr>
              <a:t>」</a:t>
            </a:r>
            <a:endParaRPr lang="en-US" altLang="zh-TW" sz="2000" b="1" spc="-100" dirty="0">
              <a:latin typeface="微軟正黑體" panose="020B0604030504040204" pitchFamily="34" charset="-120"/>
              <a:ea typeface="微軟正黑體" panose="020B0604030504040204" pitchFamily="34" charset="-120"/>
            </a:endParaRPr>
          </a:p>
          <a:p>
            <a:pPr marL="457200" lvl="1" indent="0">
              <a:lnSpc>
                <a:spcPct val="150000"/>
              </a:lnSpc>
              <a:buFont typeface="Arial" panose="020B0604020202020204" pitchFamily="34" charset="0"/>
              <a:buNone/>
              <a:defRPr/>
            </a:pPr>
            <a:r>
              <a:rPr lang="zh-TW" altLang="en-US" sz="2000" b="1" spc="-100" dirty="0">
                <a:latin typeface="微軟正黑體" panose="020B0604030504040204" pitchFamily="34" charset="-120"/>
                <a:ea typeface="微軟正黑體" panose="020B0604030504040204" pitchFamily="34" charset="-120"/>
              </a:rPr>
              <a:t>「</a:t>
            </a:r>
            <a:r>
              <a:rPr lang="en-US" altLang="zh-TW" sz="2000" b="1" spc="-100" dirty="0">
                <a:latin typeface="微軟正黑體" panose="020B0604030504040204" pitchFamily="34" charset="-120"/>
                <a:ea typeface="微軟正黑體" panose="020B0604030504040204" pitchFamily="34" charset="-120"/>
              </a:rPr>
              <a:t>D-3.</a:t>
            </a:r>
            <a:r>
              <a:rPr lang="zh-TW" altLang="en-US" sz="2000" b="1" spc="-100" dirty="0">
                <a:latin typeface="微軟正黑體" panose="020B0604030504040204" pitchFamily="34" charset="-120"/>
                <a:ea typeface="微軟正黑體" panose="020B0604030504040204" pitchFamily="34" charset="-120"/>
              </a:rPr>
              <a:t>其它有利審查資料」等項目，</a:t>
            </a:r>
            <a:r>
              <a:rPr lang="zh-TW" altLang="en-US" sz="2000" b="1" u="sng" spc="-100" dirty="0">
                <a:solidFill>
                  <a:srgbClr val="FF0000"/>
                </a:solidFill>
                <a:latin typeface="微軟正黑體" panose="020B0604030504040204" pitchFamily="34" charset="-120"/>
                <a:ea typeface="微軟正黑體" panose="020B0604030504040204" pitchFamily="34" charset="-120"/>
              </a:rPr>
              <a:t>皆由考生自行撰寫及上傳</a:t>
            </a:r>
            <a:endParaRPr lang="en-US" altLang="zh-TW" sz="2000" b="1" u="sng" spc="-100" dirty="0">
              <a:solidFill>
                <a:srgbClr val="FF0000"/>
              </a:solidFill>
              <a:latin typeface="微軟正黑體" panose="020B0604030504040204" pitchFamily="34" charset="-120"/>
              <a:ea typeface="微軟正黑體" panose="020B0604030504040204" pitchFamily="34" charset="-120"/>
            </a:endParaRPr>
          </a:p>
          <a:p>
            <a:pPr lvl="2" algn="just">
              <a:lnSpc>
                <a:spcPct val="150000"/>
              </a:lnSpc>
              <a:buFont typeface="Wingdings" panose="05000000000000000000" pitchFamily="2" charset="2"/>
              <a:buChar char="Ø"/>
            </a:pPr>
            <a:r>
              <a:rPr lang="zh-TW" altLang="en-US" u="sng" dirty="0">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t>每一項目</a:t>
            </a:r>
            <a:r>
              <a:rPr lang="zh-TW" altLang="en-US" dirty="0">
                <a:latin typeface="微軟正黑體" panose="020B0604030504040204" pitchFamily="34" charset="-120"/>
                <a:ea typeface="微軟正黑體" panose="020B0604030504040204" pitchFamily="34" charset="-120"/>
                <a:cs typeface="Times New Roman" panose="02020603050405020304" pitchFamily="18" charset="0"/>
              </a:rPr>
              <a:t>僅能上傳 </a:t>
            </a:r>
            <a:r>
              <a:rPr lang="en-US" altLang="zh-TW" b="1" dirty="0">
                <a:latin typeface="微軟正黑體" panose="020B0604030504040204" pitchFamily="34" charset="-120"/>
                <a:ea typeface="微軟正黑體" panose="020B0604030504040204" pitchFamily="34" charset="-120"/>
                <a:cs typeface="Times New Roman" panose="02020603050405020304" pitchFamily="18" charset="0"/>
              </a:rPr>
              <a:t>1 </a:t>
            </a:r>
            <a:r>
              <a:rPr lang="zh-TW" altLang="en-US" b="1" dirty="0">
                <a:latin typeface="微軟正黑體" panose="020B0604030504040204" pitchFamily="34" charset="-120"/>
                <a:ea typeface="微軟正黑體" panose="020B0604030504040204" pitchFamily="34" charset="-120"/>
                <a:cs typeface="Times New Roman" panose="02020603050405020304" pitchFamily="18" charset="0"/>
              </a:rPr>
              <a:t>個</a:t>
            </a:r>
            <a:r>
              <a:rPr lang="en-US" altLang="zh-TW" b="1" dirty="0">
                <a:latin typeface="微軟正黑體" panose="020B0604030504040204" pitchFamily="34" charset="-120"/>
                <a:ea typeface="微軟正黑體" panose="020B0604030504040204" pitchFamily="34" charset="-120"/>
                <a:cs typeface="Times New Roman" panose="02020603050405020304" pitchFamily="18" charset="0"/>
              </a:rPr>
              <a:t>PDF</a:t>
            </a:r>
            <a:r>
              <a:rPr lang="zh-TW" altLang="en-US" b="1" dirty="0">
                <a:latin typeface="微軟正黑體" panose="020B0604030504040204" pitchFamily="34" charset="-120"/>
                <a:ea typeface="微軟正黑體" panose="020B0604030504040204" pitchFamily="34" charset="-120"/>
                <a:cs typeface="Times New Roman" panose="02020603050405020304" pitchFamily="18" charset="0"/>
              </a:rPr>
              <a:t>檔案</a:t>
            </a:r>
            <a:endParaRPr lang="en-US" altLang="zh-TW" b="1" dirty="0">
              <a:latin typeface="微軟正黑體" panose="020B0604030504040204" pitchFamily="34" charset="-120"/>
              <a:ea typeface="微軟正黑體" panose="020B0604030504040204" pitchFamily="34" charset="-120"/>
              <a:cs typeface="Times New Roman" panose="02020603050405020304" pitchFamily="18" charset="0"/>
            </a:endParaRPr>
          </a:p>
          <a:p>
            <a:pPr lvl="2" algn="just">
              <a:lnSpc>
                <a:spcPct val="150000"/>
              </a:lnSpc>
              <a:buFont typeface="Wingdings" panose="05000000000000000000" pitchFamily="2" charset="2"/>
              <a:buChar char="Ø"/>
            </a:pPr>
            <a:r>
              <a:rPr lang="zh-TW" altLang="en-US" dirty="0">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t>不得上傳影音檔</a:t>
            </a:r>
            <a:endParaRPr lang="en-US" altLang="zh-TW" dirty="0">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endParaRPr>
          </a:p>
          <a:p>
            <a:pPr lvl="2" algn="just">
              <a:lnSpc>
                <a:spcPct val="150000"/>
              </a:lnSpc>
              <a:buFont typeface="Wingdings" panose="05000000000000000000" pitchFamily="2" charset="2"/>
              <a:buChar char="Ø"/>
            </a:pPr>
            <a:r>
              <a:rPr lang="zh-TW" altLang="en-US" dirty="0">
                <a:latin typeface="微軟正黑體" panose="020B0604030504040204" pitchFamily="34" charset="-120"/>
                <a:ea typeface="微軟正黑體" panose="020B0604030504040204" pitchFamily="34" charset="-120"/>
                <a:cs typeface="Times New Roman" panose="02020603050405020304" pitchFamily="18" charset="0"/>
              </a:rPr>
              <a:t>檔案容量以</a:t>
            </a:r>
            <a:r>
              <a:rPr lang="en-US" altLang="zh-TW" b="1"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4MB</a:t>
            </a:r>
            <a:r>
              <a:rPr lang="zh-TW" altLang="en-US" b="1" dirty="0">
                <a:latin typeface="微軟正黑體" panose="020B0604030504040204" pitchFamily="34" charset="-120"/>
                <a:ea typeface="微軟正黑體" panose="020B0604030504040204" pitchFamily="34" charset="-120"/>
                <a:cs typeface="Times New Roman" panose="02020603050405020304" pitchFamily="18" charset="0"/>
              </a:rPr>
              <a:t>為限</a:t>
            </a:r>
            <a:endParaRPr lang="en-US" altLang="zh-TW" b="1" dirty="0">
              <a:latin typeface="微軟正黑體" panose="020B0604030504040204" pitchFamily="34" charset="-120"/>
              <a:ea typeface="微軟正黑體" panose="020B0604030504040204" pitchFamily="34" charset="-120"/>
              <a:cs typeface="Times New Roman" panose="02020603050405020304" pitchFamily="18" charset="0"/>
            </a:endParaRPr>
          </a:p>
          <a:p>
            <a:pPr lvl="2" algn="just">
              <a:lnSpc>
                <a:spcPct val="150000"/>
              </a:lnSpc>
              <a:buFont typeface="Wingdings" panose="05000000000000000000" pitchFamily="2" charset="2"/>
              <a:buChar char="Ø"/>
            </a:pPr>
            <a:r>
              <a:rPr lang="zh-TW" altLang="en-US" dirty="0">
                <a:latin typeface="微軟正黑體" panose="020B0604030504040204" pitchFamily="34" charset="-120"/>
                <a:ea typeface="微軟正黑體" panose="020B0604030504040204" pitchFamily="34" charset="-120"/>
                <a:cs typeface="Times New Roman" panose="02020603050405020304" pitchFamily="18" charset="0"/>
              </a:rPr>
              <a:t>考生須</a:t>
            </a:r>
            <a:r>
              <a:rPr lang="zh-TW" altLang="en-US" b="1" dirty="0">
                <a:latin typeface="微軟正黑體" panose="020B0604030504040204" pitchFamily="34" charset="-120"/>
                <a:ea typeface="微軟正黑體" panose="020B0604030504040204" pitchFamily="34" charset="-120"/>
                <a:cs typeface="Times New Roman" panose="02020603050405020304" pitchFamily="18" charset="0"/>
              </a:rPr>
              <a:t>分項</a:t>
            </a:r>
            <a:r>
              <a:rPr lang="zh-TW" altLang="en-US" dirty="0">
                <a:latin typeface="微軟正黑體" panose="020B0604030504040204" pitchFamily="34" charset="-120"/>
                <a:ea typeface="微軟正黑體" panose="020B0604030504040204" pitchFamily="34" charset="-120"/>
                <a:cs typeface="Times New Roman" panose="02020603050405020304" pitchFamily="18" charset="0"/>
              </a:rPr>
              <a:t>上傳檔案資料至對應欄位</a:t>
            </a:r>
            <a:endParaRPr lang="en-US" altLang="zh-TW" sz="1400" dirty="0">
              <a:latin typeface="微軟正黑體" panose="020B0604030504040204" pitchFamily="34" charset="-120"/>
              <a:ea typeface="微軟正黑體" panose="020B0604030504040204" pitchFamily="34" charset="-120"/>
              <a:cs typeface="Times New Roman" panose="02020603050405020304" pitchFamily="18" charset="0"/>
            </a:endParaRPr>
          </a:p>
        </p:txBody>
      </p:sp>
      <p:grpSp>
        <p:nvGrpSpPr>
          <p:cNvPr id="2" name="群組 1">
            <a:extLst>
              <a:ext uri="{FF2B5EF4-FFF2-40B4-BE49-F238E27FC236}">
                <a16:creationId xmlns:a16="http://schemas.microsoft.com/office/drawing/2014/main" id="{848BE52D-A42C-4768-A32E-ADC4A639F699}"/>
              </a:ext>
            </a:extLst>
          </p:cNvPr>
          <p:cNvGrpSpPr/>
          <p:nvPr/>
        </p:nvGrpSpPr>
        <p:grpSpPr>
          <a:xfrm>
            <a:off x="8326805" y="778748"/>
            <a:ext cx="3544065" cy="1439265"/>
            <a:chOff x="8438383" y="190023"/>
            <a:chExt cx="3544065" cy="1439265"/>
          </a:xfrm>
        </p:grpSpPr>
        <p:grpSp>
          <p:nvGrpSpPr>
            <p:cNvPr id="24" name="群組 23"/>
            <p:cNvGrpSpPr/>
            <p:nvPr/>
          </p:nvGrpSpPr>
          <p:grpSpPr>
            <a:xfrm>
              <a:off x="8898010" y="190023"/>
              <a:ext cx="3084438" cy="1432422"/>
              <a:chOff x="5988125" y="214313"/>
              <a:chExt cx="3084438" cy="1432422"/>
            </a:xfrm>
          </p:grpSpPr>
          <p:grpSp>
            <p:nvGrpSpPr>
              <p:cNvPr id="26" name="群組 7"/>
              <p:cNvGrpSpPr>
                <a:grpSpLocks/>
              </p:cNvGrpSpPr>
              <p:nvPr/>
            </p:nvGrpSpPr>
            <p:grpSpPr bwMode="auto">
              <a:xfrm>
                <a:off x="6462713" y="214313"/>
                <a:ext cx="2609850" cy="1431925"/>
                <a:chOff x="6690632" y="1068877"/>
                <a:chExt cx="2609942" cy="1217115"/>
              </a:xfrm>
            </p:grpSpPr>
            <p:cxnSp>
              <p:nvCxnSpPr>
                <p:cNvPr id="37" name="直線單箭頭接點 8"/>
                <p:cNvCxnSpPr>
                  <a:cxnSpLocks noChangeShapeType="1"/>
                  <a:endCxn id="47" idx="1"/>
                </p:cNvCxnSpPr>
                <p:nvPr/>
              </p:nvCxnSpPr>
              <p:spPr bwMode="auto">
                <a:xfrm>
                  <a:off x="8826152" y="1676100"/>
                  <a:ext cx="117232" cy="1350"/>
                </a:xfrm>
                <a:prstGeom prst="straightConnector1">
                  <a:avLst/>
                </a:prstGeom>
                <a:noFill/>
                <a:ln w="9525" algn="ctr">
                  <a:solidFill>
                    <a:srgbClr val="F7AB00"/>
                  </a:solidFill>
                  <a:round/>
                  <a:headEnd/>
                  <a:tailEnd type="arrow" w="med" len="med"/>
                </a:ln>
                <a:extLst>
                  <a:ext uri="{909E8E84-426E-40DD-AFC4-6F175D3DCCD1}">
                    <a14:hiddenFill xmlns:a14="http://schemas.microsoft.com/office/drawing/2010/main">
                      <a:noFill/>
                    </a14:hiddenFill>
                  </a:ext>
                </a:extLst>
              </p:spPr>
            </p:cxnSp>
            <p:sp>
              <p:nvSpPr>
                <p:cNvPr id="38" name="圓角矩形 37"/>
                <p:cNvSpPr/>
                <p:nvPr/>
              </p:nvSpPr>
              <p:spPr bwMode="auto">
                <a:xfrm>
                  <a:off x="6690632" y="1071576"/>
                  <a:ext cx="357200" cy="1214416"/>
                </a:xfrm>
                <a:prstGeom prst="roundRect">
                  <a:avLst/>
                </a:prstGeom>
                <a:solidFill>
                  <a:schemeClr val="accent6">
                    <a:lumMod val="40000"/>
                    <a:lumOff val="60000"/>
                  </a:schemeClr>
                </a:solidFill>
                <a:ln>
                  <a:noFill/>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vert="eaVert" anchor="ctr"/>
                <a:lstStyle/>
                <a:p>
                  <a:pPr algn="dist">
                    <a:defRPr/>
                  </a:pPr>
                  <a:r>
                    <a:rPr lang="zh-TW" altLang="en-US" sz="1400" dirty="0">
                      <a:solidFill>
                        <a:schemeClr val="tx1"/>
                      </a:solidFill>
                      <a:latin typeface="微軟正黑體" panose="020B0604030504040204" pitchFamily="34" charset="-120"/>
                      <a:ea typeface="微軟正黑體" panose="020B0604030504040204" pitchFamily="34" charset="-120"/>
                    </a:rPr>
                    <a:t>資格審查</a:t>
                  </a:r>
                </a:p>
                <a:p>
                  <a:pPr algn="dist">
                    <a:defRPr/>
                  </a:pPr>
                  <a:r>
                    <a:rPr lang="zh-TW" altLang="en-US" sz="1400" dirty="0">
                      <a:solidFill>
                        <a:schemeClr val="tx1"/>
                      </a:solidFill>
                      <a:latin typeface="微軟正黑體" panose="020B0604030504040204" pitchFamily="34" charset="-120"/>
                      <a:ea typeface="微軟正黑體" panose="020B0604030504040204" pitchFamily="34" charset="-120"/>
                    </a:rPr>
                    <a:t>繳交報名費及</a:t>
                  </a:r>
                  <a:endParaRPr lang="en-US" altLang="zh-TW" sz="1400" dirty="0">
                    <a:solidFill>
                      <a:schemeClr val="tx1"/>
                    </a:solidFill>
                    <a:latin typeface="微軟正黑體" panose="020B0604030504040204" pitchFamily="34" charset="-120"/>
                    <a:ea typeface="微軟正黑體" panose="020B0604030504040204" pitchFamily="34" charset="-120"/>
                  </a:endParaRPr>
                </a:p>
              </p:txBody>
            </p:sp>
            <p:sp>
              <p:nvSpPr>
                <p:cNvPr id="39" name="圓角矩形 38"/>
                <p:cNvSpPr/>
                <p:nvPr/>
              </p:nvSpPr>
              <p:spPr bwMode="auto">
                <a:xfrm>
                  <a:off x="7138323" y="1071576"/>
                  <a:ext cx="357200" cy="1214416"/>
                </a:xfrm>
                <a:prstGeom prst="roundRect">
                  <a:avLst/>
                </a:prstGeom>
                <a:solidFill>
                  <a:schemeClr val="accent6">
                    <a:lumMod val="75000"/>
                  </a:schemeClr>
                </a:solidFill>
                <a:ln>
                  <a:noFill/>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vert="eaVert" anchor="ctr"/>
                <a:lstStyle/>
                <a:p>
                  <a:pPr algn="dist"/>
                  <a:r>
                    <a:rPr lang="zh-TW" altLang="en-US" sz="1400" dirty="0">
                      <a:solidFill>
                        <a:schemeClr val="bg1"/>
                      </a:solidFill>
                      <a:latin typeface="微軟正黑體" panose="020B0604030504040204" pitchFamily="34" charset="-120"/>
                      <a:ea typeface="微軟正黑體" panose="020B0604030504040204" pitchFamily="34" charset="-120"/>
                    </a:rPr>
                    <a:t>網路報名</a:t>
                  </a:r>
                </a:p>
              </p:txBody>
            </p:sp>
            <p:sp>
              <p:nvSpPr>
                <p:cNvPr id="40" name="圓角矩形 39"/>
                <p:cNvSpPr/>
                <p:nvPr/>
              </p:nvSpPr>
              <p:spPr bwMode="auto">
                <a:xfrm>
                  <a:off x="7589189" y="1071576"/>
                  <a:ext cx="357200" cy="1214416"/>
                </a:xfrm>
                <a:prstGeom prst="roundRect">
                  <a:avLst/>
                </a:prstGeom>
                <a:solidFill>
                  <a:schemeClr val="accent6">
                    <a:lumMod val="40000"/>
                    <a:lumOff val="60000"/>
                  </a:schemeClr>
                </a:solidFill>
                <a:ln>
                  <a:noFill/>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vert="eaVert" anchor="ctr"/>
                <a:lstStyle/>
                <a:p>
                  <a:pPr algn="dist">
                    <a:defRPr/>
                  </a:pPr>
                  <a:r>
                    <a:rPr lang="zh-TW" altLang="en-US" sz="1400" dirty="0">
                      <a:solidFill>
                        <a:schemeClr val="tx1"/>
                      </a:solidFill>
                      <a:latin typeface="微軟正黑體" panose="020B0604030504040204" pitchFamily="34" charset="-120"/>
                      <a:ea typeface="微軟正黑體" panose="020B0604030504040204" pitchFamily="34" charset="-120"/>
                    </a:rPr>
                    <a:t>指定項目甄審</a:t>
                  </a:r>
                </a:p>
              </p:txBody>
            </p:sp>
            <p:sp>
              <p:nvSpPr>
                <p:cNvPr id="41" name="圓角矩形 40"/>
                <p:cNvSpPr/>
                <p:nvPr/>
              </p:nvSpPr>
              <p:spPr bwMode="auto">
                <a:xfrm>
                  <a:off x="8051167" y="1071576"/>
                  <a:ext cx="357201" cy="1214416"/>
                </a:xfrm>
                <a:prstGeom prst="roundRect">
                  <a:avLst/>
                </a:prstGeom>
                <a:solidFill>
                  <a:schemeClr val="accent6">
                    <a:lumMod val="40000"/>
                    <a:lumOff val="60000"/>
                  </a:schemeClr>
                </a:solidFill>
                <a:ln>
                  <a:noFill/>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vert="eaVert" anchor="ctr"/>
                <a:lstStyle/>
                <a:p>
                  <a:pPr algn="dist">
                    <a:defRPr/>
                  </a:pPr>
                  <a:r>
                    <a:rPr lang="zh-TW" altLang="en-US" sz="1400" dirty="0">
                      <a:solidFill>
                        <a:schemeClr val="tx1"/>
                      </a:solidFill>
                      <a:latin typeface="微軟正黑體" panose="020B0604030504040204" pitchFamily="34" charset="-120"/>
                      <a:ea typeface="微軟正黑體" panose="020B0604030504040204" pitchFamily="34" charset="-120"/>
                    </a:rPr>
                    <a:t>登記就讀志願序</a:t>
                  </a:r>
                </a:p>
              </p:txBody>
            </p:sp>
            <p:sp>
              <p:nvSpPr>
                <p:cNvPr id="42" name="圓角矩形 41"/>
                <p:cNvSpPr/>
                <p:nvPr/>
              </p:nvSpPr>
              <p:spPr bwMode="auto">
                <a:xfrm>
                  <a:off x="8500446" y="1068877"/>
                  <a:ext cx="357200" cy="1214416"/>
                </a:xfrm>
                <a:prstGeom prst="roundRect">
                  <a:avLst/>
                </a:prstGeom>
                <a:solidFill>
                  <a:schemeClr val="accent6">
                    <a:lumMod val="40000"/>
                    <a:lumOff val="60000"/>
                  </a:schemeClr>
                </a:solidFill>
                <a:ln>
                  <a:noFill/>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vert="eaVert" anchor="ctr"/>
                <a:lstStyle/>
                <a:p>
                  <a:pPr algn="dist"/>
                  <a:r>
                    <a:rPr lang="zh-TW" altLang="en-US" sz="1400" dirty="0">
                      <a:solidFill>
                        <a:schemeClr val="tx1"/>
                      </a:solidFill>
                      <a:latin typeface="微軟正黑體" panose="020B0604030504040204" pitchFamily="34" charset="-120"/>
                      <a:ea typeface="微軟正黑體" panose="020B0604030504040204" pitchFamily="34" charset="-120"/>
                    </a:rPr>
                    <a:t>志願序分發放榜</a:t>
                  </a:r>
                </a:p>
              </p:txBody>
            </p:sp>
            <p:cxnSp>
              <p:nvCxnSpPr>
                <p:cNvPr id="43" name="直線單箭頭接點 14"/>
                <p:cNvCxnSpPr>
                  <a:cxnSpLocks noChangeShapeType="1"/>
                  <a:stCxn id="38" idx="3"/>
                  <a:endCxn id="39" idx="1"/>
                </p:cNvCxnSpPr>
                <p:nvPr/>
              </p:nvCxnSpPr>
              <p:spPr bwMode="auto">
                <a:xfrm>
                  <a:off x="7047822" y="1678769"/>
                  <a:ext cx="91184" cy="1588"/>
                </a:xfrm>
                <a:prstGeom prst="straightConnector1">
                  <a:avLst/>
                </a:prstGeom>
                <a:noFill/>
                <a:ln w="9525" algn="ctr">
                  <a:solidFill>
                    <a:srgbClr val="F7AB00"/>
                  </a:solidFill>
                  <a:round/>
                  <a:headEnd/>
                  <a:tailEnd type="arrow" w="med" len="med"/>
                </a:ln>
                <a:extLst>
                  <a:ext uri="{909E8E84-426E-40DD-AFC4-6F175D3DCCD1}">
                    <a14:hiddenFill xmlns:a14="http://schemas.microsoft.com/office/drawing/2010/main">
                      <a:noFill/>
                    </a14:hiddenFill>
                  </a:ext>
                </a:extLst>
              </p:spPr>
            </p:cxnSp>
            <p:cxnSp>
              <p:nvCxnSpPr>
                <p:cNvPr id="44" name="直線單箭頭接點 15"/>
                <p:cNvCxnSpPr>
                  <a:cxnSpLocks noChangeShapeType="1"/>
                  <a:stCxn id="39" idx="3"/>
                  <a:endCxn id="40" idx="1"/>
                </p:cNvCxnSpPr>
                <p:nvPr/>
              </p:nvCxnSpPr>
              <p:spPr bwMode="auto">
                <a:xfrm>
                  <a:off x="7496196" y="1678769"/>
                  <a:ext cx="93116" cy="1588"/>
                </a:xfrm>
                <a:prstGeom prst="straightConnector1">
                  <a:avLst/>
                </a:prstGeom>
                <a:noFill/>
                <a:ln w="9525" algn="ctr">
                  <a:solidFill>
                    <a:srgbClr val="F7AB00"/>
                  </a:solidFill>
                  <a:round/>
                  <a:headEnd/>
                  <a:tailEnd type="arrow" w="med" len="med"/>
                </a:ln>
                <a:extLst>
                  <a:ext uri="{909E8E84-426E-40DD-AFC4-6F175D3DCCD1}">
                    <a14:hiddenFill xmlns:a14="http://schemas.microsoft.com/office/drawing/2010/main">
                      <a:noFill/>
                    </a14:hiddenFill>
                  </a:ext>
                </a:extLst>
              </p:spPr>
            </p:cxnSp>
            <p:cxnSp>
              <p:nvCxnSpPr>
                <p:cNvPr id="45" name="直線單箭頭接點 16"/>
                <p:cNvCxnSpPr>
                  <a:cxnSpLocks noChangeShapeType="1"/>
                  <a:stCxn id="40" idx="3"/>
                  <a:endCxn id="41" idx="1"/>
                </p:cNvCxnSpPr>
                <p:nvPr/>
              </p:nvCxnSpPr>
              <p:spPr bwMode="auto">
                <a:xfrm>
                  <a:off x="7946502" y="1678769"/>
                  <a:ext cx="104776" cy="1588"/>
                </a:xfrm>
                <a:prstGeom prst="straightConnector1">
                  <a:avLst/>
                </a:prstGeom>
                <a:noFill/>
                <a:ln w="9525" algn="ctr">
                  <a:solidFill>
                    <a:srgbClr val="F7AB00"/>
                  </a:solidFill>
                  <a:round/>
                  <a:headEnd/>
                  <a:tailEnd type="arrow" w="med" len="med"/>
                </a:ln>
                <a:extLst>
                  <a:ext uri="{909E8E84-426E-40DD-AFC4-6F175D3DCCD1}">
                    <a14:hiddenFill xmlns:a14="http://schemas.microsoft.com/office/drawing/2010/main">
                      <a:noFill/>
                    </a14:hiddenFill>
                  </a:ext>
                </a:extLst>
              </p:spPr>
            </p:cxnSp>
            <p:cxnSp>
              <p:nvCxnSpPr>
                <p:cNvPr id="46" name="直線單箭頭接點 17"/>
                <p:cNvCxnSpPr>
                  <a:cxnSpLocks noChangeShapeType="1"/>
                  <a:stCxn id="41" idx="3"/>
                  <a:endCxn id="42" idx="1"/>
                </p:cNvCxnSpPr>
                <p:nvPr/>
              </p:nvCxnSpPr>
              <p:spPr bwMode="auto">
                <a:xfrm flipV="1">
                  <a:off x="8408468" y="1676100"/>
                  <a:ext cx="92622" cy="2671"/>
                </a:xfrm>
                <a:prstGeom prst="straightConnector1">
                  <a:avLst/>
                </a:prstGeom>
                <a:noFill/>
                <a:ln w="9525" algn="ctr">
                  <a:solidFill>
                    <a:srgbClr val="F7AB00"/>
                  </a:solidFill>
                  <a:round/>
                  <a:headEnd/>
                  <a:tailEnd type="arrow" w="med" len="med"/>
                </a:ln>
                <a:extLst>
                  <a:ext uri="{909E8E84-426E-40DD-AFC4-6F175D3DCCD1}">
                    <a14:hiddenFill xmlns:a14="http://schemas.microsoft.com/office/drawing/2010/main">
                      <a:noFill/>
                    </a14:hiddenFill>
                  </a:ext>
                </a:extLst>
              </p:spPr>
            </p:cxnSp>
            <p:sp>
              <p:nvSpPr>
                <p:cNvPr id="47" name="圓角矩形 46"/>
                <p:cNvSpPr/>
                <p:nvPr/>
              </p:nvSpPr>
              <p:spPr bwMode="auto">
                <a:xfrm>
                  <a:off x="8943373" y="1068877"/>
                  <a:ext cx="357201" cy="1214416"/>
                </a:xfrm>
                <a:prstGeom prst="roundRect">
                  <a:avLst/>
                </a:prstGeom>
                <a:solidFill>
                  <a:schemeClr val="accent6">
                    <a:lumMod val="40000"/>
                    <a:lumOff val="60000"/>
                  </a:schemeClr>
                </a:solidFill>
                <a:ln>
                  <a:noFill/>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vert="eaVert" anchor="ctr"/>
                <a:lstStyle/>
                <a:p>
                  <a:pPr algn="dist">
                    <a:defRPr/>
                  </a:pPr>
                  <a:r>
                    <a:rPr lang="zh-TW" altLang="en-US" sz="1400" dirty="0">
                      <a:solidFill>
                        <a:schemeClr val="tx1"/>
                      </a:solidFill>
                      <a:latin typeface="微軟正黑體" panose="020B0604030504040204" pitchFamily="34" charset="-120"/>
                      <a:ea typeface="微軟正黑體" panose="020B0604030504040204" pitchFamily="34" charset="-120"/>
                    </a:rPr>
                    <a:t>報到</a:t>
                  </a:r>
                </a:p>
              </p:txBody>
            </p:sp>
          </p:grpSp>
          <p:sp>
            <p:nvSpPr>
              <p:cNvPr id="35" name="圓角矩形 34"/>
              <p:cNvSpPr/>
              <p:nvPr/>
            </p:nvSpPr>
            <p:spPr bwMode="auto">
              <a:xfrm>
                <a:off x="5988125" y="217985"/>
                <a:ext cx="357187" cy="1428750"/>
              </a:xfrm>
              <a:prstGeom prst="roundRect">
                <a:avLst/>
              </a:prstGeom>
              <a:solidFill>
                <a:schemeClr val="accent6">
                  <a:lumMod val="40000"/>
                  <a:lumOff val="60000"/>
                </a:schemeClr>
              </a:solidFill>
              <a:ln>
                <a:noFill/>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vert="eaVert" anchor="ctr"/>
              <a:lstStyle/>
              <a:p>
                <a:pPr algn="dist"/>
                <a:r>
                  <a:rPr lang="zh-TW" altLang="en-US" sz="1400" dirty="0">
                    <a:solidFill>
                      <a:schemeClr val="tx1"/>
                    </a:solidFill>
                    <a:latin typeface="微軟正黑體" panose="020B0604030504040204" pitchFamily="34" charset="-120"/>
                    <a:ea typeface="微軟正黑體" panose="020B0604030504040204" pitchFamily="34" charset="-120"/>
                  </a:rPr>
                  <a:t>繳費身分審查</a:t>
                </a:r>
              </a:p>
            </p:txBody>
          </p:sp>
          <p:cxnSp>
            <p:nvCxnSpPr>
              <p:cNvPr id="36" name="直線單箭頭接點 14"/>
              <p:cNvCxnSpPr>
                <a:cxnSpLocks noChangeShapeType="1"/>
              </p:cNvCxnSpPr>
              <p:nvPr/>
            </p:nvCxnSpPr>
            <p:spPr bwMode="auto">
              <a:xfrm>
                <a:off x="6372200" y="940618"/>
                <a:ext cx="91181" cy="1868"/>
              </a:xfrm>
              <a:prstGeom prst="straightConnector1">
                <a:avLst/>
              </a:prstGeom>
              <a:noFill/>
              <a:ln w="9525" algn="ctr">
                <a:solidFill>
                  <a:srgbClr val="F7AB00"/>
                </a:solidFill>
                <a:round/>
                <a:headEnd/>
                <a:tailEnd type="arrow" w="med" len="med"/>
              </a:ln>
              <a:extLst>
                <a:ext uri="{909E8E84-426E-40DD-AFC4-6F175D3DCCD1}">
                  <a14:hiddenFill xmlns:a14="http://schemas.microsoft.com/office/drawing/2010/main">
                    <a:noFill/>
                  </a14:hiddenFill>
                </a:ext>
              </a:extLst>
            </p:spPr>
          </p:cxnSp>
        </p:grpSp>
        <p:sp>
          <p:nvSpPr>
            <p:cNvPr id="21" name="圓角矩形 20">
              <a:extLst>
                <a:ext uri="{FF2B5EF4-FFF2-40B4-BE49-F238E27FC236}">
                  <a16:creationId xmlns:a16="http://schemas.microsoft.com/office/drawing/2014/main" id="{059F84A4-7CD8-4CA4-9315-44B434A9E262}"/>
                </a:ext>
              </a:extLst>
            </p:cNvPr>
            <p:cNvSpPr/>
            <p:nvPr/>
          </p:nvSpPr>
          <p:spPr bwMode="auto">
            <a:xfrm>
              <a:off x="8438383" y="200538"/>
              <a:ext cx="357187" cy="1428750"/>
            </a:xfrm>
            <a:prstGeom prst="roundRect">
              <a:avLst/>
            </a:prstGeom>
            <a:solidFill>
              <a:schemeClr val="accent6">
                <a:lumMod val="40000"/>
                <a:lumOff val="60000"/>
              </a:schemeClr>
            </a:solidFill>
            <a:ln>
              <a:noFill/>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vert="eaVert" anchor="ctr"/>
            <a:lstStyle/>
            <a:p>
              <a:pPr algn="dist"/>
              <a:r>
                <a:rPr lang="zh-TW" altLang="en-US" sz="1400" dirty="0">
                  <a:solidFill>
                    <a:schemeClr val="tx1"/>
                  </a:solidFill>
                  <a:latin typeface="微軟正黑體" panose="020B0604030504040204" pitchFamily="34" charset="-120"/>
                  <a:ea typeface="微軟正黑體" panose="020B0604030504040204" pitchFamily="34" charset="-120"/>
                </a:rPr>
                <a:t>看或疑義處理</a:t>
              </a:r>
              <a:endParaRPr lang="en-US" altLang="zh-TW" sz="1400" dirty="0">
                <a:solidFill>
                  <a:schemeClr val="tx1"/>
                </a:solidFill>
                <a:latin typeface="微軟正黑體" panose="020B0604030504040204" pitchFamily="34" charset="-120"/>
                <a:ea typeface="微軟正黑體" panose="020B0604030504040204" pitchFamily="34" charset="-120"/>
              </a:endParaRPr>
            </a:p>
            <a:p>
              <a:pPr algn="dist"/>
              <a:r>
                <a:rPr lang="zh-TW" altLang="en-US" sz="1400" dirty="0">
                  <a:solidFill>
                    <a:schemeClr val="tx1"/>
                  </a:solidFill>
                  <a:latin typeface="微軟正黑體" panose="020B0604030504040204" pitchFamily="34" charset="-120"/>
                  <a:ea typeface="微軟正黑體" panose="020B0604030504040204" pitchFamily="34" charset="-120"/>
                </a:rPr>
                <a:t>學習歷程檔案查</a:t>
              </a:r>
            </a:p>
          </p:txBody>
        </p:sp>
        <p:cxnSp>
          <p:nvCxnSpPr>
            <p:cNvPr id="22" name="直線單箭頭接點 14">
              <a:extLst>
                <a:ext uri="{FF2B5EF4-FFF2-40B4-BE49-F238E27FC236}">
                  <a16:creationId xmlns:a16="http://schemas.microsoft.com/office/drawing/2014/main" id="{C3D821E0-B716-49E5-A1CC-0FDE92BC94E4}"/>
                </a:ext>
              </a:extLst>
            </p:cNvPr>
            <p:cNvCxnSpPr>
              <a:cxnSpLocks noChangeShapeType="1"/>
            </p:cNvCxnSpPr>
            <p:nvPr/>
          </p:nvCxnSpPr>
          <p:spPr bwMode="auto">
            <a:xfrm>
              <a:off x="8803506" y="923171"/>
              <a:ext cx="91181" cy="1868"/>
            </a:xfrm>
            <a:prstGeom prst="straightConnector1">
              <a:avLst/>
            </a:prstGeom>
            <a:noFill/>
            <a:ln w="9525" algn="ctr">
              <a:solidFill>
                <a:srgbClr val="F7AB00"/>
              </a:solidFill>
              <a:round/>
              <a:headEnd/>
              <a:tailEnd type="arrow" w="med" len="med"/>
            </a:ln>
            <a:extLst>
              <a:ext uri="{909E8E84-426E-40DD-AFC4-6F175D3DCCD1}">
                <a14:hiddenFill xmlns:a14="http://schemas.microsoft.com/office/drawing/2010/main">
                  <a:noFill/>
                </a14:hiddenFill>
              </a:ext>
            </a:extLst>
          </p:spPr>
        </p:cxnSp>
      </p:grpSp>
    </p:spTree>
    <p:extLst>
      <p:ext uri="{BB962C8B-B14F-4D97-AF65-F5344CB8AC3E}">
        <p14:creationId xmlns:p14="http://schemas.microsoft.com/office/powerpoint/2010/main" val="2888070979"/>
      </p:ext>
    </p:extLst>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6" name="矩形 21"/>
          <p:cNvSpPr>
            <a:spLocks noChangeArrowheads="1"/>
          </p:cNvSpPr>
          <p:nvPr/>
        </p:nvSpPr>
        <p:spPr bwMode="auto">
          <a:xfrm>
            <a:off x="1075824" y="4668233"/>
            <a:ext cx="10877550" cy="2041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65113" indent="-265113" eaLnBrk="0" hangingPunct="0">
              <a:spcBef>
                <a:spcPct val="20000"/>
              </a:spcBef>
              <a:buChar char="•"/>
              <a:defRPr kumimoji="1" sz="3200">
                <a:solidFill>
                  <a:schemeClr val="tx1"/>
                </a:solidFill>
                <a:latin typeface="Arial" charset="0"/>
                <a:ea typeface="華康中黑體" pitchFamily="49" charset="-120"/>
              </a:defRPr>
            </a:lvl1pPr>
            <a:lvl2pPr marL="742950" indent="-285750" eaLnBrk="0" hangingPunct="0">
              <a:spcBef>
                <a:spcPct val="20000"/>
              </a:spcBef>
              <a:buChar char="–"/>
              <a:defRPr kumimoji="1" sz="2800">
                <a:solidFill>
                  <a:schemeClr val="tx1"/>
                </a:solidFill>
                <a:latin typeface="Arial" charset="0"/>
                <a:ea typeface="華康中黑體" pitchFamily="49" charset="-120"/>
              </a:defRPr>
            </a:lvl2pPr>
            <a:lvl3pPr marL="1143000" indent="-228600" eaLnBrk="0" hangingPunct="0">
              <a:spcBef>
                <a:spcPct val="20000"/>
              </a:spcBef>
              <a:buChar char="•"/>
              <a:defRPr kumimoji="1" sz="2400">
                <a:solidFill>
                  <a:schemeClr val="tx1"/>
                </a:solidFill>
                <a:latin typeface="Arial" charset="0"/>
                <a:ea typeface="華康中黑體" pitchFamily="49" charset="-120"/>
              </a:defRPr>
            </a:lvl3pPr>
            <a:lvl4pPr marL="1600200" indent="-228600" eaLnBrk="0" hangingPunct="0">
              <a:spcBef>
                <a:spcPct val="20000"/>
              </a:spcBef>
              <a:buChar char="–"/>
              <a:defRPr kumimoji="1" sz="2000">
                <a:solidFill>
                  <a:schemeClr val="tx1"/>
                </a:solidFill>
                <a:latin typeface="Arial" charset="0"/>
                <a:ea typeface="華康中黑體" pitchFamily="49" charset="-120"/>
              </a:defRPr>
            </a:lvl4pPr>
            <a:lvl5pPr marL="2057400" indent="-228600" eaLnBrk="0" hangingPunct="0">
              <a:spcBef>
                <a:spcPct val="20000"/>
              </a:spcBef>
              <a:buChar char="»"/>
              <a:defRPr kumimoji="1" sz="2000">
                <a:solidFill>
                  <a:schemeClr val="tx1"/>
                </a:solidFill>
                <a:latin typeface="Arial" charset="0"/>
                <a:ea typeface="華康中黑體" pitchFamily="49" charset="-120"/>
              </a:defRPr>
            </a:lvl5pPr>
            <a:lvl6pPr marL="2514600" indent="-228600" eaLnBrk="0" fontAlgn="base" hangingPunct="0">
              <a:spcBef>
                <a:spcPct val="20000"/>
              </a:spcBef>
              <a:spcAft>
                <a:spcPct val="0"/>
              </a:spcAft>
              <a:buChar char="»"/>
              <a:defRPr kumimoji="1" sz="2000">
                <a:solidFill>
                  <a:schemeClr val="tx1"/>
                </a:solidFill>
                <a:latin typeface="Arial" charset="0"/>
                <a:ea typeface="華康中黑體" pitchFamily="49" charset="-120"/>
              </a:defRPr>
            </a:lvl6pPr>
            <a:lvl7pPr marL="2971800" indent="-228600" eaLnBrk="0" fontAlgn="base" hangingPunct="0">
              <a:spcBef>
                <a:spcPct val="20000"/>
              </a:spcBef>
              <a:spcAft>
                <a:spcPct val="0"/>
              </a:spcAft>
              <a:buChar char="»"/>
              <a:defRPr kumimoji="1" sz="2000">
                <a:solidFill>
                  <a:schemeClr val="tx1"/>
                </a:solidFill>
                <a:latin typeface="Arial" charset="0"/>
                <a:ea typeface="華康中黑體" pitchFamily="49" charset="-120"/>
              </a:defRPr>
            </a:lvl7pPr>
            <a:lvl8pPr marL="3429000" indent="-228600" eaLnBrk="0" fontAlgn="base" hangingPunct="0">
              <a:spcBef>
                <a:spcPct val="20000"/>
              </a:spcBef>
              <a:spcAft>
                <a:spcPct val="0"/>
              </a:spcAft>
              <a:buChar char="»"/>
              <a:defRPr kumimoji="1" sz="2000">
                <a:solidFill>
                  <a:schemeClr val="tx1"/>
                </a:solidFill>
                <a:latin typeface="Arial" charset="0"/>
                <a:ea typeface="華康中黑體" pitchFamily="49" charset="-120"/>
              </a:defRPr>
            </a:lvl8pPr>
            <a:lvl9pPr marL="3886200" indent="-228600" eaLnBrk="0" fontAlgn="base" hangingPunct="0">
              <a:spcBef>
                <a:spcPct val="20000"/>
              </a:spcBef>
              <a:spcAft>
                <a:spcPct val="0"/>
              </a:spcAft>
              <a:buChar char="»"/>
              <a:defRPr kumimoji="1" sz="2000">
                <a:solidFill>
                  <a:schemeClr val="tx1"/>
                </a:solidFill>
                <a:latin typeface="Arial" charset="0"/>
                <a:ea typeface="華康中黑體" pitchFamily="49" charset="-120"/>
              </a:defRPr>
            </a:lvl9pPr>
          </a:lstStyle>
          <a:p>
            <a:pPr eaLnBrk="1" hangingPunct="1">
              <a:spcBef>
                <a:spcPts val="800"/>
              </a:spcBef>
              <a:buClr>
                <a:srgbClr val="FFB41D"/>
              </a:buClr>
              <a:buFont typeface="Wingdings" panose="05000000000000000000" pitchFamily="2" charset="2"/>
              <a:buChar char="u"/>
            </a:pPr>
            <a:r>
              <a:rPr lang="zh-TW" altLang="en-US" sz="2000" b="1" u="sng" dirty="0">
                <a:solidFill>
                  <a:srgbClr val="FF0000"/>
                </a:solidFill>
                <a:latin typeface="微軟正黑體" panose="020B0604030504040204" pitchFamily="34" charset="-120"/>
                <a:ea typeface="微軟正黑體" panose="020B0604030504040204" pitchFamily="34" charset="-120"/>
              </a:rPr>
              <a:t>甄審結果由各校公告</a:t>
            </a:r>
            <a:r>
              <a:rPr lang="zh-TW" altLang="en-US" sz="2000" dirty="0">
                <a:latin typeface="微軟正黑體" panose="020B0604030504040204" pitchFamily="34" charset="-120"/>
                <a:ea typeface="微軟正黑體" panose="020B0604030504040204" pitchFamily="34" charset="-120"/>
              </a:rPr>
              <a:t>，考生亦可由本委員會網站查詢</a:t>
            </a:r>
            <a:endParaRPr lang="en-US" altLang="zh-TW" sz="2000" dirty="0">
              <a:latin typeface="微軟正黑體" panose="020B0604030504040204" pitchFamily="34" charset="-120"/>
              <a:ea typeface="微軟正黑體" panose="020B0604030504040204" pitchFamily="34" charset="-120"/>
            </a:endParaRPr>
          </a:p>
          <a:p>
            <a:pPr eaLnBrk="1" hangingPunct="1">
              <a:spcBef>
                <a:spcPts val="800"/>
              </a:spcBef>
              <a:buClr>
                <a:srgbClr val="FFB41D"/>
              </a:buClr>
              <a:buFont typeface="Wingdings" panose="05000000000000000000" pitchFamily="2" charset="2"/>
              <a:buChar char="u"/>
            </a:pPr>
            <a:r>
              <a:rPr lang="zh-TW" altLang="en-US" sz="2000" dirty="0">
                <a:latin typeface="微軟正黑體" panose="020B0604030504040204" pitchFamily="34" charset="-120"/>
                <a:ea typeface="微軟正黑體" panose="020B0604030504040204" pitchFamily="34" charset="-120"/>
              </a:rPr>
              <a:t>各校系科</a:t>
            </a:r>
            <a:r>
              <a:rPr lang="en-US" altLang="zh-TW" sz="2000" dirty="0">
                <a:latin typeface="微軟正黑體" panose="020B0604030504040204" pitchFamily="34" charset="-120"/>
                <a:ea typeface="微軟正黑體" panose="020B0604030504040204" pitchFamily="34" charset="-120"/>
              </a:rPr>
              <a:t>(</a:t>
            </a:r>
            <a:r>
              <a:rPr lang="zh-TW" altLang="en-US" sz="2000" dirty="0">
                <a:latin typeface="微軟正黑體" panose="020B0604030504040204" pitchFamily="34" charset="-120"/>
                <a:ea typeface="微軟正黑體" panose="020B0604030504040204" pitchFamily="34" charset="-120"/>
              </a:rPr>
              <a:t>組</a:t>
            </a:r>
            <a:r>
              <a:rPr lang="en-US" altLang="zh-TW" sz="2000" dirty="0">
                <a:latin typeface="微軟正黑體" panose="020B0604030504040204" pitchFamily="34" charset="-120"/>
                <a:ea typeface="微軟正黑體" panose="020B0604030504040204" pitchFamily="34" charset="-120"/>
              </a:rPr>
              <a:t>)</a:t>
            </a:r>
            <a:r>
              <a:rPr lang="zh-TW" altLang="en-US" sz="2000" dirty="0">
                <a:latin typeface="微軟正黑體" panose="020B0604030504040204" pitchFamily="34" charset="-120"/>
                <a:ea typeface="微軟正黑體" panose="020B0604030504040204" pitchFamily="34" charset="-120"/>
              </a:rPr>
              <a:t>學程得列正備取生或不足額錄取</a:t>
            </a:r>
            <a:r>
              <a:rPr lang="en-US" altLang="zh-TW" sz="2000" dirty="0">
                <a:latin typeface="微軟正黑體" panose="020B0604030504040204" pitchFamily="34" charset="-120"/>
                <a:ea typeface="微軟正黑體" panose="020B0604030504040204" pitchFamily="34" charset="-120"/>
              </a:rPr>
              <a:t>(</a:t>
            </a:r>
            <a:r>
              <a:rPr lang="zh-TW" altLang="en-US" sz="2000" dirty="0">
                <a:solidFill>
                  <a:srgbClr val="0000CC"/>
                </a:solidFill>
                <a:latin typeface="微軟正黑體" panose="020B0604030504040204" pitchFamily="34" charset="-120"/>
                <a:ea typeface="微軟正黑體" panose="020B0604030504040204" pitchFamily="34" charset="-120"/>
              </a:rPr>
              <a:t>此時尚未取得入學資格</a:t>
            </a:r>
            <a:r>
              <a:rPr lang="en-US" altLang="zh-TW" sz="2000" dirty="0">
                <a:latin typeface="微軟正黑體" panose="020B0604030504040204" pitchFamily="34" charset="-120"/>
                <a:ea typeface="微軟正黑體" panose="020B0604030504040204" pitchFamily="34" charset="-120"/>
              </a:rPr>
              <a:t>)</a:t>
            </a:r>
          </a:p>
          <a:p>
            <a:pPr eaLnBrk="1" hangingPunct="1">
              <a:spcBef>
                <a:spcPts val="800"/>
              </a:spcBef>
              <a:buClr>
                <a:srgbClr val="FFB41D"/>
              </a:buClr>
              <a:buFont typeface="Wingdings" panose="05000000000000000000" pitchFamily="2" charset="2"/>
              <a:buChar char="u"/>
            </a:pPr>
            <a:r>
              <a:rPr lang="zh-TW" altLang="en-US" sz="2000" dirty="0">
                <a:latin typeface="微軟正黑體" panose="020B0604030504040204" pitchFamily="34" charset="-120"/>
                <a:ea typeface="微軟正黑體" panose="020B0604030504040204" pitchFamily="34" charset="-120"/>
              </a:rPr>
              <a:t>如因甄審總成績相同，致使正取生人數超出招生名額時，依所訂同分參酌方式決定錄取順序</a:t>
            </a:r>
            <a:endParaRPr lang="en-US" altLang="zh-TW" sz="2000" dirty="0">
              <a:latin typeface="微軟正黑體" panose="020B0604030504040204" pitchFamily="34" charset="-120"/>
              <a:ea typeface="微軟正黑體" panose="020B0604030504040204" pitchFamily="34" charset="-120"/>
            </a:endParaRPr>
          </a:p>
          <a:p>
            <a:pPr eaLnBrk="1" hangingPunct="1">
              <a:spcBef>
                <a:spcPts val="800"/>
              </a:spcBef>
              <a:buClr>
                <a:srgbClr val="FFB41D"/>
              </a:buClr>
              <a:buFont typeface="Wingdings" panose="05000000000000000000" pitchFamily="2" charset="2"/>
              <a:buChar char="u"/>
            </a:pPr>
            <a:r>
              <a:rPr lang="zh-TW" altLang="en-US" sz="2000" dirty="0">
                <a:latin typeface="微軟正黑體" panose="020B0604030504040204" pitchFamily="34" charset="-120"/>
                <a:ea typeface="微軟正黑體" panose="020B0604030504040204" pitchFamily="34" charset="-120"/>
              </a:rPr>
              <a:t>甄審結果之正取生不得增額錄取，備取生遞補順序不得相同</a:t>
            </a:r>
            <a:endParaRPr lang="en-US" altLang="zh-TW" sz="2000" dirty="0">
              <a:latin typeface="微軟正黑體" panose="020B0604030504040204" pitchFamily="34" charset="-120"/>
              <a:ea typeface="微軟正黑體" panose="020B0604030504040204" pitchFamily="34" charset="-120"/>
            </a:endParaRPr>
          </a:p>
          <a:p>
            <a:pPr eaLnBrk="1" hangingPunct="1">
              <a:spcBef>
                <a:spcPts val="800"/>
              </a:spcBef>
              <a:buClr>
                <a:srgbClr val="FFB41D"/>
              </a:buClr>
              <a:buFont typeface="Wingdings" panose="05000000000000000000" pitchFamily="2" charset="2"/>
              <a:buChar char="u"/>
            </a:pPr>
            <a:r>
              <a:rPr lang="zh-TW" altLang="en-US" sz="2000" b="1" dirty="0">
                <a:solidFill>
                  <a:srgbClr val="FF0000"/>
                </a:solidFill>
                <a:latin typeface="微軟正黑體" panose="020B0604030504040204" pitchFamily="34" charset="-120"/>
                <a:ea typeface="微軟正黑體" panose="020B0604030504040204" pitchFamily="34" charset="-120"/>
              </a:rPr>
              <a:t>考生皆須登記就讀志願序後，經本委員會統一分發錄取，才取得入學資格</a:t>
            </a:r>
            <a:endParaRPr lang="en-US" altLang="zh-TW" sz="2000" b="1" dirty="0">
              <a:solidFill>
                <a:srgbClr val="FF0000"/>
              </a:solidFill>
              <a:latin typeface="微軟正黑體" panose="020B0604030504040204" pitchFamily="34" charset="-120"/>
              <a:ea typeface="微軟正黑體" panose="020B0604030504040204" pitchFamily="34" charset="-120"/>
            </a:endParaRPr>
          </a:p>
        </p:txBody>
      </p:sp>
      <p:sp>
        <p:nvSpPr>
          <p:cNvPr id="27657" name="矩形 22"/>
          <p:cNvSpPr>
            <a:spLocks noChangeArrowheads="1"/>
          </p:cNvSpPr>
          <p:nvPr/>
        </p:nvSpPr>
        <p:spPr bwMode="auto">
          <a:xfrm>
            <a:off x="1075824" y="1644872"/>
            <a:ext cx="10792326" cy="841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Arial" charset="0"/>
                <a:ea typeface="華康中黑體" pitchFamily="49" charset="-120"/>
              </a:defRPr>
            </a:lvl1pPr>
            <a:lvl2pPr marL="742950" indent="-285750" eaLnBrk="0" hangingPunct="0">
              <a:spcBef>
                <a:spcPct val="20000"/>
              </a:spcBef>
              <a:buChar char="–"/>
              <a:defRPr kumimoji="1" sz="2800">
                <a:solidFill>
                  <a:schemeClr val="tx1"/>
                </a:solidFill>
                <a:latin typeface="Arial" charset="0"/>
                <a:ea typeface="華康中黑體" pitchFamily="49" charset="-120"/>
              </a:defRPr>
            </a:lvl2pPr>
            <a:lvl3pPr marL="1143000" indent="-228600" eaLnBrk="0" hangingPunct="0">
              <a:spcBef>
                <a:spcPct val="20000"/>
              </a:spcBef>
              <a:buChar char="•"/>
              <a:defRPr kumimoji="1" sz="2400">
                <a:solidFill>
                  <a:schemeClr val="tx1"/>
                </a:solidFill>
                <a:latin typeface="Arial" charset="0"/>
                <a:ea typeface="華康中黑體" pitchFamily="49" charset="-120"/>
              </a:defRPr>
            </a:lvl3pPr>
            <a:lvl4pPr marL="1600200" indent="-228600" eaLnBrk="0" hangingPunct="0">
              <a:spcBef>
                <a:spcPct val="20000"/>
              </a:spcBef>
              <a:buChar char="–"/>
              <a:defRPr kumimoji="1" sz="2000">
                <a:solidFill>
                  <a:schemeClr val="tx1"/>
                </a:solidFill>
                <a:latin typeface="Arial" charset="0"/>
                <a:ea typeface="華康中黑體" pitchFamily="49" charset="-120"/>
              </a:defRPr>
            </a:lvl4pPr>
            <a:lvl5pPr marL="2057400" indent="-228600" eaLnBrk="0" hangingPunct="0">
              <a:spcBef>
                <a:spcPct val="20000"/>
              </a:spcBef>
              <a:buChar char="»"/>
              <a:defRPr kumimoji="1" sz="2000">
                <a:solidFill>
                  <a:schemeClr val="tx1"/>
                </a:solidFill>
                <a:latin typeface="Arial" charset="0"/>
                <a:ea typeface="華康中黑體" pitchFamily="49" charset="-120"/>
              </a:defRPr>
            </a:lvl5pPr>
            <a:lvl6pPr marL="2514600" indent="-228600" eaLnBrk="0" fontAlgn="base" hangingPunct="0">
              <a:spcBef>
                <a:spcPct val="20000"/>
              </a:spcBef>
              <a:spcAft>
                <a:spcPct val="0"/>
              </a:spcAft>
              <a:buChar char="»"/>
              <a:defRPr kumimoji="1" sz="2000">
                <a:solidFill>
                  <a:schemeClr val="tx1"/>
                </a:solidFill>
                <a:latin typeface="Arial" charset="0"/>
                <a:ea typeface="華康中黑體" pitchFamily="49" charset="-120"/>
              </a:defRPr>
            </a:lvl6pPr>
            <a:lvl7pPr marL="2971800" indent="-228600" eaLnBrk="0" fontAlgn="base" hangingPunct="0">
              <a:spcBef>
                <a:spcPct val="20000"/>
              </a:spcBef>
              <a:spcAft>
                <a:spcPct val="0"/>
              </a:spcAft>
              <a:buChar char="»"/>
              <a:defRPr kumimoji="1" sz="2000">
                <a:solidFill>
                  <a:schemeClr val="tx1"/>
                </a:solidFill>
                <a:latin typeface="Arial" charset="0"/>
                <a:ea typeface="華康中黑體" pitchFamily="49" charset="-120"/>
              </a:defRPr>
            </a:lvl7pPr>
            <a:lvl8pPr marL="3429000" indent="-228600" eaLnBrk="0" fontAlgn="base" hangingPunct="0">
              <a:spcBef>
                <a:spcPct val="20000"/>
              </a:spcBef>
              <a:spcAft>
                <a:spcPct val="0"/>
              </a:spcAft>
              <a:buChar char="»"/>
              <a:defRPr kumimoji="1" sz="2000">
                <a:solidFill>
                  <a:schemeClr val="tx1"/>
                </a:solidFill>
                <a:latin typeface="Arial" charset="0"/>
                <a:ea typeface="華康中黑體" pitchFamily="49" charset="-120"/>
              </a:defRPr>
            </a:lvl8pPr>
            <a:lvl9pPr marL="3886200" indent="-228600" eaLnBrk="0" fontAlgn="base" hangingPunct="0">
              <a:spcBef>
                <a:spcPct val="20000"/>
              </a:spcBef>
              <a:spcAft>
                <a:spcPct val="0"/>
              </a:spcAft>
              <a:buChar char="»"/>
              <a:defRPr kumimoji="1" sz="2000">
                <a:solidFill>
                  <a:schemeClr val="tx1"/>
                </a:solidFill>
                <a:latin typeface="Arial" charset="0"/>
                <a:ea typeface="華康中黑體" pitchFamily="49" charset="-120"/>
              </a:defRPr>
            </a:lvl9pPr>
          </a:lstStyle>
          <a:p>
            <a:pPr marL="342900" indent="-342900" eaLnBrk="1" hangingPunct="1">
              <a:spcBef>
                <a:spcPts val="800"/>
              </a:spcBef>
              <a:buClr>
                <a:srgbClr val="FFB41D"/>
              </a:buClr>
              <a:buFont typeface="Wingdings" panose="05000000000000000000" pitchFamily="2" charset="2"/>
              <a:buChar char="u"/>
            </a:pPr>
            <a:r>
              <a:rPr lang="zh-TW" altLang="en-US" sz="2100" dirty="0">
                <a:latin typeface="微軟正黑體" panose="020B0604030504040204" pitchFamily="34" charset="-120"/>
                <a:ea typeface="微軟正黑體" panose="020B0604030504040204" pitchFamily="34" charset="-120"/>
              </a:rPr>
              <a:t>依各校系科</a:t>
            </a:r>
            <a:r>
              <a:rPr lang="en-US" altLang="zh-TW" sz="2100" dirty="0">
                <a:latin typeface="微軟正黑體" panose="020B0604030504040204" pitchFamily="34" charset="-120"/>
                <a:ea typeface="微軟正黑體" panose="020B0604030504040204" pitchFamily="34" charset="-120"/>
              </a:rPr>
              <a:t>(</a:t>
            </a:r>
            <a:r>
              <a:rPr lang="zh-TW" altLang="en-US" sz="2100" dirty="0">
                <a:latin typeface="微軟正黑體" panose="020B0604030504040204" pitchFamily="34" charset="-120"/>
                <a:ea typeface="微軟正黑體" panose="020B0604030504040204" pitchFamily="34" charset="-120"/>
              </a:rPr>
              <a:t>組</a:t>
            </a:r>
            <a:r>
              <a:rPr lang="en-US" altLang="zh-TW" sz="2100" dirty="0">
                <a:latin typeface="微軟正黑體" panose="020B0604030504040204" pitchFamily="34" charset="-120"/>
                <a:ea typeface="微軟正黑體" panose="020B0604030504040204" pitchFamily="34" charset="-120"/>
              </a:rPr>
              <a:t>)</a:t>
            </a:r>
            <a:r>
              <a:rPr lang="zh-TW" altLang="en-US" sz="2100" dirty="0">
                <a:latin typeface="微軟正黑體" panose="020B0604030504040204" pitchFamily="34" charset="-120"/>
                <a:ea typeface="微軟正黑體" panose="020B0604030504040204" pitchFamily="34" charset="-120"/>
              </a:rPr>
              <a:t>、學程所訂方式進行</a:t>
            </a:r>
            <a:r>
              <a:rPr lang="en-US" altLang="zh-TW" sz="2100" dirty="0">
                <a:latin typeface="微軟正黑體" panose="020B0604030504040204" pitchFamily="34" charset="-120"/>
                <a:ea typeface="微軟正黑體" panose="020B0604030504040204" pitchFamily="34" charset="-120"/>
              </a:rPr>
              <a:t>(</a:t>
            </a:r>
            <a:r>
              <a:rPr lang="zh-TW" altLang="en-US" sz="2100" dirty="0">
                <a:solidFill>
                  <a:srgbClr val="0000FF"/>
                </a:solidFill>
                <a:latin typeface="微軟正黑體" panose="020B0604030504040204" pitchFamily="34" charset="-120"/>
                <a:ea typeface="微軟正黑體" panose="020B0604030504040204" pitchFamily="34" charset="-120"/>
              </a:rPr>
              <a:t>請參閱招生簡章附錄一</a:t>
            </a:r>
            <a:r>
              <a:rPr lang="en-US" altLang="zh-TW" sz="2100" dirty="0">
                <a:latin typeface="微軟正黑體" panose="020B0604030504040204" pitchFamily="34" charset="-120"/>
                <a:ea typeface="微軟正黑體" panose="020B0604030504040204" pitchFamily="34" charset="-120"/>
              </a:rPr>
              <a:t>)</a:t>
            </a:r>
          </a:p>
          <a:p>
            <a:pPr eaLnBrk="1" hangingPunct="1">
              <a:spcBef>
                <a:spcPts val="800"/>
              </a:spcBef>
              <a:buNone/>
            </a:pPr>
            <a:r>
              <a:rPr lang="zh-TW" altLang="en-US" sz="2100" dirty="0">
                <a:solidFill>
                  <a:srgbClr val="000000"/>
                </a:solidFill>
                <a:latin typeface="微軟正黑體" panose="020B0604030504040204" pitchFamily="34" charset="-120"/>
                <a:ea typeface="微軟正黑體" panose="020B0604030504040204" pitchFamily="34" charset="-120"/>
              </a:rPr>
              <a:t>  甄審總成績計算：指定項目甄審成績</a:t>
            </a:r>
            <a:r>
              <a:rPr lang="en-US" altLang="zh-TW" sz="2100" dirty="0">
                <a:solidFill>
                  <a:srgbClr val="000000"/>
                </a:solidFill>
                <a:latin typeface="微軟正黑體" panose="020B0604030504040204" pitchFamily="34" charset="-120"/>
                <a:ea typeface="微軟正黑體" panose="020B0604030504040204" pitchFamily="34" charset="-120"/>
              </a:rPr>
              <a:t>×(</a:t>
            </a:r>
            <a:r>
              <a:rPr lang="en-US" altLang="zh-TW" sz="2100" dirty="0">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t>1</a:t>
            </a:r>
            <a:r>
              <a:rPr lang="en-US" altLang="zh-TW" sz="2100" dirty="0">
                <a:solidFill>
                  <a:srgbClr val="000000"/>
                </a:solidFill>
                <a:latin typeface="微軟正黑體" panose="020B0604030504040204" pitchFamily="34" charset="-120"/>
                <a:ea typeface="微軟正黑體" panose="020B0604030504040204" pitchFamily="34" charset="-120"/>
              </a:rPr>
              <a:t>+</a:t>
            </a:r>
            <a:r>
              <a:rPr lang="zh-TW" altLang="en-US" sz="2100" dirty="0">
                <a:solidFill>
                  <a:srgbClr val="000000"/>
                </a:solidFill>
                <a:latin typeface="微軟正黑體" panose="020B0604030504040204" pitchFamily="34" charset="-120"/>
                <a:ea typeface="微軟正黑體" panose="020B0604030504040204" pitchFamily="34" charset="-120"/>
              </a:rPr>
              <a:t>優待加分比率</a:t>
            </a:r>
            <a:r>
              <a:rPr lang="en-US" altLang="zh-TW" sz="2100" dirty="0">
                <a:solidFill>
                  <a:srgbClr val="000000"/>
                </a:solidFill>
                <a:latin typeface="微軟正黑體" panose="020B0604030504040204" pitchFamily="34" charset="-120"/>
                <a:ea typeface="微軟正黑體" panose="020B0604030504040204" pitchFamily="34" charset="-120"/>
              </a:rPr>
              <a:t>)</a:t>
            </a:r>
            <a:endParaRPr lang="zh-TW" altLang="en-US" sz="2100" dirty="0">
              <a:latin typeface="微軟正黑體" panose="020B0604030504040204" pitchFamily="34" charset="-120"/>
              <a:ea typeface="微軟正黑體" panose="020B0604030504040204" pitchFamily="34" charset="-120"/>
            </a:endParaRPr>
          </a:p>
        </p:txBody>
      </p:sp>
      <p:sp>
        <p:nvSpPr>
          <p:cNvPr id="24" name="圓角矩形 23"/>
          <p:cNvSpPr/>
          <p:nvPr/>
        </p:nvSpPr>
        <p:spPr>
          <a:xfrm>
            <a:off x="1075824" y="984801"/>
            <a:ext cx="2428875" cy="579437"/>
          </a:xfrm>
          <a:prstGeom prst="roundRect">
            <a:avLst/>
          </a:prstGeom>
          <a:ln>
            <a:noFill/>
          </a:ln>
        </p:spPr>
        <p:style>
          <a:lnRef idx="1">
            <a:schemeClr val="accent6"/>
          </a:lnRef>
          <a:fillRef idx="2">
            <a:schemeClr val="accent6"/>
          </a:fillRef>
          <a:effectRef idx="1">
            <a:schemeClr val="accent6"/>
          </a:effectRef>
          <a:fontRef idx="minor">
            <a:schemeClr val="dk1"/>
          </a:fontRef>
        </p:style>
        <p:txBody>
          <a:bodyPr>
            <a:spAutoFit/>
          </a:bodyPr>
          <a:lstStyle/>
          <a:p>
            <a:pPr marL="342900" indent="-342900" algn="ctr">
              <a:spcBef>
                <a:spcPct val="20000"/>
              </a:spcBef>
            </a:pPr>
            <a:r>
              <a:rPr lang="zh-TW" altLang="en-US" sz="2800" kern="0" dirty="0">
                <a:latin typeface="微軟正黑體" panose="020B0604030504040204" pitchFamily="34" charset="-120"/>
                <a:ea typeface="微軟正黑體" panose="020B0604030504040204" pitchFamily="34" charset="-120"/>
                <a:cs typeface="華康中黑體" pitchFamily="49" charset="-120"/>
              </a:rPr>
              <a:t>指定項目甄審</a:t>
            </a:r>
            <a:endParaRPr lang="en-US" altLang="zh-TW" sz="2800" kern="0" dirty="0">
              <a:latin typeface="微軟正黑體" panose="020B0604030504040204" pitchFamily="34" charset="-120"/>
              <a:ea typeface="微軟正黑體" panose="020B0604030504040204" pitchFamily="34" charset="-120"/>
              <a:cs typeface="華康中黑體" pitchFamily="49" charset="-120"/>
            </a:endParaRPr>
          </a:p>
        </p:txBody>
      </p:sp>
      <p:sp>
        <p:nvSpPr>
          <p:cNvPr id="26" name="圓角矩形 25"/>
          <p:cNvSpPr/>
          <p:nvPr/>
        </p:nvSpPr>
        <p:spPr>
          <a:xfrm>
            <a:off x="1075824" y="3951010"/>
            <a:ext cx="2428875" cy="579438"/>
          </a:xfrm>
          <a:prstGeom prst="roundRect">
            <a:avLst/>
          </a:prstGeom>
          <a:ln>
            <a:noFill/>
          </a:ln>
        </p:spPr>
        <p:style>
          <a:lnRef idx="1">
            <a:schemeClr val="accent6"/>
          </a:lnRef>
          <a:fillRef idx="2">
            <a:schemeClr val="accent6"/>
          </a:fillRef>
          <a:effectRef idx="1">
            <a:schemeClr val="accent6"/>
          </a:effectRef>
          <a:fontRef idx="minor">
            <a:schemeClr val="dk1"/>
          </a:fontRef>
        </p:style>
        <p:txBody>
          <a:bodyPr>
            <a:spAutoFit/>
          </a:bodyPr>
          <a:lstStyle/>
          <a:p>
            <a:pPr marL="342900" indent="-342900" algn="ctr">
              <a:spcBef>
                <a:spcPct val="20000"/>
              </a:spcBef>
            </a:pPr>
            <a:r>
              <a:rPr lang="zh-TW" altLang="en-US" sz="2800" kern="0" dirty="0">
                <a:latin typeface="微軟正黑體" panose="020B0604030504040204" pitchFamily="34" charset="-120"/>
                <a:ea typeface="微軟正黑體" panose="020B0604030504040204" pitchFamily="34" charset="-120"/>
                <a:cs typeface="華康中黑體" pitchFamily="49" charset="-120"/>
              </a:rPr>
              <a:t>甄審結果公告</a:t>
            </a:r>
          </a:p>
        </p:txBody>
      </p:sp>
      <p:sp>
        <p:nvSpPr>
          <p:cNvPr id="27" name="矩形 22"/>
          <p:cNvSpPr>
            <a:spLocks noChangeArrowheads="1"/>
          </p:cNvSpPr>
          <p:nvPr/>
        </p:nvSpPr>
        <p:spPr bwMode="auto">
          <a:xfrm>
            <a:off x="3584196" y="1119559"/>
            <a:ext cx="47732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Arial" charset="0"/>
                <a:ea typeface="華康中黑體" pitchFamily="49" charset="-120"/>
              </a:defRPr>
            </a:lvl1pPr>
            <a:lvl2pPr marL="742950" indent="-285750" eaLnBrk="0" hangingPunct="0">
              <a:spcBef>
                <a:spcPct val="20000"/>
              </a:spcBef>
              <a:buChar char="–"/>
              <a:defRPr kumimoji="1" sz="2800">
                <a:solidFill>
                  <a:schemeClr val="tx1"/>
                </a:solidFill>
                <a:latin typeface="Arial" charset="0"/>
                <a:ea typeface="華康中黑體" pitchFamily="49" charset="-120"/>
              </a:defRPr>
            </a:lvl2pPr>
            <a:lvl3pPr marL="1143000" indent="-228600" eaLnBrk="0" hangingPunct="0">
              <a:spcBef>
                <a:spcPct val="20000"/>
              </a:spcBef>
              <a:buChar char="•"/>
              <a:defRPr kumimoji="1" sz="2400">
                <a:solidFill>
                  <a:schemeClr val="tx1"/>
                </a:solidFill>
                <a:latin typeface="Arial" charset="0"/>
                <a:ea typeface="華康中黑體" pitchFamily="49" charset="-120"/>
              </a:defRPr>
            </a:lvl3pPr>
            <a:lvl4pPr marL="1600200" indent="-228600" eaLnBrk="0" hangingPunct="0">
              <a:spcBef>
                <a:spcPct val="20000"/>
              </a:spcBef>
              <a:buChar char="–"/>
              <a:defRPr kumimoji="1" sz="2000">
                <a:solidFill>
                  <a:schemeClr val="tx1"/>
                </a:solidFill>
                <a:latin typeface="Arial" charset="0"/>
                <a:ea typeface="華康中黑體" pitchFamily="49" charset="-120"/>
              </a:defRPr>
            </a:lvl4pPr>
            <a:lvl5pPr marL="2057400" indent="-228600" eaLnBrk="0" hangingPunct="0">
              <a:spcBef>
                <a:spcPct val="20000"/>
              </a:spcBef>
              <a:buChar char="»"/>
              <a:defRPr kumimoji="1" sz="2000">
                <a:solidFill>
                  <a:schemeClr val="tx1"/>
                </a:solidFill>
                <a:latin typeface="Arial" charset="0"/>
                <a:ea typeface="華康中黑體" pitchFamily="49" charset="-120"/>
              </a:defRPr>
            </a:lvl5pPr>
            <a:lvl6pPr marL="2514600" indent="-228600" eaLnBrk="0" fontAlgn="base" hangingPunct="0">
              <a:spcBef>
                <a:spcPct val="20000"/>
              </a:spcBef>
              <a:spcAft>
                <a:spcPct val="0"/>
              </a:spcAft>
              <a:buChar char="»"/>
              <a:defRPr kumimoji="1" sz="2000">
                <a:solidFill>
                  <a:schemeClr val="tx1"/>
                </a:solidFill>
                <a:latin typeface="Arial" charset="0"/>
                <a:ea typeface="華康中黑體" pitchFamily="49" charset="-120"/>
              </a:defRPr>
            </a:lvl6pPr>
            <a:lvl7pPr marL="2971800" indent="-228600" eaLnBrk="0" fontAlgn="base" hangingPunct="0">
              <a:spcBef>
                <a:spcPct val="20000"/>
              </a:spcBef>
              <a:spcAft>
                <a:spcPct val="0"/>
              </a:spcAft>
              <a:buChar char="»"/>
              <a:defRPr kumimoji="1" sz="2000">
                <a:solidFill>
                  <a:schemeClr val="tx1"/>
                </a:solidFill>
                <a:latin typeface="Arial" charset="0"/>
                <a:ea typeface="華康中黑體" pitchFamily="49" charset="-120"/>
              </a:defRPr>
            </a:lvl7pPr>
            <a:lvl8pPr marL="3429000" indent="-228600" eaLnBrk="0" fontAlgn="base" hangingPunct="0">
              <a:spcBef>
                <a:spcPct val="20000"/>
              </a:spcBef>
              <a:spcAft>
                <a:spcPct val="0"/>
              </a:spcAft>
              <a:buChar char="»"/>
              <a:defRPr kumimoji="1" sz="2000">
                <a:solidFill>
                  <a:schemeClr val="tx1"/>
                </a:solidFill>
                <a:latin typeface="Arial" charset="0"/>
                <a:ea typeface="華康中黑體" pitchFamily="49" charset="-120"/>
              </a:defRPr>
            </a:lvl8pPr>
            <a:lvl9pPr marL="3886200" indent="-228600" eaLnBrk="0" fontAlgn="base" hangingPunct="0">
              <a:spcBef>
                <a:spcPct val="20000"/>
              </a:spcBef>
              <a:spcAft>
                <a:spcPct val="0"/>
              </a:spcAft>
              <a:buChar char="»"/>
              <a:defRPr kumimoji="1" sz="2000">
                <a:solidFill>
                  <a:schemeClr val="tx1"/>
                </a:solidFill>
                <a:latin typeface="Arial" charset="0"/>
                <a:ea typeface="華康中黑體" pitchFamily="49" charset="-120"/>
              </a:defRPr>
            </a:lvl9pPr>
          </a:lstStyle>
          <a:p>
            <a:pPr eaLnBrk="1" hangingPunct="1">
              <a:spcBef>
                <a:spcPts val="800"/>
              </a:spcBef>
              <a:buNone/>
            </a:pPr>
            <a:r>
              <a:rPr lang="en-US" altLang="zh-TW" sz="1800" b="1"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【115.6.12(</a:t>
            </a:r>
            <a:r>
              <a:rPr lang="zh-TW" altLang="en-US" sz="1800" b="1"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五</a:t>
            </a:r>
            <a:r>
              <a:rPr lang="en-US" altLang="zh-TW" sz="1800" b="1"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)-115.6.21(</a:t>
            </a:r>
            <a:r>
              <a:rPr lang="zh-TW" altLang="en-US" sz="1800" b="1"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日</a:t>
            </a:r>
            <a:r>
              <a:rPr lang="en-US" altLang="zh-TW" sz="1800" b="1"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1800" b="1"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 </a:t>
            </a:r>
            <a:r>
              <a:rPr lang="en-US" altLang="zh-TW" sz="1800" b="1"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1800" b="1"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各校自訂</a:t>
            </a:r>
            <a:r>
              <a:rPr lang="en-US" altLang="zh-TW" sz="1800" b="1"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a:t>
            </a:r>
            <a:endParaRPr lang="zh-TW" altLang="en-US" sz="1800" b="1" dirty="0">
              <a:latin typeface="微軟正黑體" panose="020B0604030504040204" pitchFamily="34" charset="-120"/>
              <a:ea typeface="微軟正黑體" panose="020B0604030504040204" pitchFamily="34" charset="-120"/>
            </a:endParaRPr>
          </a:p>
        </p:txBody>
      </p:sp>
      <p:sp>
        <p:nvSpPr>
          <p:cNvPr id="28" name="矩形 22"/>
          <p:cNvSpPr>
            <a:spLocks noChangeArrowheads="1"/>
          </p:cNvSpPr>
          <p:nvPr/>
        </p:nvSpPr>
        <p:spPr bwMode="auto">
          <a:xfrm>
            <a:off x="3584196" y="4090419"/>
            <a:ext cx="49376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Arial" charset="0"/>
                <a:ea typeface="華康中黑體" pitchFamily="49" charset="-120"/>
              </a:defRPr>
            </a:lvl1pPr>
            <a:lvl2pPr marL="742950" indent="-285750" eaLnBrk="0" hangingPunct="0">
              <a:spcBef>
                <a:spcPct val="20000"/>
              </a:spcBef>
              <a:buChar char="–"/>
              <a:defRPr kumimoji="1" sz="2800">
                <a:solidFill>
                  <a:schemeClr val="tx1"/>
                </a:solidFill>
                <a:latin typeface="Arial" charset="0"/>
                <a:ea typeface="華康中黑體" pitchFamily="49" charset="-120"/>
              </a:defRPr>
            </a:lvl2pPr>
            <a:lvl3pPr marL="1143000" indent="-228600" eaLnBrk="0" hangingPunct="0">
              <a:spcBef>
                <a:spcPct val="20000"/>
              </a:spcBef>
              <a:buChar char="•"/>
              <a:defRPr kumimoji="1" sz="2400">
                <a:solidFill>
                  <a:schemeClr val="tx1"/>
                </a:solidFill>
                <a:latin typeface="Arial" charset="0"/>
                <a:ea typeface="華康中黑體" pitchFamily="49" charset="-120"/>
              </a:defRPr>
            </a:lvl3pPr>
            <a:lvl4pPr marL="1600200" indent="-228600" eaLnBrk="0" hangingPunct="0">
              <a:spcBef>
                <a:spcPct val="20000"/>
              </a:spcBef>
              <a:buChar char="–"/>
              <a:defRPr kumimoji="1" sz="2000">
                <a:solidFill>
                  <a:schemeClr val="tx1"/>
                </a:solidFill>
                <a:latin typeface="Arial" charset="0"/>
                <a:ea typeface="華康中黑體" pitchFamily="49" charset="-120"/>
              </a:defRPr>
            </a:lvl4pPr>
            <a:lvl5pPr marL="2057400" indent="-228600" eaLnBrk="0" hangingPunct="0">
              <a:spcBef>
                <a:spcPct val="20000"/>
              </a:spcBef>
              <a:buChar char="»"/>
              <a:defRPr kumimoji="1" sz="2000">
                <a:solidFill>
                  <a:schemeClr val="tx1"/>
                </a:solidFill>
                <a:latin typeface="Arial" charset="0"/>
                <a:ea typeface="華康中黑體" pitchFamily="49" charset="-120"/>
              </a:defRPr>
            </a:lvl5pPr>
            <a:lvl6pPr marL="2514600" indent="-228600" eaLnBrk="0" fontAlgn="base" hangingPunct="0">
              <a:spcBef>
                <a:spcPct val="20000"/>
              </a:spcBef>
              <a:spcAft>
                <a:spcPct val="0"/>
              </a:spcAft>
              <a:buChar char="»"/>
              <a:defRPr kumimoji="1" sz="2000">
                <a:solidFill>
                  <a:schemeClr val="tx1"/>
                </a:solidFill>
                <a:latin typeface="Arial" charset="0"/>
                <a:ea typeface="華康中黑體" pitchFamily="49" charset="-120"/>
              </a:defRPr>
            </a:lvl6pPr>
            <a:lvl7pPr marL="2971800" indent="-228600" eaLnBrk="0" fontAlgn="base" hangingPunct="0">
              <a:spcBef>
                <a:spcPct val="20000"/>
              </a:spcBef>
              <a:spcAft>
                <a:spcPct val="0"/>
              </a:spcAft>
              <a:buChar char="»"/>
              <a:defRPr kumimoji="1" sz="2000">
                <a:solidFill>
                  <a:schemeClr val="tx1"/>
                </a:solidFill>
                <a:latin typeface="Arial" charset="0"/>
                <a:ea typeface="華康中黑體" pitchFamily="49" charset="-120"/>
              </a:defRPr>
            </a:lvl7pPr>
            <a:lvl8pPr marL="3429000" indent="-228600" eaLnBrk="0" fontAlgn="base" hangingPunct="0">
              <a:spcBef>
                <a:spcPct val="20000"/>
              </a:spcBef>
              <a:spcAft>
                <a:spcPct val="0"/>
              </a:spcAft>
              <a:buChar char="»"/>
              <a:defRPr kumimoji="1" sz="2000">
                <a:solidFill>
                  <a:schemeClr val="tx1"/>
                </a:solidFill>
                <a:latin typeface="Arial" charset="0"/>
                <a:ea typeface="華康中黑體" pitchFamily="49" charset="-120"/>
              </a:defRPr>
            </a:lvl8pPr>
            <a:lvl9pPr marL="3886200" indent="-228600" eaLnBrk="0" fontAlgn="base" hangingPunct="0">
              <a:spcBef>
                <a:spcPct val="20000"/>
              </a:spcBef>
              <a:spcAft>
                <a:spcPct val="0"/>
              </a:spcAft>
              <a:buChar char="»"/>
              <a:defRPr kumimoji="1" sz="2000">
                <a:solidFill>
                  <a:schemeClr val="tx1"/>
                </a:solidFill>
                <a:latin typeface="Arial" charset="0"/>
                <a:ea typeface="華康中黑體" pitchFamily="49" charset="-120"/>
              </a:defRPr>
            </a:lvl9pPr>
          </a:lstStyle>
          <a:p>
            <a:pPr eaLnBrk="1" hangingPunct="1">
              <a:spcBef>
                <a:spcPts val="800"/>
              </a:spcBef>
              <a:buNone/>
            </a:pPr>
            <a:r>
              <a:rPr lang="en-US" altLang="zh-TW" sz="1800" b="1"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【115.6.25(</a:t>
            </a:r>
            <a:r>
              <a:rPr lang="zh-TW" altLang="en-US" sz="1800" b="1"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四</a:t>
            </a:r>
            <a:r>
              <a:rPr lang="en-US" altLang="zh-TW" sz="1800" b="1"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)10:00</a:t>
            </a:r>
            <a:r>
              <a:rPr lang="zh-TW" altLang="en-US" sz="1800" b="1"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前 </a:t>
            </a:r>
            <a:r>
              <a:rPr lang="en-US" altLang="zh-TW" sz="1800" b="1"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1800" b="1"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各校自訂</a:t>
            </a:r>
            <a:r>
              <a:rPr lang="en-US" altLang="zh-TW" sz="1800" b="1"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a:t>
            </a:r>
            <a:endParaRPr lang="zh-TW" altLang="en-US" sz="1800" b="1"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endParaRPr>
          </a:p>
        </p:txBody>
      </p:sp>
      <p:sp>
        <p:nvSpPr>
          <p:cNvPr id="60" name="圓角矩形 59"/>
          <p:cNvSpPr/>
          <p:nvPr/>
        </p:nvSpPr>
        <p:spPr>
          <a:xfrm>
            <a:off x="1075824" y="2681062"/>
            <a:ext cx="3077076" cy="578882"/>
          </a:xfrm>
          <a:prstGeom prst="roundRect">
            <a:avLst/>
          </a:prstGeom>
          <a:ln>
            <a:noFill/>
          </a:ln>
        </p:spPr>
        <p:style>
          <a:lnRef idx="1">
            <a:schemeClr val="accent6"/>
          </a:lnRef>
          <a:fillRef idx="2">
            <a:schemeClr val="accent6"/>
          </a:fillRef>
          <a:effectRef idx="1">
            <a:schemeClr val="accent6"/>
          </a:effectRef>
          <a:fontRef idx="minor">
            <a:schemeClr val="dk1"/>
          </a:fontRef>
        </p:style>
        <p:txBody>
          <a:bodyPr wrap="square">
            <a:spAutoFit/>
          </a:bodyPr>
          <a:lstStyle/>
          <a:p>
            <a:pPr marL="342900" indent="-342900" algn="ctr">
              <a:spcBef>
                <a:spcPct val="20000"/>
              </a:spcBef>
            </a:pPr>
            <a:r>
              <a:rPr lang="zh-TW" altLang="en-US" sz="2800" dirty="0">
                <a:solidFill>
                  <a:srgbClr val="000000"/>
                </a:solidFill>
                <a:latin typeface="微軟正黑體" panose="020B0604030504040204" pitchFamily="34" charset="-120"/>
                <a:ea typeface="微軟正黑體" panose="020B0604030504040204" pitchFamily="34" charset="-120"/>
              </a:rPr>
              <a:t>甄審總成績公告</a:t>
            </a:r>
            <a:endParaRPr lang="zh-TW" altLang="en-US" sz="2800" kern="0" dirty="0">
              <a:latin typeface="微軟正黑體" panose="020B0604030504040204" pitchFamily="34" charset="-120"/>
              <a:ea typeface="微軟正黑體" panose="020B0604030504040204" pitchFamily="34" charset="-120"/>
              <a:cs typeface="華康中黑體" pitchFamily="49" charset="-120"/>
            </a:endParaRPr>
          </a:p>
        </p:txBody>
      </p:sp>
      <p:sp>
        <p:nvSpPr>
          <p:cNvPr id="61" name="矩形 22"/>
          <p:cNvSpPr>
            <a:spLocks noChangeArrowheads="1"/>
          </p:cNvSpPr>
          <p:nvPr/>
        </p:nvSpPr>
        <p:spPr bwMode="auto">
          <a:xfrm>
            <a:off x="1075824" y="3397728"/>
            <a:ext cx="10792326"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Arial" charset="0"/>
                <a:ea typeface="華康中黑體" pitchFamily="49" charset="-120"/>
              </a:defRPr>
            </a:lvl1pPr>
            <a:lvl2pPr marL="742950" indent="-285750" eaLnBrk="0" hangingPunct="0">
              <a:spcBef>
                <a:spcPct val="20000"/>
              </a:spcBef>
              <a:buChar char="–"/>
              <a:defRPr kumimoji="1" sz="2800">
                <a:solidFill>
                  <a:schemeClr val="tx1"/>
                </a:solidFill>
                <a:latin typeface="Arial" charset="0"/>
                <a:ea typeface="華康中黑體" pitchFamily="49" charset="-120"/>
              </a:defRPr>
            </a:lvl2pPr>
            <a:lvl3pPr marL="1143000" indent="-228600" eaLnBrk="0" hangingPunct="0">
              <a:spcBef>
                <a:spcPct val="20000"/>
              </a:spcBef>
              <a:buChar char="•"/>
              <a:defRPr kumimoji="1" sz="2400">
                <a:solidFill>
                  <a:schemeClr val="tx1"/>
                </a:solidFill>
                <a:latin typeface="Arial" charset="0"/>
                <a:ea typeface="華康中黑體" pitchFamily="49" charset="-120"/>
              </a:defRPr>
            </a:lvl3pPr>
            <a:lvl4pPr marL="1600200" indent="-228600" eaLnBrk="0" hangingPunct="0">
              <a:spcBef>
                <a:spcPct val="20000"/>
              </a:spcBef>
              <a:buChar char="–"/>
              <a:defRPr kumimoji="1" sz="2000">
                <a:solidFill>
                  <a:schemeClr val="tx1"/>
                </a:solidFill>
                <a:latin typeface="Arial" charset="0"/>
                <a:ea typeface="華康中黑體" pitchFamily="49" charset="-120"/>
              </a:defRPr>
            </a:lvl4pPr>
            <a:lvl5pPr marL="2057400" indent="-228600" eaLnBrk="0" hangingPunct="0">
              <a:spcBef>
                <a:spcPct val="20000"/>
              </a:spcBef>
              <a:buChar char="»"/>
              <a:defRPr kumimoji="1" sz="2000">
                <a:solidFill>
                  <a:schemeClr val="tx1"/>
                </a:solidFill>
                <a:latin typeface="Arial" charset="0"/>
                <a:ea typeface="華康中黑體" pitchFamily="49" charset="-120"/>
              </a:defRPr>
            </a:lvl5pPr>
            <a:lvl6pPr marL="2514600" indent="-228600" eaLnBrk="0" fontAlgn="base" hangingPunct="0">
              <a:spcBef>
                <a:spcPct val="20000"/>
              </a:spcBef>
              <a:spcAft>
                <a:spcPct val="0"/>
              </a:spcAft>
              <a:buChar char="»"/>
              <a:defRPr kumimoji="1" sz="2000">
                <a:solidFill>
                  <a:schemeClr val="tx1"/>
                </a:solidFill>
                <a:latin typeface="Arial" charset="0"/>
                <a:ea typeface="華康中黑體" pitchFamily="49" charset="-120"/>
              </a:defRPr>
            </a:lvl6pPr>
            <a:lvl7pPr marL="2971800" indent="-228600" eaLnBrk="0" fontAlgn="base" hangingPunct="0">
              <a:spcBef>
                <a:spcPct val="20000"/>
              </a:spcBef>
              <a:spcAft>
                <a:spcPct val="0"/>
              </a:spcAft>
              <a:buChar char="»"/>
              <a:defRPr kumimoji="1" sz="2000">
                <a:solidFill>
                  <a:schemeClr val="tx1"/>
                </a:solidFill>
                <a:latin typeface="Arial" charset="0"/>
                <a:ea typeface="華康中黑體" pitchFamily="49" charset="-120"/>
              </a:defRPr>
            </a:lvl7pPr>
            <a:lvl8pPr marL="3429000" indent="-228600" eaLnBrk="0" fontAlgn="base" hangingPunct="0">
              <a:spcBef>
                <a:spcPct val="20000"/>
              </a:spcBef>
              <a:spcAft>
                <a:spcPct val="0"/>
              </a:spcAft>
              <a:buChar char="»"/>
              <a:defRPr kumimoji="1" sz="2000">
                <a:solidFill>
                  <a:schemeClr val="tx1"/>
                </a:solidFill>
                <a:latin typeface="Arial" charset="0"/>
                <a:ea typeface="華康中黑體" pitchFamily="49" charset="-120"/>
              </a:defRPr>
            </a:lvl8pPr>
            <a:lvl9pPr marL="3886200" indent="-228600" eaLnBrk="0" fontAlgn="base" hangingPunct="0">
              <a:spcBef>
                <a:spcPct val="20000"/>
              </a:spcBef>
              <a:spcAft>
                <a:spcPct val="0"/>
              </a:spcAft>
              <a:buChar char="»"/>
              <a:defRPr kumimoji="1" sz="2000">
                <a:solidFill>
                  <a:schemeClr val="tx1"/>
                </a:solidFill>
                <a:latin typeface="Arial" charset="0"/>
                <a:ea typeface="華康中黑體" pitchFamily="49" charset="-120"/>
              </a:defRPr>
            </a:lvl9pPr>
          </a:lstStyle>
          <a:p>
            <a:pPr indent="-342900" eaLnBrk="1" hangingPunct="1">
              <a:spcBef>
                <a:spcPts val="800"/>
              </a:spcBef>
              <a:buClr>
                <a:srgbClr val="FFB41D"/>
              </a:buClr>
              <a:buFont typeface="Wingdings" panose="05000000000000000000" pitchFamily="2" charset="2"/>
              <a:buChar char="u"/>
            </a:pPr>
            <a:r>
              <a:rPr lang="zh-TW" altLang="en-US" sz="2100" dirty="0">
                <a:latin typeface="微軟正黑體" panose="020B0604030504040204" pitchFamily="34" charset="-120"/>
                <a:ea typeface="微軟正黑體" panose="020B0604030504040204" pitchFamily="34" charset="-120"/>
              </a:rPr>
              <a:t>各校</a:t>
            </a:r>
            <a:r>
              <a:rPr lang="zh-TW" altLang="en-US" sz="2100" b="1" dirty="0">
                <a:solidFill>
                  <a:srgbClr val="FF0000"/>
                </a:solidFill>
                <a:latin typeface="微軟正黑體" panose="020B0604030504040204" pitchFamily="34" charset="-120"/>
                <a:ea typeface="微軟正黑體" panose="020B0604030504040204" pitchFamily="34" charset="-120"/>
              </a:rPr>
              <a:t>不另寄</a:t>
            </a:r>
            <a:r>
              <a:rPr lang="zh-TW" altLang="en-US" sz="2100" dirty="0">
                <a:latin typeface="微軟正黑體" panose="020B0604030504040204" pitchFamily="34" charset="-120"/>
                <a:ea typeface="微軟正黑體" panose="020B0604030504040204" pitchFamily="34" charset="-120"/>
              </a:rPr>
              <a:t>總成績通知單，</a:t>
            </a:r>
            <a:r>
              <a:rPr lang="zh-TW" altLang="en-US" sz="2100" b="1" dirty="0">
                <a:solidFill>
                  <a:srgbClr val="0000FF"/>
                </a:solidFill>
                <a:latin typeface="微軟正黑體" panose="020B0604030504040204" pitchFamily="34" charset="-120"/>
                <a:ea typeface="微軟正黑體" panose="020B0604030504040204" pitchFamily="34" charset="-120"/>
              </a:rPr>
              <a:t>考生務必由本委員會網站查詢</a:t>
            </a:r>
          </a:p>
        </p:txBody>
      </p:sp>
      <p:sp>
        <p:nvSpPr>
          <p:cNvPr id="3" name="矩形 2"/>
          <p:cNvSpPr/>
          <p:nvPr/>
        </p:nvSpPr>
        <p:spPr>
          <a:xfrm>
            <a:off x="4152900" y="2823384"/>
            <a:ext cx="3914854" cy="369332"/>
          </a:xfrm>
          <a:prstGeom prst="rect">
            <a:avLst/>
          </a:prstGeom>
        </p:spPr>
        <p:txBody>
          <a:bodyPr wrap="none">
            <a:spAutoFit/>
          </a:bodyPr>
          <a:lstStyle/>
          <a:p>
            <a:pPr>
              <a:spcBef>
                <a:spcPts val="800"/>
              </a:spcBef>
            </a:pPr>
            <a:r>
              <a:rPr kumimoji="1" lang="en-US" altLang="zh-TW" b="1"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【115.6.23(</a:t>
            </a:r>
            <a:r>
              <a:rPr kumimoji="1" lang="zh-TW" altLang="en-US" b="1"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二</a:t>
            </a:r>
            <a:r>
              <a:rPr kumimoji="1" lang="en-US" altLang="zh-TW" b="1"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)10:00</a:t>
            </a:r>
            <a:r>
              <a:rPr kumimoji="1" lang="zh-TW" altLang="en-US" b="1"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前</a:t>
            </a:r>
            <a:r>
              <a:rPr kumimoji="1" lang="en-US" altLang="zh-TW" b="1"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a:t>
            </a:r>
            <a:r>
              <a:rPr kumimoji="1" lang="zh-TW" altLang="en-US" b="1"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各校自訂</a:t>
            </a:r>
            <a:r>
              <a:rPr kumimoji="1" lang="en-US" altLang="zh-TW" b="1"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a:t>
            </a:r>
            <a:endParaRPr kumimoji="1" lang="zh-TW" altLang="en-US" b="1"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endParaRPr>
          </a:p>
        </p:txBody>
      </p:sp>
      <p:sp>
        <p:nvSpPr>
          <p:cNvPr id="62" name="Rectangle 199"/>
          <p:cNvSpPr txBox="1">
            <a:spLocks noChangeArrowheads="1"/>
          </p:cNvSpPr>
          <p:nvPr/>
        </p:nvSpPr>
        <p:spPr>
          <a:xfrm>
            <a:off x="840059" y="81970"/>
            <a:ext cx="8229600" cy="5826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sz="2500" b="1" spc="-75" dirty="0">
                <a:solidFill>
                  <a:prstClr val="black"/>
                </a:solidFill>
                <a:latin typeface="微軟正黑體" panose="020B0604030504040204" pitchFamily="34" charset="-120"/>
                <a:ea typeface="微軟正黑體" panose="020B0604030504040204" pitchFamily="34" charset="-120"/>
              </a:rPr>
              <a:t>技優甄審入學招生作業流程</a:t>
            </a:r>
          </a:p>
        </p:txBody>
      </p:sp>
      <p:grpSp>
        <p:nvGrpSpPr>
          <p:cNvPr id="2" name="群組 1">
            <a:extLst>
              <a:ext uri="{FF2B5EF4-FFF2-40B4-BE49-F238E27FC236}">
                <a16:creationId xmlns:a16="http://schemas.microsoft.com/office/drawing/2014/main" id="{75F95B14-7050-4E6A-9C7A-CA6BFFB669B6}"/>
              </a:ext>
            </a:extLst>
          </p:cNvPr>
          <p:cNvGrpSpPr/>
          <p:nvPr/>
        </p:nvGrpSpPr>
        <p:grpSpPr>
          <a:xfrm>
            <a:off x="8438383" y="459992"/>
            <a:ext cx="3544065" cy="1432422"/>
            <a:chOff x="8438383" y="190023"/>
            <a:chExt cx="3544065" cy="1432422"/>
          </a:xfrm>
        </p:grpSpPr>
        <p:grpSp>
          <p:nvGrpSpPr>
            <p:cNvPr id="30" name="群組 29"/>
            <p:cNvGrpSpPr/>
            <p:nvPr/>
          </p:nvGrpSpPr>
          <p:grpSpPr>
            <a:xfrm>
              <a:off x="8898010" y="190023"/>
              <a:ext cx="3084438" cy="1432422"/>
              <a:chOff x="5988125" y="214313"/>
              <a:chExt cx="3084438" cy="1432422"/>
            </a:xfrm>
          </p:grpSpPr>
          <p:grpSp>
            <p:nvGrpSpPr>
              <p:cNvPr id="31" name="群組 7"/>
              <p:cNvGrpSpPr>
                <a:grpSpLocks/>
              </p:cNvGrpSpPr>
              <p:nvPr/>
            </p:nvGrpSpPr>
            <p:grpSpPr bwMode="auto">
              <a:xfrm>
                <a:off x="6462713" y="214313"/>
                <a:ext cx="2609850" cy="1431925"/>
                <a:chOff x="6690632" y="1068877"/>
                <a:chExt cx="2609942" cy="1217115"/>
              </a:xfrm>
            </p:grpSpPr>
            <p:cxnSp>
              <p:nvCxnSpPr>
                <p:cNvPr id="34" name="直線單箭頭接點 8"/>
                <p:cNvCxnSpPr>
                  <a:cxnSpLocks noChangeShapeType="1"/>
                  <a:endCxn id="59" idx="1"/>
                </p:cNvCxnSpPr>
                <p:nvPr/>
              </p:nvCxnSpPr>
              <p:spPr bwMode="auto">
                <a:xfrm>
                  <a:off x="8826152" y="1676100"/>
                  <a:ext cx="117232" cy="1350"/>
                </a:xfrm>
                <a:prstGeom prst="straightConnector1">
                  <a:avLst/>
                </a:prstGeom>
                <a:noFill/>
                <a:ln w="9525" algn="ctr">
                  <a:solidFill>
                    <a:srgbClr val="F7AB00"/>
                  </a:solidFill>
                  <a:round/>
                  <a:headEnd/>
                  <a:tailEnd type="arrow" w="med" len="med"/>
                </a:ln>
                <a:extLst>
                  <a:ext uri="{909E8E84-426E-40DD-AFC4-6F175D3DCCD1}">
                    <a14:hiddenFill xmlns:a14="http://schemas.microsoft.com/office/drawing/2010/main">
                      <a:noFill/>
                    </a14:hiddenFill>
                  </a:ext>
                </a:extLst>
              </p:spPr>
            </p:cxnSp>
            <p:sp>
              <p:nvSpPr>
                <p:cNvPr id="35" name="圓角矩形 34"/>
                <p:cNvSpPr/>
                <p:nvPr/>
              </p:nvSpPr>
              <p:spPr bwMode="auto">
                <a:xfrm>
                  <a:off x="6690632" y="1071576"/>
                  <a:ext cx="357200" cy="1214416"/>
                </a:xfrm>
                <a:prstGeom prst="roundRect">
                  <a:avLst/>
                </a:prstGeom>
                <a:solidFill>
                  <a:schemeClr val="accent6">
                    <a:lumMod val="40000"/>
                    <a:lumOff val="60000"/>
                  </a:schemeClr>
                </a:solidFill>
                <a:ln>
                  <a:noFill/>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vert="eaVert" anchor="ctr"/>
                <a:lstStyle/>
                <a:p>
                  <a:pPr algn="dist">
                    <a:defRPr/>
                  </a:pPr>
                  <a:r>
                    <a:rPr lang="zh-TW" altLang="en-US" sz="1400" dirty="0">
                      <a:solidFill>
                        <a:schemeClr val="tx1"/>
                      </a:solidFill>
                      <a:latin typeface="微軟正黑體" panose="020B0604030504040204" pitchFamily="34" charset="-120"/>
                      <a:ea typeface="微軟正黑體" panose="020B0604030504040204" pitchFamily="34" charset="-120"/>
                    </a:rPr>
                    <a:t>資格審查</a:t>
                  </a:r>
                </a:p>
                <a:p>
                  <a:pPr algn="dist">
                    <a:defRPr/>
                  </a:pPr>
                  <a:r>
                    <a:rPr lang="zh-TW" altLang="en-US" sz="1400" dirty="0">
                      <a:solidFill>
                        <a:schemeClr val="tx1"/>
                      </a:solidFill>
                      <a:latin typeface="微軟正黑體" panose="020B0604030504040204" pitchFamily="34" charset="-120"/>
                      <a:ea typeface="微軟正黑體" panose="020B0604030504040204" pitchFamily="34" charset="-120"/>
                    </a:rPr>
                    <a:t>繳交報名費及</a:t>
                  </a:r>
                  <a:endParaRPr lang="en-US" altLang="zh-TW" sz="1400" dirty="0">
                    <a:solidFill>
                      <a:schemeClr val="tx1"/>
                    </a:solidFill>
                    <a:latin typeface="微軟正黑體" panose="020B0604030504040204" pitchFamily="34" charset="-120"/>
                    <a:ea typeface="微軟正黑體" panose="020B0604030504040204" pitchFamily="34" charset="-120"/>
                  </a:endParaRPr>
                </a:p>
              </p:txBody>
            </p:sp>
            <p:sp>
              <p:nvSpPr>
                <p:cNvPr id="36" name="圓角矩形 35"/>
                <p:cNvSpPr/>
                <p:nvPr/>
              </p:nvSpPr>
              <p:spPr bwMode="auto">
                <a:xfrm>
                  <a:off x="7138323" y="1071576"/>
                  <a:ext cx="357200" cy="1214416"/>
                </a:xfrm>
                <a:prstGeom prst="roundRect">
                  <a:avLst/>
                </a:prstGeom>
                <a:solidFill>
                  <a:schemeClr val="accent6">
                    <a:lumMod val="40000"/>
                    <a:lumOff val="60000"/>
                  </a:schemeClr>
                </a:solidFill>
                <a:ln>
                  <a:noFill/>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vert="eaVert" anchor="ctr"/>
                <a:lstStyle/>
                <a:p>
                  <a:pPr algn="dist"/>
                  <a:r>
                    <a:rPr lang="zh-TW" altLang="en-US" sz="1400" dirty="0">
                      <a:solidFill>
                        <a:schemeClr val="tx1"/>
                      </a:solidFill>
                      <a:latin typeface="微軟正黑體" panose="020B0604030504040204" pitchFamily="34" charset="-120"/>
                      <a:ea typeface="微軟正黑體" panose="020B0604030504040204" pitchFamily="34" charset="-120"/>
                    </a:rPr>
                    <a:t>網路報名</a:t>
                  </a:r>
                </a:p>
              </p:txBody>
            </p:sp>
            <p:sp>
              <p:nvSpPr>
                <p:cNvPr id="52" name="圓角矩形 51"/>
                <p:cNvSpPr/>
                <p:nvPr/>
              </p:nvSpPr>
              <p:spPr bwMode="auto">
                <a:xfrm>
                  <a:off x="7589189" y="1071576"/>
                  <a:ext cx="357200" cy="1214416"/>
                </a:xfrm>
                <a:prstGeom prst="roundRect">
                  <a:avLst/>
                </a:prstGeom>
                <a:solidFill>
                  <a:schemeClr val="accent6">
                    <a:lumMod val="75000"/>
                  </a:schemeClr>
                </a:solidFill>
                <a:ln>
                  <a:noFill/>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vert="eaVert" anchor="ctr"/>
                <a:lstStyle/>
                <a:p>
                  <a:pPr algn="dist"/>
                  <a:r>
                    <a:rPr lang="zh-TW" altLang="en-US" sz="1400" dirty="0">
                      <a:solidFill>
                        <a:schemeClr val="bg1"/>
                      </a:solidFill>
                      <a:latin typeface="微軟正黑體" panose="020B0604030504040204" pitchFamily="34" charset="-120"/>
                      <a:ea typeface="微軟正黑體" panose="020B0604030504040204" pitchFamily="34" charset="-120"/>
                    </a:rPr>
                    <a:t>指定項目甄審</a:t>
                  </a:r>
                </a:p>
              </p:txBody>
            </p:sp>
            <p:sp>
              <p:nvSpPr>
                <p:cNvPr id="53" name="圓角矩形 52"/>
                <p:cNvSpPr/>
                <p:nvPr/>
              </p:nvSpPr>
              <p:spPr bwMode="auto">
                <a:xfrm>
                  <a:off x="8051167" y="1071576"/>
                  <a:ext cx="357201" cy="1214416"/>
                </a:xfrm>
                <a:prstGeom prst="roundRect">
                  <a:avLst/>
                </a:prstGeom>
                <a:solidFill>
                  <a:schemeClr val="accent6">
                    <a:lumMod val="40000"/>
                    <a:lumOff val="60000"/>
                  </a:schemeClr>
                </a:solidFill>
                <a:ln>
                  <a:noFill/>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vert="eaVert" anchor="ctr"/>
                <a:lstStyle/>
                <a:p>
                  <a:pPr algn="dist">
                    <a:defRPr/>
                  </a:pPr>
                  <a:r>
                    <a:rPr lang="zh-TW" altLang="en-US" sz="1400" dirty="0">
                      <a:solidFill>
                        <a:schemeClr val="tx1"/>
                      </a:solidFill>
                      <a:latin typeface="微軟正黑體" panose="020B0604030504040204" pitchFamily="34" charset="-120"/>
                      <a:ea typeface="微軟正黑體" panose="020B0604030504040204" pitchFamily="34" charset="-120"/>
                    </a:rPr>
                    <a:t>登記就讀志願序</a:t>
                  </a:r>
                </a:p>
              </p:txBody>
            </p:sp>
            <p:sp>
              <p:nvSpPr>
                <p:cNvPr id="54" name="圓角矩形 53"/>
                <p:cNvSpPr/>
                <p:nvPr/>
              </p:nvSpPr>
              <p:spPr bwMode="auto">
                <a:xfrm>
                  <a:off x="8500446" y="1068877"/>
                  <a:ext cx="357200" cy="1214416"/>
                </a:xfrm>
                <a:prstGeom prst="roundRect">
                  <a:avLst/>
                </a:prstGeom>
                <a:solidFill>
                  <a:schemeClr val="accent6">
                    <a:lumMod val="40000"/>
                    <a:lumOff val="60000"/>
                  </a:schemeClr>
                </a:solidFill>
                <a:ln>
                  <a:noFill/>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vert="eaVert" anchor="ctr"/>
                <a:lstStyle/>
                <a:p>
                  <a:pPr algn="dist"/>
                  <a:r>
                    <a:rPr lang="zh-TW" altLang="en-US" sz="1400" dirty="0">
                      <a:solidFill>
                        <a:schemeClr val="tx1"/>
                      </a:solidFill>
                      <a:latin typeface="微軟正黑體" panose="020B0604030504040204" pitchFamily="34" charset="-120"/>
                      <a:ea typeface="微軟正黑體" panose="020B0604030504040204" pitchFamily="34" charset="-120"/>
                    </a:rPr>
                    <a:t>志願序分發放榜</a:t>
                  </a:r>
                </a:p>
              </p:txBody>
            </p:sp>
            <p:cxnSp>
              <p:nvCxnSpPr>
                <p:cNvPr id="55" name="直線單箭頭接點 14"/>
                <p:cNvCxnSpPr>
                  <a:cxnSpLocks noChangeShapeType="1"/>
                  <a:stCxn id="35" idx="3"/>
                  <a:endCxn id="36" idx="1"/>
                </p:cNvCxnSpPr>
                <p:nvPr/>
              </p:nvCxnSpPr>
              <p:spPr bwMode="auto">
                <a:xfrm>
                  <a:off x="7047822" y="1678769"/>
                  <a:ext cx="91184" cy="1588"/>
                </a:xfrm>
                <a:prstGeom prst="straightConnector1">
                  <a:avLst/>
                </a:prstGeom>
                <a:noFill/>
                <a:ln w="9525" algn="ctr">
                  <a:solidFill>
                    <a:srgbClr val="F7AB00"/>
                  </a:solidFill>
                  <a:round/>
                  <a:headEnd/>
                  <a:tailEnd type="arrow" w="med" len="med"/>
                </a:ln>
                <a:extLst>
                  <a:ext uri="{909E8E84-426E-40DD-AFC4-6F175D3DCCD1}">
                    <a14:hiddenFill xmlns:a14="http://schemas.microsoft.com/office/drawing/2010/main">
                      <a:noFill/>
                    </a14:hiddenFill>
                  </a:ext>
                </a:extLst>
              </p:spPr>
            </p:cxnSp>
            <p:cxnSp>
              <p:nvCxnSpPr>
                <p:cNvPr id="56" name="直線單箭頭接點 15"/>
                <p:cNvCxnSpPr>
                  <a:cxnSpLocks noChangeShapeType="1"/>
                  <a:stCxn id="36" idx="3"/>
                  <a:endCxn id="52" idx="1"/>
                </p:cNvCxnSpPr>
                <p:nvPr/>
              </p:nvCxnSpPr>
              <p:spPr bwMode="auto">
                <a:xfrm>
                  <a:off x="7496196" y="1678769"/>
                  <a:ext cx="93116" cy="1588"/>
                </a:xfrm>
                <a:prstGeom prst="straightConnector1">
                  <a:avLst/>
                </a:prstGeom>
                <a:noFill/>
                <a:ln w="9525" algn="ctr">
                  <a:solidFill>
                    <a:srgbClr val="F7AB00"/>
                  </a:solidFill>
                  <a:round/>
                  <a:headEnd/>
                  <a:tailEnd type="arrow" w="med" len="med"/>
                </a:ln>
                <a:extLst>
                  <a:ext uri="{909E8E84-426E-40DD-AFC4-6F175D3DCCD1}">
                    <a14:hiddenFill xmlns:a14="http://schemas.microsoft.com/office/drawing/2010/main">
                      <a:noFill/>
                    </a14:hiddenFill>
                  </a:ext>
                </a:extLst>
              </p:spPr>
            </p:cxnSp>
            <p:cxnSp>
              <p:nvCxnSpPr>
                <p:cNvPr id="57" name="直線單箭頭接點 16"/>
                <p:cNvCxnSpPr>
                  <a:cxnSpLocks noChangeShapeType="1"/>
                  <a:stCxn id="52" idx="3"/>
                  <a:endCxn id="53" idx="1"/>
                </p:cNvCxnSpPr>
                <p:nvPr/>
              </p:nvCxnSpPr>
              <p:spPr bwMode="auto">
                <a:xfrm>
                  <a:off x="7946502" y="1678769"/>
                  <a:ext cx="104776" cy="1588"/>
                </a:xfrm>
                <a:prstGeom prst="straightConnector1">
                  <a:avLst/>
                </a:prstGeom>
                <a:noFill/>
                <a:ln w="9525" algn="ctr">
                  <a:solidFill>
                    <a:srgbClr val="F7AB00"/>
                  </a:solidFill>
                  <a:round/>
                  <a:headEnd/>
                  <a:tailEnd type="arrow" w="med" len="med"/>
                </a:ln>
                <a:extLst>
                  <a:ext uri="{909E8E84-426E-40DD-AFC4-6F175D3DCCD1}">
                    <a14:hiddenFill xmlns:a14="http://schemas.microsoft.com/office/drawing/2010/main">
                      <a:noFill/>
                    </a14:hiddenFill>
                  </a:ext>
                </a:extLst>
              </p:spPr>
            </p:cxnSp>
            <p:cxnSp>
              <p:nvCxnSpPr>
                <p:cNvPr id="58" name="直線單箭頭接點 17"/>
                <p:cNvCxnSpPr>
                  <a:cxnSpLocks noChangeShapeType="1"/>
                  <a:stCxn id="53" idx="3"/>
                  <a:endCxn id="54" idx="1"/>
                </p:cNvCxnSpPr>
                <p:nvPr/>
              </p:nvCxnSpPr>
              <p:spPr bwMode="auto">
                <a:xfrm flipV="1">
                  <a:off x="8408468" y="1676100"/>
                  <a:ext cx="92622" cy="2671"/>
                </a:xfrm>
                <a:prstGeom prst="straightConnector1">
                  <a:avLst/>
                </a:prstGeom>
                <a:noFill/>
                <a:ln w="9525" algn="ctr">
                  <a:solidFill>
                    <a:srgbClr val="F7AB00"/>
                  </a:solidFill>
                  <a:round/>
                  <a:headEnd/>
                  <a:tailEnd type="arrow" w="med" len="med"/>
                </a:ln>
                <a:extLst>
                  <a:ext uri="{909E8E84-426E-40DD-AFC4-6F175D3DCCD1}">
                    <a14:hiddenFill xmlns:a14="http://schemas.microsoft.com/office/drawing/2010/main">
                      <a:noFill/>
                    </a14:hiddenFill>
                  </a:ext>
                </a:extLst>
              </p:spPr>
            </p:cxnSp>
            <p:sp>
              <p:nvSpPr>
                <p:cNvPr id="59" name="圓角矩形 58"/>
                <p:cNvSpPr/>
                <p:nvPr/>
              </p:nvSpPr>
              <p:spPr bwMode="auto">
                <a:xfrm>
                  <a:off x="8943373" y="1068877"/>
                  <a:ext cx="357201" cy="1214416"/>
                </a:xfrm>
                <a:prstGeom prst="roundRect">
                  <a:avLst/>
                </a:prstGeom>
                <a:solidFill>
                  <a:schemeClr val="accent6">
                    <a:lumMod val="40000"/>
                    <a:lumOff val="60000"/>
                  </a:schemeClr>
                </a:solidFill>
                <a:ln>
                  <a:noFill/>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vert="eaVert" anchor="ctr"/>
                <a:lstStyle/>
                <a:p>
                  <a:pPr algn="dist">
                    <a:defRPr/>
                  </a:pPr>
                  <a:r>
                    <a:rPr lang="zh-TW" altLang="en-US" sz="1400" dirty="0">
                      <a:solidFill>
                        <a:schemeClr val="tx1"/>
                      </a:solidFill>
                      <a:latin typeface="微軟正黑體" panose="020B0604030504040204" pitchFamily="34" charset="-120"/>
                      <a:ea typeface="微軟正黑體" panose="020B0604030504040204" pitchFamily="34" charset="-120"/>
                    </a:rPr>
                    <a:t>報到</a:t>
                  </a:r>
                </a:p>
              </p:txBody>
            </p:sp>
          </p:grpSp>
          <p:sp>
            <p:nvSpPr>
              <p:cNvPr id="32" name="圓角矩形 31"/>
              <p:cNvSpPr/>
              <p:nvPr/>
            </p:nvSpPr>
            <p:spPr bwMode="auto">
              <a:xfrm>
                <a:off x="5988125" y="217985"/>
                <a:ext cx="357187" cy="1428750"/>
              </a:xfrm>
              <a:prstGeom prst="roundRect">
                <a:avLst/>
              </a:prstGeom>
              <a:solidFill>
                <a:schemeClr val="accent6">
                  <a:lumMod val="40000"/>
                  <a:lumOff val="60000"/>
                </a:schemeClr>
              </a:solidFill>
              <a:ln>
                <a:noFill/>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vert="eaVert" anchor="ctr"/>
              <a:lstStyle/>
              <a:p>
                <a:pPr algn="dist"/>
                <a:r>
                  <a:rPr lang="zh-TW" altLang="en-US" sz="1400" dirty="0">
                    <a:solidFill>
                      <a:schemeClr val="tx1"/>
                    </a:solidFill>
                    <a:latin typeface="微軟正黑體" panose="020B0604030504040204" pitchFamily="34" charset="-120"/>
                    <a:ea typeface="微軟正黑體" panose="020B0604030504040204" pitchFamily="34" charset="-120"/>
                  </a:rPr>
                  <a:t>繳費身分審查</a:t>
                </a:r>
              </a:p>
            </p:txBody>
          </p:sp>
          <p:cxnSp>
            <p:nvCxnSpPr>
              <p:cNvPr id="33" name="直線單箭頭接點 14"/>
              <p:cNvCxnSpPr>
                <a:cxnSpLocks noChangeShapeType="1"/>
              </p:cNvCxnSpPr>
              <p:nvPr/>
            </p:nvCxnSpPr>
            <p:spPr bwMode="auto">
              <a:xfrm>
                <a:off x="6372200" y="940618"/>
                <a:ext cx="91181" cy="1868"/>
              </a:xfrm>
              <a:prstGeom prst="straightConnector1">
                <a:avLst/>
              </a:prstGeom>
              <a:noFill/>
              <a:ln w="9525" algn="ctr">
                <a:solidFill>
                  <a:srgbClr val="F7AB00"/>
                </a:solidFill>
                <a:round/>
                <a:headEnd/>
                <a:tailEnd type="arrow" w="med" len="med"/>
              </a:ln>
              <a:extLst>
                <a:ext uri="{909E8E84-426E-40DD-AFC4-6F175D3DCCD1}">
                  <a14:hiddenFill xmlns:a14="http://schemas.microsoft.com/office/drawing/2010/main">
                    <a:noFill/>
                  </a14:hiddenFill>
                </a:ext>
              </a:extLst>
            </p:spPr>
          </p:cxnSp>
        </p:grpSp>
        <p:sp>
          <p:nvSpPr>
            <p:cNvPr id="29" name="圓角矩形 20">
              <a:extLst>
                <a:ext uri="{FF2B5EF4-FFF2-40B4-BE49-F238E27FC236}">
                  <a16:creationId xmlns:a16="http://schemas.microsoft.com/office/drawing/2014/main" id="{059F84A4-7CD8-4CA4-9315-44B434A9E262}"/>
                </a:ext>
              </a:extLst>
            </p:cNvPr>
            <p:cNvSpPr/>
            <p:nvPr/>
          </p:nvSpPr>
          <p:spPr bwMode="auto">
            <a:xfrm>
              <a:off x="8438383" y="190810"/>
              <a:ext cx="357187" cy="1428750"/>
            </a:xfrm>
            <a:prstGeom prst="roundRect">
              <a:avLst/>
            </a:prstGeom>
            <a:solidFill>
              <a:schemeClr val="accent6">
                <a:lumMod val="40000"/>
                <a:lumOff val="60000"/>
              </a:schemeClr>
            </a:solidFill>
            <a:ln>
              <a:noFill/>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vert="eaVert" anchor="ctr"/>
            <a:lstStyle/>
            <a:p>
              <a:pPr algn="dist"/>
              <a:r>
                <a:rPr lang="zh-TW" altLang="en-US" sz="1400" dirty="0">
                  <a:solidFill>
                    <a:schemeClr val="tx1"/>
                  </a:solidFill>
                  <a:latin typeface="微軟正黑體" panose="020B0604030504040204" pitchFamily="34" charset="-120"/>
                  <a:ea typeface="微軟正黑體" panose="020B0604030504040204" pitchFamily="34" charset="-120"/>
                </a:rPr>
                <a:t>看或疑義處理</a:t>
              </a:r>
              <a:endParaRPr lang="en-US" altLang="zh-TW" sz="1400" dirty="0">
                <a:solidFill>
                  <a:schemeClr val="tx1"/>
                </a:solidFill>
                <a:latin typeface="微軟正黑體" panose="020B0604030504040204" pitchFamily="34" charset="-120"/>
                <a:ea typeface="微軟正黑體" panose="020B0604030504040204" pitchFamily="34" charset="-120"/>
              </a:endParaRPr>
            </a:p>
            <a:p>
              <a:pPr algn="dist"/>
              <a:r>
                <a:rPr lang="zh-TW" altLang="en-US" sz="1400" dirty="0">
                  <a:solidFill>
                    <a:schemeClr val="tx1"/>
                  </a:solidFill>
                  <a:latin typeface="微軟正黑體" panose="020B0604030504040204" pitchFamily="34" charset="-120"/>
                  <a:ea typeface="微軟正黑體" panose="020B0604030504040204" pitchFamily="34" charset="-120"/>
                </a:rPr>
                <a:t>學習歷程檔案查</a:t>
              </a:r>
            </a:p>
          </p:txBody>
        </p:sp>
        <p:cxnSp>
          <p:nvCxnSpPr>
            <p:cNvPr id="37" name="直線單箭頭接點 14">
              <a:extLst>
                <a:ext uri="{FF2B5EF4-FFF2-40B4-BE49-F238E27FC236}">
                  <a16:creationId xmlns:a16="http://schemas.microsoft.com/office/drawing/2014/main" id="{C3D821E0-B716-49E5-A1CC-0FDE92BC94E4}"/>
                </a:ext>
              </a:extLst>
            </p:cNvPr>
            <p:cNvCxnSpPr>
              <a:cxnSpLocks noChangeShapeType="1"/>
            </p:cNvCxnSpPr>
            <p:nvPr/>
          </p:nvCxnSpPr>
          <p:spPr bwMode="auto">
            <a:xfrm>
              <a:off x="8803506" y="913443"/>
              <a:ext cx="91181" cy="1868"/>
            </a:xfrm>
            <a:prstGeom prst="straightConnector1">
              <a:avLst/>
            </a:prstGeom>
            <a:noFill/>
            <a:ln w="9525" algn="ctr">
              <a:solidFill>
                <a:srgbClr val="F7AB00"/>
              </a:solidFill>
              <a:round/>
              <a:headEnd/>
              <a:tailEnd type="arrow" w="med" len="med"/>
            </a:ln>
            <a:extLst>
              <a:ext uri="{909E8E84-426E-40DD-AFC4-6F175D3DCCD1}">
                <a14:hiddenFill xmlns:a14="http://schemas.microsoft.com/office/drawing/2010/main">
                  <a:noFill/>
                </a14:hiddenFill>
              </a:ext>
            </a:extLst>
          </p:spPr>
        </p:cxnSp>
      </p:grpSp>
    </p:spTree>
    <p:extLst>
      <p:ext uri="{BB962C8B-B14F-4D97-AF65-F5344CB8AC3E}">
        <p14:creationId xmlns:p14="http://schemas.microsoft.com/office/powerpoint/2010/main" val="3099928954"/>
      </p:ext>
    </p:extLst>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3"/>
          <p:cNvSpPr>
            <a:spLocks noGrp="1" noChangeArrowheads="1"/>
          </p:cNvSpPr>
          <p:nvPr>
            <p:ph idx="4294967295"/>
          </p:nvPr>
        </p:nvSpPr>
        <p:spPr>
          <a:xfrm>
            <a:off x="1064853" y="2571323"/>
            <a:ext cx="10556079" cy="3818365"/>
          </a:xfrm>
        </p:spPr>
        <p:txBody>
          <a:bodyPr>
            <a:normAutofit lnSpcReduction="10000"/>
          </a:bodyPr>
          <a:lstStyle/>
          <a:p>
            <a:pPr marL="266700" indent="-266700">
              <a:lnSpc>
                <a:spcPct val="100000"/>
              </a:lnSpc>
              <a:buFont typeface="+mj-lt"/>
              <a:buAutoNum type="arabicPeriod"/>
            </a:pPr>
            <a:r>
              <a:rPr lang="zh-TW" altLang="en-US" sz="2000" b="1" dirty="0">
                <a:latin typeface="微軟正黑體" panose="020B0604030504040204" pitchFamily="34" charset="-120"/>
                <a:ea typeface="微軟正黑體" panose="020B0604030504040204" pitchFamily="34" charset="-120"/>
              </a:rPr>
              <a:t>無論</a:t>
            </a:r>
            <a:r>
              <a:rPr lang="zh-TW" altLang="en-US" sz="2000" b="1" u="sng" dirty="0">
                <a:solidFill>
                  <a:srgbClr val="FF0000"/>
                </a:solidFill>
                <a:latin typeface="微軟正黑體" panose="020B0604030504040204" pitchFamily="34" charset="-120"/>
                <a:ea typeface="微軟正黑體" panose="020B0604030504040204" pitchFamily="34" charset="-120"/>
              </a:rPr>
              <a:t>正取</a:t>
            </a:r>
            <a:r>
              <a:rPr lang="en-US" altLang="zh-TW" sz="2000" b="1" u="sng" dirty="0">
                <a:latin typeface="微軟正黑體" panose="020B0604030504040204" pitchFamily="34" charset="-120"/>
                <a:ea typeface="微軟正黑體" panose="020B0604030504040204" pitchFamily="34" charset="-120"/>
              </a:rPr>
              <a:t>(</a:t>
            </a:r>
            <a:r>
              <a:rPr lang="zh-TW" altLang="en-US" sz="2000" b="1" u="sng" dirty="0">
                <a:latin typeface="微軟正黑體" panose="020B0604030504040204" pitchFamily="34" charset="-120"/>
                <a:ea typeface="微軟正黑體" panose="020B0604030504040204" pitchFamily="34" charset="-120"/>
              </a:rPr>
              <a:t>或</a:t>
            </a:r>
            <a:r>
              <a:rPr lang="zh-TW" altLang="en-US" sz="2000" b="1" u="sng" dirty="0">
                <a:solidFill>
                  <a:srgbClr val="FF0000"/>
                </a:solidFill>
                <a:latin typeface="微軟正黑體" panose="020B0604030504040204" pitchFamily="34" charset="-120"/>
                <a:ea typeface="微軟正黑體" panose="020B0604030504040204" pitchFamily="34" charset="-120"/>
              </a:rPr>
              <a:t>備取</a:t>
            </a:r>
            <a:r>
              <a:rPr lang="en-US" altLang="zh-TW" sz="2000" b="1" u="sng" dirty="0">
                <a:latin typeface="微軟正黑體" panose="020B0604030504040204" pitchFamily="34" charset="-120"/>
                <a:ea typeface="微軟正黑體" panose="020B0604030504040204" pitchFamily="34" charset="-120"/>
              </a:rPr>
              <a:t>)1</a:t>
            </a:r>
            <a:r>
              <a:rPr lang="zh-TW" altLang="en-US" sz="2000" b="1" u="sng" dirty="0">
                <a:latin typeface="微軟正黑體" panose="020B0604030504040204" pitchFamily="34" charset="-120"/>
                <a:ea typeface="微軟正黑體" panose="020B0604030504040204" pitchFamily="34" charset="-120"/>
              </a:rPr>
              <a:t>個或</a:t>
            </a:r>
            <a:r>
              <a:rPr lang="en-US" altLang="zh-TW" sz="2000" b="1" u="sng" dirty="0">
                <a:latin typeface="微軟正黑體" panose="020B0604030504040204" pitchFamily="34" charset="-120"/>
                <a:ea typeface="微軟正黑體" panose="020B0604030504040204" pitchFamily="34" charset="-120"/>
              </a:rPr>
              <a:t>1</a:t>
            </a:r>
            <a:r>
              <a:rPr lang="zh-TW" altLang="en-US" sz="2000" b="1" u="sng" dirty="0">
                <a:latin typeface="微軟正黑體" panose="020B0604030504040204" pitchFamily="34" charset="-120"/>
                <a:ea typeface="微軟正黑體" panose="020B0604030504040204" pitchFamily="34" charset="-120"/>
              </a:rPr>
              <a:t>個以上校系科</a:t>
            </a:r>
            <a:r>
              <a:rPr lang="en-US" altLang="zh-TW" sz="2000" b="1" u="sng" dirty="0">
                <a:latin typeface="微軟正黑體" panose="020B0604030504040204" pitchFamily="34" charset="-120"/>
                <a:ea typeface="微軟正黑體" panose="020B0604030504040204" pitchFamily="34" charset="-120"/>
              </a:rPr>
              <a:t>(</a:t>
            </a:r>
            <a:r>
              <a:rPr lang="zh-TW" altLang="en-US" sz="2000" b="1" u="sng" dirty="0">
                <a:latin typeface="微軟正黑體" panose="020B0604030504040204" pitchFamily="34" charset="-120"/>
                <a:ea typeface="微軟正黑體" panose="020B0604030504040204" pitchFamily="34" charset="-120"/>
              </a:rPr>
              <a:t>組</a:t>
            </a:r>
            <a:r>
              <a:rPr lang="en-US" altLang="zh-TW" sz="2000" b="1" u="sng" dirty="0">
                <a:latin typeface="微軟正黑體" panose="020B0604030504040204" pitchFamily="34" charset="-120"/>
                <a:ea typeface="微軟正黑體" panose="020B0604030504040204" pitchFamily="34" charset="-120"/>
              </a:rPr>
              <a:t>)</a:t>
            </a:r>
            <a:r>
              <a:rPr lang="zh-TW" altLang="en-US" sz="2000" b="1" u="sng" dirty="0">
                <a:latin typeface="微軟正黑體" panose="020B0604030504040204" pitchFamily="34" charset="-120"/>
                <a:ea typeface="微軟正黑體" panose="020B0604030504040204" pitchFamily="34" charset="-120"/>
              </a:rPr>
              <a:t>、學程者</a:t>
            </a:r>
            <a:r>
              <a:rPr lang="zh-TW" altLang="en-US" sz="2000" b="1" dirty="0">
                <a:latin typeface="微軟正黑體" panose="020B0604030504040204" pitchFamily="34" charset="-120"/>
                <a:ea typeface="微軟正黑體" panose="020B0604030504040204" pitchFamily="34" charset="-120"/>
              </a:rPr>
              <a:t>，</a:t>
            </a:r>
            <a:r>
              <a:rPr lang="zh-TW" altLang="en-US" sz="2000" b="1" dirty="0">
                <a:solidFill>
                  <a:srgbClr val="FF0000"/>
                </a:solidFill>
                <a:latin typeface="微軟正黑體" panose="020B0604030504040204" pitchFamily="34" charset="-120"/>
                <a:ea typeface="微軟正黑體" panose="020B0604030504040204" pitchFamily="34" charset="-120"/>
              </a:rPr>
              <a:t>均須上網登記就讀志願序</a:t>
            </a:r>
            <a:endParaRPr lang="en-US" altLang="zh-TW" sz="2000" b="1" dirty="0">
              <a:solidFill>
                <a:srgbClr val="FF0000"/>
              </a:solidFill>
              <a:latin typeface="微軟正黑體" panose="020B0604030504040204" pitchFamily="34" charset="-120"/>
              <a:ea typeface="微軟正黑體" panose="020B0604030504040204" pitchFamily="34" charset="-120"/>
            </a:endParaRPr>
          </a:p>
          <a:p>
            <a:pPr marL="266700" indent="-266700" algn="just">
              <a:lnSpc>
                <a:spcPct val="100000"/>
              </a:lnSpc>
              <a:buFont typeface="+mj-lt"/>
              <a:buAutoNum type="arabicPeriod"/>
            </a:pPr>
            <a:r>
              <a:rPr lang="zh-TW" altLang="en-US" sz="2000" dirty="0">
                <a:latin typeface="微軟正黑體" panose="020B0604030504040204" pitchFamily="34" charset="-120"/>
                <a:ea typeface="微軟正黑體" panose="020B0604030504040204" pitchFamily="34" charset="-120"/>
                <a:cs typeface="Times New Roman" panose="02020603050405020304" pitchFamily="18" charset="0"/>
              </a:rPr>
              <a:t>考生於系統所選填之志願，在未確定送出前皆可修改或暫存。</a:t>
            </a:r>
            <a:r>
              <a:rPr lang="zh-TW" altLang="en-US" sz="2000" b="1"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一旦確定送出</a:t>
            </a:r>
            <a:r>
              <a:rPr lang="zh-TW" altLang="en-US" sz="2000"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後即完成志願登記，</a:t>
            </a:r>
            <a:r>
              <a:rPr lang="zh-TW" altLang="en-US" sz="2000" b="1"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不得以任何理由要求修改或重新登記</a:t>
            </a:r>
            <a:r>
              <a:rPr lang="zh-TW" altLang="en-US" sz="2000"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，僅能上網確定送出</a:t>
            </a:r>
            <a:r>
              <a:rPr lang="en-US" altLang="zh-TW" sz="2000"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1</a:t>
            </a:r>
            <a:r>
              <a:rPr lang="zh-TW" altLang="en-US" sz="2000"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次，請務必審慎考慮後再行送出資料，請考生特別注意</a:t>
            </a:r>
            <a:endParaRPr lang="en-US" altLang="zh-TW" sz="2000"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endParaRPr>
          </a:p>
          <a:p>
            <a:pPr marL="266700" indent="-266700" algn="just">
              <a:lnSpc>
                <a:spcPct val="100000"/>
              </a:lnSpc>
              <a:buFont typeface="+mj-lt"/>
              <a:buAutoNum type="arabicPeriod"/>
            </a:pPr>
            <a:r>
              <a:rPr lang="zh-TW" altLang="en-US" sz="2000" dirty="0">
                <a:latin typeface="微軟正黑體" panose="020B0604030504040204" pitchFamily="34" charset="-120"/>
                <a:ea typeface="微軟正黑體" panose="020B0604030504040204" pitchFamily="34" charset="-120"/>
              </a:rPr>
              <a:t>凡於規定時間內</a:t>
            </a:r>
            <a:r>
              <a:rPr lang="zh-TW" altLang="en-US" sz="2000" dirty="0">
                <a:solidFill>
                  <a:srgbClr val="FF0000"/>
                </a:solidFill>
                <a:latin typeface="微軟正黑體" panose="020B0604030504040204" pitchFamily="34" charset="-120"/>
                <a:ea typeface="微軟正黑體" panose="020B0604030504040204" pitchFamily="34" charset="-120"/>
              </a:rPr>
              <a:t>未上網登記志願序</a:t>
            </a:r>
            <a:r>
              <a:rPr lang="zh-TW" altLang="en-US" sz="2000" dirty="0">
                <a:latin typeface="微軟正黑體" panose="020B0604030504040204" pitchFamily="34" charset="-120"/>
                <a:ea typeface="微軟正黑體" panose="020B0604030504040204" pitchFamily="34" charset="-120"/>
              </a:rPr>
              <a:t>或</a:t>
            </a:r>
            <a:r>
              <a:rPr lang="zh-TW" altLang="en-US" sz="2000" dirty="0">
                <a:solidFill>
                  <a:srgbClr val="FF0000"/>
                </a:solidFill>
                <a:latin typeface="微軟正黑體" panose="020B0604030504040204" pitchFamily="34" charset="-120"/>
                <a:ea typeface="微軟正黑體" panose="020B0604030504040204" pitchFamily="34" charset="-120"/>
              </a:rPr>
              <a:t>雖有上網登記志願序但</a:t>
            </a:r>
            <a:r>
              <a:rPr lang="zh-TW" altLang="en-US" sz="2000" b="1" dirty="0">
                <a:solidFill>
                  <a:srgbClr val="FF0000"/>
                </a:solidFill>
                <a:latin typeface="微軟正黑體" panose="020B0604030504040204" pitchFamily="34" charset="-120"/>
                <a:ea typeface="微軟正黑體" panose="020B0604030504040204" pitchFamily="34" charset="-120"/>
              </a:rPr>
              <a:t>僅暫存未確定送出</a:t>
            </a:r>
            <a:r>
              <a:rPr lang="zh-TW" altLang="en-US" sz="2000" dirty="0">
                <a:latin typeface="微軟正黑體" panose="020B0604030504040204" pitchFamily="34" charset="-120"/>
                <a:ea typeface="微軟正黑體" panose="020B0604030504040204" pitchFamily="34" charset="-120"/>
              </a:rPr>
              <a:t>者，</a:t>
            </a:r>
            <a:r>
              <a:rPr lang="zh-TW" altLang="en-US" sz="2000" b="1" dirty="0">
                <a:latin typeface="微軟正黑體" panose="020B0604030504040204" pitchFamily="34" charset="-120"/>
                <a:ea typeface="微軟正黑體" panose="020B0604030504040204" pitchFamily="34" charset="-120"/>
              </a:rPr>
              <a:t>以未登記論</a:t>
            </a:r>
            <a:r>
              <a:rPr lang="zh-TW" altLang="en-US" sz="2000" dirty="0">
                <a:latin typeface="微軟正黑體" panose="020B0604030504040204" pitchFamily="34" charset="-120"/>
                <a:ea typeface="微軟正黑體" panose="020B0604030504040204" pitchFamily="34" charset="-120"/>
              </a:rPr>
              <a:t>，即喪失網路登記資格與分發機會</a:t>
            </a:r>
            <a:endParaRPr lang="en-US" altLang="zh-TW" sz="2000" dirty="0">
              <a:latin typeface="微軟正黑體" panose="020B0604030504040204" pitchFamily="34" charset="-120"/>
              <a:ea typeface="微軟正黑體" panose="020B0604030504040204" pitchFamily="34" charset="-120"/>
            </a:endParaRPr>
          </a:p>
          <a:p>
            <a:pPr marL="266700" indent="-266700" algn="just">
              <a:lnSpc>
                <a:spcPct val="100000"/>
              </a:lnSpc>
              <a:buFont typeface="+mj-lt"/>
              <a:buAutoNum type="arabicPeriod"/>
            </a:pPr>
            <a:r>
              <a:rPr lang="zh-TW" altLang="en-US" sz="2000" dirty="0">
                <a:latin typeface="微軟正黑體" panose="020B0604030504040204" pitchFamily="34" charset="-120"/>
                <a:ea typeface="微軟正黑體" panose="020B0604030504040204" pitchFamily="34" charset="-120"/>
              </a:rPr>
              <a:t>完成登記就讀志願序後，系統產生「</a:t>
            </a:r>
            <a:r>
              <a:rPr lang="zh-TW" altLang="en-US" sz="2000" b="1" dirty="0">
                <a:solidFill>
                  <a:srgbClr val="FF0000"/>
                </a:solidFill>
                <a:highlight>
                  <a:srgbClr val="FFFF00"/>
                </a:highlight>
                <a:latin typeface="微軟正黑體" panose="020B0604030504040204" pitchFamily="34" charset="-120"/>
                <a:ea typeface="微軟正黑體" panose="020B0604030504040204" pitchFamily="34" charset="-120"/>
              </a:rPr>
              <a:t>就讀志願表</a:t>
            </a:r>
            <a:r>
              <a:rPr lang="zh-TW" altLang="en-US" sz="2000" dirty="0">
                <a:latin typeface="微軟正黑體" panose="020B0604030504040204" pitchFamily="34" charset="-120"/>
                <a:ea typeface="微軟正黑體" panose="020B0604030504040204" pitchFamily="34" charset="-120"/>
              </a:rPr>
              <a:t>」，為考生完成網路登記志願之</a:t>
            </a:r>
            <a:r>
              <a:rPr lang="zh-TW" altLang="en-US" sz="2000" b="1" dirty="0">
                <a:solidFill>
                  <a:srgbClr val="FF0000"/>
                </a:solidFill>
                <a:latin typeface="微軟正黑體" panose="020B0604030504040204" pitchFamily="34" charset="-120"/>
                <a:ea typeface="微軟正黑體" panose="020B0604030504040204" pitchFamily="34" charset="-120"/>
              </a:rPr>
              <a:t>重要憑證</a:t>
            </a:r>
            <a:r>
              <a:rPr lang="zh-TW" altLang="en-US" sz="2000" dirty="0">
                <a:latin typeface="微軟正黑體" panose="020B0604030504040204" pitchFamily="34" charset="-120"/>
                <a:ea typeface="微軟正黑體" panose="020B0604030504040204" pitchFamily="34" charset="-120"/>
              </a:rPr>
              <a:t>，考生</a:t>
            </a:r>
            <a:r>
              <a:rPr lang="zh-TW" altLang="en-US" sz="2000" b="1" dirty="0">
                <a:solidFill>
                  <a:srgbClr val="FF0000"/>
                </a:solidFill>
                <a:latin typeface="微軟正黑體" panose="020B0604030504040204" pitchFamily="34" charset="-120"/>
                <a:ea typeface="微軟正黑體" panose="020B0604030504040204" pitchFamily="34" charset="-120"/>
              </a:rPr>
              <a:t>應自行存檔或列印並妥善保存</a:t>
            </a:r>
            <a:r>
              <a:rPr lang="zh-TW" altLang="en-US" sz="2000" dirty="0">
                <a:latin typeface="微軟正黑體" panose="020B0604030504040204" pitchFamily="34" charset="-120"/>
                <a:ea typeface="微軟正黑體" panose="020B0604030504040204" pitchFamily="34" charset="-120"/>
              </a:rPr>
              <a:t>。</a:t>
            </a:r>
            <a:r>
              <a:rPr lang="zh-TW" altLang="en-US" sz="2000" b="1" u="sng" dirty="0">
                <a:highlight>
                  <a:srgbClr val="FFFF00"/>
                </a:highlight>
                <a:latin typeface="微軟正黑體" panose="020B0604030504040204" pitchFamily="34" charset="-120"/>
                <a:ea typeface="微軟正黑體" panose="020B0604030504040204" pitchFamily="34" charset="-120"/>
              </a:rPr>
              <a:t>登記志願作業結束後</a:t>
            </a:r>
            <a:r>
              <a:rPr lang="en-US" altLang="zh-TW" sz="2000" b="1" u="sng" dirty="0">
                <a:highlight>
                  <a:srgbClr val="FFFF00"/>
                </a:highlight>
                <a:latin typeface="微軟正黑體" panose="020B0604030504040204" pitchFamily="34" charset="-120"/>
                <a:ea typeface="微軟正黑體" panose="020B0604030504040204" pitchFamily="34" charset="-120"/>
              </a:rPr>
              <a:t>(</a:t>
            </a:r>
            <a:r>
              <a:rPr lang="zh-TW" altLang="en-US" sz="2000" b="1" u="sng" dirty="0">
                <a:highlight>
                  <a:srgbClr val="FFFF00"/>
                </a:highlight>
                <a:latin typeface="微軟正黑體" panose="020B0604030504040204" pitchFamily="34" charset="-120"/>
                <a:ea typeface="微軟正黑體" panose="020B0604030504040204" pitchFamily="34" charset="-120"/>
              </a:rPr>
              <a:t>系統關閉</a:t>
            </a:r>
            <a:r>
              <a:rPr lang="en-US" altLang="zh-TW" sz="2000" b="1" u="sng" dirty="0">
                <a:highlight>
                  <a:srgbClr val="FFFF00"/>
                </a:highlight>
                <a:latin typeface="微軟正黑體" panose="020B0604030504040204" pitchFamily="34" charset="-120"/>
                <a:ea typeface="微軟正黑體" panose="020B0604030504040204" pitchFamily="34" charset="-120"/>
              </a:rPr>
              <a:t>)</a:t>
            </a:r>
            <a:r>
              <a:rPr lang="zh-TW" altLang="en-US" sz="2000" b="1" u="sng" dirty="0">
                <a:highlight>
                  <a:srgbClr val="FFFF00"/>
                </a:highlight>
                <a:latin typeface="微軟正黑體" panose="020B0604030504040204" pitchFamily="34" charset="-120"/>
                <a:ea typeface="微軟正黑體" panose="020B0604030504040204" pitchFamily="34" charset="-120"/>
              </a:rPr>
              <a:t>，不再接受補發申請</a:t>
            </a:r>
            <a:endParaRPr lang="en-US" altLang="zh-TW" sz="2000" b="1" u="sng" dirty="0">
              <a:highlight>
                <a:srgbClr val="FFFF00"/>
              </a:highlight>
              <a:latin typeface="微軟正黑體" panose="020B0604030504040204" pitchFamily="34" charset="-120"/>
              <a:ea typeface="微軟正黑體" panose="020B0604030504040204" pitchFamily="34" charset="-120"/>
            </a:endParaRPr>
          </a:p>
          <a:p>
            <a:pPr marL="266700" indent="-266700" algn="just">
              <a:lnSpc>
                <a:spcPct val="100000"/>
              </a:lnSpc>
              <a:buFont typeface="+mj-lt"/>
              <a:buAutoNum type="arabicPeriod"/>
            </a:pPr>
            <a:r>
              <a:rPr lang="zh-TW" altLang="en-US" sz="2000" dirty="0">
                <a:latin typeface="微軟正黑體" panose="020B0604030504040204" pitchFamily="34" charset="-120"/>
                <a:ea typeface="微軟正黑體" panose="020B0604030504040204" pitchFamily="34" charset="-120"/>
              </a:rPr>
              <a:t>本委員會依考生登記之就讀志願序進行統一分發，獲就讀志願序統一分發之錄取生即取得該校系科</a:t>
            </a:r>
            <a:r>
              <a:rPr lang="en-US" altLang="zh-TW" sz="2000" dirty="0">
                <a:latin typeface="微軟正黑體" panose="020B0604030504040204" pitchFamily="34" charset="-120"/>
                <a:ea typeface="微軟正黑體" panose="020B0604030504040204" pitchFamily="34" charset="-120"/>
              </a:rPr>
              <a:t>(</a:t>
            </a:r>
            <a:r>
              <a:rPr lang="zh-TW" altLang="en-US" sz="2000" dirty="0">
                <a:latin typeface="微軟正黑體" panose="020B0604030504040204" pitchFamily="34" charset="-120"/>
                <a:ea typeface="微軟正黑體" panose="020B0604030504040204" pitchFamily="34" charset="-120"/>
              </a:rPr>
              <a:t>組</a:t>
            </a:r>
            <a:r>
              <a:rPr lang="en-US" altLang="zh-TW" sz="2000" dirty="0">
                <a:latin typeface="微軟正黑體" panose="020B0604030504040204" pitchFamily="34" charset="-120"/>
                <a:ea typeface="微軟正黑體" panose="020B0604030504040204" pitchFamily="34" charset="-120"/>
              </a:rPr>
              <a:t>)</a:t>
            </a:r>
            <a:r>
              <a:rPr lang="zh-TW" altLang="en-US" sz="2000" dirty="0">
                <a:latin typeface="微軟正黑體" panose="020B0604030504040204" pitchFamily="34" charset="-120"/>
                <a:ea typeface="微軟正黑體" panose="020B0604030504040204" pitchFamily="34" charset="-120"/>
              </a:rPr>
              <a:t>、學程之入學資格</a:t>
            </a:r>
            <a:endParaRPr lang="en-US" altLang="zh-TW" sz="2000" dirty="0">
              <a:latin typeface="微軟正黑體" panose="020B0604030504040204" pitchFamily="34" charset="-120"/>
              <a:ea typeface="微軟正黑體" panose="020B0604030504040204" pitchFamily="34" charset="-120"/>
            </a:endParaRPr>
          </a:p>
          <a:p>
            <a:pPr marL="266700" indent="-266700">
              <a:lnSpc>
                <a:spcPct val="100000"/>
              </a:lnSpc>
              <a:buFont typeface="+mj-lt"/>
              <a:buAutoNum type="arabicPeriod"/>
            </a:pPr>
            <a:r>
              <a:rPr lang="en-US" altLang="zh-TW" sz="2000" b="1" dirty="0">
                <a:latin typeface="微軟正黑體" panose="020B0604030504040204" pitchFamily="34" charset="-120"/>
                <a:ea typeface="微軟正黑體" panose="020B0604030504040204" pitchFamily="34" charset="-120"/>
              </a:rPr>
              <a:t>115.</a:t>
            </a:r>
            <a:r>
              <a:rPr lang="en-US" altLang="zh-TW" sz="2000" b="1" dirty="0">
                <a:solidFill>
                  <a:srgbClr val="FF0000"/>
                </a:solidFill>
                <a:latin typeface="微軟正黑體" panose="020B0604030504040204" pitchFamily="34" charset="-120"/>
                <a:ea typeface="微軟正黑體" panose="020B0604030504040204" pitchFamily="34" charset="-120"/>
              </a:rPr>
              <a:t>7.7(</a:t>
            </a:r>
            <a:r>
              <a:rPr lang="zh-TW" altLang="en-US" sz="2000" b="1" dirty="0">
                <a:solidFill>
                  <a:srgbClr val="FF0000"/>
                </a:solidFill>
                <a:latin typeface="微軟正黑體" panose="020B0604030504040204" pitchFamily="34" charset="-120"/>
                <a:ea typeface="微軟正黑體" panose="020B0604030504040204" pitchFamily="34" charset="-120"/>
              </a:rPr>
              <a:t>二</a:t>
            </a:r>
            <a:r>
              <a:rPr lang="en-US" altLang="zh-TW" sz="2000" b="1" dirty="0">
                <a:solidFill>
                  <a:srgbClr val="FF0000"/>
                </a:solidFill>
                <a:latin typeface="微軟正黑體" panose="020B0604030504040204" pitchFamily="34" charset="-120"/>
                <a:ea typeface="微軟正黑體" panose="020B0604030504040204" pitchFamily="34" charset="-120"/>
              </a:rPr>
              <a:t>)10:00</a:t>
            </a:r>
            <a:r>
              <a:rPr lang="zh-TW" altLang="en-US" sz="2000" b="1" dirty="0">
                <a:solidFill>
                  <a:srgbClr val="FF0000"/>
                </a:solidFill>
                <a:latin typeface="微軟正黑體" panose="020B0604030504040204" pitchFamily="34" charset="-120"/>
                <a:ea typeface="微軟正黑體" panose="020B0604030504040204" pitchFamily="34" charset="-120"/>
              </a:rPr>
              <a:t>起</a:t>
            </a:r>
            <a:r>
              <a:rPr lang="zh-TW" altLang="en-US" sz="2000" dirty="0">
                <a:latin typeface="微軟正黑體" panose="020B0604030504040204" pitchFamily="34" charset="-120"/>
                <a:ea typeface="微軟正黑體" panose="020B0604030504040204" pitchFamily="34" charset="-120"/>
              </a:rPr>
              <a:t>本委員會網站提供考生及高中學校查詢分發結果</a:t>
            </a:r>
          </a:p>
        </p:txBody>
      </p:sp>
      <p:sp>
        <p:nvSpPr>
          <p:cNvPr id="20" name="圓角矩形 19"/>
          <p:cNvSpPr/>
          <p:nvPr/>
        </p:nvSpPr>
        <p:spPr>
          <a:xfrm>
            <a:off x="840059" y="948337"/>
            <a:ext cx="5502834" cy="578882"/>
          </a:xfrm>
          <a:prstGeom prst="roundRect">
            <a:avLst/>
          </a:prstGeom>
          <a:ln>
            <a:noFill/>
          </a:ln>
        </p:spPr>
        <p:style>
          <a:lnRef idx="1">
            <a:schemeClr val="accent6"/>
          </a:lnRef>
          <a:fillRef idx="2">
            <a:schemeClr val="accent6"/>
          </a:fillRef>
          <a:effectRef idx="1">
            <a:schemeClr val="accent6"/>
          </a:effectRef>
          <a:fontRef idx="minor">
            <a:schemeClr val="dk1"/>
          </a:fontRef>
        </p:style>
        <p:txBody>
          <a:bodyPr wrap="square">
            <a:spAutoFit/>
          </a:bodyPr>
          <a:lstStyle/>
          <a:p>
            <a:pPr marL="342900" indent="-342900" algn="ctr">
              <a:spcBef>
                <a:spcPct val="20000"/>
              </a:spcBef>
            </a:pPr>
            <a:r>
              <a:rPr lang="zh-TW" altLang="en-US" sz="2800" kern="0" dirty="0">
                <a:latin typeface="微軟正黑體" panose="020B0604030504040204" pitchFamily="34" charset="-120"/>
                <a:ea typeface="微軟正黑體" panose="020B0604030504040204" pitchFamily="34" charset="-120"/>
                <a:cs typeface="華康中黑體" pitchFamily="49" charset="-120"/>
              </a:rPr>
              <a:t>登記就讀志願序及分發結果公告</a:t>
            </a:r>
          </a:p>
        </p:txBody>
      </p:sp>
      <p:sp>
        <p:nvSpPr>
          <p:cNvPr id="28681" name="矩形 20"/>
          <p:cNvSpPr>
            <a:spLocks noChangeArrowheads="1"/>
          </p:cNvSpPr>
          <p:nvPr/>
        </p:nvSpPr>
        <p:spPr bwMode="auto">
          <a:xfrm>
            <a:off x="1005499" y="2110437"/>
            <a:ext cx="48285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Arial" charset="0"/>
                <a:ea typeface="華康中黑體" pitchFamily="49" charset="-120"/>
              </a:defRPr>
            </a:lvl1pPr>
            <a:lvl2pPr marL="742950" indent="-285750" eaLnBrk="0" hangingPunct="0">
              <a:spcBef>
                <a:spcPct val="20000"/>
              </a:spcBef>
              <a:buChar char="–"/>
              <a:defRPr kumimoji="1" sz="2800">
                <a:solidFill>
                  <a:schemeClr val="tx1"/>
                </a:solidFill>
                <a:latin typeface="Arial" charset="0"/>
                <a:ea typeface="華康中黑體" pitchFamily="49" charset="-120"/>
              </a:defRPr>
            </a:lvl2pPr>
            <a:lvl3pPr marL="1143000" indent="-228600" eaLnBrk="0" hangingPunct="0">
              <a:spcBef>
                <a:spcPct val="20000"/>
              </a:spcBef>
              <a:buChar char="•"/>
              <a:defRPr kumimoji="1" sz="2400">
                <a:solidFill>
                  <a:schemeClr val="tx1"/>
                </a:solidFill>
                <a:latin typeface="Arial" charset="0"/>
                <a:ea typeface="華康中黑體" pitchFamily="49" charset="-120"/>
              </a:defRPr>
            </a:lvl3pPr>
            <a:lvl4pPr marL="1600200" indent="-228600" eaLnBrk="0" hangingPunct="0">
              <a:spcBef>
                <a:spcPct val="20000"/>
              </a:spcBef>
              <a:buChar char="–"/>
              <a:defRPr kumimoji="1" sz="2000">
                <a:solidFill>
                  <a:schemeClr val="tx1"/>
                </a:solidFill>
                <a:latin typeface="Arial" charset="0"/>
                <a:ea typeface="華康中黑體" pitchFamily="49" charset="-120"/>
              </a:defRPr>
            </a:lvl4pPr>
            <a:lvl5pPr marL="2057400" indent="-228600" eaLnBrk="0" hangingPunct="0">
              <a:spcBef>
                <a:spcPct val="20000"/>
              </a:spcBef>
              <a:buChar char="»"/>
              <a:defRPr kumimoji="1" sz="2000">
                <a:solidFill>
                  <a:schemeClr val="tx1"/>
                </a:solidFill>
                <a:latin typeface="Arial" charset="0"/>
                <a:ea typeface="華康中黑體" pitchFamily="49" charset="-120"/>
              </a:defRPr>
            </a:lvl5pPr>
            <a:lvl6pPr marL="2514600" indent="-228600" eaLnBrk="0" fontAlgn="base" hangingPunct="0">
              <a:spcBef>
                <a:spcPct val="20000"/>
              </a:spcBef>
              <a:spcAft>
                <a:spcPct val="0"/>
              </a:spcAft>
              <a:buChar char="»"/>
              <a:defRPr kumimoji="1" sz="2000">
                <a:solidFill>
                  <a:schemeClr val="tx1"/>
                </a:solidFill>
                <a:latin typeface="Arial" charset="0"/>
                <a:ea typeface="華康中黑體" pitchFamily="49" charset="-120"/>
              </a:defRPr>
            </a:lvl6pPr>
            <a:lvl7pPr marL="2971800" indent="-228600" eaLnBrk="0" fontAlgn="base" hangingPunct="0">
              <a:spcBef>
                <a:spcPct val="20000"/>
              </a:spcBef>
              <a:spcAft>
                <a:spcPct val="0"/>
              </a:spcAft>
              <a:buChar char="»"/>
              <a:defRPr kumimoji="1" sz="2000">
                <a:solidFill>
                  <a:schemeClr val="tx1"/>
                </a:solidFill>
                <a:latin typeface="Arial" charset="0"/>
                <a:ea typeface="華康中黑體" pitchFamily="49" charset="-120"/>
              </a:defRPr>
            </a:lvl7pPr>
            <a:lvl8pPr marL="3429000" indent="-228600" eaLnBrk="0" fontAlgn="base" hangingPunct="0">
              <a:spcBef>
                <a:spcPct val="20000"/>
              </a:spcBef>
              <a:spcAft>
                <a:spcPct val="0"/>
              </a:spcAft>
              <a:buChar char="»"/>
              <a:defRPr kumimoji="1" sz="2000">
                <a:solidFill>
                  <a:schemeClr val="tx1"/>
                </a:solidFill>
                <a:latin typeface="Arial" charset="0"/>
                <a:ea typeface="華康中黑體" pitchFamily="49" charset="-120"/>
              </a:defRPr>
            </a:lvl8pPr>
            <a:lvl9pPr marL="3886200" indent="-228600" eaLnBrk="0" fontAlgn="base" hangingPunct="0">
              <a:spcBef>
                <a:spcPct val="20000"/>
              </a:spcBef>
              <a:spcAft>
                <a:spcPct val="0"/>
              </a:spcAft>
              <a:buChar char="»"/>
              <a:defRPr kumimoji="1" sz="2000">
                <a:solidFill>
                  <a:schemeClr val="tx1"/>
                </a:solidFill>
                <a:latin typeface="Arial" charset="0"/>
                <a:ea typeface="華康中黑體" pitchFamily="49" charset="-120"/>
              </a:defRPr>
            </a:lvl9pPr>
          </a:lstStyle>
          <a:p>
            <a:pPr eaLnBrk="1" hangingPunct="1">
              <a:lnSpc>
                <a:spcPct val="90000"/>
              </a:lnSpc>
              <a:spcBef>
                <a:spcPct val="0"/>
              </a:spcBef>
              <a:buFontTx/>
              <a:buNone/>
            </a:pPr>
            <a:r>
              <a:rPr lang="zh-TW" altLang="en-US" sz="2000" b="1" dirty="0">
                <a:solidFill>
                  <a:srgbClr val="0000FF"/>
                </a:solidFill>
                <a:latin typeface="微軟正黑體" panose="020B0604030504040204" pitchFamily="34" charset="-120"/>
                <a:ea typeface="微軟正黑體" panose="020B0604030504040204" pitchFamily="34" charset="-120"/>
              </a:rPr>
              <a:t>對象：技優甄審各校</a:t>
            </a:r>
            <a:r>
              <a:rPr lang="zh-TW" altLang="en-US" sz="2000" b="1" u="sng" dirty="0">
                <a:solidFill>
                  <a:srgbClr val="0000FF"/>
                </a:solidFill>
                <a:latin typeface="微軟正黑體" panose="020B0604030504040204" pitchFamily="34" charset="-120"/>
                <a:ea typeface="微軟正黑體" panose="020B0604030504040204" pitchFamily="34" charset="-120"/>
              </a:rPr>
              <a:t>正取生</a:t>
            </a:r>
            <a:r>
              <a:rPr lang="zh-TW" altLang="en-US" sz="2000" b="1" dirty="0">
                <a:solidFill>
                  <a:srgbClr val="0000FF"/>
                </a:solidFill>
                <a:latin typeface="微軟正黑體" panose="020B0604030504040204" pitchFamily="34" charset="-120"/>
                <a:ea typeface="微軟正黑體" panose="020B0604030504040204" pitchFamily="34" charset="-120"/>
              </a:rPr>
              <a:t>及</a:t>
            </a:r>
            <a:r>
              <a:rPr lang="zh-TW" altLang="en-US" sz="2000" b="1" u="sng" dirty="0">
                <a:solidFill>
                  <a:srgbClr val="0000FF"/>
                </a:solidFill>
                <a:latin typeface="微軟正黑體" panose="020B0604030504040204" pitchFamily="34" charset="-120"/>
                <a:ea typeface="微軟正黑體" panose="020B0604030504040204" pitchFamily="34" charset="-120"/>
              </a:rPr>
              <a:t>備取生</a:t>
            </a:r>
            <a:endParaRPr lang="en-US" altLang="zh-TW" sz="2000" b="1" u="sng" dirty="0">
              <a:solidFill>
                <a:srgbClr val="0000FF"/>
              </a:solidFill>
              <a:latin typeface="微軟正黑體" panose="020B0604030504040204" pitchFamily="34" charset="-120"/>
              <a:ea typeface="微軟正黑體" panose="020B0604030504040204" pitchFamily="34" charset="-120"/>
            </a:endParaRPr>
          </a:p>
        </p:txBody>
      </p:sp>
      <p:sp>
        <p:nvSpPr>
          <p:cNvPr id="3" name="矩形 2"/>
          <p:cNvSpPr/>
          <p:nvPr/>
        </p:nvSpPr>
        <p:spPr>
          <a:xfrm>
            <a:off x="891719" y="1618773"/>
            <a:ext cx="5328703" cy="400110"/>
          </a:xfrm>
          <a:prstGeom prst="rect">
            <a:avLst/>
          </a:prstGeom>
        </p:spPr>
        <p:txBody>
          <a:bodyPr wrap="none">
            <a:spAutoFit/>
          </a:bodyPr>
          <a:lstStyle/>
          <a:p>
            <a:pPr>
              <a:spcBef>
                <a:spcPts val="800"/>
              </a:spcBef>
            </a:pPr>
            <a:r>
              <a:rPr kumimoji="1" lang="en-US" altLang="zh-TW" sz="2000" b="1"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【115.7.1(</a:t>
            </a:r>
            <a:r>
              <a:rPr kumimoji="1" lang="zh-TW" altLang="en-US" sz="2000" b="1"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三</a:t>
            </a:r>
            <a:r>
              <a:rPr kumimoji="1" lang="en-US" altLang="zh-TW" sz="2000" b="1"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)10:00</a:t>
            </a:r>
            <a:r>
              <a:rPr kumimoji="1" lang="zh-TW" altLang="en-US" sz="2000" b="1"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起</a:t>
            </a:r>
            <a:r>
              <a:rPr kumimoji="1" lang="en-US" altLang="zh-TW" sz="2000" b="1"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-115.7.3(</a:t>
            </a:r>
            <a:r>
              <a:rPr kumimoji="1" lang="zh-TW" altLang="en-US" sz="2000" b="1"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五</a:t>
            </a:r>
            <a:r>
              <a:rPr kumimoji="1" lang="en-US" altLang="zh-TW" sz="2000" b="1"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)17:00</a:t>
            </a:r>
            <a:r>
              <a:rPr kumimoji="1" lang="zh-TW" altLang="en-US" sz="2000" b="1"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止</a:t>
            </a:r>
            <a:r>
              <a:rPr kumimoji="1" lang="en-US" altLang="zh-TW" sz="2000" b="1"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a:t>
            </a:r>
          </a:p>
        </p:txBody>
      </p:sp>
      <p:sp>
        <p:nvSpPr>
          <p:cNvPr id="55" name="Rectangle 199"/>
          <p:cNvSpPr txBox="1">
            <a:spLocks noChangeArrowheads="1"/>
          </p:cNvSpPr>
          <p:nvPr/>
        </p:nvSpPr>
        <p:spPr>
          <a:xfrm>
            <a:off x="840059" y="81970"/>
            <a:ext cx="8229600" cy="5826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sz="2500" b="1" spc="-75" dirty="0">
                <a:solidFill>
                  <a:prstClr val="black"/>
                </a:solidFill>
                <a:latin typeface="微軟正黑體" panose="020B0604030504040204" pitchFamily="34" charset="-120"/>
                <a:ea typeface="微軟正黑體" panose="020B0604030504040204" pitchFamily="34" charset="-120"/>
              </a:rPr>
              <a:t>技優甄審入學招生作業流程</a:t>
            </a:r>
          </a:p>
        </p:txBody>
      </p:sp>
      <p:grpSp>
        <p:nvGrpSpPr>
          <p:cNvPr id="2" name="群組 1">
            <a:extLst>
              <a:ext uri="{FF2B5EF4-FFF2-40B4-BE49-F238E27FC236}">
                <a16:creationId xmlns:a16="http://schemas.microsoft.com/office/drawing/2014/main" id="{03FAA29F-A311-4155-B982-500152BAD82B}"/>
              </a:ext>
            </a:extLst>
          </p:cNvPr>
          <p:cNvGrpSpPr/>
          <p:nvPr/>
        </p:nvGrpSpPr>
        <p:grpSpPr>
          <a:xfrm>
            <a:off x="8037787" y="442567"/>
            <a:ext cx="3544065" cy="1448993"/>
            <a:chOff x="8438383" y="190023"/>
            <a:chExt cx="3544065" cy="1448993"/>
          </a:xfrm>
        </p:grpSpPr>
        <p:grpSp>
          <p:nvGrpSpPr>
            <p:cNvPr id="24" name="群組 23"/>
            <p:cNvGrpSpPr/>
            <p:nvPr/>
          </p:nvGrpSpPr>
          <p:grpSpPr>
            <a:xfrm>
              <a:off x="8898010" y="190023"/>
              <a:ext cx="3084438" cy="1432422"/>
              <a:chOff x="5988125" y="214313"/>
              <a:chExt cx="3084438" cy="1432422"/>
            </a:xfrm>
          </p:grpSpPr>
          <p:grpSp>
            <p:nvGrpSpPr>
              <p:cNvPr id="26" name="群組 7"/>
              <p:cNvGrpSpPr>
                <a:grpSpLocks/>
              </p:cNvGrpSpPr>
              <p:nvPr/>
            </p:nvGrpSpPr>
            <p:grpSpPr bwMode="auto">
              <a:xfrm>
                <a:off x="6462713" y="214313"/>
                <a:ext cx="2609850" cy="1431925"/>
                <a:chOff x="6690632" y="1068877"/>
                <a:chExt cx="2609942" cy="1217115"/>
              </a:xfrm>
            </p:grpSpPr>
            <p:cxnSp>
              <p:nvCxnSpPr>
                <p:cNvPr id="29" name="直線單箭頭接點 8"/>
                <p:cNvCxnSpPr>
                  <a:cxnSpLocks noChangeShapeType="1"/>
                  <a:endCxn id="54" idx="1"/>
                </p:cNvCxnSpPr>
                <p:nvPr/>
              </p:nvCxnSpPr>
              <p:spPr bwMode="auto">
                <a:xfrm>
                  <a:off x="8826152" y="1676100"/>
                  <a:ext cx="117232" cy="1350"/>
                </a:xfrm>
                <a:prstGeom prst="straightConnector1">
                  <a:avLst/>
                </a:prstGeom>
                <a:noFill/>
                <a:ln w="9525" algn="ctr">
                  <a:solidFill>
                    <a:srgbClr val="F7AB00"/>
                  </a:solidFill>
                  <a:round/>
                  <a:headEnd/>
                  <a:tailEnd type="arrow" w="med" len="med"/>
                </a:ln>
                <a:extLst>
                  <a:ext uri="{909E8E84-426E-40DD-AFC4-6F175D3DCCD1}">
                    <a14:hiddenFill xmlns:a14="http://schemas.microsoft.com/office/drawing/2010/main">
                      <a:noFill/>
                    </a14:hiddenFill>
                  </a:ext>
                </a:extLst>
              </p:spPr>
            </p:cxnSp>
            <p:sp>
              <p:nvSpPr>
                <p:cNvPr id="30" name="圓角矩形 29"/>
                <p:cNvSpPr/>
                <p:nvPr/>
              </p:nvSpPr>
              <p:spPr bwMode="auto">
                <a:xfrm>
                  <a:off x="6690632" y="1071576"/>
                  <a:ext cx="357200" cy="1214416"/>
                </a:xfrm>
                <a:prstGeom prst="roundRect">
                  <a:avLst/>
                </a:prstGeom>
                <a:solidFill>
                  <a:schemeClr val="accent6">
                    <a:lumMod val="40000"/>
                    <a:lumOff val="60000"/>
                  </a:schemeClr>
                </a:solidFill>
                <a:ln>
                  <a:noFill/>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vert="eaVert" anchor="ctr"/>
                <a:lstStyle/>
                <a:p>
                  <a:pPr algn="dist">
                    <a:defRPr/>
                  </a:pPr>
                  <a:r>
                    <a:rPr lang="zh-TW" altLang="en-US" sz="1400" dirty="0">
                      <a:solidFill>
                        <a:schemeClr val="tx1"/>
                      </a:solidFill>
                      <a:latin typeface="微軟正黑體" panose="020B0604030504040204" pitchFamily="34" charset="-120"/>
                      <a:ea typeface="微軟正黑體" panose="020B0604030504040204" pitchFamily="34" charset="-120"/>
                    </a:rPr>
                    <a:t>資格審查</a:t>
                  </a:r>
                </a:p>
                <a:p>
                  <a:pPr algn="dist">
                    <a:defRPr/>
                  </a:pPr>
                  <a:r>
                    <a:rPr lang="zh-TW" altLang="en-US" sz="1400" dirty="0">
                      <a:solidFill>
                        <a:schemeClr val="tx1"/>
                      </a:solidFill>
                      <a:latin typeface="微軟正黑體" panose="020B0604030504040204" pitchFamily="34" charset="-120"/>
                      <a:ea typeface="微軟正黑體" panose="020B0604030504040204" pitchFamily="34" charset="-120"/>
                    </a:rPr>
                    <a:t>繳交報名費及</a:t>
                  </a:r>
                  <a:endParaRPr lang="en-US" altLang="zh-TW" sz="1400" dirty="0">
                    <a:solidFill>
                      <a:schemeClr val="tx1"/>
                    </a:solidFill>
                    <a:latin typeface="微軟正黑體" panose="020B0604030504040204" pitchFamily="34" charset="-120"/>
                    <a:ea typeface="微軟正黑體" panose="020B0604030504040204" pitchFamily="34" charset="-120"/>
                  </a:endParaRPr>
                </a:p>
              </p:txBody>
            </p:sp>
            <p:sp>
              <p:nvSpPr>
                <p:cNvPr id="31" name="圓角矩形 30"/>
                <p:cNvSpPr/>
                <p:nvPr/>
              </p:nvSpPr>
              <p:spPr bwMode="auto">
                <a:xfrm>
                  <a:off x="7138323" y="1071576"/>
                  <a:ext cx="357200" cy="1214416"/>
                </a:xfrm>
                <a:prstGeom prst="roundRect">
                  <a:avLst/>
                </a:prstGeom>
                <a:solidFill>
                  <a:schemeClr val="accent6">
                    <a:lumMod val="40000"/>
                    <a:lumOff val="60000"/>
                  </a:schemeClr>
                </a:solidFill>
                <a:ln>
                  <a:noFill/>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vert="eaVert" anchor="ctr"/>
                <a:lstStyle/>
                <a:p>
                  <a:pPr algn="dist"/>
                  <a:r>
                    <a:rPr lang="zh-TW" altLang="en-US" sz="1400" dirty="0">
                      <a:solidFill>
                        <a:schemeClr val="tx1"/>
                      </a:solidFill>
                      <a:latin typeface="微軟正黑體" panose="020B0604030504040204" pitchFamily="34" charset="-120"/>
                      <a:ea typeface="微軟正黑體" panose="020B0604030504040204" pitchFamily="34" charset="-120"/>
                    </a:rPr>
                    <a:t>網路報名</a:t>
                  </a:r>
                </a:p>
              </p:txBody>
            </p:sp>
            <p:sp>
              <p:nvSpPr>
                <p:cNvPr id="32" name="圓角矩形 31"/>
                <p:cNvSpPr/>
                <p:nvPr/>
              </p:nvSpPr>
              <p:spPr bwMode="auto">
                <a:xfrm>
                  <a:off x="7589189" y="1071576"/>
                  <a:ext cx="357200" cy="1214416"/>
                </a:xfrm>
                <a:prstGeom prst="roundRect">
                  <a:avLst/>
                </a:prstGeom>
                <a:solidFill>
                  <a:schemeClr val="accent6">
                    <a:lumMod val="40000"/>
                    <a:lumOff val="60000"/>
                  </a:schemeClr>
                </a:solidFill>
                <a:ln>
                  <a:noFill/>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vert="eaVert" anchor="ctr"/>
                <a:lstStyle/>
                <a:p>
                  <a:pPr algn="dist">
                    <a:defRPr/>
                  </a:pPr>
                  <a:r>
                    <a:rPr lang="zh-TW" altLang="en-US" sz="1400" dirty="0">
                      <a:solidFill>
                        <a:schemeClr val="tx1"/>
                      </a:solidFill>
                      <a:latin typeface="微軟正黑體" panose="020B0604030504040204" pitchFamily="34" charset="-120"/>
                      <a:ea typeface="微軟正黑體" panose="020B0604030504040204" pitchFamily="34" charset="-120"/>
                    </a:rPr>
                    <a:t>指定項目甄審</a:t>
                  </a:r>
                </a:p>
              </p:txBody>
            </p:sp>
            <p:sp>
              <p:nvSpPr>
                <p:cNvPr id="48" name="圓角矩形 47"/>
                <p:cNvSpPr/>
                <p:nvPr/>
              </p:nvSpPr>
              <p:spPr bwMode="auto">
                <a:xfrm>
                  <a:off x="8051167" y="1071576"/>
                  <a:ext cx="357201" cy="1214416"/>
                </a:xfrm>
                <a:prstGeom prst="roundRect">
                  <a:avLst/>
                </a:prstGeom>
                <a:solidFill>
                  <a:schemeClr val="accent6">
                    <a:lumMod val="75000"/>
                  </a:schemeClr>
                </a:solidFill>
                <a:ln>
                  <a:noFill/>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vert="eaVert" anchor="ctr"/>
                <a:lstStyle/>
                <a:p>
                  <a:pPr algn="dist"/>
                  <a:r>
                    <a:rPr lang="zh-TW" altLang="en-US" sz="1400" dirty="0">
                      <a:solidFill>
                        <a:schemeClr val="bg1"/>
                      </a:solidFill>
                      <a:latin typeface="微軟正黑體" panose="020B0604030504040204" pitchFamily="34" charset="-120"/>
                      <a:ea typeface="微軟正黑體" panose="020B0604030504040204" pitchFamily="34" charset="-120"/>
                    </a:rPr>
                    <a:t>登記就讀志願序</a:t>
                  </a:r>
                </a:p>
              </p:txBody>
            </p:sp>
            <p:sp>
              <p:nvSpPr>
                <p:cNvPr id="49" name="圓角矩形 48"/>
                <p:cNvSpPr/>
                <p:nvPr/>
              </p:nvSpPr>
              <p:spPr bwMode="auto">
                <a:xfrm>
                  <a:off x="8500446" y="1068877"/>
                  <a:ext cx="357200" cy="1214416"/>
                </a:xfrm>
                <a:prstGeom prst="roundRect">
                  <a:avLst/>
                </a:prstGeom>
                <a:solidFill>
                  <a:schemeClr val="accent6">
                    <a:lumMod val="75000"/>
                  </a:schemeClr>
                </a:solidFill>
                <a:ln>
                  <a:noFill/>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vert="eaVert" anchor="ctr"/>
                <a:lstStyle/>
                <a:p>
                  <a:pPr algn="dist"/>
                  <a:r>
                    <a:rPr lang="zh-TW" altLang="en-US" sz="1400" dirty="0">
                      <a:solidFill>
                        <a:schemeClr val="bg1"/>
                      </a:solidFill>
                      <a:latin typeface="微軟正黑體" panose="020B0604030504040204" pitchFamily="34" charset="-120"/>
                      <a:ea typeface="微軟正黑體" panose="020B0604030504040204" pitchFamily="34" charset="-120"/>
                    </a:rPr>
                    <a:t>志願序分發放榜</a:t>
                  </a:r>
                </a:p>
              </p:txBody>
            </p:sp>
            <p:cxnSp>
              <p:nvCxnSpPr>
                <p:cNvPr id="50" name="直線單箭頭接點 14"/>
                <p:cNvCxnSpPr>
                  <a:cxnSpLocks noChangeShapeType="1"/>
                  <a:stCxn id="30" idx="3"/>
                  <a:endCxn id="31" idx="1"/>
                </p:cNvCxnSpPr>
                <p:nvPr/>
              </p:nvCxnSpPr>
              <p:spPr bwMode="auto">
                <a:xfrm>
                  <a:off x="7047822" y="1678769"/>
                  <a:ext cx="91184" cy="1588"/>
                </a:xfrm>
                <a:prstGeom prst="straightConnector1">
                  <a:avLst/>
                </a:prstGeom>
                <a:noFill/>
                <a:ln w="9525" algn="ctr">
                  <a:solidFill>
                    <a:srgbClr val="F7AB00"/>
                  </a:solidFill>
                  <a:round/>
                  <a:headEnd/>
                  <a:tailEnd type="arrow" w="med" len="med"/>
                </a:ln>
                <a:extLst>
                  <a:ext uri="{909E8E84-426E-40DD-AFC4-6F175D3DCCD1}">
                    <a14:hiddenFill xmlns:a14="http://schemas.microsoft.com/office/drawing/2010/main">
                      <a:noFill/>
                    </a14:hiddenFill>
                  </a:ext>
                </a:extLst>
              </p:spPr>
            </p:cxnSp>
            <p:cxnSp>
              <p:nvCxnSpPr>
                <p:cNvPr id="51" name="直線單箭頭接點 15"/>
                <p:cNvCxnSpPr>
                  <a:cxnSpLocks noChangeShapeType="1"/>
                  <a:stCxn id="31" idx="3"/>
                  <a:endCxn id="32" idx="1"/>
                </p:cNvCxnSpPr>
                <p:nvPr/>
              </p:nvCxnSpPr>
              <p:spPr bwMode="auto">
                <a:xfrm>
                  <a:off x="7496196" y="1678769"/>
                  <a:ext cx="93116" cy="1588"/>
                </a:xfrm>
                <a:prstGeom prst="straightConnector1">
                  <a:avLst/>
                </a:prstGeom>
                <a:noFill/>
                <a:ln w="9525" algn="ctr">
                  <a:solidFill>
                    <a:srgbClr val="F7AB00"/>
                  </a:solidFill>
                  <a:round/>
                  <a:headEnd/>
                  <a:tailEnd type="arrow" w="med" len="med"/>
                </a:ln>
                <a:extLst>
                  <a:ext uri="{909E8E84-426E-40DD-AFC4-6F175D3DCCD1}">
                    <a14:hiddenFill xmlns:a14="http://schemas.microsoft.com/office/drawing/2010/main">
                      <a:noFill/>
                    </a14:hiddenFill>
                  </a:ext>
                </a:extLst>
              </p:spPr>
            </p:cxnSp>
            <p:cxnSp>
              <p:nvCxnSpPr>
                <p:cNvPr id="52" name="直線單箭頭接點 16"/>
                <p:cNvCxnSpPr>
                  <a:cxnSpLocks noChangeShapeType="1"/>
                  <a:stCxn id="32" idx="3"/>
                  <a:endCxn id="48" idx="1"/>
                </p:cNvCxnSpPr>
                <p:nvPr/>
              </p:nvCxnSpPr>
              <p:spPr bwMode="auto">
                <a:xfrm>
                  <a:off x="7946502" y="1678769"/>
                  <a:ext cx="104776" cy="1588"/>
                </a:xfrm>
                <a:prstGeom prst="straightConnector1">
                  <a:avLst/>
                </a:prstGeom>
                <a:noFill/>
                <a:ln w="9525" algn="ctr">
                  <a:solidFill>
                    <a:srgbClr val="F7AB00"/>
                  </a:solidFill>
                  <a:round/>
                  <a:headEnd/>
                  <a:tailEnd type="arrow" w="med" len="med"/>
                </a:ln>
                <a:extLst>
                  <a:ext uri="{909E8E84-426E-40DD-AFC4-6F175D3DCCD1}">
                    <a14:hiddenFill xmlns:a14="http://schemas.microsoft.com/office/drawing/2010/main">
                      <a:noFill/>
                    </a14:hiddenFill>
                  </a:ext>
                </a:extLst>
              </p:spPr>
            </p:cxnSp>
            <p:cxnSp>
              <p:nvCxnSpPr>
                <p:cNvPr id="53" name="直線單箭頭接點 17"/>
                <p:cNvCxnSpPr>
                  <a:cxnSpLocks noChangeShapeType="1"/>
                  <a:stCxn id="48" idx="3"/>
                  <a:endCxn id="49" idx="1"/>
                </p:cNvCxnSpPr>
                <p:nvPr/>
              </p:nvCxnSpPr>
              <p:spPr bwMode="auto">
                <a:xfrm flipV="1">
                  <a:off x="8408468" y="1676100"/>
                  <a:ext cx="92622" cy="2671"/>
                </a:xfrm>
                <a:prstGeom prst="straightConnector1">
                  <a:avLst/>
                </a:prstGeom>
                <a:noFill/>
                <a:ln w="9525" algn="ctr">
                  <a:solidFill>
                    <a:srgbClr val="F7AB00"/>
                  </a:solidFill>
                  <a:round/>
                  <a:headEnd/>
                  <a:tailEnd type="arrow" w="med" len="med"/>
                </a:ln>
                <a:extLst>
                  <a:ext uri="{909E8E84-426E-40DD-AFC4-6F175D3DCCD1}">
                    <a14:hiddenFill xmlns:a14="http://schemas.microsoft.com/office/drawing/2010/main">
                      <a:noFill/>
                    </a14:hiddenFill>
                  </a:ext>
                </a:extLst>
              </p:spPr>
            </p:cxnSp>
            <p:sp>
              <p:nvSpPr>
                <p:cNvPr id="54" name="圓角矩形 53"/>
                <p:cNvSpPr/>
                <p:nvPr/>
              </p:nvSpPr>
              <p:spPr bwMode="auto">
                <a:xfrm>
                  <a:off x="8943373" y="1068877"/>
                  <a:ext cx="357201" cy="1214416"/>
                </a:xfrm>
                <a:prstGeom prst="roundRect">
                  <a:avLst/>
                </a:prstGeom>
                <a:solidFill>
                  <a:schemeClr val="accent6">
                    <a:lumMod val="40000"/>
                    <a:lumOff val="60000"/>
                  </a:schemeClr>
                </a:solidFill>
                <a:ln>
                  <a:noFill/>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vert="eaVert" anchor="ctr"/>
                <a:lstStyle/>
                <a:p>
                  <a:pPr algn="dist">
                    <a:defRPr/>
                  </a:pPr>
                  <a:r>
                    <a:rPr lang="zh-TW" altLang="en-US" sz="1400" dirty="0">
                      <a:solidFill>
                        <a:schemeClr val="tx1"/>
                      </a:solidFill>
                      <a:latin typeface="微軟正黑體" panose="020B0604030504040204" pitchFamily="34" charset="-120"/>
                      <a:ea typeface="微軟正黑體" panose="020B0604030504040204" pitchFamily="34" charset="-120"/>
                    </a:rPr>
                    <a:t>報到</a:t>
                  </a:r>
                </a:p>
              </p:txBody>
            </p:sp>
          </p:grpSp>
          <p:sp>
            <p:nvSpPr>
              <p:cNvPr id="27" name="圓角矩形 26"/>
              <p:cNvSpPr/>
              <p:nvPr/>
            </p:nvSpPr>
            <p:spPr bwMode="auto">
              <a:xfrm>
                <a:off x="5988125" y="217985"/>
                <a:ext cx="357187" cy="1428750"/>
              </a:xfrm>
              <a:prstGeom prst="roundRect">
                <a:avLst/>
              </a:prstGeom>
              <a:solidFill>
                <a:schemeClr val="accent6">
                  <a:lumMod val="40000"/>
                  <a:lumOff val="60000"/>
                </a:schemeClr>
              </a:solidFill>
              <a:ln>
                <a:noFill/>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vert="eaVert" anchor="ctr"/>
              <a:lstStyle/>
              <a:p>
                <a:pPr algn="dist"/>
                <a:r>
                  <a:rPr lang="zh-TW" altLang="en-US" sz="1400" dirty="0">
                    <a:solidFill>
                      <a:schemeClr val="tx1"/>
                    </a:solidFill>
                    <a:latin typeface="微軟正黑體" panose="020B0604030504040204" pitchFamily="34" charset="-120"/>
                    <a:ea typeface="微軟正黑體" panose="020B0604030504040204" pitchFamily="34" charset="-120"/>
                  </a:rPr>
                  <a:t>繳費身分審查</a:t>
                </a:r>
              </a:p>
            </p:txBody>
          </p:sp>
          <p:cxnSp>
            <p:nvCxnSpPr>
              <p:cNvPr id="28" name="直線單箭頭接點 14"/>
              <p:cNvCxnSpPr>
                <a:cxnSpLocks noChangeShapeType="1"/>
              </p:cNvCxnSpPr>
              <p:nvPr/>
            </p:nvCxnSpPr>
            <p:spPr bwMode="auto">
              <a:xfrm>
                <a:off x="6372200" y="940618"/>
                <a:ext cx="91181" cy="1868"/>
              </a:xfrm>
              <a:prstGeom prst="straightConnector1">
                <a:avLst/>
              </a:prstGeom>
              <a:noFill/>
              <a:ln w="9525" algn="ctr">
                <a:solidFill>
                  <a:srgbClr val="F7AB00"/>
                </a:solidFill>
                <a:round/>
                <a:headEnd/>
                <a:tailEnd type="arrow" w="med" len="med"/>
              </a:ln>
              <a:extLst>
                <a:ext uri="{909E8E84-426E-40DD-AFC4-6F175D3DCCD1}">
                  <a14:hiddenFill xmlns:a14="http://schemas.microsoft.com/office/drawing/2010/main">
                    <a:noFill/>
                  </a14:hiddenFill>
                </a:ext>
              </a:extLst>
            </p:spPr>
          </p:cxnSp>
        </p:grpSp>
        <p:sp>
          <p:nvSpPr>
            <p:cNvPr id="22" name="圓角矩形 20">
              <a:extLst>
                <a:ext uri="{FF2B5EF4-FFF2-40B4-BE49-F238E27FC236}">
                  <a16:creationId xmlns:a16="http://schemas.microsoft.com/office/drawing/2014/main" id="{059F84A4-7CD8-4CA4-9315-44B434A9E262}"/>
                </a:ext>
              </a:extLst>
            </p:cNvPr>
            <p:cNvSpPr/>
            <p:nvPr/>
          </p:nvSpPr>
          <p:spPr bwMode="auto">
            <a:xfrm>
              <a:off x="8438383" y="210266"/>
              <a:ext cx="357187" cy="1428750"/>
            </a:xfrm>
            <a:prstGeom prst="roundRect">
              <a:avLst/>
            </a:prstGeom>
            <a:solidFill>
              <a:schemeClr val="accent6">
                <a:lumMod val="40000"/>
                <a:lumOff val="60000"/>
              </a:schemeClr>
            </a:solidFill>
            <a:ln>
              <a:noFill/>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vert="eaVert" anchor="ctr"/>
            <a:lstStyle/>
            <a:p>
              <a:pPr algn="dist"/>
              <a:r>
                <a:rPr lang="zh-TW" altLang="en-US" sz="1400" dirty="0">
                  <a:solidFill>
                    <a:schemeClr val="tx1"/>
                  </a:solidFill>
                  <a:latin typeface="微軟正黑體" panose="020B0604030504040204" pitchFamily="34" charset="-120"/>
                  <a:ea typeface="微軟正黑體" panose="020B0604030504040204" pitchFamily="34" charset="-120"/>
                </a:rPr>
                <a:t>看或疑義處理</a:t>
              </a:r>
              <a:endParaRPr lang="en-US" altLang="zh-TW" sz="1400" dirty="0">
                <a:solidFill>
                  <a:schemeClr val="tx1"/>
                </a:solidFill>
                <a:latin typeface="微軟正黑體" panose="020B0604030504040204" pitchFamily="34" charset="-120"/>
                <a:ea typeface="微軟正黑體" panose="020B0604030504040204" pitchFamily="34" charset="-120"/>
              </a:endParaRPr>
            </a:p>
            <a:p>
              <a:pPr algn="dist"/>
              <a:r>
                <a:rPr lang="zh-TW" altLang="en-US" sz="1400" dirty="0">
                  <a:solidFill>
                    <a:schemeClr val="tx1"/>
                  </a:solidFill>
                  <a:latin typeface="微軟正黑體" panose="020B0604030504040204" pitchFamily="34" charset="-120"/>
                  <a:ea typeface="微軟正黑體" panose="020B0604030504040204" pitchFamily="34" charset="-120"/>
                </a:rPr>
                <a:t>學習歷程檔案查</a:t>
              </a:r>
            </a:p>
          </p:txBody>
        </p:sp>
        <p:cxnSp>
          <p:nvCxnSpPr>
            <p:cNvPr id="23" name="直線單箭頭接點 14">
              <a:extLst>
                <a:ext uri="{FF2B5EF4-FFF2-40B4-BE49-F238E27FC236}">
                  <a16:creationId xmlns:a16="http://schemas.microsoft.com/office/drawing/2014/main" id="{C3D821E0-B716-49E5-A1CC-0FDE92BC94E4}"/>
                </a:ext>
              </a:extLst>
            </p:cNvPr>
            <p:cNvCxnSpPr>
              <a:cxnSpLocks noChangeShapeType="1"/>
            </p:cNvCxnSpPr>
            <p:nvPr/>
          </p:nvCxnSpPr>
          <p:spPr bwMode="auto">
            <a:xfrm>
              <a:off x="8803506" y="932899"/>
              <a:ext cx="91181" cy="1868"/>
            </a:xfrm>
            <a:prstGeom prst="straightConnector1">
              <a:avLst/>
            </a:prstGeom>
            <a:noFill/>
            <a:ln w="9525" algn="ctr">
              <a:solidFill>
                <a:srgbClr val="F7AB00"/>
              </a:solidFill>
              <a:round/>
              <a:headEnd/>
              <a:tailEnd type="arrow" w="med" len="med"/>
            </a:ln>
            <a:extLst>
              <a:ext uri="{909E8E84-426E-40DD-AFC4-6F175D3DCCD1}">
                <a14:hiddenFill xmlns:a14="http://schemas.microsoft.com/office/drawing/2010/main">
                  <a:noFill/>
                </a14:hiddenFill>
              </a:ext>
            </a:extLst>
          </p:spPr>
        </p:cxnSp>
      </p:grpSp>
    </p:spTree>
    <p:extLst>
      <p:ext uri="{BB962C8B-B14F-4D97-AF65-F5344CB8AC3E}">
        <p14:creationId xmlns:p14="http://schemas.microsoft.com/office/powerpoint/2010/main" val="2866246918"/>
      </p:ext>
    </p:extLst>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5" name="Rectangle 3"/>
          <p:cNvSpPr>
            <a:spLocks noGrp="1" noChangeArrowheads="1"/>
          </p:cNvSpPr>
          <p:nvPr>
            <p:ph idx="4294967295"/>
          </p:nvPr>
        </p:nvSpPr>
        <p:spPr>
          <a:xfrm>
            <a:off x="1049335" y="2027914"/>
            <a:ext cx="10575925" cy="4558191"/>
          </a:xfrm>
        </p:spPr>
        <p:txBody>
          <a:bodyPr>
            <a:normAutofit lnSpcReduction="10000"/>
          </a:bodyPr>
          <a:lstStyle/>
          <a:p>
            <a:pPr marL="361950" indent="-361950" algn="just">
              <a:lnSpc>
                <a:spcPct val="110000"/>
              </a:lnSpc>
              <a:spcBef>
                <a:spcPts val="600"/>
              </a:spcBef>
              <a:buFont typeface="+mj-lt"/>
              <a:buAutoNum type="arabicPeriod"/>
              <a:tabLst>
                <a:tab pos="266700" algn="l"/>
              </a:tabLst>
              <a:defRPr/>
            </a:pPr>
            <a:r>
              <a:rPr lang="zh-TW" altLang="en-US" sz="2100" b="1" dirty="0">
                <a:latin typeface="微軟正黑體" panose="020B0604030504040204" pitchFamily="34" charset="-120"/>
                <a:ea typeface="微軟正黑體" panose="020B0604030504040204" pitchFamily="34" charset="-120"/>
                <a:cs typeface="Times New Roman" panose="02020603050405020304" pitchFamily="18" charset="0"/>
              </a:rPr>
              <a:t>各錄取學校於各網站公告</a:t>
            </a:r>
            <a:r>
              <a:rPr lang="zh-TW" altLang="en-US" sz="2100" b="1" dirty="0">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t>報到時間</a:t>
            </a:r>
            <a:r>
              <a:rPr lang="zh-TW" altLang="en-US" sz="2100" dirty="0">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2100" b="1" dirty="0">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t>方式</a:t>
            </a:r>
            <a:r>
              <a:rPr lang="zh-TW" altLang="en-US" sz="2100" dirty="0">
                <a:latin typeface="微軟正黑體" panose="020B0604030504040204" pitchFamily="34" charset="-120"/>
                <a:ea typeface="微軟正黑體" panose="020B0604030504040204" pitchFamily="34" charset="-120"/>
                <a:cs typeface="Times New Roman" panose="02020603050405020304" pitchFamily="18" charset="0"/>
              </a:rPr>
              <a:t>及</a:t>
            </a:r>
            <a:r>
              <a:rPr lang="zh-TW" altLang="en-US" sz="2100" b="1" dirty="0">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t>注意事項</a:t>
            </a:r>
            <a:r>
              <a:rPr lang="zh-TW" altLang="en-US" sz="2100" dirty="0">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2100" dirty="0">
                <a:solidFill>
                  <a:srgbClr val="FF0000"/>
                </a:solidFill>
                <a:highlight>
                  <a:srgbClr val="FFFF00"/>
                </a:highlight>
                <a:latin typeface="微軟正黑體" panose="020B0604030504040204" pitchFamily="34" charset="-120"/>
                <a:ea typeface="微軟正黑體" panose="020B0604030504040204" pitchFamily="34" charset="-120"/>
                <a:cs typeface="Times New Roman" panose="02020603050405020304" pitchFamily="18" charset="0"/>
              </a:rPr>
              <a:t>獲分發之錄取生須</a:t>
            </a:r>
            <a:r>
              <a:rPr lang="zh-TW" altLang="en-US" sz="2100" b="1" dirty="0">
                <a:solidFill>
                  <a:srgbClr val="FF0000"/>
                </a:solidFill>
                <a:highlight>
                  <a:srgbClr val="FFFF00"/>
                </a:highlight>
                <a:latin typeface="微軟正黑體" panose="020B0604030504040204" pitchFamily="34" charset="-120"/>
                <a:ea typeface="微軟正黑體" panose="020B0604030504040204" pitchFamily="34" charset="-120"/>
                <a:cs typeface="Times New Roman" panose="02020603050405020304" pitchFamily="18" charset="0"/>
              </a:rPr>
              <a:t>自行至錄取學校網站查詢</a:t>
            </a:r>
            <a:r>
              <a:rPr lang="zh-TW" altLang="en-US" sz="2100" dirty="0">
                <a:latin typeface="微軟正黑體" panose="020B0604030504040204" pitchFamily="34" charset="-120"/>
                <a:ea typeface="微軟正黑體" panose="020B0604030504040204" pitchFamily="34" charset="-120"/>
                <a:cs typeface="Times New Roman" panose="02020603050405020304" pitchFamily="18" charset="0"/>
              </a:rPr>
              <a:t>；未上網查詢而致影響錄取及入學權益者，概由分發錄取生自行負責</a:t>
            </a:r>
            <a:endParaRPr lang="en-US" altLang="zh-TW" sz="2100" dirty="0">
              <a:latin typeface="微軟正黑體" panose="020B0604030504040204" pitchFamily="34" charset="-120"/>
              <a:ea typeface="微軟正黑體" panose="020B0604030504040204" pitchFamily="34" charset="-120"/>
              <a:cs typeface="Times New Roman" panose="02020603050405020304" pitchFamily="18" charset="0"/>
            </a:endParaRPr>
          </a:p>
          <a:p>
            <a:pPr marL="361950" indent="-361950" algn="just">
              <a:lnSpc>
                <a:spcPct val="110000"/>
              </a:lnSpc>
              <a:spcBef>
                <a:spcPts val="600"/>
              </a:spcBef>
              <a:buFont typeface="+mj-lt"/>
              <a:buAutoNum type="arabicPeriod"/>
              <a:tabLst>
                <a:tab pos="266700" algn="l"/>
              </a:tabLst>
              <a:defRPr/>
            </a:pPr>
            <a:r>
              <a:rPr lang="zh-TW" altLang="en-US" sz="2100" dirty="0">
                <a:latin typeface="微軟正黑體" panose="020B0604030504040204" pitchFamily="34" charset="-120"/>
                <a:ea typeface="微軟正黑體" panose="020B0604030504040204" pitchFamily="34" charset="-120"/>
                <a:cs typeface="Times New Roman" panose="02020603050405020304" pitchFamily="18" charset="0"/>
              </a:rPr>
              <a:t>獲分發之錄取生應</a:t>
            </a:r>
            <a:r>
              <a:rPr lang="zh-TW" altLang="en-US" sz="2100" b="1" dirty="0">
                <a:latin typeface="微軟正黑體" panose="020B0604030504040204" pitchFamily="34" charset="-120"/>
                <a:ea typeface="微軟正黑體" panose="020B0604030504040204" pitchFamily="34" charset="-120"/>
                <a:cs typeface="Times New Roman" panose="02020603050405020304" pitchFamily="18" charset="0"/>
              </a:rPr>
              <a:t>依分發之錄取學校規定時間及方式</a:t>
            </a:r>
            <a:r>
              <a:rPr lang="zh-TW" altLang="en-US" sz="2100" dirty="0">
                <a:latin typeface="微軟正黑體" panose="020B0604030504040204" pitchFamily="34" charset="-120"/>
                <a:ea typeface="微軟正黑體" panose="020B0604030504040204" pitchFamily="34" charset="-120"/>
                <a:cs typeface="Times New Roman" panose="02020603050405020304" pitchFamily="18" charset="0"/>
              </a:rPr>
              <a:t>（不得為電話方式），攜帶「學歷（力）證件」、「身分證」、「</a:t>
            </a:r>
            <a:r>
              <a:rPr lang="zh-TW" altLang="en-US" sz="2100" b="1" dirty="0">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t>獲獎證明</a:t>
            </a:r>
            <a:r>
              <a:rPr lang="zh-TW" altLang="en-US" sz="2100" dirty="0">
                <a:latin typeface="微軟正黑體" panose="020B0604030504040204" pitchFamily="34" charset="-120"/>
                <a:ea typeface="微軟正黑體" panose="020B0604030504040204" pitchFamily="34" charset="-120"/>
                <a:cs typeface="Times New Roman" panose="02020603050405020304" pitchFamily="18" charset="0"/>
              </a:rPr>
              <a:t>」</a:t>
            </a:r>
            <a:r>
              <a:rPr lang="en-US" altLang="zh-TW" sz="2100" dirty="0">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2100" dirty="0">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2100" b="1" dirty="0">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t>競賽獎狀</a:t>
            </a:r>
            <a:r>
              <a:rPr lang="zh-TW" altLang="en-US" sz="2100" dirty="0">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2100" b="1" dirty="0">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t>技術士證</a:t>
            </a:r>
            <a:r>
              <a:rPr lang="zh-TW" altLang="en-US" sz="2100" dirty="0">
                <a:latin typeface="微軟正黑體" panose="020B0604030504040204" pitchFamily="34" charset="-120"/>
                <a:ea typeface="微軟正黑體" panose="020B0604030504040204" pitchFamily="34" charset="-120"/>
                <a:cs typeface="Times New Roman" panose="02020603050405020304" pitchFamily="18" charset="0"/>
              </a:rPr>
              <a:t>」、「普考證書」</a:t>
            </a:r>
            <a:r>
              <a:rPr lang="en-US" altLang="zh-TW" sz="2100" dirty="0">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2100" dirty="0">
                <a:latin typeface="微軟正黑體" panose="020B0604030504040204" pitchFamily="34" charset="-120"/>
                <a:ea typeface="微軟正黑體" panose="020B0604030504040204" pitchFamily="34" charset="-120"/>
                <a:cs typeface="Times New Roman" panose="02020603050405020304" pitchFamily="18" charset="0"/>
              </a:rPr>
              <a:t>等</a:t>
            </a:r>
            <a:r>
              <a:rPr lang="zh-TW" altLang="en-US" sz="2100" b="1" u="sng" dirty="0">
                <a:solidFill>
                  <a:srgbClr val="FF0000"/>
                </a:solidFill>
                <a:highlight>
                  <a:srgbClr val="FFFF00"/>
                </a:highlight>
                <a:latin typeface="微軟正黑體" panose="020B0604030504040204" pitchFamily="34" charset="-120"/>
                <a:ea typeface="微軟正黑體" panose="020B0604030504040204" pitchFamily="34" charset="-120"/>
                <a:cs typeface="Times New Roman" panose="02020603050405020304" pitchFamily="18" charset="0"/>
              </a:rPr>
              <a:t>正本</a:t>
            </a:r>
            <a:r>
              <a:rPr lang="zh-TW" altLang="en-US" sz="2100" dirty="0">
                <a:latin typeface="微軟正黑體" panose="020B0604030504040204" pitchFamily="34" charset="-120"/>
                <a:ea typeface="微軟正黑體" panose="020B0604030504040204" pitchFamily="34" charset="-120"/>
                <a:cs typeface="Times New Roman" panose="02020603050405020304" pitchFamily="18" charset="0"/>
              </a:rPr>
              <a:t>資料辦理報到，上述證件如有不實或不符合簡章規定者，取消其錄取及入學資格</a:t>
            </a:r>
            <a:endParaRPr lang="en-US" altLang="zh-TW" sz="2100" dirty="0">
              <a:latin typeface="微軟正黑體" panose="020B0604030504040204" pitchFamily="34" charset="-120"/>
              <a:ea typeface="微軟正黑體" panose="020B0604030504040204" pitchFamily="34" charset="-120"/>
              <a:cs typeface="Times New Roman" panose="02020603050405020304" pitchFamily="18" charset="0"/>
            </a:endParaRPr>
          </a:p>
          <a:p>
            <a:pPr marL="361950" indent="-361950" algn="just">
              <a:lnSpc>
                <a:spcPct val="110000"/>
              </a:lnSpc>
              <a:spcBef>
                <a:spcPts val="600"/>
              </a:spcBef>
              <a:buFont typeface="+mj-lt"/>
              <a:buAutoNum type="arabicPeriod"/>
              <a:tabLst>
                <a:tab pos="266700" algn="l"/>
              </a:tabLst>
              <a:defRPr/>
            </a:pPr>
            <a:r>
              <a:rPr lang="zh-TW" altLang="en-US" sz="2100" dirty="0">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t>就讀志願序統一分發結果放榜後，</a:t>
            </a:r>
            <a:r>
              <a:rPr lang="zh-TW" altLang="en-US" sz="2100"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不再辦理遞補分發作業</a:t>
            </a:r>
            <a:r>
              <a:rPr lang="zh-TW" altLang="en-US" sz="2100" dirty="0">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t>，即結束本入學管道招生，亦不會通知就讀志願序統一分發未獲錄取之甄審結果錄取生</a:t>
            </a:r>
            <a:endParaRPr lang="en-US" altLang="zh-TW" sz="2100" dirty="0">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endParaRPr>
          </a:p>
          <a:p>
            <a:pPr marL="361950" indent="-361950">
              <a:lnSpc>
                <a:spcPct val="110000"/>
              </a:lnSpc>
              <a:spcBef>
                <a:spcPts val="600"/>
              </a:spcBef>
              <a:buFont typeface="+mj-lt"/>
              <a:buAutoNum type="arabicPeriod"/>
              <a:tabLst>
                <a:tab pos="266700" algn="l"/>
              </a:tabLst>
              <a:defRPr/>
            </a:pPr>
            <a:r>
              <a:rPr lang="zh-TW" altLang="en-US" sz="2100" dirty="0">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t>獲分發之錄取生</a:t>
            </a:r>
            <a:r>
              <a:rPr lang="zh-TW" altLang="en-US" b="1" u="sng" dirty="0">
                <a:solidFill>
                  <a:srgbClr val="C00000"/>
                </a:solidFill>
                <a:latin typeface="微軟正黑體" panose="020B0604030504040204" pitchFamily="34" charset="-120"/>
                <a:ea typeface="微軟正黑體" panose="020B0604030504040204" pitchFamily="34" charset="-120"/>
                <a:cs typeface="Times New Roman" panose="02020603050405020304" pitchFamily="18" charset="0"/>
              </a:rPr>
              <a:t>如同時</a:t>
            </a:r>
            <a:r>
              <a:rPr lang="zh-TW" altLang="en-US" sz="2100" dirty="0">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t>獲得本學年度四技二專甄選入學錄取資格者，</a:t>
            </a:r>
            <a:r>
              <a:rPr lang="zh-TW" altLang="en-US" sz="2100" dirty="0">
                <a:solidFill>
                  <a:srgbClr val="0000FF"/>
                </a:solidFill>
                <a:highlight>
                  <a:srgbClr val="FFFF00"/>
                </a:highlight>
                <a:latin typeface="微軟正黑體" panose="020B0604030504040204" pitchFamily="34" charset="-120"/>
                <a:ea typeface="微軟正黑體" panose="020B0604030504040204" pitchFamily="34" charset="-120"/>
                <a:cs typeface="Times New Roman" panose="02020603050405020304" pitchFamily="18" charset="0"/>
              </a:rPr>
              <a:t>僅能擇一辦理報到</a:t>
            </a:r>
            <a:r>
              <a:rPr lang="zh-TW" altLang="en-US" sz="2100" dirty="0">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t>。</a:t>
            </a:r>
            <a:br>
              <a:rPr lang="en-US" altLang="zh-TW" sz="2100" dirty="0">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br>
            <a:r>
              <a:rPr lang="zh-TW" altLang="en-US" sz="2100" b="1" u="sng"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獲分發之錄取生若於本招生已完成報到且未於規定時間內聲明放棄入學資格者，即無法再於四技二專甄選入學辦理報到，請分發錄取生特別注意</a:t>
            </a:r>
            <a:endParaRPr lang="en-US" altLang="zh-TW" sz="2100" b="1" u="sng"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endParaRPr>
          </a:p>
        </p:txBody>
      </p:sp>
      <p:sp>
        <p:nvSpPr>
          <p:cNvPr id="21" name="圓角矩形 20"/>
          <p:cNvSpPr/>
          <p:nvPr/>
        </p:nvSpPr>
        <p:spPr>
          <a:xfrm>
            <a:off x="944562" y="857494"/>
            <a:ext cx="1045854" cy="578882"/>
          </a:xfrm>
          <a:prstGeom prst="roundRect">
            <a:avLst/>
          </a:prstGeom>
          <a:ln>
            <a:noFill/>
          </a:ln>
        </p:spPr>
        <p:style>
          <a:lnRef idx="1">
            <a:schemeClr val="accent6"/>
          </a:lnRef>
          <a:fillRef idx="2">
            <a:schemeClr val="accent6"/>
          </a:fillRef>
          <a:effectRef idx="1">
            <a:schemeClr val="accent6"/>
          </a:effectRef>
          <a:fontRef idx="minor">
            <a:schemeClr val="dk1"/>
          </a:fontRef>
        </p:style>
        <p:txBody>
          <a:bodyPr wrap="square">
            <a:spAutoFit/>
          </a:bodyPr>
          <a:lstStyle/>
          <a:p>
            <a:pPr marL="342900" indent="-342900" algn="ctr">
              <a:spcBef>
                <a:spcPct val="20000"/>
              </a:spcBef>
              <a:defRPr/>
            </a:pPr>
            <a:r>
              <a:rPr lang="zh-TW" altLang="en-US" sz="2800" kern="0" dirty="0">
                <a:solidFill>
                  <a:schemeClr val="tx1"/>
                </a:solidFill>
                <a:latin typeface="微軟正黑體" panose="020B0604030504040204" pitchFamily="34" charset="-120"/>
                <a:ea typeface="微軟正黑體" panose="020B0604030504040204" pitchFamily="34" charset="-120"/>
                <a:cs typeface="華康中黑體" pitchFamily="49" charset="-120"/>
              </a:rPr>
              <a:t>報到</a:t>
            </a:r>
          </a:p>
        </p:txBody>
      </p:sp>
      <p:sp>
        <p:nvSpPr>
          <p:cNvPr id="52" name="Rectangle 199"/>
          <p:cNvSpPr txBox="1">
            <a:spLocks noChangeArrowheads="1"/>
          </p:cNvSpPr>
          <p:nvPr/>
        </p:nvSpPr>
        <p:spPr>
          <a:xfrm>
            <a:off x="840059" y="81970"/>
            <a:ext cx="8229600" cy="5826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sz="2500" b="1" spc="-75" dirty="0">
                <a:solidFill>
                  <a:prstClr val="black"/>
                </a:solidFill>
                <a:latin typeface="微軟正黑體" panose="020B0604030504040204" pitchFamily="34" charset="-120"/>
                <a:ea typeface="微軟正黑體" panose="020B0604030504040204" pitchFamily="34" charset="-120"/>
              </a:rPr>
              <a:t>技優甄審入學招生作業流程</a:t>
            </a:r>
          </a:p>
        </p:txBody>
      </p:sp>
      <p:sp>
        <p:nvSpPr>
          <p:cNvPr id="20" name="矩形 19"/>
          <p:cNvSpPr/>
          <p:nvPr/>
        </p:nvSpPr>
        <p:spPr>
          <a:xfrm>
            <a:off x="867873" y="1517146"/>
            <a:ext cx="6537367" cy="461665"/>
          </a:xfrm>
          <a:prstGeom prst="rect">
            <a:avLst/>
          </a:prstGeom>
        </p:spPr>
        <p:txBody>
          <a:bodyPr wrap="none">
            <a:spAutoFit/>
          </a:bodyPr>
          <a:lstStyle/>
          <a:p>
            <a:pPr>
              <a:spcBef>
                <a:spcPts val="800"/>
              </a:spcBef>
            </a:pPr>
            <a:r>
              <a:rPr kumimoji="1" lang="en-US" altLang="zh-TW" sz="2400" b="1" dirty="0">
                <a:solidFill>
                  <a:srgbClr val="0000CC"/>
                </a:solidFill>
                <a:latin typeface="微軟正黑體" panose="020B0604030504040204" pitchFamily="34" charset="-120"/>
                <a:ea typeface="微軟正黑體" panose="020B0604030504040204" pitchFamily="34" charset="-120"/>
                <a:cs typeface="Times New Roman" panose="02020603050405020304" pitchFamily="18" charset="0"/>
              </a:rPr>
              <a:t>【115.7.7(</a:t>
            </a:r>
            <a:r>
              <a:rPr kumimoji="1" lang="zh-TW" altLang="en-US" sz="2400" b="1" dirty="0">
                <a:solidFill>
                  <a:srgbClr val="0000CC"/>
                </a:solidFill>
                <a:latin typeface="微軟正黑體" panose="020B0604030504040204" pitchFamily="34" charset="-120"/>
                <a:ea typeface="微軟正黑體" panose="020B0604030504040204" pitchFamily="34" charset="-120"/>
                <a:cs typeface="Times New Roman" panose="02020603050405020304" pitchFamily="18" charset="0"/>
              </a:rPr>
              <a:t>二</a:t>
            </a:r>
            <a:r>
              <a:rPr kumimoji="1" lang="en-US" altLang="zh-TW" sz="2400" b="1" dirty="0">
                <a:solidFill>
                  <a:srgbClr val="0000CC"/>
                </a:solidFill>
                <a:latin typeface="微軟正黑體" panose="020B0604030504040204" pitchFamily="34" charset="-120"/>
                <a:ea typeface="微軟正黑體" panose="020B0604030504040204" pitchFamily="34" charset="-120"/>
                <a:cs typeface="Times New Roman" panose="02020603050405020304" pitchFamily="18" charset="0"/>
              </a:rPr>
              <a:t>)10:00</a:t>
            </a:r>
            <a:r>
              <a:rPr kumimoji="1" lang="zh-TW" altLang="en-US" sz="2400" b="1" dirty="0">
                <a:solidFill>
                  <a:srgbClr val="0000CC"/>
                </a:solidFill>
                <a:latin typeface="微軟正黑體" panose="020B0604030504040204" pitchFamily="34" charset="-120"/>
                <a:ea typeface="微軟正黑體" panose="020B0604030504040204" pitchFamily="34" charset="-120"/>
                <a:cs typeface="Times New Roman" panose="02020603050405020304" pitchFamily="18" charset="0"/>
              </a:rPr>
              <a:t>起</a:t>
            </a:r>
            <a:r>
              <a:rPr kumimoji="1" lang="en-US" altLang="zh-TW" sz="2400" b="1" dirty="0">
                <a:solidFill>
                  <a:srgbClr val="0000CC"/>
                </a:solidFill>
                <a:latin typeface="微軟正黑體" panose="020B0604030504040204" pitchFamily="34" charset="-120"/>
                <a:ea typeface="微軟正黑體" panose="020B0604030504040204" pitchFamily="34" charset="-120"/>
                <a:cs typeface="Times New Roman" panose="02020603050405020304" pitchFamily="18" charset="0"/>
              </a:rPr>
              <a:t>-115.</a:t>
            </a:r>
            <a:r>
              <a:rPr kumimoji="1" lang="en-US" altLang="zh-TW" sz="2400" b="1"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7.15(</a:t>
            </a:r>
            <a:r>
              <a:rPr kumimoji="1" lang="zh-TW" altLang="en-US" sz="2400" b="1"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三</a:t>
            </a:r>
            <a:r>
              <a:rPr kumimoji="1" lang="en-US" altLang="zh-TW" sz="2400" b="1"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)12:00</a:t>
            </a:r>
            <a:r>
              <a:rPr kumimoji="1" lang="zh-TW" altLang="en-US" sz="2400" b="1"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止</a:t>
            </a:r>
            <a:r>
              <a:rPr kumimoji="1" lang="en-US" altLang="zh-TW" sz="2400" b="1" dirty="0">
                <a:solidFill>
                  <a:srgbClr val="0000CC"/>
                </a:solidFill>
                <a:latin typeface="微軟正黑體" panose="020B0604030504040204" pitchFamily="34" charset="-120"/>
                <a:ea typeface="微軟正黑體" panose="020B0604030504040204" pitchFamily="34" charset="-120"/>
                <a:cs typeface="Times New Roman" panose="02020603050405020304" pitchFamily="18" charset="0"/>
              </a:rPr>
              <a:t>】</a:t>
            </a:r>
          </a:p>
        </p:txBody>
      </p:sp>
      <p:grpSp>
        <p:nvGrpSpPr>
          <p:cNvPr id="2" name="群組 1">
            <a:extLst>
              <a:ext uri="{FF2B5EF4-FFF2-40B4-BE49-F238E27FC236}">
                <a16:creationId xmlns:a16="http://schemas.microsoft.com/office/drawing/2014/main" id="{ADB92FFB-3D70-4986-9239-B726C048F26D}"/>
              </a:ext>
            </a:extLst>
          </p:cNvPr>
          <p:cNvGrpSpPr/>
          <p:nvPr/>
        </p:nvGrpSpPr>
        <p:grpSpPr>
          <a:xfrm>
            <a:off x="8011657" y="451283"/>
            <a:ext cx="3544065" cy="1439265"/>
            <a:chOff x="8438383" y="190023"/>
            <a:chExt cx="3544065" cy="1439265"/>
          </a:xfrm>
        </p:grpSpPr>
        <p:grpSp>
          <p:nvGrpSpPr>
            <p:cNvPr id="37" name="群組 36"/>
            <p:cNvGrpSpPr/>
            <p:nvPr/>
          </p:nvGrpSpPr>
          <p:grpSpPr>
            <a:xfrm>
              <a:off x="8898010" y="190023"/>
              <a:ext cx="3084438" cy="1432422"/>
              <a:chOff x="5988125" y="214313"/>
              <a:chExt cx="3084438" cy="1432422"/>
            </a:xfrm>
          </p:grpSpPr>
          <p:grpSp>
            <p:nvGrpSpPr>
              <p:cNvPr id="38" name="群組 7"/>
              <p:cNvGrpSpPr>
                <a:grpSpLocks/>
              </p:cNvGrpSpPr>
              <p:nvPr/>
            </p:nvGrpSpPr>
            <p:grpSpPr bwMode="auto">
              <a:xfrm>
                <a:off x="6462713" y="214313"/>
                <a:ext cx="2609850" cy="1431925"/>
                <a:chOff x="6690632" y="1068877"/>
                <a:chExt cx="2609942" cy="1217115"/>
              </a:xfrm>
            </p:grpSpPr>
            <p:cxnSp>
              <p:nvCxnSpPr>
                <p:cNvPr id="41" name="直線單箭頭接點 8"/>
                <p:cNvCxnSpPr>
                  <a:cxnSpLocks noChangeShapeType="1"/>
                  <a:endCxn id="51" idx="1"/>
                </p:cNvCxnSpPr>
                <p:nvPr/>
              </p:nvCxnSpPr>
              <p:spPr bwMode="auto">
                <a:xfrm>
                  <a:off x="8826152" y="1676100"/>
                  <a:ext cx="117232" cy="1350"/>
                </a:xfrm>
                <a:prstGeom prst="straightConnector1">
                  <a:avLst/>
                </a:prstGeom>
                <a:noFill/>
                <a:ln w="9525" algn="ctr">
                  <a:solidFill>
                    <a:srgbClr val="F7AB00"/>
                  </a:solidFill>
                  <a:round/>
                  <a:headEnd/>
                  <a:tailEnd type="arrow" w="med" len="med"/>
                </a:ln>
                <a:extLst>
                  <a:ext uri="{909E8E84-426E-40DD-AFC4-6F175D3DCCD1}">
                    <a14:hiddenFill xmlns:a14="http://schemas.microsoft.com/office/drawing/2010/main">
                      <a:noFill/>
                    </a14:hiddenFill>
                  </a:ext>
                </a:extLst>
              </p:spPr>
            </p:cxnSp>
            <p:sp>
              <p:nvSpPr>
                <p:cNvPr id="42" name="圓角矩形 41"/>
                <p:cNvSpPr/>
                <p:nvPr/>
              </p:nvSpPr>
              <p:spPr bwMode="auto">
                <a:xfrm>
                  <a:off x="6690632" y="1071576"/>
                  <a:ext cx="357200" cy="1214416"/>
                </a:xfrm>
                <a:prstGeom prst="roundRect">
                  <a:avLst/>
                </a:prstGeom>
                <a:solidFill>
                  <a:schemeClr val="accent6">
                    <a:lumMod val="40000"/>
                    <a:lumOff val="60000"/>
                  </a:schemeClr>
                </a:solidFill>
                <a:ln>
                  <a:noFill/>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vert="eaVert" anchor="ctr"/>
                <a:lstStyle/>
                <a:p>
                  <a:pPr algn="dist">
                    <a:defRPr/>
                  </a:pPr>
                  <a:r>
                    <a:rPr lang="zh-TW" altLang="en-US" sz="1400" dirty="0">
                      <a:solidFill>
                        <a:schemeClr val="tx1"/>
                      </a:solidFill>
                      <a:latin typeface="微軟正黑體" panose="020B0604030504040204" pitchFamily="34" charset="-120"/>
                      <a:ea typeface="微軟正黑體" panose="020B0604030504040204" pitchFamily="34" charset="-120"/>
                    </a:rPr>
                    <a:t>資格審查</a:t>
                  </a:r>
                </a:p>
                <a:p>
                  <a:pPr algn="dist">
                    <a:defRPr/>
                  </a:pPr>
                  <a:r>
                    <a:rPr lang="zh-TW" altLang="en-US" sz="1400" dirty="0">
                      <a:solidFill>
                        <a:schemeClr val="tx1"/>
                      </a:solidFill>
                      <a:latin typeface="微軟正黑體" panose="020B0604030504040204" pitchFamily="34" charset="-120"/>
                      <a:ea typeface="微軟正黑體" panose="020B0604030504040204" pitchFamily="34" charset="-120"/>
                    </a:rPr>
                    <a:t>繳交報名費及</a:t>
                  </a:r>
                  <a:endParaRPr lang="en-US" altLang="zh-TW" sz="1400" dirty="0">
                    <a:solidFill>
                      <a:schemeClr val="tx1"/>
                    </a:solidFill>
                    <a:latin typeface="微軟正黑體" panose="020B0604030504040204" pitchFamily="34" charset="-120"/>
                    <a:ea typeface="微軟正黑體" panose="020B0604030504040204" pitchFamily="34" charset="-120"/>
                  </a:endParaRPr>
                </a:p>
              </p:txBody>
            </p:sp>
            <p:sp>
              <p:nvSpPr>
                <p:cNvPr id="43" name="圓角矩形 42"/>
                <p:cNvSpPr/>
                <p:nvPr/>
              </p:nvSpPr>
              <p:spPr bwMode="auto">
                <a:xfrm>
                  <a:off x="7138323" y="1071576"/>
                  <a:ext cx="357200" cy="1214416"/>
                </a:xfrm>
                <a:prstGeom prst="roundRect">
                  <a:avLst/>
                </a:prstGeom>
                <a:solidFill>
                  <a:schemeClr val="accent6">
                    <a:lumMod val="40000"/>
                    <a:lumOff val="60000"/>
                  </a:schemeClr>
                </a:solidFill>
                <a:ln>
                  <a:noFill/>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vert="eaVert" anchor="ctr"/>
                <a:lstStyle/>
                <a:p>
                  <a:pPr algn="dist"/>
                  <a:r>
                    <a:rPr lang="zh-TW" altLang="en-US" sz="1400" dirty="0">
                      <a:solidFill>
                        <a:schemeClr val="tx1"/>
                      </a:solidFill>
                      <a:latin typeface="微軟正黑體" panose="020B0604030504040204" pitchFamily="34" charset="-120"/>
                      <a:ea typeface="微軟正黑體" panose="020B0604030504040204" pitchFamily="34" charset="-120"/>
                    </a:rPr>
                    <a:t>網路報名</a:t>
                  </a:r>
                </a:p>
              </p:txBody>
            </p:sp>
            <p:sp>
              <p:nvSpPr>
                <p:cNvPr id="44" name="圓角矩形 43"/>
                <p:cNvSpPr/>
                <p:nvPr/>
              </p:nvSpPr>
              <p:spPr bwMode="auto">
                <a:xfrm>
                  <a:off x="7589189" y="1071576"/>
                  <a:ext cx="357200" cy="1214416"/>
                </a:xfrm>
                <a:prstGeom prst="roundRect">
                  <a:avLst/>
                </a:prstGeom>
                <a:solidFill>
                  <a:schemeClr val="accent6">
                    <a:lumMod val="40000"/>
                    <a:lumOff val="60000"/>
                  </a:schemeClr>
                </a:solidFill>
                <a:ln>
                  <a:noFill/>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vert="eaVert" anchor="ctr"/>
                <a:lstStyle/>
                <a:p>
                  <a:pPr algn="dist">
                    <a:defRPr/>
                  </a:pPr>
                  <a:r>
                    <a:rPr lang="zh-TW" altLang="en-US" sz="1400" dirty="0">
                      <a:solidFill>
                        <a:schemeClr val="tx1"/>
                      </a:solidFill>
                      <a:latin typeface="微軟正黑體" panose="020B0604030504040204" pitchFamily="34" charset="-120"/>
                      <a:ea typeface="微軟正黑體" panose="020B0604030504040204" pitchFamily="34" charset="-120"/>
                    </a:rPr>
                    <a:t>指定項目甄審</a:t>
                  </a:r>
                </a:p>
              </p:txBody>
            </p:sp>
            <p:sp>
              <p:nvSpPr>
                <p:cNvPr id="45" name="圓角矩形 44"/>
                <p:cNvSpPr/>
                <p:nvPr/>
              </p:nvSpPr>
              <p:spPr bwMode="auto">
                <a:xfrm>
                  <a:off x="8051167" y="1071576"/>
                  <a:ext cx="357201" cy="1214416"/>
                </a:xfrm>
                <a:prstGeom prst="roundRect">
                  <a:avLst/>
                </a:prstGeom>
                <a:solidFill>
                  <a:schemeClr val="accent6">
                    <a:lumMod val="40000"/>
                    <a:lumOff val="60000"/>
                  </a:schemeClr>
                </a:solidFill>
                <a:ln>
                  <a:noFill/>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vert="eaVert" anchor="ctr"/>
                <a:lstStyle/>
                <a:p>
                  <a:pPr algn="dist">
                    <a:defRPr/>
                  </a:pPr>
                  <a:r>
                    <a:rPr lang="zh-TW" altLang="en-US" sz="1400" dirty="0">
                      <a:solidFill>
                        <a:schemeClr val="tx1"/>
                      </a:solidFill>
                      <a:latin typeface="微軟正黑體" panose="020B0604030504040204" pitchFamily="34" charset="-120"/>
                      <a:ea typeface="微軟正黑體" panose="020B0604030504040204" pitchFamily="34" charset="-120"/>
                    </a:rPr>
                    <a:t>登記就讀志願序</a:t>
                  </a:r>
                </a:p>
              </p:txBody>
            </p:sp>
            <p:sp>
              <p:nvSpPr>
                <p:cNvPr id="46" name="圓角矩形 45"/>
                <p:cNvSpPr/>
                <p:nvPr/>
              </p:nvSpPr>
              <p:spPr bwMode="auto">
                <a:xfrm>
                  <a:off x="8500446" y="1068877"/>
                  <a:ext cx="357200" cy="1214416"/>
                </a:xfrm>
                <a:prstGeom prst="roundRect">
                  <a:avLst/>
                </a:prstGeom>
                <a:solidFill>
                  <a:schemeClr val="accent6">
                    <a:lumMod val="40000"/>
                    <a:lumOff val="60000"/>
                  </a:schemeClr>
                </a:solidFill>
                <a:ln>
                  <a:noFill/>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vert="eaVert" anchor="ctr"/>
                <a:lstStyle/>
                <a:p>
                  <a:pPr algn="dist"/>
                  <a:r>
                    <a:rPr lang="zh-TW" altLang="en-US" sz="1400" dirty="0">
                      <a:solidFill>
                        <a:schemeClr val="tx1"/>
                      </a:solidFill>
                      <a:latin typeface="微軟正黑體" panose="020B0604030504040204" pitchFamily="34" charset="-120"/>
                      <a:ea typeface="微軟正黑體" panose="020B0604030504040204" pitchFamily="34" charset="-120"/>
                    </a:rPr>
                    <a:t>志願序分發放榜</a:t>
                  </a:r>
                </a:p>
              </p:txBody>
            </p:sp>
            <p:cxnSp>
              <p:nvCxnSpPr>
                <p:cNvPr id="47" name="直線單箭頭接點 14"/>
                <p:cNvCxnSpPr>
                  <a:cxnSpLocks noChangeShapeType="1"/>
                  <a:stCxn id="42" idx="3"/>
                  <a:endCxn id="43" idx="1"/>
                </p:cNvCxnSpPr>
                <p:nvPr/>
              </p:nvCxnSpPr>
              <p:spPr bwMode="auto">
                <a:xfrm>
                  <a:off x="7047822" y="1678769"/>
                  <a:ext cx="91184" cy="1588"/>
                </a:xfrm>
                <a:prstGeom prst="straightConnector1">
                  <a:avLst/>
                </a:prstGeom>
                <a:noFill/>
                <a:ln w="9525" algn="ctr">
                  <a:solidFill>
                    <a:srgbClr val="F7AB00"/>
                  </a:solidFill>
                  <a:round/>
                  <a:headEnd/>
                  <a:tailEnd type="arrow" w="med" len="med"/>
                </a:ln>
                <a:extLst>
                  <a:ext uri="{909E8E84-426E-40DD-AFC4-6F175D3DCCD1}">
                    <a14:hiddenFill xmlns:a14="http://schemas.microsoft.com/office/drawing/2010/main">
                      <a:noFill/>
                    </a14:hiddenFill>
                  </a:ext>
                </a:extLst>
              </p:spPr>
            </p:cxnSp>
            <p:cxnSp>
              <p:nvCxnSpPr>
                <p:cNvPr id="48" name="直線單箭頭接點 15"/>
                <p:cNvCxnSpPr>
                  <a:cxnSpLocks noChangeShapeType="1"/>
                  <a:stCxn id="43" idx="3"/>
                  <a:endCxn id="44" idx="1"/>
                </p:cNvCxnSpPr>
                <p:nvPr/>
              </p:nvCxnSpPr>
              <p:spPr bwMode="auto">
                <a:xfrm>
                  <a:off x="7496196" y="1678769"/>
                  <a:ext cx="93116" cy="1588"/>
                </a:xfrm>
                <a:prstGeom prst="straightConnector1">
                  <a:avLst/>
                </a:prstGeom>
                <a:noFill/>
                <a:ln w="9525" algn="ctr">
                  <a:solidFill>
                    <a:srgbClr val="F7AB00"/>
                  </a:solidFill>
                  <a:round/>
                  <a:headEnd/>
                  <a:tailEnd type="arrow" w="med" len="med"/>
                </a:ln>
                <a:extLst>
                  <a:ext uri="{909E8E84-426E-40DD-AFC4-6F175D3DCCD1}">
                    <a14:hiddenFill xmlns:a14="http://schemas.microsoft.com/office/drawing/2010/main">
                      <a:noFill/>
                    </a14:hiddenFill>
                  </a:ext>
                </a:extLst>
              </p:spPr>
            </p:cxnSp>
            <p:cxnSp>
              <p:nvCxnSpPr>
                <p:cNvPr id="49" name="直線單箭頭接點 16"/>
                <p:cNvCxnSpPr>
                  <a:cxnSpLocks noChangeShapeType="1"/>
                  <a:stCxn id="44" idx="3"/>
                  <a:endCxn id="45" idx="1"/>
                </p:cNvCxnSpPr>
                <p:nvPr/>
              </p:nvCxnSpPr>
              <p:spPr bwMode="auto">
                <a:xfrm>
                  <a:off x="7946502" y="1678769"/>
                  <a:ext cx="104776" cy="1588"/>
                </a:xfrm>
                <a:prstGeom prst="straightConnector1">
                  <a:avLst/>
                </a:prstGeom>
                <a:noFill/>
                <a:ln w="9525" algn="ctr">
                  <a:solidFill>
                    <a:srgbClr val="F7AB00"/>
                  </a:solidFill>
                  <a:round/>
                  <a:headEnd/>
                  <a:tailEnd type="arrow" w="med" len="med"/>
                </a:ln>
                <a:extLst>
                  <a:ext uri="{909E8E84-426E-40DD-AFC4-6F175D3DCCD1}">
                    <a14:hiddenFill xmlns:a14="http://schemas.microsoft.com/office/drawing/2010/main">
                      <a:noFill/>
                    </a14:hiddenFill>
                  </a:ext>
                </a:extLst>
              </p:spPr>
            </p:cxnSp>
            <p:cxnSp>
              <p:nvCxnSpPr>
                <p:cNvPr id="50" name="直線單箭頭接點 17"/>
                <p:cNvCxnSpPr>
                  <a:cxnSpLocks noChangeShapeType="1"/>
                  <a:stCxn id="45" idx="3"/>
                  <a:endCxn id="46" idx="1"/>
                </p:cNvCxnSpPr>
                <p:nvPr/>
              </p:nvCxnSpPr>
              <p:spPr bwMode="auto">
                <a:xfrm flipV="1">
                  <a:off x="8408468" y="1676100"/>
                  <a:ext cx="92622" cy="2671"/>
                </a:xfrm>
                <a:prstGeom prst="straightConnector1">
                  <a:avLst/>
                </a:prstGeom>
                <a:noFill/>
                <a:ln w="9525" algn="ctr">
                  <a:solidFill>
                    <a:srgbClr val="F7AB00"/>
                  </a:solidFill>
                  <a:round/>
                  <a:headEnd/>
                  <a:tailEnd type="arrow" w="med" len="med"/>
                </a:ln>
                <a:extLst>
                  <a:ext uri="{909E8E84-426E-40DD-AFC4-6F175D3DCCD1}">
                    <a14:hiddenFill xmlns:a14="http://schemas.microsoft.com/office/drawing/2010/main">
                      <a:noFill/>
                    </a14:hiddenFill>
                  </a:ext>
                </a:extLst>
              </p:spPr>
            </p:cxnSp>
            <p:sp>
              <p:nvSpPr>
                <p:cNvPr id="51" name="圓角矩形 50"/>
                <p:cNvSpPr/>
                <p:nvPr/>
              </p:nvSpPr>
              <p:spPr bwMode="auto">
                <a:xfrm>
                  <a:off x="8943373" y="1068877"/>
                  <a:ext cx="357201" cy="1214416"/>
                </a:xfrm>
                <a:prstGeom prst="roundRect">
                  <a:avLst/>
                </a:prstGeom>
                <a:solidFill>
                  <a:schemeClr val="accent6">
                    <a:lumMod val="75000"/>
                  </a:schemeClr>
                </a:solidFill>
                <a:ln>
                  <a:noFill/>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vert="eaVert" anchor="ctr"/>
                <a:lstStyle/>
                <a:p>
                  <a:pPr algn="dist"/>
                  <a:r>
                    <a:rPr lang="zh-TW" altLang="en-US" sz="1400" dirty="0">
                      <a:solidFill>
                        <a:schemeClr val="bg1"/>
                      </a:solidFill>
                      <a:latin typeface="微軟正黑體" panose="020B0604030504040204" pitchFamily="34" charset="-120"/>
                      <a:ea typeface="微軟正黑體" panose="020B0604030504040204" pitchFamily="34" charset="-120"/>
                    </a:rPr>
                    <a:t>報到</a:t>
                  </a:r>
                </a:p>
              </p:txBody>
            </p:sp>
          </p:grpSp>
          <p:sp>
            <p:nvSpPr>
              <p:cNvPr id="39" name="圓角矩形 38"/>
              <p:cNvSpPr/>
              <p:nvPr/>
            </p:nvSpPr>
            <p:spPr bwMode="auto">
              <a:xfrm>
                <a:off x="5988125" y="217985"/>
                <a:ext cx="357187" cy="1428750"/>
              </a:xfrm>
              <a:prstGeom prst="roundRect">
                <a:avLst/>
              </a:prstGeom>
              <a:solidFill>
                <a:schemeClr val="accent6">
                  <a:lumMod val="40000"/>
                  <a:lumOff val="60000"/>
                </a:schemeClr>
              </a:solidFill>
              <a:ln>
                <a:noFill/>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vert="eaVert" anchor="ctr"/>
              <a:lstStyle/>
              <a:p>
                <a:pPr algn="dist"/>
                <a:r>
                  <a:rPr lang="zh-TW" altLang="en-US" sz="1400" dirty="0">
                    <a:solidFill>
                      <a:schemeClr val="tx1"/>
                    </a:solidFill>
                    <a:latin typeface="微軟正黑體" panose="020B0604030504040204" pitchFamily="34" charset="-120"/>
                    <a:ea typeface="微軟正黑體" panose="020B0604030504040204" pitchFamily="34" charset="-120"/>
                  </a:rPr>
                  <a:t>繳費身分審查</a:t>
                </a:r>
              </a:p>
            </p:txBody>
          </p:sp>
          <p:cxnSp>
            <p:nvCxnSpPr>
              <p:cNvPr id="40" name="直線單箭頭接點 14"/>
              <p:cNvCxnSpPr>
                <a:cxnSpLocks noChangeShapeType="1"/>
              </p:cNvCxnSpPr>
              <p:nvPr/>
            </p:nvCxnSpPr>
            <p:spPr bwMode="auto">
              <a:xfrm>
                <a:off x="6372200" y="940618"/>
                <a:ext cx="91181" cy="1868"/>
              </a:xfrm>
              <a:prstGeom prst="straightConnector1">
                <a:avLst/>
              </a:prstGeom>
              <a:noFill/>
              <a:ln w="9525" algn="ctr">
                <a:solidFill>
                  <a:srgbClr val="F7AB00"/>
                </a:solidFill>
                <a:round/>
                <a:headEnd/>
                <a:tailEnd type="arrow" w="med" len="med"/>
              </a:ln>
              <a:extLst>
                <a:ext uri="{909E8E84-426E-40DD-AFC4-6F175D3DCCD1}">
                  <a14:hiddenFill xmlns:a14="http://schemas.microsoft.com/office/drawing/2010/main">
                    <a:noFill/>
                  </a14:hiddenFill>
                </a:ext>
              </a:extLst>
            </p:spPr>
          </p:cxnSp>
        </p:grpSp>
        <p:sp>
          <p:nvSpPr>
            <p:cNvPr id="22" name="圓角矩形 20">
              <a:extLst>
                <a:ext uri="{FF2B5EF4-FFF2-40B4-BE49-F238E27FC236}">
                  <a16:creationId xmlns:a16="http://schemas.microsoft.com/office/drawing/2014/main" id="{059F84A4-7CD8-4CA4-9315-44B434A9E262}"/>
                </a:ext>
              </a:extLst>
            </p:cNvPr>
            <p:cNvSpPr/>
            <p:nvPr/>
          </p:nvSpPr>
          <p:spPr bwMode="auto">
            <a:xfrm>
              <a:off x="8438383" y="200538"/>
              <a:ext cx="357187" cy="1428750"/>
            </a:xfrm>
            <a:prstGeom prst="roundRect">
              <a:avLst/>
            </a:prstGeom>
            <a:solidFill>
              <a:schemeClr val="accent6">
                <a:lumMod val="40000"/>
                <a:lumOff val="60000"/>
              </a:schemeClr>
            </a:solidFill>
            <a:ln>
              <a:noFill/>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vert="eaVert" anchor="ctr"/>
            <a:lstStyle/>
            <a:p>
              <a:pPr algn="dist"/>
              <a:r>
                <a:rPr lang="zh-TW" altLang="en-US" sz="1400" dirty="0">
                  <a:solidFill>
                    <a:schemeClr val="tx1"/>
                  </a:solidFill>
                  <a:latin typeface="微軟正黑體" panose="020B0604030504040204" pitchFamily="34" charset="-120"/>
                  <a:ea typeface="微軟正黑體" panose="020B0604030504040204" pitchFamily="34" charset="-120"/>
                </a:rPr>
                <a:t>看或疑義處理</a:t>
              </a:r>
              <a:endParaRPr lang="en-US" altLang="zh-TW" sz="1400" dirty="0">
                <a:solidFill>
                  <a:schemeClr val="tx1"/>
                </a:solidFill>
                <a:latin typeface="微軟正黑體" panose="020B0604030504040204" pitchFamily="34" charset="-120"/>
                <a:ea typeface="微軟正黑體" panose="020B0604030504040204" pitchFamily="34" charset="-120"/>
              </a:endParaRPr>
            </a:p>
            <a:p>
              <a:pPr algn="dist"/>
              <a:r>
                <a:rPr lang="zh-TW" altLang="en-US" sz="1400" dirty="0">
                  <a:solidFill>
                    <a:schemeClr val="tx1"/>
                  </a:solidFill>
                  <a:latin typeface="微軟正黑體" panose="020B0604030504040204" pitchFamily="34" charset="-120"/>
                  <a:ea typeface="微軟正黑體" panose="020B0604030504040204" pitchFamily="34" charset="-120"/>
                </a:rPr>
                <a:t>學習歷程檔案查</a:t>
              </a:r>
            </a:p>
          </p:txBody>
        </p:sp>
        <p:cxnSp>
          <p:nvCxnSpPr>
            <p:cNvPr id="23" name="直線單箭頭接點 14">
              <a:extLst>
                <a:ext uri="{FF2B5EF4-FFF2-40B4-BE49-F238E27FC236}">
                  <a16:creationId xmlns:a16="http://schemas.microsoft.com/office/drawing/2014/main" id="{C3D821E0-B716-49E5-A1CC-0FDE92BC94E4}"/>
                </a:ext>
              </a:extLst>
            </p:cNvPr>
            <p:cNvCxnSpPr>
              <a:cxnSpLocks noChangeShapeType="1"/>
            </p:cNvCxnSpPr>
            <p:nvPr/>
          </p:nvCxnSpPr>
          <p:spPr bwMode="auto">
            <a:xfrm>
              <a:off x="8803506" y="923171"/>
              <a:ext cx="91181" cy="1868"/>
            </a:xfrm>
            <a:prstGeom prst="straightConnector1">
              <a:avLst/>
            </a:prstGeom>
            <a:noFill/>
            <a:ln w="9525" algn="ctr">
              <a:solidFill>
                <a:srgbClr val="F7AB00"/>
              </a:solidFill>
              <a:round/>
              <a:headEnd/>
              <a:tailEnd type="arrow" w="med" len="med"/>
            </a:ln>
            <a:extLst>
              <a:ext uri="{909E8E84-426E-40DD-AFC4-6F175D3DCCD1}">
                <a14:hiddenFill xmlns:a14="http://schemas.microsoft.com/office/drawing/2010/main">
                  <a:noFill/>
                </a14:hiddenFill>
              </a:ext>
            </a:extLst>
          </p:spPr>
        </p:cxnSp>
      </p:grpSp>
    </p:spTree>
    <p:extLst>
      <p:ext uri="{BB962C8B-B14F-4D97-AF65-F5344CB8AC3E}">
        <p14:creationId xmlns:p14="http://schemas.microsoft.com/office/powerpoint/2010/main" val="1644480334"/>
      </p:ext>
    </p:extLst>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99"/>
          <p:cNvSpPr txBox="1">
            <a:spLocks noChangeArrowheads="1"/>
          </p:cNvSpPr>
          <p:nvPr/>
        </p:nvSpPr>
        <p:spPr>
          <a:xfrm>
            <a:off x="840059" y="108097"/>
            <a:ext cx="8229600" cy="5826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sz="2500" b="1" spc="-75" dirty="0">
                <a:solidFill>
                  <a:prstClr val="black"/>
                </a:solidFill>
                <a:latin typeface="微軟正黑體" panose="020B0604030504040204" pitchFamily="34" charset="-120"/>
                <a:ea typeface="微軟正黑體" panose="020B0604030504040204" pitchFamily="34" charset="-120"/>
              </a:rPr>
              <a:t>技優甄審入學招生作業流程</a:t>
            </a:r>
            <a:r>
              <a:rPr lang="en-US" altLang="zh-TW" sz="2500" b="1" spc="-75" dirty="0">
                <a:solidFill>
                  <a:prstClr val="black"/>
                </a:solidFill>
                <a:latin typeface="微軟正黑體" panose="020B0604030504040204" pitchFamily="34" charset="-120"/>
                <a:ea typeface="微軟正黑體" panose="020B0604030504040204" pitchFamily="34" charset="-120"/>
              </a:rPr>
              <a:t>-</a:t>
            </a:r>
            <a:r>
              <a:rPr lang="zh-TW" altLang="en-US" sz="2500" b="1" spc="-75" dirty="0">
                <a:solidFill>
                  <a:prstClr val="black"/>
                </a:solidFill>
                <a:latin typeface="微軟正黑體" panose="020B0604030504040204" pitchFamily="34" charset="-120"/>
                <a:ea typeface="微軟正黑體" panose="020B0604030504040204" pitchFamily="34" charset="-120"/>
              </a:rPr>
              <a:t>系統練習版</a:t>
            </a:r>
          </a:p>
        </p:txBody>
      </p:sp>
      <p:sp>
        <p:nvSpPr>
          <p:cNvPr id="7" name="矩形 6">
            <a:extLst>
              <a:ext uri="{FF2B5EF4-FFF2-40B4-BE49-F238E27FC236}">
                <a16:creationId xmlns:a16="http://schemas.microsoft.com/office/drawing/2014/main" id="{C9E85AE0-2660-4C1C-AA13-B37BEC930630}"/>
              </a:ext>
            </a:extLst>
          </p:cNvPr>
          <p:cNvSpPr/>
          <p:nvPr/>
        </p:nvSpPr>
        <p:spPr>
          <a:xfrm>
            <a:off x="1218310" y="824067"/>
            <a:ext cx="3196935" cy="422610"/>
          </a:xfrm>
          <a:prstGeom prst="rect">
            <a:avLst/>
          </a:prstGeom>
          <a:solidFill>
            <a:srgbClr val="FBCEC5"/>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3">
            <a:schemeClr val="lt1"/>
          </a:lnRef>
          <a:fillRef idx="1">
            <a:schemeClr val="accent2"/>
          </a:fillRef>
          <a:effectRef idx="1">
            <a:schemeClr val="accent2"/>
          </a:effectRef>
          <a:fontRef idx="minor">
            <a:schemeClr val="lt1"/>
          </a:fontRef>
        </p:style>
        <p:txBody>
          <a:bodyPr rtlCol="0" anchor="ctr"/>
          <a:lstStyle/>
          <a:p>
            <a:pPr algn="ctr">
              <a:buClr>
                <a:schemeClr val="tx1"/>
              </a:buClr>
              <a:defRPr/>
            </a:pPr>
            <a:r>
              <a:rPr lang="zh-TW" altLang="en-US" sz="2400" b="1" dirty="0">
                <a:solidFill>
                  <a:schemeClr val="tx1"/>
                </a:solidFill>
                <a:latin typeface="微軟正黑體" panose="020B0604030504040204" pitchFamily="34" charset="-120"/>
                <a:ea typeface="微軟正黑體" panose="020B0604030504040204" pitchFamily="34" charset="-120"/>
              </a:rPr>
              <a:t>技優</a:t>
            </a:r>
            <a:r>
              <a:rPr lang="zh-TW" altLang="en-US" sz="2400" b="1" dirty="0">
                <a:solidFill>
                  <a:srgbClr val="0000FF"/>
                </a:solidFill>
                <a:latin typeface="微軟正黑體" panose="020B0604030504040204" pitchFamily="34" charset="-120"/>
                <a:ea typeface="微軟正黑體" panose="020B0604030504040204" pitchFamily="34" charset="-120"/>
              </a:rPr>
              <a:t>甄審</a:t>
            </a:r>
            <a:r>
              <a:rPr lang="zh-TW" altLang="en-US" sz="2400" b="1" dirty="0">
                <a:solidFill>
                  <a:schemeClr val="tx1"/>
                </a:solidFill>
                <a:latin typeface="微軟正黑體" panose="020B0604030504040204" pitchFamily="34" charset="-120"/>
                <a:ea typeface="微軟正黑體" panose="020B0604030504040204" pitchFamily="34" charset="-120"/>
              </a:rPr>
              <a:t>系統</a:t>
            </a:r>
            <a:r>
              <a:rPr lang="zh-TW" altLang="en-US" sz="2400" b="1"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練習版</a:t>
            </a:r>
            <a:endParaRPr lang="zh-TW" altLang="en-US" sz="2400" b="1" dirty="0">
              <a:solidFill>
                <a:schemeClr val="tx1"/>
              </a:solidFill>
              <a:latin typeface="微軟正黑體" panose="020B0604030504040204" pitchFamily="34" charset="-120"/>
              <a:ea typeface="微軟正黑體" panose="020B0604030504040204" pitchFamily="34" charset="-120"/>
            </a:endParaRPr>
          </a:p>
        </p:txBody>
      </p:sp>
      <p:graphicFrame>
        <p:nvGraphicFramePr>
          <p:cNvPr id="2" name="表格 2">
            <a:extLst>
              <a:ext uri="{FF2B5EF4-FFF2-40B4-BE49-F238E27FC236}">
                <a16:creationId xmlns:a16="http://schemas.microsoft.com/office/drawing/2014/main" id="{41214B6C-BA24-4580-A9CD-EA13D18710B6}"/>
              </a:ext>
            </a:extLst>
          </p:cNvPr>
          <p:cNvGraphicFramePr>
            <a:graphicFrameLocks noGrp="1"/>
          </p:cNvGraphicFramePr>
          <p:nvPr/>
        </p:nvGraphicFramePr>
        <p:xfrm>
          <a:off x="1218311" y="1471749"/>
          <a:ext cx="9893452" cy="4657830"/>
        </p:xfrm>
        <a:graphic>
          <a:graphicData uri="http://schemas.openxmlformats.org/drawingml/2006/table">
            <a:tbl>
              <a:tblPr firstRow="1" bandRow="1">
                <a:tableStyleId>{7DF18680-E054-41AD-8BC1-D1AEF772440D}</a:tableStyleId>
              </a:tblPr>
              <a:tblGrid>
                <a:gridCol w="4433178">
                  <a:extLst>
                    <a:ext uri="{9D8B030D-6E8A-4147-A177-3AD203B41FA5}">
                      <a16:colId xmlns:a16="http://schemas.microsoft.com/office/drawing/2014/main" val="2563365165"/>
                    </a:ext>
                  </a:extLst>
                </a:gridCol>
                <a:gridCol w="5460274">
                  <a:extLst>
                    <a:ext uri="{9D8B030D-6E8A-4147-A177-3AD203B41FA5}">
                      <a16:colId xmlns:a16="http://schemas.microsoft.com/office/drawing/2014/main" val="3598606644"/>
                    </a:ext>
                  </a:extLst>
                </a:gridCol>
              </a:tblGrid>
              <a:tr h="543030">
                <a:tc>
                  <a:txBody>
                    <a:bodyPr/>
                    <a:lstStyle/>
                    <a:p>
                      <a:pPr algn="ctr"/>
                      <a:r>
                        <a:rPr lang="zh-TW" altLang="en-US" sz="2400" dirty="0">
                          <a:latin typeface="微軟正黑體" panose="020B0604030504040204" pitchFamily="34" charset="-120"/>
                          <a:ea typeface="微軟正黑體" panose="020B0604030504040204" pitchFamily="34" charset="-120"/>
                        </a:rPr>
                        <a:t>系統名稱</a:t>
                      </a:r>
                    </a:p>
                  </a:txBody>
                  <a:tcPr anchor="ctr">
                    <a:solidFill>
                      <a:srgbClr val="8238BA"/>
                    </a:solidFill>
                  </a:tcPr>
                </a:tc>
                <a:tc>
                  <a:txBody>
                    <a:bodyPr/>
                    <a:lstStyle/>
                    <a:p>
                      <a:pPr algn="ctr"/>
                      <a:r>
                        <a:rPr lang="zh-TW" altLang="en-US" sz="2400" dirty="0">
                          <a:latin typeface="微軟正黑體" panose="020B0604030504040204" pitchFamily="34" charset="-120"/>
                          <a:ea typeface="微軟正黑體" panose="020B0604030504040204" pitchFamily="34" charset="-120"/>
                        </a:rPr>
                        <a:t>系統</a:t>
                      </a:r>
                      <a:r>
                        <a:rPr lang="en-US" altLang="zh-TW" sz="2400" dirty="0">
                          <a:latin typeface="微軟正黑體" panose="020B0604030504040204" pitchFamily="34" charset="-120"/>
                          <a:ea typeface="微軟正黑體" panose="020B0604030504040204" pitchFamily="34" charset="-120"/>
                        </a:rPr>
                        <a:t>【</a:t>
                      </a:r>
                      <a:r>
                        <a:rPr lang="zh-TW" altLang="en-US" sz="2400" dirty="0">
                          <a:latin typeface="微軟正黑體" panose="020B0604030504040204" pitchFamily="34" charset="-120"/>
                          <a:ea typeface="微軟正黑體" panose="020B0604030504040204" pitchFamily="34" charset="-120"/>
                        </a:rPr>
                        <a:t>練習版</a:t>
                      </a:r>
                      <a:r>
                        <a:rPr lang="en-US" altLang="zh-TW" sz="2400" dirty="0">
                          <a:latin typeface="微軟正黑體" panose="020B0604030504040204" pitchFamily="34" charset="-120"/>
                          <a:ea typeface="微軟正黑體" panose="020B0604030504040204" pitchFamily="34" charset="-120"/>
                        </a:rPr>
                        <a:t>】</a:t>
                      </a:r>
                      <a:r>
                        <a:rPr lang="zh-TW" altLang="en-US" sz="2400" dirty="0">
                          <a:latin typeface="微軟正黑體" panose="020B0604030504040204" pitchFamily="34" charset="-120"/>
                          <a:ea typeface="微軟正黑體" panose="020B0604030504040204" pitchFamily="34" charset="-120"/>
                        </a:rPr>
                        <a:t>起訖時間</a:t>
                      </a:r>
                    </a:p>
                  </a:txBody>
                  <a:tcPr anchor="ctr">
                    <a:solidFill>
                      <a:srgbClr val="8238BA"/>
                    </a:solidFill>
                  </a:tcPr>
                </a:tc>
                <a:extLst>
                  <a:ext uri="{0D108BD9-81ED-4DB2-BD59-A6C34878D82A}">
                    <a16:rowId xmlns:a16="http://schemas.microsoft.com/office/drawing/2014/main" val="3064284376"/>
                  </a:ext>
                </a:extLst>
              </a:tr>
              <a:tr h="822960">
                <a:tc>
                  <a:txBody>
                    <a:bodyPr/>
                    <a:lstStyle/>
                    <a:p>
                      <a:pPr algn="ctr"/>
                      <a:r>
                        <a:rPr lang="zh-TW" altLang="en-US" sz="2400" b="1" dirty="0">
                          <a:latin typeface="微軟正黑體" panose="020B0604030504040204" pitchFamily="34" charset="-120"/>
                          <a:ea typeface="微軟正黑體" panose="020B0604030504040204" pitchFamily="34" charset="-120"/>
                          <a:cs typeface="Times New Roman" panose="02020603050405020304" pitchFamily="18" charset="0"/>
                        </a:rPr>
                        <a:t>繳費身分審查</a:t>
                      </a:r>
                      <a:r>
                        <a:rPr lang="zh-TW" altLang="en-US" sz="2400" dirty="0">
                          <a:latin typeface="微軟正黑體" panose="020B0604030504040204" pitchFamily="34" charset="-120"/>
                          <a:ea typeface="微軟正黑體" panose="020B0604030504040204" pitchFamily="34" charset="-120"/>
                          <a:cs typeface="Times New Roman" panose="02020603050405020304" pitchFamily="18" charset="0"/>
                        </a:rPr>
                        <a:t>系統</a:t>
                      </a:r>
                      <a:endParaRPr lang="zh-TW" altLang="en-US" sz="2400" dirty="0">
                        <a:latin typeface="微軟正黑體" panose="020B0604030504040204" pitchFamily="34" charset="-120"/>
                        <a:ea typeface="微軟正黑體" panose="020B0604030504040204" pitchFamily="34" charset="-120"/>
                      </a:endParaRPr>
                    </a:p>
                  </a:txBody>
                  <a:tcPr anchor="ctr">
                    <a:solidFill>
                      <a:srgbClr val="F3E7FF"/>
                    </a:solidFill>
                  </a:tcPr>
                </a:tc>
                <a:tc>
                  <a:txBody>
                    <a:bodyPr/>
                    <a:lstStyle/>
                    <a:p>
                      <a:pPr algn="ctr"/>
                      <a:r>
                        <a:rPr lang="en-US" altLang="zh-TW" sz="2400" dirty="0">
                          <a:latin typeface="微軟正黑體" panose="020B0604030504040204" pitchFamily="34" charset="-120"/>
                          <a:ea typeface="微軟正黑體" panose="020B0604030504040204" pitchFamily="34" charset="-120"/>
                        </a:rPr>
                        <a:t>115.</a:t>
                      </a:r>
                      <a:r>
                        <a:rPr lang="en-US" altLang="zh-TW" sz="2400" b="1" dirty="0">
                          <a:latin typeface="微軟正黑體" panose="020B0604030504040204" pitchFamily="34" charset="-120"/>
                          <a:ea typeface="微軟正黑體" panose="020B0604030504040204" pitchFamily="34" charset="-120"/>
                        </a:rPr>
                        <a:t>3.26</a:t>
                      </a:r>
                      <a:r>
                        <a:rPr lang="en-US" altLang="zh-TW" sz="2400" dirty="0">
                          <a:latin typeface="微軟正黑體" panose="020B0604030504040204" pitchFamily="34" charset="-120"/>
                          <a:ea typeface="微軟正黑體" panose="020B0604030504040204" pitchFamily="34" charset="-120"/>
                        </a:rPr>
                        <a:t>(</a:t>
                      </a:r>
                      <a:r>
                        <a:rPr lang="zh-TW" altLang="en-US" sz="2400" dirty="0">
                          <a:latin typeface="微軟正黑體" panose="020B0604030504040204" pitchFamily="34" charset="-120"/>
                          <a:ea typeface="微軟正黑體" panose="020B0604030504040204" pitchFamily="34" charset="-120"/>
                        </a:rPr>
                        <a:t>四</a:t>
                      </a:r>
                      <a:r>
                        <a:rPr lang="en-US" altLang="zh-TW" sz="2400" dirty="0">
                          <a:latin typeface="微軟正黑體" panose="020B0604030504040204" pitchFamily="34" charset="-120"/>
                          <a:ea typeface="微軟正黑體" panose="020B0604030504040204" pitchFamily="34" charset="-120"/>
                        </a:rPr>
                        <a:t>)10:00-</a:t>
                      </a:r>
                      <a:r>
                        <a:rPr lang="en-US" altLang="zh-TW" sz="2400" b="1" u="sng" dirty="0">
                          <a:solidFill>
                            <a:srgbClr val="C00000"/>
                          </a:solidFill>
                          <a:latin typeface="微軟正黑體" panose="020B0604030504040204" pitchFamily="34" charset="-120"/>
                          <a:ea typeface="微軟正黑體" panose="020B0604030504040204" pitchFamily="34" charset="-120"/>
                        </a:rPr>
                        <a:t>4.10</a:t>
                      </a:r>
                      <a:r>
                        <a:rPr lang="en-US" altLang="zh-TW" sz="2400" u="sng" dirty="0">
                          <a:solidFill>
                            <a:srgbClr val="C00000"/>
                          </a:solidFill>
                          <a:latin typeface="微軟正黑體" panose="020B0604030504040204" pitchFamily="34" charset="-120"/>
                          <a:ea typeface="微軟正黑體" panose="020B0604030504040204" pitchFamily="34" charset="-120"/>
                        </a:rPr>
                        <a:t>(</a:t>
                      </a:r>
                      <a:r>
                        <a:rPr lang="zh-TW" altLang="en-US" sz="2400" u="sng" dirty="0">
                          <a:solidFill>
                            <a:srgbClr val="C00000"/>
                          </a:solidFill>
                          <a:latin typeface="微軟正黑體" panose="020B0604030504040204" pitchFamily="34" charset="-120"/>
                          <a:ea typeface="微軟正黑體" panose="020B0604030504040204" pitchFamily="34" charset="-120"/>
                        </a:rPr>
                        <a:t>五</a:t>
                      </a:r>
                      <a:r>
                        <a:rPr lang="en-US" altLang="zh-TW" sz="2400" u="sng" dirty="0">
                          <a:solidFill>
                            <a:srgbClr val="C00000"/>
                          </a:solidFill>
                          <a:latin typeface="微軟正黑體" panose="020B0604030504040204" pitchFamily="34" charset="-120"/>
                          <a:ea typeface="微軟正黑體" panose="020B0604030504040204" pitchFamily="34" charset="-120"/>
                        </a:rPr>
                        <a:t>)</a:t>
                      </a:r>
                      <a:r>
                        <a:rPr lang="en-US" altLang="zh-TW" sz="2400" dirty="0">
                          <a:latin typeface="微軟正黑體" panose="020B0604030504040204" pitchFamily="34" charset="-120"/>
                          <a:ea typeface="微軟正黑體" panose="020B0604030504040204" pitchFamily="34" charset="-120"/>
                        </a:rPr>
                        <a:t>17:00</a:t>
                      </a:r>
                      <a:r>
                        <a:rPr lang="zh-TW" altLang="en-US" sz="2400" dirty="0">
                          <a:latin typeface="微軟正黑體" panose="020B0604030504040204" pitchFamily="34" charset="-120"/>
                          <a:ea typeface="微軟正黑體" panose="020B0604030504040204" pitchFamily="34" charset="-120"/>
                        </a:rPr>
                        <a:t>止</a:t>
                      </a:r>
                    </a:p>
                  </a:txBody>
                  <a:tcPr anchor="ctr">
                    <a:solidFill>
                      <a:srgbClr val="F3E7FF"/>
                    </a:solidFill>
                  </a:tcPr>
                </a:tc>
                <a:extLst>
                  <a:ext uri="{0D108BD9-81ED-4DB2-BD59-A6C34878D82A}">
                    <a16:rowId xmlns:a16="http://schemas.microsoft.com/office/drawing/2014/main" val="3815245438"/>
                  </a:ext>
                </a:extLst>
              </a:tr>
              <a:tr h="82296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2400" b="1" dirty="0">
                          <a:latin typeface="微軟正黑體" panose="020B0604030504040204" pitchFamily="34" charset="-120"/>
                          <a:ea typeface="微軟正黑體" panose="020B0604030504040204" pitchFamily="34" charset="-120"/>
                          <a:cs typeface="Times New Roman" panose="02020603050405020304" pitchFamily="18" charset="0"/>
                        </a:rPr>
                        <a:t>資格審查登錄</a:t>
                      </a:r>
                      <a:r>
                        <a:rPr lang="zh-TW" altLang="en-US" sz="2400" dirty="0">
                          <a:latin typeface="微軟正黑體" panose="020B0604030504040204" pitchFamily="34" charset="-120"/>
                          <a:ea typeface="微軟正黑體" panose="020B0604030504040204" pitchFamily="34" charset="-120"/>
                          <a:cs typeface="Times New Roman" panose="02020603050405020304" pitchFamily="18" charset="0"/>
                        </a:rPr>
                        <a:t>系統</a:t>
                      </a:r>
                      <a:endParaRPr lang="en-US" altLang="zh-TW" sz="2400" dirty="0">
                        <a:latin typeface="微軟正黑體" panose="020B0604030504040204" pitchFamily="34" charset="-120"/>
                        <a:ea typeface="微軟正黑體" panose="020B0604030504040204" pitchFamily="34" charset="-120"/>
                        <a:cs typeface="Times New Roman" panose="02020603050405020304" pitchFamily="18" charset="0"/>
                      </a:endParaRPr>
                    </a:p>
                  </a:txBody>
                  <a:tcPr anchor="ctr">
                    <a:solidFill>
                      <a:srgbClr val="FAF7F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TW" sz="2400" dirty="0">
                          <a:latin typeface="微軟正黑體" panose="020B0604030504040204" pitchFamily="34" charset="-120"/>
                          <a:ea typeface="微軟正黑體" panose="020B0604030504040204" pitchFamily="34" charset="-120"/>
                        </a:rPr>
                        <a:t>115.</a:t>
                      </a:r>
                      <a:r>
                        <a:rPr lang="en-US" altLang="zh-TW" sz="2400" b="1" dirty="0">
                          <a:latin typeface="微軟正黑體" panose="020B0604030504040204" pitchFamily="34" charset="-120"/>
                          <a:ea typeface="微軟正黑體" panose="020B0604030504040204" pitchFamily="34" charset="-120"/>
                        </a:rPr>
                        <a:t>3.26</a:t>
                      </a:r>
                      <a:r>
                        <a:rPr lang="en-US" altLang="zh-TW" sz="2400" dirty="0">
                          <a:latin typeface="微軟正黑體" panose="020B0604030504040204" pitchFamily="34" charset="-120"/>
                          <a:ea typeface="微軟正黑體" panose="020B0604030504040204" pitchFamily="34" charset="-120"/>
                        </a:rPr>
                        <a:t>(</a:t>
                      </a:r>
                      <a:r>
                        <a:rPr lang="zh-TW" altLang="en-US" sz="2400" dirty="0">
                          <a:latin typeface="微軟正黑體" panose="020B0604030504040204" pitchFamily="34" charset="-120"/>
                          <a:ea typeface="微軟正黑體" panose="020B0604030504040204" pitchFamily="34" charset="-120"/>
                        </a:rPr>
                        <a:t>四</a:t>
                      </a:r>
                      <a:r>
                        <a:rPr lang="en-US" altLang="zh-TW" sz="2400" dirty="0">
                          <a:latin typeface="微軟正黑體" panose="020B0604030504040204" pitchFamily="34" charset="-120"/>
                          <a:ea typeface="微軟正黑體" panose="020B0604030504040204" pitchFamily="34" charset="-120"/>
                        </a:rPr>
                        <a:t>)10:00-</a:t>
                      </a:r>
                      <a:r>
                        <a:rPr lang="en-US" altLang="zh-TW" sz="2400" b="1" u="sng" dirty="0">
                          <a:solidFill>
                            <a:srgbClr val="C00000"/>
                          </a:solidFill>
                          <a:latin typeface="微軟正黑體" panose="020B0604030504040204" pitchFamily="34" charset="-120"/>
                          <a:ea typeface="微軟正黑體" panose="020B0604030504040204" pitchFamily="34" charset="-120"/>
                        </a:rPr>
                        <a:t>4.21</a:t>
                      </a:r>
                      <a:r>
                        <a:rPr lang="en-US" altLang="zh-TW" sz="2400" u="sng" dirty="0">
                          <a:solidFill>
                            <a:srgbClr val="C00000"/>
                          </a:solidFill>
                          <a:latin typeface="微軟正黑體" panose="020B0604030504040204" pitchFamily="34" charset="-120"/>
                          <a:ea typeface="微軟正黑體" panose="020B0604030504040204" pitchFamily="34" charset="-120"/>
                        </a:rPr>
                        <a:t>(</a:t>
                      </a:r>
                      <a:r>
                        <a:rPr lang="zh-TW" altLang="en-US" sz="2400" u="sng" dirty="0">
                          <a:solidFill>
                            <a:srgbClr val="C00000"/>
                          </a:solidFill>
                          <a:latin typeface="微軟正黑體" panose="020B0604030504040204" pitchFamily="34" charset="-120"/>
                          <a:ea typeface="微軟正黑體" panose="020B0604030504040204" pitchFamily="34" charset="-120"/>
                        </a:rPr>
                        <a:t>二</a:t>
                      </a:r>
                      <a:r>
                        <a:rPr lang="en-US" altLang="zh-TW" sz="2400" u="sng" dirty="0">
                          <a:solidFill>
                            <a:srgbClr val="C00000"/>
                          </a:solidFill>
                          <a:latin typeface="微軟正黑體" panose="020B0604030504040204" pitchFamily="34" charset="-120"/>
                          <a:ea typeface="微軟正黑體" panose="020B0604030504040204" pitchFamily="34" charset="-120"/>
                        </a:rPr>
                        <a:t>)</a:t>
                      </a:r>
                      <a:r>
                        <a:rPr lang="en-US" altLang="zh-TW" sz="2400" dirty="0">
                          <a:latin typeface="微軟正黑體" panose="020B0604030504040204" pitchFamily="34" charset="-120"/>
                          <a:ea typeface="微軟正黑體" panose="020B0604030504040204" pitchFamily="34" charset="-120"/>
                        </a:rPr>
                        <a:t>17:00</a:t>
                      </a:r>
                      <a:r>
                        <a:rPr lang="zh-TW" altLang="en-US" sz="2400" dirty="0">
                          <a:latin typeface="微軟正黑體" panose="020B0604030504040204" pitchFamily="34" charset="-120"/>
                          <a:ea typeface="微軟正黑體" panose="020B0604030504040204" pitchFamily="34" charset="-120"/>
                        </a:rPr>
                        <a:t>止</a:t>
                      </a:r>
                    </a:p>
                  </a:txBody>
                  <a:tcPr anchor="ctr">
                    <a:solidFill>
                      <a:srgbClr val="FAF7FB"/>
                    </a:solidFill>
                  </a:tcPr>
                </a:tc>
                <a:extLst>
                  <a:ext uri="{0D108BD9-81ED-4DB2-BD59-A6C34878D82A}">
                    <a16:rowId xmlns:a16="http://schemas.microsoft.com/office/drawing/2014/main" val="2792597413"/>
                  </a:ext>
                </a:extLst>
              </a:tr>
              <a:tr h="82296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2400" b="1" dirty="0">
                          <a:latin typeface="微軟正黑體" panose="020B0604030504040204" pitchFamily="34" charset="-120"/>
                          <a:ea typeface="微軟正黑體" panose="020B0604030504040204" pitchFamily="34" charset="-120"/>
                          <a:cs typeface="Times New Roman" panose="02020603050405020304" pitchFamily="18" charset="0"/>
                        </a:rPr>
                        <a:t>報名</a:t>
                      </a:r>
                      <a:r>
                        <a:rPr lang="zh-TW" altLang="en-US" sz="2400" dirty="0">
                          <a:latin typeface="微軟正黑體" panose="020B0604030504040204" pitchFamily="34" charset="-120"/>
                          <a:ea typeface="微軟正黑體" panose="020B0604030504040204" pitchFamily="34" charset="-120"/>
                          <a:cs typeface="Times New Roman" panose="02020603050405020304" pitchFamily="18" charset="0"/>
                        </a:rPr>
                        <a:t>系統</a:t>
                      </a:r>
                      <a:endParaRPr lang="en-US" altLang="zh-TW" sz="2400" dirty="0">
                        <a:latin typeface="微軟正黑體" panose="020B0604030504040204" pitchFamily="34" charset="-120"/>
                        <a:ea typeface="微軟正黑體" panose="020B0604030504040204" pitchFamily="34" charset="-120"/>
                        <a:cs typeface="Times New Roman" panose="02020603050405020304" pitchFamily="18" charset="0"/>
                      </a:endParaRPr>
                    </a:p>
                    <a:p>
                      <a:pPr algn="ctr"/>
                      <a:r>
                        <a:rPr lang="en-US" altLang="zh-TW" sz="2400" dirty="0">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2400" dirty="0">
                          <a:latin typeface="微軟正黑體" panose="020B0604030504040204" pitchFamily="34" charset="-120"/>
                          <a:ea typeface="微軟正黑體" panose="020B0604030504040204" pitchFamily="34" charset="-120"/>
                          <a:cs typeface="Times New Roman" panose="02020603050405020304" pitchFamily="18" charset="0"/>
                        </a:rPr>
                        <a:t>選填校系科（組）、學程</a:t>
                      </a:r>
                      <a:r>
                        <a:rPr lang="en-US" altLang="zh-TW" sz="2400" dirty="0">
                          <a:latin typeface="微軟正黑體" panose="020B0604030504040204" pitchFamily="34" charset="-120"/>
                          <a:ea typeface="微軟正黑體" panose="020B0604030504040204" pitchFamily="34" charset="-120"/>
                          <a:cs typeface="Times New Roman" panose="02020603050405020304" pitchFamily="18" charset="0"/>
                        </a:rPr>
                        <a:t>】</a:t>
                      </a:r>
                      <a:endParaRPr lang="zh-TW" altLang="en-US" sz="2400" dirty="0">
                        <a:latin typeface="微軟正黑體" panose="020B0604030504040204" pitchFamily="34" charset="-120"/>
                        <a:ea typeface="微軟正黑體" panose="020B0604030504040204" pitchFamily="34" charset="-120"/>
                      </a:endParaRPr>
                    </a:p>
                  </a:txBody>
                  <a:tcPr anchor="ctr">
                    <a:solidFill>
                      <a:srgbClr val="F3E7F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TW" sz="2400" dirty="0">
                          <a:latin typeface="微軟正黑體" panose="020B0604030504040204" pitchFamily="34" charset="-120"/>
                          <a:ea typeface="微軟正黑體" panose="020B0604030504040204" pitchFamily="34" charset="-120"/>
                        </a:rPr>
                        <a:t>115.</a:t>
                      </a:r>
                      <a:r>
                        <a:rPr lang="en-US" altLang="zh-TW" sz="2400" b="1" dirty="0">
                          <a:latin typeface="微軟正黑體" panose="020B0604030504040204" pitchFamily="34" charset="-120"/>
                          <a:ea typeface="微軟正黑體" panose="020B0604030504040204" pitchFamily="34" charset="-120"/>
                        </a:rPr>
                        <a:t>4.23</a:t>
                      </a:r>
                      <a:r>
                        <a:rPr lang="en-US" altLang="zh-TW" sz="2400" dirty="0">
                          <a:latin typeface="微軟正黑體" panose="020B0604030504040204" pitchFamily="34" charset="-120"/>
                          <a:ea typeface="微軟正黑體" panose="020B0604030504040204" pitchFamily="34" charset="-120"/>
                        </a:rPr>
                        <a:t>(</a:t>
                      </a:r>
                      <a:r>
                        <a:rPr lang="zh-TW" altLang="en-US" sz="2400" dirty="0">
                          <a:latin typeface="微軟正黑體" panose="020B0604030504040204" pitchFamily="34" charset="-120"/>
                          <a:ea typeface="微軟正黑體" panose="020B0604030504040204" pitchFamily="34" charset="-120"/>
                        </a:rPr>
                        <a:t>四</a:t>
                      </a:r>
                      <a:r>
                        <a:rPr lang="en-US" altLang="zh-TW" sz="2400" dirty="0">
                          <a:latin typeface="微軟正黑體" panose="020B0604030504040204" pitchFamily="34" charset="-120"/>
                          <a:ea typeface="微軟正黑體" panose="020B0604030504040204" pitchFamily="34" charset="-120"/>
                        </a:rPr>
                        <a:t>)10:00-</a:t>
                      </a:r>
                      <a:r>
                        <a:rPr lang="en-US" altLang="zh-TW" sz="2400" b="1" u="sng" dirty="0">
                          <a:solidFill>
                            <a:srgbClr val="C00000"/>
                          </a:solidFill>
                          <a:latin typeface="微軟正黑體" panose="020B0604030504040204" pitchFamily="34" charset="-120"/>
                          <a:ea typeface="微軟正黑體" panose="020B0604030504040204" pitchFamily="34" charset="-120"/>
                        </a:rPr>
                        <a:t>5.11</a:t>
                      </a:r>
                      <a:r>
                        <a:rPr lang="en-US" altLang="zh-TW" sz="2400" u="sng" dirty="0">
                          <a:solidFill>
                            <a:srgbClr val="C00000"/>
                          </a:solidFill>
                          <a:latin typeface="微軟正黑體" panose="020B0604030504040204" pitchFamily="34" charset="-120"/>
                          <a:ea typeface="微軟正黑體" panose="020B0604030504040204" pitchFamily="34" charset="-120"/>
                        </a:rPr>
                        <a:t>(</a:t>
                      </a:r>
                      <a:r>
                        <a:rPr lang="zh-TW" altLang="en-US" sz="2400" u="sng" dirty="0">
                          <a:solidFill>
                            <a:srgbClr val="C00000"/>
                          </a:solidFill>
                          <a:latin typeface="微軟正黑體" panose="020B0604030504040204" pitchFamily="34" charset="-120"/>
                          <a:ea typeface="微軟正黑體" panose="020B0604030504040204" pitchFamily="34" charset="-120"/>
                        </a:rPr>
                        <a:t>一</a:t>
                      </a:r>
                      <a:r>
                        <a:rPr lang="en-US" altLang="zh-TW" sz="2400" u="sng" dirty="0">
                          <a:solidFill>
                            <a:srgbClr val="C00000"/>
                          </a:solidFill>
                          <a:latin typeface="微軟正黑體" panose="020B0604030504040204" pitchFamily="34" charset="-120"/>
                          <a:ea typeface="微軟正黑體" panose="020B0604030504040204" pitchFamily="34" charset="-120"/>
                        </a:rPr>
                        <a:t>)</a:t>
                      </a:r>
                      <a:r>
                        <a:rPr lang="en-US" altLang="zh-TW" sz="2400" dirty="0">
                          <a:latin typeface="微軟正黑體" panose="020B0604030504040204" pitchFamily="34" charset="-120"/>
                          <a:ea typeface="微軟正黑體" panose="020B0604030504040204" pitchFamily="34" charset="-120"/>
                        </a:rPr>
                        <a:t>17:00</a:t>
                      </a:r>
                      <a:r>
                        <a:rPr lang="zh-TW" altLang="en-US" sz="2400" dirty="0">
                          <a:latin typeface="微軟正黑體" panose="020B0604030504040204" pitchFamily="34" charset="-120"/>
                          <a:ea typeface="微軟正黑體" panose="020B0604030504040204" pitchFamily="34" charset="-120"/>
                        </a:rPr>
                        <a:t>止</a:t>
                      </a:r>
                    </a:p>
                  </a:txBody>
                  <a:tcPr anchor="ctr">
                    <a:solidFill>
                      <a:srgbClr val="F3E7FF"/>
                    </a:solidFill>
                  </a:tcPr>
                </a:tc>
                <a:extLst>
                  <a:ext uri="{0D108BD9-81ED-4DB2-BD59-A6C34878D82A}">
                    <a16:rowId xmlns:a16="http://schemas.microsoft.com/office/drawing/2014/main" val="1250925690"/>
                  </a:ext>
                </a:extLst>
              </a:tr>
              <a:tr h="822960">
                <a:tc>
                  <a:txBody>
                    <a:bodyPr/>
                    <a:lstStyle/>
                    <a:p>
                      <a:pPr algn="ctr"/>
                      <a:r>
                        <a:rPr lang="zh-TW" altLang="en-US" sz="2400" b="1" dirty="0">
                          <a:latin typeface="微軟正黑體" panose="020B0604030504040204" pitchFamily="34" charset="-120"/>
                          <a:ea typeface="微軟正黑體" panose="020B0604030504040204" pitchFamily="34" charset="-120"/>
                          <a:cs typeface="Times New Roman" panose="02020603050405020304" pitchFamily="18" charset="0"/>
                        </a:rPr>
                        <a:t>學習歷程備審資料上傳</a:t>
                      </a:r>
                      <a:r>
                        <a:rPr lang="zh-TW" altLang="en-US" sz="2400" dirty="0">
                          <a:latin typeface="微軟正黑體" panose="020B0604030504040204" pitchFamily="34" charset="-120"/>
                          <a:ea typeface="微軟正黑體" panose="020B0604030504040204" pitchFamily="34" charset="-120"/>
                          <a:cs typeface="Times New Roman" panose="02020603050405020304" pitchFamily="18" charset="0"/>
                        </a:rPr>
                        <a:t>系統</a:t>
                      </a:r>
                      <a:endParaRPr lang="zh-TW" altLang="en-US" sz="2400" dirty="0">
                        <a:latin typeface="微軟正黑體" panose="020B0604030504040204" pitchFamily="34" charset="-120"/>
                        <a:ea typeface="微軟正黑體" panose="020B0604030504040204" pitchFamily="34" charset="-120"/>
                      </a:endParaRPr>
                    </a:p>
                  </a:txBody>
                  <a:tcPr anchor="ctr">
                    <a:solidFill>
                      <a:srgbClr val="FAF7F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TW" sz="2400" dirty="0">
                          <a:latin typeface="微軟正黑體" panose="020B0604030504040204" pitchFamily="34" charset="-120"/>
                          <a:ea typeface="微軟正黑體" panose="020B0604030504040204" pitchFamily="34" charset="-120"/>
                        </a:rPr>
                        <a:t>115.</a:t>
                      </a:r>
                      <a:r>
                        <a:rPr lang="en-US" altLang="zh-TW" sz="2400" b="1" dirty="0">
                          <a:latin typeface="微軟正黑體" panose="020B0604030504040204" pitchFamily="34" charset="-120"/>
                          <a:ea typeface="微軟正黑體" panose="020B0604030504040204" pitchFamily="34" charset="-120"/>
                        </a:rPr>
                        <a:t>4.23</a:t>
                      </a:r>
                      <a:r>
                        <a:rPr lang="en-US" altLang="zh-TW" sz="2400" dirty="0">
                          <a:latin typeface="微軟正黑體" panose="020B0604030504040204" pitchFamily="34" charset="-120"/>
                          <a:ea typeface="微軟正黑體" panose="020B0604030504040204" pitchFamily="34" charset="-120"/>
                        </a:rPr>
                        <a:t>(</a:t>
                      </a:r>
                      <a:r>
                        <a:rPr lang="zh-TW" altLang="en-US" sz="2400" dirty="0">
                          <a:latin typeface="微軟正黑體" panose="020B0604030504040204" pitchFamily="34" charset="-120"/>
                          <a:ea typeface="微軟正黑體" panose="020B0604030504040204" pitchFamily="34" charset="-120"/>
                        </a:rPr>
                        <a:t>四</a:t>
                      </a:r>
                      <a:r>
                        <a:rPr lang="en-US" altLang="zh-TW" sz="2400" dirty="0">
                          <a:latin typeface="微軟正黑體" panose="020B0604030504040204" pitchFamily="34" charset="-120"/>
                          <a:ea typeface="微軟正黑體" panose="020B0604030504040204" pitchFamily="34" charset="-120"/>
                        </a:rPr>
                        <a:t>)10:00-</a:t>
                      </a:r>
                      <a:r>
                        <a:rPr lang="en-US" altLang="zh-TW" sz="2400" b="1" u="sng" dirty="0">
                          <a:solidFill>
                            <a:srgbClr val="C00000"/>
                          </a:solidFill>
                          <a:latin typeface="微軟正黑體" panose="020B0604030504040204" pitchFamily="34" charset="-120"/>
                          <a:ea typeface="微軟正黑體" panose="020B0604030504040204" pitchFamily="34" charset="-120"/>
                        </a:rPr>
                        <a:t>5.27</a:t>
                      </a:r>
                      <a:r>
                        <a:rPr lang="en-US" altLang="zh-TW" sz="2400" u="sng" dirty="0">
                          <a:solidFill>
                            <a:srgbClr val="C00000"/>
                          </a:solidFill>
                          <a:latin typeface="微軟正黑體" panose="020B0604030504040204" pitchFamily="34" charset="-120"/>
                          <a:ea typeface="微軟正黑體" panose="020B0604030504040204" pitchFamily="34" charset="-120"/>
                        </a:rPr>
                        <a:t>(</a:t>
                      </a:r>
                      <a:r>
                        <a:rPr lang="zh-TW" altLang="en-US" sz="2400" u="sng" dirty="0">
                          <a:solidFill>
                            <a:srgbClr val="C00000"/>
                          </a:solidFill>
                          <a:latin typeface="微軟正黑體" panose="020B0604030504040204" pitchFamily="34" charset="-120"/>
                          <a:ea typeface="微軟正黑體" panose="020B0604030504040204" pitchFamily="34" charset="-120"/>
                        </a:rPr>
                        <a:t>三</a:t>
                      </a:r>
                      <a:r>
                        <a:rPr lang="en-US" altLang="zh-TW" sz="2400" u="sng" dirty="0">
                          <a:solidFill>
                            <a:srgbClr val="C00000"/>
                          </a:solidFill>
                          <a:latin typeface="微軟正黑體" panose="020B0604030504040204" pitchFamily="34" charset="-120"/>
                          <a:ea typeface="微軟正黑體" panose="020B0604030504040204" pitchFamily="34" charset="-120"/>
                        </a:rPr>
                        <a:t>)</a:t>
                      </a:r>
                      <a:r>
                        <a:rPr lang="en-US" altLang="zh-TW" sz="2400" dirty="0">
                          <a:latin typeface="微軟正黑體" panose="020B0604030504040204" pitchFamily="34" charset="-120"/>
                          <a:ea typeface="微軟正黑體" panose="020B0604030504040204" pitchFamily="34" charset="-120"/>
                        </a:rPr>
                        <a:t>21:00</a:t>
                      </a:r>
                      <a:r>
                        <a:rPr lang="zh-TW" altLang="en-US" sz="2400" dirty="0">
                          <a:latin typeface="微軟正黑體" panose="020B0604030504040204" pitchFamily="34" charset="-120"/>
                          <a:ea typeface="微軟正黑體" panose="020B0604030504040204" pitchFamily="34" charset="-120"/>
                        </a:rPr>
                        <a:t>止</a:t>
                      </a:r>
                    </a:p>
                  </a:txBody>
                  <a:tcPr anchor="ctr">
                    <a:solidFill>
                      <a:srgbClr val="FAF7FB"/>
                    </a:solidFill>
                  </a:tcPr>
                </a:tc>
                <a:extLst>
                  <a:ext uri="{0D108BD9-81ED-4DB2-BD59-A6C34878D82A}">
                    <a16:rowId xmlns:a16="http://schemas.microsoft.com/office/drawing/2014/main" val="1481189959"/>
                  </a:ext>
                </a:extLst>
              </a:tr>
              <a:tr h="822960">
                <a:tc>
                  <a:txBody>
                    <a:bodyPr/>
                    <a:lstStyle/>
                    <a:p>
                      <a:pPr algn="ctr"/>
                      <a:r>
                        <a:rPr lang="zh-TW" altLang="en-US" sz="2400" b="1" dirty="0">
                          <a:latin typeface="微軟正黑體" panose="020B0604030504040204" pitchFamily="34" charset="-120"/>
                          <a:ea typeface="微軟正黑體" panose="020B0604030504040204" pitchFamily="34" charset="-120"/>
                          <a:cs typeface="Times New Roman" panose="02020603050405020304" pitchFamily="18" charset="0"/>
                        </a:rPr>
                        <a:t>就讀志願序登記</a:t>
                      </a:r>
                      <a:r>
                        <a:rPr lang="zh-TW" altLang="en-US" sz="2400" dirty="0">
                          <a:latin typeface="微軟正黑體" panose="020B0604030504040204" pitchFamily="34" charset="-120"/>
                          <a:ea typeface="微軟正黑體" panose="020B0604030504040204" pitchFamily="34" charset="-120"/>
                          <a:cs typeface="Times New Roman" panose="02020603050405020304" pitchFamily="18" charset="0"/>
                        </a:rPr>
                        <a:t>系統</a:t>
                      </a:r>
                      <a:endParaRPr lang="zh-TW" altLang="en-US" sz="2400" dirty="0">
                        <a:latin typeface="微軟正黑體" panose="020B0604030504040204" pitchFamily="34" charset="-120"/>
                        <a:ea typeface="微軟正黑體" panose="020B0604030504040204" pitchFamily="34" charset="-120"/>
                      </a:endParaRPr>
                    </a:p>
                  </a:txBody>
                  <a:tcPr anchor="ctr">
                    <a:solidFill>
                      <a:srgbClr val="F3E7F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TW" sz="2400" dirty="0">
                          <a:latin typeface="微軟正黑體" panose="020B0604030504040204" pitchFamily="34" charset="-120"/>
                          <a:ea typeface="微軟正黑體" panose="020B0604030504040204" pitchFamily="34" charset="-120"/>
                        </a:rPr>
                        <a:t>115.</a:t>
                      </a:r>
                      <a:r>
                        <a:rPr lang="en-US" altLang="zh-TW" sz="2400" b="1" dirty="0">
                          <a:latin typeface="微軟正黑體" panose="020B0604030504040204" pitchFamily="34" charset="-120"/>
                          <a:ea typeface="微軟正黑體" panose="020B0604030504040204" pitchFamily="34" charset="-120"/>
                        </a:rPr>
                        <a:t>6.10</a:t>
                      </a:r>
                      <a:r>
                        <a:rPr lang="en-US" altLang="zh-TW" sz="2400" dirty="0">
                          <a:latin typeface="微軟正黑體" panose="020B0604030504040204" pitchFamily="34" charset="-120"/>
                          <a:ea typeface="微軟正黑體" panose="020B0604030504040204" pitchFamily="34" charset="-120"/>
                        </a:rPr>
                        <a:t>(</a:t>
                      </a:r>
                      <a:r>
                        <a:rPr lang="zh-TW" altLang="en-US" sz="2400" dirty="0">
                          <a:latin typeface="微軟正黑體" panose="020B0604030504040204" pitchFamily="34" charset="-120"/>
                          <a:ea typeface="微軟正黑體" panose="020B0604030504040204" pitchFamily="34" charset="-120"/>
                        </a:rPr>
                        <a:t>三</a:t>
                      </a:r>
                      <a:r>
                        <a:rPr lang="en-US" altLang="zh-TW" sz="2400" dirty="0">
                          <a:latin typeface="微軟正黑體" panose="020B0604030504040204" pitchFamily="34" charset="-120"/>
                          <a:ea typeface="微軟正黑體" panose="020B0604030504040204" pitchFamily="34" charset="-120"/>
                        </a:rPr>
                        <a:t>)10:00-</a:t>
                      </a:r>
                      <a:r>
                        <a:rPr lang="en-US" altLang="zh-TW" sz="2400" b="1" u="sng" dirty="0">
                          <a:solidFill>
                            <a:srgbClr val="C00000"/>
                          </a:solidFill>
                          <a:latin typeface="微軟正黑體" panose="020B0604030504040204" pitchFamily="34" charset="-120"/>
                          <a:ea typeface="微軟正黑體" panose="020B0604030504040204" pitchFamily="34" charset="-120"/>
                        </a:rPr>
                        <a:t>6.24</a:t>
                      </a:r>
                      <a:r>
                        <a:rPr lang="en-US" altLang="zh-TW" sz="2400" u="sng" dirty="0">
                          <a:solidFill>
                            <a:srgbClr val="C00000"/>
                          </a:solidFill>
                          <a:latin typeface="微軟正黑體" panose="020B0604030504040204" pitchFamily="34" charset="-120"/>
                          <a:ea typeface="微軟正黑體" panose="020B0604030504040204" pitchFamily="34" charset="-120"/>
                        </a:rPr>
                        <a:t>(</a:t>
                      </a:r>
                      <a:r>
                        <a:rPr lang="zh-TW" altLang="en-US" sz="2400" u="sng" dirty="0">
                          <a:solidFill>
                            <a:srgbClr val="C00000"/>
                          </a:solidFill>
                          <a:latin typeface="微軟正黑體" panose="020B0604030504040204" pitchFamily="34" charset="-120"/>
                          <a:ea typeface="微軟正黑體" panose="020B0604030504040204" pitchFamily="34" charset="-120"/>
                        </a:rPr>
                        <a:t>三</a:t>
                      </a:r>
                      <a:r>
                        <a:rPr lang="en-US" altLang="zh-TW" sz="2400" u="sng" dirty="0">
                          <a:solidFill>
                            <a:srgbClr val="C00000"/>
                          </a:solidFill>
                          <a:latin typeface="微軟正黑體" panose="020B0604030504040204" pitchFamily="34" charset="-120"/>
                          <a:ea typeface="微軟正黑體" panose="020B0604030504040204" pitchFamily="34" charset="-120"/>
                        </a:rPr>
                        <a:t>)</a:t>
                      </a:r>
                      <a:r>
                        <a:rPr lang="en-US" altLang="zh-TW" sz="2400" dirty="0">
                          <a:latin typeface="微軟正黑體" panose="020B0604030504040204" pitchFamily="34" charset="-120"/>
                          <a:ea typeface="微軟正黑體" panose="020B0604030504040204" pitchFamily="34" charset="-120"/>
                        </a:rPr>
                        <a:t>17:00</a:t>
                      </a:r>
                      <a:r>
                        <a:rPr lang="zh-TW" altLang="en-US" sz="2400" dirty="0">
                          <a:latin typeface="微軟正黑體" panose="020B0604030504040204" pitchFamily="34" charset="-120"/>
                          <a:ea typeface="微軟正黑體" panose="020B0604030504040204" pitchFamily="34" charset="-120"/>
                        </a:rPr>
                        <a:t>止</a:t>
                      </a:r>
                    </a:p>
                  </a:txBody>
                  <a:tcPr anchor="ctr">
                    <a:solidFill>
                      <a:srgbClr val="F3E7FF"/>
                    </a:solidFill>
                  </a:tcPr>
                </a:tc>
                <a:extLst>
                  <a:ext uri="{0D108BD9-81ED-4DB2-BD59-A6C34878D82A}">
                    <a16:rowId xmlns:a16="http://schemas.microsoft.com/office/drawing/2014/main" val="2899259438"/>
                  </a:ext>
                </a:extLst>
              </a:tr>
            </a:tbl>
          </a:graphicData>
        </a:graphic>
      </p:graphicFrame>
    </p:spTree>
    <p:extLst>
      <p:ext uri="{BB962C8B-B14F-4D97-AF65-F5344CB8AC3E}">
        <p14:creationId xmlns:p14="http://schemas.microsoft.com/office/powerpoint/2010/main" val="120312055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428426"/>
            <a:ext cx="12192000" cy="1597450"/>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7" name="圖片 6"/>
          <p:cNvPicPr/>
          <p:nvPr/>
        </p:nvPicPr>
        <p:blipFill>
          <a:blip r:embed="rId3">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552845" y="4109157"/>
            <a:ext cx="1083451" cy="1056778"/>
          </a:xfrm>
          <a:prstGeom prst="rect">
            <a:avLst/>
          </a:prstGeom>
          <a:noFill/>
        </p:spPr>
      </p:pic>
      <p:sp>
        <p:nvSpPr>
          <p:cNvPr id="4" name="矩形 3"/>
          <p:cNvSpPr/>
          <p:nvPr/>
        </p:nvSpPr>
        <p:spPr>
          <a:xfrm>
            <a:off x="-10885" y="66057"/>
            <a:ext cx="12192000" cy="63367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 name="矩形 7"/>
          <p:cNvSpPr/>
          <p:nvPr/>
        </p:nvSpPr>
        <p:spPr>
          <a:xfrm>
            <a:off x="-2855" y="1254018"/>
            <a:ext cx="12194855" cy="124008"/>
          </a:xfrm>
          <a:prstGeom prst="rect">
            <a:avLst/>
          </a:prstGeom>
          <a:solidFill>
            <a:schemeClr val="accent4">
              <a:lumMod val="60000"/>
              <a:lumOff val="40000"/>
            </a:schemeClr>
          </a:solidFill>
        </p:spPr>
        <p:txBody>
          <a:bodyPr wrap="square" anchor="ctr">
            <a:spAutoFit/>
          </a:bodyPr>
          <a:lstStyle/>
          <a:p>
            <a:pPr algn="ctr">
              <a:lnSpc>
                <a:spcPct val="110000"/>
              </a:lnSpc>
            </a:pPr>
            <a:endParaRPr lang="en-US" altLang="zh-TW" sz="4600" b="1" spc="300" dirty="0">
              <a:solidFill>
                <a:srgbClr val="0000FF"/>
              </a:solidFill>
              <a:effectLst>
                <a:glow rad="127000">
                  <a:schemeClr val="bg1">
                    <a:alpha val="80000"/>
                  </a:schemeClr>
                </a:glow>
                <a:outerShdw blurRad="38100" dist="38100" dir="2700000" algn="tl">
                  <a:srgbClr val="000000">
                    <a:alpha val="43137"/>
                  </a:srgbClr>
                </a:outerShdw>
              </a:effectLst>
              <a:latin typeface="Book Antiqua" panose="02040602050305030304" pitchFamily="18" charset="0"/>
              <a:ea typeface="華康儷楷書" panose="03000509000000000000" pitchFamily="65" charset="-120"/>
              <a:cs typeface="華康儷楷書" panose="03000509000000000000" pitchFamily="65" charset="-120"/>
            </a:endParaRPr>
          </a:p>
        </p:txBody>
      </p:sp>
      <p:sp>
        <p:nvSpPr>
          <p:cNvPr id="9" name="矩形 8"/>
          <p:cNvSpPr/>
          <p:nvPr/>
        </p:nvSpPr>
        <p:spPr>
          <a:xfrm>
            <a:off x="-2856" y="3078430"/>
            <a:ext cx="12194855" cy="124008"/>
          </a:xfrm>
          <a:prstGeom prst="rect">
            <a:avLst/>
          </a:prstGeom>
          <a:solidFill>
            <a:schemeClr val="accent4">
              <a:lumMod val="60000"/>
              <a:lumOff val="40000"/>
            </a:schemeClr>
          </a:solidFill>
        </p:spPr>
        <p:txBody>
          <a:bodyPr wrap="square" anchor="ctr">
            <a:spAutoFit/>
          </a:bodyPr>
          <a:lstStyle/>
          <a:p>
            <a:pPr algn="ctr">
              <a:lnSpc>
                <a:spcPct val="110000"/>
              </a:lnSpc>
            </a:pPr>
            <a:endParaRPr lang="en-US" altLang="zh-TW" sz="4600" b="1" spc="300" dirty="0">
              <a:solidFill>
                <a:srgbClr val="0000FF"/>
              </a:solidFill>
              <a:effectLst>
                <a:glow rad="127000">
                  <a:schemeClr val="bg1">
                    <a:alpha val="80000"/>
                  </a:schemeClr>
                </a:glow>
                <a:outerShdw blurRad="38100" dist="38100" dir="2700000" algn="tl">
                  <a:srgbClr val="000000">
                    <a:alpha val="43137"/>
                  </a:srgbClr>
                </a:outerShdw>
              </a:effectLst>
              <a:latin typeface="Book Antiqua" panose="02040602050305030304" pitchFamily="18" charset="0"/>
              <a:ea typeface="華康儷楷書" panose="03000509000000000000" pitchFamily="65" charset="-120"/>
              <a:cs typeface="華康儷楷書" panose="03000509000000000000" pitchFamily="65" charset="-120"/>
            </a:endParaRPr>
          </a:p>
        </p:txBody>
      </p:sp>
      <p:sp>
        <p:nvSpPr>
          <p:cNvPr id="3" name="內容版面配置區 2"/>
          <p:cNvSpPr>
            <a:spLocks noGrp="1"/>
          </p:cNvSpPr>
          <p:nvPr>
            <p:ph type="subTitle" idx="4294967295"/>
          </p:nvPr>
        </p:nvSpPr>
        <p:spPr>
          <a:xfrm>
            <a:off x="1513115" y="995593"/>
            <a:ext cx="9144000" cy="1655762"/>
          </a:xfrm>
        </p:spPr>
        <p:txBody>
          <a:bodyPr>
            <a:noAutofit/>
          </a:bodyPr>
          <a:lstStyle/>
          <a:p>
            <a:pPr marL="0" indent="0" algn="ctr">
              <a:buNone/>
            </a:pPr>
            <a:r>
              <a:rPr lang="zh-TW" altLang="en-US" sz="8800" spc="1500" dirty="0">
                <a:solidFill>
                  <a:srgbClr val="C00000"/>
                </a:solidFill>
                <a:effectLst>
                  <a:glow rad="127000">
                    <a:schemeClr val="bg1"/>
                  </a:glow>
                </a:effectLst>
                <a:latin typeface="華康儷楷書" panose="03000509000000000000" pitchFamily="65" charset="-120"/>
                <a:ea typeface="華康儷楷書" panose="03000509000000000000" pitchFamily="65" charset="-120"/>
              </a:rPr>
              <a:t>簡報完畢</a:t>
            </a:r>
            <a:endParaRPr lang="en-US" altLang="zh-TW" sz="8800" spc="1500" dirty="0">
              <a:solidFill>
                <a:srgbClr val="C00000"/>
              </a:solidFill>
              <a:effectLst>
                <a:glow rad="127000">
                  <a:schemeClr val="bg1"/>
                </a:glow>
              </a:effectLst>
              <a:latin typeface="華康儷楷書" panose="03000509000000000000" pitchFamily="65" charset="-120"/>
              <a:ea typeface="華康儷楷書" panose="03000509000000000000" pitchFamily="65" charset="-120"/>
            </a:endParaRPr>
          </a:p>
          <a:p>
            <a:pPr marL="0" indent="0" algn="ctr">
              <a:buNone/>
            </a:pPr>
            <a:r>
              <a:rPr lang="zh-TW" altLang="en-US" sz="8800" spc="1500" dirty="0">
                <a:solidFill>
                  <a:srgbClr val="C00000"/>
                </a:solidFill>
                <a:effectLst>
                  <a:glow rad="127000">
                    <a:schemeClr val="bg1"/>
                  </a:glow>
                </a:effectLst>
                <a:latin typeface="華康儷楷書" panose="03000509000000000000" pitchFamily="65" charset="-120"/>
                <a:ea typeface="華康儷楷書" panose="03000509000000000000" pitchFamily="65" charset="-120"/>
              </a:rPr>
              <a:t>敬請指教</a:t>
            </a:r>
          </a:p>
        </p:txBody>
      </p:sp>
      <p:sp>
        <p:nvSpPr>
          <p:cNvPr id="10" name="投影片編號版面配置區 9"/>
          <p:cNvSpPr>
            <a:spLocks noGrp="1"/>
          </p:cNvSpPr>
          <p:nvPr>
            <p:ph type="sldNum" sz="quarter" idx="12"/>
          </p:nvPr>
        </p:nvSpPr>
        <p:spPr/>
        <p:txBody>
          <a:bodyPr/>
          <a:lstStyle/>
          <a:p>
            <a:fld id="{BFD9D296-0923-4B30-8558-81C121D8C7E7}" type="slidenum">
              <a:rPr lang="zh-TW" altLang="en-US" smtClean="0"/>
              <a:pPr/>
              <a:t>74</a:t>
            </a:fld>
            <a:endParaRPr lang="zh-TW" altLang="en-US" dirty="0"/>
          </a:p>
        </p:txBody>
      </p:sp>
      <p:sp>
        <p:nvSpPr>
          <p:cNvPr id="12" name="橢圓 11"/>
          <p:cNvSpPr/>
          <p:nvPr/>
        </p:nvSpPr>
        <p:spPr>
          <a:xfrm>
            <a:off x="9723333" y="1633739"/>
            <a:ext cx="1165314" cy="1165314"/>
          </a:xfrm>
          <a:prstGeom prst="ellipse">
            <a:avLst/>
          </a:prstGeom>
          <a:solidFill>
            <a:schemeClr val="accent4">
              <a:lumMod val="20000"/>
              <a:lumOff val="80000"/>
            </a:schemeClr>
          </a:solidFill>
          <a:ln w="57150">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13" name="Picture 2" descr="https://caac.jctv.ntut.edu.tw/105generalquery/image/applyLogo.gif"/>
          <p:cNvPicPr>
            <a:picLocks noChangeAspect="1" noChangeArrowheads="1"/>
          </p:cNvPicPr>
          <p:nvPr/>
        </p:nvPicPr>
        <p:blipFill>
          <a:blip r:embed="rId4" cstate="print"/>
          <a:srcRect/>
          <a:stretch>
            <a:fillRect/>
          </a:stretch>
        </p:blipFill>
        <p:spPr bwMode="auto">
          <a:xfrm>
            <a:off x="9749627" y="1716594"/>
            <a:ext cx="1085380" cy="1103274"/>
          </a:xfrm>
          <a:prstGeom prst="rect">
            <a:avLst/>
          </a:prstGeom>
          <a:noFill/>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824922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80">
                                          <p:stCondLst>
                                            <p:cond delay="0"/>
                                          </p:stCondLst>
                                        </p:cTn>
                                        <p:tgtEl>
                                          <p:spTgt spid="13"/>
                                        </p:tgtEl>
                                      </p:cBhvr>
                                    </p:animEffect>
                                    <p:anim calcmode="lin" valueType="num">
                                      <p:cBhvr>
                                        <p:cTn id="8"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13" dur="26">
                                          <p:stCondLst>
                                            <p:cond delay="650"/>
                                          </p:stCondLst>
                                        </p:cTn>
                                        <p:tgtEl>
                                          <p:spTgt spid="13"/>
                                        </p:tgtEl>
                                      </p:cBhvr>
                                      <p:to x="100000" y="60000"/>
                                    </p:animScale>
                                    <p:animScale>
                                      <p:cBhvr>
                                        <p:cTn id="14" dur="166" decel="50000">
                                          <p:stCondLst>
                                            <p:cond delay="676"/>
                                          </p:stCondLst>
                                        </p:cTn>
                                        <p:tgtEl>
                                          <p:spTgt spid="13"/>
                                        </p:tgtEl>
                                      </p:cBhvr>
                                      <p:to x="100000" y="100000"/>
                                    </p:animScale>
                                    <p:animScale>
                                      <p:cBhvr>
                                        <p:cTn id="15" dur="26">
                                          <p:stCondLst>
                                            <p:cond delay="1312"/>
                                          </p:stCondLst>
                                        </p:cTn>
                                        <p:tgtEl>
                                          <p:spTgt spid="13"/>
                                        </p:tgtEl>
                                      </p:cBhvr>
                                      <p:to x="100000" y="80000"/>
                                    </p:animScale>
                                    <p:animScale>
                                      <p:cBhvr>
                                        <p:cTn id="16" dur="166" decel="50000">
                                          <p:stCondLst>
                                            <p:cond delay="1338"/>
                                          </p:stCondLst>
                                        </p:cTn>
                                        <p:tgtEl>
                                          <p:spTgt spid="13"/>
                                        </p:tgtEl>
                                      </p:cBhvr>
                                      <p:to x="100000" y="100000"/>
                                    </p:animScale>
                                    <p:animScale>
                                      <p:cBhvr>
                                        <p:cTn id="17" dur="26">
                                          <p:stCondLst>
                                            <p:cond delay="1642"/>
                                          </p:stCondLst>
                                        </p:cTn>
                                        <p:tgtEl>
                                          <p:spTgt spid="13"/>
                                        </p:tgtEl>
                                      </p:cBhvr>
                                      <p:to x="100000" y="90000"/>
                                    </p:animScale>
                                    <p:animScale>
                                      <p:cBhvr>
                                        <p:cTn id="18" dur="166" decel="50000">
                                          <p:stCondLst>
                                            <p:cond delay="1668"/>
                                          </p:stCondLst>
                                        </p:cTn>
                                        <p:tgtEl>
                                          <p:spTgt spid="13"/>
                                        </p:tgtEl>
                                      </p:cBhvr>
                                      <p:to x="100000" y="100000"/>
                                    </p:animScale>
                                    <p:animScale>
                                      <p:cBhvr>
                                        <p:cTn id="19" dur="26">
                                          <p:stCondLst>
                                            <p:cond delay="1808"/>
                                          </p:stCondLst>
                                        </p:cTn>
                                        <p:tgtEl>
                                          <p:spTgt spid="13"/>
                                        </p:tgtEl>
                                      </p:cBhvr>
                                      <p:to x="100000" y="95000"/>
                                    </p:animScale>
                                    <p:animScale>
                                      <p:cBhvr>
                                        <p:cTn id="20" dur="166" decel="50000">
                                          <p:stCondLst>
                                            <p:cond delay="1834"/>
                                          </p:stCondLst>
                                        </p:cTn>
                                        <p:tgtEl>
                                          <p:spTgt spid="13"/>
                                        </p:tgtEl>
                                      </p:cBhvr>
                                      <p:to x="100000" y="100000"/>
                                    </p:animScale>
                                  </p:childTnLst>
                                </p:cTn>
                              </p:par>
                            </p:childTnLst>
                          </p:cTn>
                        </p:par>
                        <p:par>
                          <p:cTn id="21" fill="hold">
                            <p:stCondLst>
                              <p:cond delay="2000"/>
                            </p:stCondLst>
                            <p:childTnLst>
                              <p:par>
                                <p:cTn id="22" presetID="21" presetClass="entr" presetSubtype="2" fill="hold" grpId="0" nodeType="after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wheel(2)">
                                      <p:cBhvr>
                                        <p:cTn id="24" dur="3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theme/theme1.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50813</TotalTime>
  <Words>17360</Words>
  <Application>Microsoft Office PowerPoint</Application>
  <PresentationFormat>寬螢幕</PresentationFormat>
  <Paragraphs>2268</Paragraphs>
  <Slides>74</Slides>
  <Notes>61</Notes>
  <HiddenSlides>0</HiddenSlides>
  <MMClips>0</MMClips>
  <ScaleCrop>false</ScaleCrop>
  <HeadingPairs>
    <vt:vector size="6" baseType="variant">
      <vt:variant>
        <vt:lpstr>使用字型</vt:lpstr>
      </vt:variant>
      <vt:variant>
        <vt:i4>14</vt:i4>
      </vt:variant>
      <vt:variant>
        <vt:lpstr>佈景主題</vt:lpstr>
      </vt:variant>
      <vt:variant>
        <vt:i4>1</vt:i4>
      </vt:variant>
      <vt:variant>
        <vt:lpstr>投影片標題</vt:lpstr>
      </vt:variant>
      <vt:variant>
        <vt:i4>74</vt:i4>
      </vt:variant>
    </vt:vector>
  </HeadingPairs>
  <TitlesOfParts>
    <vt:vector size="89" baseType="lpstr">
      <vt:lpstr>Times New Roman</vt:lpstr>
      <vt:lpstr>華康隸書體W7</vt:lpstr>
      <vt:lpstr>微軟正黑體</vt:lpstr>
      <vt:lpstr>華康新篆體</vt:lpstr>
      <vt:lpstr>Calibri Light</vt:lpstr>
      <vt:lpstr>Calibri</vt:lpstr>
      <vt:lpstr>標楷體</vt:lpstr>
      <vt:lpstr>華康正顏楷體W5</vt:lpstr>
      <vt:lpstr>華康儷中黑</vt:lpstr>
      <vt:lpstr>Book Antiqua</vt:lpstr>
      <vt:lpstr>華康儷楷書</vt:lpstr>
      <vt:lpstr>Bookman Old Style</vt:lpstr>
      <vt:lpstr>Wingdings</vt:lpstr>
      <vt:lpstr>Arial</vt:lpstr>
      <vt:lpstr>Office 佈景主題</vt:lpstr>
      <vt:lpstr>PowerPoint 簡報</vt:lpstr>
      <vt:lpstr>PowerPoint 簡報</vt:lpstr>
      <vt:lpstr>PowerPoint 簡報</vt:lpstr>
      <vt:lpstr>PowerPoint 簡報</vt:lpstr>
      <vt:lpstr>PowerPoint 簡報</vt:lpstr>
      <vt:lpstr>PowerPoint 簡報</vt:lpstr>
      <vt:lpstr>PowerPoint 簡報</vt:lpstr>
      <vt:lpstr>115學年度重大變革事項</vt:lpstr>
      <vt:lpstr>資格審查作業</vt:lpstr>
      <vt:lpstr>PowerPoint 簡報</vt:lpstr>
      <vt:lpstr>第一階段集體報名考生查詢系統【非集體報名考生勿登入】</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甄選總成績&amp;正備取名單公告</vt:lpstr>
      <vt:lpstr>甄選總成績&amp;正備取名單公告統計資料</vt:lpstr>
      <vt:lpstr>登記就讀志願序&amp;放榜</vt:lpstr>
      <vt:lpstr>報到作業 </vt:lpstr>
      <vt:lpstr>系統練習版開放時程</vt:lpstr>
      <vt:lpstr>PowerPoint 簡報</vt:lpstr>
      <vt:lpstr>PowerPoint 簡報</vt:lpstr>
      <vt:lpstr>PowerPoint 簡報</vt:lpstr>
      <vt:lpstr>115學年度</vt:lpstr>
      <vt:lpstr>說明內容</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115學年度四技二專聯合甄選宣導說明會</dc:title>
  <dc:creator>謝姍霓</dc:creator>
  <cp:lastModifiedBy>惠一 張</cp:lastModifiedBy>
  <cp:revision>1471</cp:revision>
  <cp:lastPrinted>2025-11-28T07:30:51Z</cp:lastPrinted>
  <dcterms:created xsi:type="dcterms:W3CDTF">2019-12-04T13:29:37Z</dcterms:created>
  <dcterms:modified xsi:type="dcterms:W3CDTF">2026-04-09T19:37:33Z</dcterms:modified>
</cp:coreProperties>
</file>